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60" r:id="rId6"/>
    <p:sldId id="268" r:id="rId7"/>
    <p:sldId id="259" r:id="rId8"/>
    <p:sldId id="267" r:id="rId9"/>
    <p:sldId id="261" r:id="rId10"/>
    <p:sldId id="269" r:id="rId11"/>
    <p:sldId id="270"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ncon\Desktop\Syracuse\IST736\FinalProject\twitter_training.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[twitter_training.csv]Sheet1!PivotTable1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2"/>
                <c:pt idx="0">
                  <c:v>Negative</c:v>
                </c:pt>
                <c:pt idx="1">
                  <c:v>Positive</c:v>
                </c:pt>
              </c:strCache>
            </c:strRef>
          </c:cat>
          <c:val>
            <c:numRef>
              <c:f>Sheet1!$B$2:$B$4</c:f>
              <c:numCache>
                <c:formatCode>General</c:formatCode>
                <c:ptCount val="2"/>
                <c:pt idx="0">
                  <c:v>22312</c:v>
                </c:pt>
                <c:pt idx="1">
                  <c:v>20619</c:v>
                </c:pt>
              </c:numCache>
            </c:numRef>
          </c:val>
          <c:extLst>
            <c:ext xmlns:c16="http://schemas.microsoft.com/office/drawing/2014/chart" uri="{C3380CC4-5D6E-409C-BE32-E72D297353CC}">
              <c16:uniqueId val="{00000000-CD63-4ABE-AF5D-A794386E3FD2}"/>
            </c:ext>
          </c:extLst>
        </c:ser>
        <c:dLbls>
          <c:showLegendKey val="0"/>
          <c:showVal val="0"/>
          <c:showCatName val="0"/>
          <c:showSerName val="0"/>
          <c:showPercent val="0"/>
          <c:showBubbleSize val="0"/>
        </c:dLbls>
        <c:gapWidth val="219"/>
        <c:overlap val="-27"/>
        <c:axId val="1969984751"/>
        <c:axId val="1969978927"/>
      </c:barChart>
      <c:catAx>
        <c:axId val="1969984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978927"/>
        <c:crosses val="autoZero"/>
        <c:auto val="1"/>
        <c:lblAlgn val="ctr"/>
        <c:lblOffset val="100"/>
        <c:noMultiLvlLbl val="0"/>
      </c:catAx>
      <c:valAx>
        <c:axId val="1969978927"/>
        <c:scaling>
          <c:orientation val="minMax"/>
          <c:max val="300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9984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12/9/2022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orderlands.com/en-US/welcome/" TargetMode="External"/><Relationship Id="rId7" Type="http://schemas.openxmlformats.org/officeDocument/2006/relationships/hyperlink" Target="https://twitter.com/hashtag/videogames" TargetMode="External"/><Relationship Id="rId2" Type="http://schemas.openxmlformats.org/officeDocument/2006/relationships/hyperlink" Target="https://www.ubisoft.com/en-us/game/rainbow-six/siege" TargetMode="External"/><Relationship Id="rId1" Type="http://schemas.openxmlformats.org/officeDocument/2006/relationships/slideLayout" Target="../slideLayouts/slideLayout2.xml"/><Relationship Id="rId6" Type="http://schemas.openxmlformats.org/officeDocument/2006/relationships/hyperlink" Target="https://towardsdatascience.com/support-vector-machines-svm-clearly-explained-a-python-tutorial-for-classification-problems-29c539f3ad8" TargetMode="External"/><Relationship Id="rId5" Type="http://schemas.openxmlformats.org/officeDocument/2006/relationships/hyperlink" Target="http://www.columbia.edu/~ph2367/sentiment.html" TargetMode="External"/><Relationship Id="rId4" Type="http://schemas.openxmlformats.org/officeDocument/2006/relationships/hyperlink" Target="https://www.ea.com/games/madden-nfl/madden-nfl-2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jp797498e/twitter-entity-sentiment-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F12F-EF8D-9DC2-A3B7-30E158ABFF09}"/>
              </a:ext>
            </a:extLst>
          </p:cNvPr>
          <p:cNvSpPr>
            <a:spLocks noGrp="1"/>
          </p:cNvSpPr>
          <p:nvPr>
            <p:ph type="ctrTitle"/>
          </p:nvPr>
        </p:nvSpPr>
        <p:spPr/>
        <p:txBody>
          <a:bodyPr>
            <a:normAutofit/>
          </a:bodyPr>
          <a:lstStyle/>
          <a:p>
            <a:r>
              <a:rPr lang="en-US" dirty="0"/>
              <a:t>Game ON!:</a:t>
            </a:r>
            <a:br>
              <a:rPr lang="en-US" dirty="0"/>
            </a:br>
            <a:r>
              <a:rPr lang="en-US" sz="4000" dirty="0"/>
              <a:t>Twitter sentiment analysis on Posts About Video Games</a:t>
            </a:r>
          </a:p>
        </p:txBody>
      </p:sp>
      <p:sp>
        <p:nvSpPr>
          <p:cNvPr id="3" name="Subtitle 2">
            <a:extLst>
              <a:ext uri="{FF2B5EF4-FFF2-40B4-BE49-F238E27FC236}">
                <a16:creationId xmlns:a16="http://schemas.microsoft.com/office/drawing/2014/main" id="{36C7014B-7315-D677-FD33-642A70392ECC}"/>
              </a:ext>
            </a:extLst>
          </p:cNvPr>
          <p:cNvSpPr>
            <a:spLocks noGrp="1"/>
          </p:cNvSpPr>
          <p:nvPr>
            <p:ph type="subTitle" idx="1"/>
          </p:nvPr>
        </p:nvSpPr>
        <p:spPr/>
        <p:txBody>
          <a:bodyPr/>
          <a:lstStyle/>
          <a:p>
            <a:r>
              <a:rPr lang="en-US" dirty="0"/>
              <a:t>Presented by:</a:t>
            </a:r>
          </a:p>
          <a:p>
            <a:r>
              <a:rPr lang="en-US" dirty="0"/>
              <a:t>Jake </a:t>
            </a:r>
            <a:r>
              <a:rPr lang="en-US" dirty="0" err="1"/>
              <a:t>conard</a:t>
            </a:r>
            <a:endParaRPr lang="en-US" dirty="0"/>
          </a:p>
        </p:txBody>
      </p:sp>
      <p:pic>
        <p:nvPicPr>
          <p:cNvPr id="5" name="Picture 4">
            <a:extLst>
              <a:ext uri="{FF2B5EF4-FFF2-40B4-BE49-F238E27FC236}">
                <a16:creationId xmlns:a16="http://schemas.microsoft.com/office/drawing/2014/main" id="{475F9C6B-013E-6558-DCE3-16D5696C1B8C}"/>
              </a:ext>
            </a:extLst>
          </p:cNvPr>
          <p:cNvPicPr>
            <a:picLocks noChangeAspect="1"/>
          </p:cNvPicPr>
          <p:nvPr/>
        </p:nvPicPr>
        <p:blipFill>
          <a:blip r:embed="rId2"/>
          <a:stretch>
            <a:fillRect/>
          </a:stretch>
        </p:blipFill>
        <p:spPr>
          <a:xfrm>
            <a:off x="582131" y="3971925"/>
            <a:ext cx="3482003" cy="1845652"/>
          </a:xfrm>
          <a:prstGeom prst="rect">
            <a:avLst/>
          </a:prstGeom>
        </p:spPr>
      </p:pic>
      <p:pic>
        <p:nvPicPr>
          <p:cNvPr id="7" name="Picture 6">
            <a:extLst>
              <a:ext uri="{FF2B5EF4-FFF2-40B4-BE49-F238E27FC236}">
                <a16:creationId xmlns:a16="http://schemas.microsoft.com/office/drawing/2014/main" id="{D526026B-5B9B-06CC-6C6E-FCD02F3E7EF9}"/>
              </a:ext>
            </a:extLst>
          </p:cNvPr>
          <p:cNvPicPr>
            <a:picLocks noChangeAspect="1"/>
          </p:cNvPicPr>
          <p:nvPr/>
        </p:nvPicPr>
        <p:blipFill>
          <a:blip r:embed="rId3"/>
          <a:stretch>
            <a:fillRect/>
          </a:stretch>
        </p:blipFill>
        <p:spPr>
          <a:xfrm>
            <a:off x="8127868" y="3971925"/>
            <a:ext cx="3482003" cy="1845652"/>
          </a:xfrm>
          <a:prstGeom prst="rect">
            <a:avLst/>
          </a:prstGeom>
        </p:spPr>
      </p:pic>
      <p:pic>
        <p:nvPicPr>
          <p:cNvPr id="9" name="Picture 8">
            <a:extLst>
              <a:ext uri="{FF2B5EF4-FFF2-40B4-BE49-F238E27FC236}">
                <a16:creationId xmlns:a16="http://schemas.microsoft.com/office/drawing/2014/main" id="{F6FB9446-80B0-71B7-39B9-7893CF9BA332}"/>
              </a:ext>
            </a:extLst>
          </p:cNvPr>
          <p:cNvPicPr>
            <a:picLocks noChangeAspect="1"/>
          </p:cNvPicPr>
          <p:nvPr/>
        </p:nvPicPr>
        <p:blipFill>
          <a:blip r:embed="rId4"/>
          <a:stretch>
            <a:fillRect/>
          </a:stretch>
        </p:blipFill>
        <p:spPr>
          <a:xfrm>
            <a:off x="4992821" y="358854"/>
            <a:ext cx="2200275" cy="885825"/>
          </a:xfrm>
          <a:prstGeom prst="rect">
            <a:avLst/>
          </a:prstGeom>
        </p:spPr>
      </p:pic>
    </p:spTree>
    <p:extLst>
      <p:ext uri="{BB962C8B-B14F-4D97-AF65-F5344CB8AC3E}">
        <p14:creationId xmlns:p14="http://schemas.microsoft.com/office/powerpoint/2010/main" val="91472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872F-8073-7E4E-F6E8-12052BAC87E4}"/>
              </a:ext>
            </a:extLst>
          </p:cNvPr>
          <p:cNvSpPr>
            <a:spLocks noGrp="1"/>
          </p:cNvSpPr>
          <p:nvPr>
            <p:ph type="title"/>
          </p:nvPr>
        </p:nvSpPr>
        <p:spPr/>
        <p:txBody>
          <a:bodyPr/>
          <a:lstStyle/>
          <a:p>
            <a:r>
              <a:rPr lang="en-US" dirty="0"/>
              <a:t>Support Vector Machine (Linear)</a:t>
            </a:r>
          </a:p>
        </p:txBody>
      </p:sp>
      <p:sp>
        <p:nvSpPr>
          <p:cNvPr id="3" name="Content Placeholder 2">
            <a:extLst>
              <a:ext uri="{FF2B5EF4-FFF2-40B4-BE49-F238E27FC236}">
                <a16:creationId xmlns:a16="http://schemas.microsoft.com/office/drawing/2014/main" id="{DDBEEF08-D4FC-67B3-ECC3-910E4E837A6F}"/>
              </a:ext>
            </a:extLst>
          </p:cNvPr>
          <p:cNvSpPr>
            <a:spLocks noGrp="1"/>
          </p:cNvSpPr>
          <p:nvPr>
            <p:ph idx="1"/>
          </p:nvPr>
        </p:nvSpPr>
        <p:spPr>
          <a:xfrm>
            <a:off x="512013" y="2015733"/>
            <a:ext cx="3799928" cy="1709983"/>
          </a:xfrm>
        </p:spPr>
        <p:txBody>
          <a:bodyPr>
            <a:normAutofit fontScale="92500" lnSpcReduction="20000"/>
          </a:bodyPr>
          <a:lstStyle/>
          <a:p>
            <a:r>
              <a:rPr lang="en-US" dirty="0"/>
              <a:t>Overall model accuracy 89%.</a:t>
            </a:r>
          </a:p>
          <a:p>
            <a:r>
              <a:rPr lang="en-US" dirty="0"/>
              <a:t>Example of a “Negative” sentiment tweet that was mislabeled as “Positive” by the model:</a:t>
            </a:r>
          </a:p>
          <a:p>
            <a:endParaRPr lang="en-US" dirty="0"/>
          </a:p>
        </p:txBody>
      </p:sp>
      <p:sp>
        <p:nvSpPr>
          <p:cNvPr id="10" name="TextBox 9">
            <a:extLst>
              <a:ext uri="{FF2B5EF4-FFF2-40B4-BE49-F238E27FC236}">
                <a16:creationId xmlns:a16="http://schemas.microsoft.com/office/drawing/2014/main" id="{56093691-1D27-0255-26C5-801520915371}"/>
              </a:ext>
            </a:extLst>
          </p:cNvPr>
          <p:cNvSpPr txBox="1"/>
          <p:nvPr/>
        </p:nvSpPr>
        <p:spPr>
          <a:xfrm>
            <a:off x="6529344" y="2079555"/>
            <a:ext cx="2390862" cy="369332"/>
          </a:xfrm>
          <a:prstGeom prst="rect">
            <a:avLst/>
          </a:prstGeom>
          <a:noFill/>
        </p:spPr>
        <p:txBody>
          <a:bodyPr wrap="square" rtlCol="0">
            <a:spAutoFit/>
          </a:bodyPr>
          <a:lstStyle/>
          <a:p>
            <a:r>
              <a:rPr lang="en-US" dirty="0"/>
              <a:t>Confusion Matrix</a:t>
            </a:r>
          </a:p>
        </p:txBody>
      </p:sp>
      <p:sp>
        <p:nvSpPr>
          <p:cNvPr id="11" name="TextBox 10">
            <a:extLst>
              <a:ext uri="{FF2B5EF4-FFF2-40B4-BE49-F238E27FC236}">
                <a16:creationId xmlns:a16="http://schemas.microsoft.com/office/drawing/2014/main" id="{E5C50B80-6662-35FE-3630-455661755910}"/>
              </a:ext>
            </a:extLst>
          </p:cNvPr>
          <p:cNvSpPr txBox="1"/>
          <p:nvPr/>
        </p:nvSpPr>
        <p:spPr>
          <a:xfrm>
            <a:off x="6529344" y="3356384"/>
            <a:ext cx="2390862" cy="369332"/>
          </a:xfrm>
          <a:prstGeom prst="rect">
            <a:avLst/>
          </a:prstGeom>
          <a:noFill/>
        </p:spPr>
        <p:txBody>
          <a:bodyPr wrap="square" rtlCol="0">
            <a:spAutoFit/>
          </a:bodyPr>
          <a:lstStyle/>
          <a:p>
            <a:r>
              <a:rPr lang="en-US" dirty="0"/>
              <a:t>Classification Report</a:t>
            </a:r>
          </a:p>
        </p:txBody>
      </p:sp>
      <p:pic>
        <p:nvPicPr>
          <p:cNvPr id="5" name="Picture 4">
            <a:extLst>
              <a:ext uri="{FF2B5EF4-FFF2-40B4-BE49-F238E27FC236}">
                <a16:creationId xmlns:a16="http://schemas.microsoft.com/office/drawing/2014/main" id="{F1625C70-D32F-A7C0-4440-B2497E23BC9C}"/>
              </a:ext>
            </a:extLst>
          </p:cNvPr>
          <p:cNvPicPr>
            <a:picLocks noChangeAspect="1"/>
          </p:cNvPicPr>
          <p:nvPr/>
        </p:nvPicPr>
        <p:blipFill>
          <a:blip r:embed="rId2"/>
          <a:stretch>
            <a:fillRect/>
          </a:stretch>
        </p:blipFill>
        <p:spPr>
          <a:xfrm>
            <a:off x="6638925" y="2416860"/>
            <a:ext cx="1114425" cy="485775"/>
          </a:xfrm>
          <a:prstGeom prst="rect">
            <a:avLst/>
          </a:prstGeom>
        </p:spPr>
      </p:pic>
      <p:pic>
        <p:nvPicPr>
          <p:cNvPr id="8" name="Picture 7">
            <a:extLst>
              <a:ext uri="{FF2B5EF4-FFF2-40B4-BE49-F238E27FC236}">
                <a16:creationId xmlns:a16="http://schemas.microsoft.com/office/drawing/2014/main" id="{6D7F95F1-3DEE-3473-F0DD-485BFF2984CE}"/>
              </a:ext>
            </a:extLst>
          </p:cNvPr>
          <p:cNvPicPr>
            <a:picLocks noChangeAspect="1"/>
          </p:cNvPicPr>
          <p:nvPr/>
        </p:nvPicPr>
        <p:blipFill>
          <a:blip r:embed="rId3"/>
          <a:stretch>
            <a:fillRect/>
          </a:stretch>
        </p:blipFill>
        <p:spPr>
          <a:xfrm>
            <a:off x="6638925" y="3776838"/>
            <a:ext cx="4019550" cy="1533525"/>
          </a:xfrm>
          <a:prstGeom prst="rect">
            <a:avLst/>
          </a:prstGeom>
        </p:spPr>
      </p:pic>
      <p:sp>
        <p:nvSpPr>
          <p:cNvPr id="15" name="TextBox 14">
            <a:extLst>
              <a:ext uri="{FF2B5EF4-FFF2-40B4-BE49-F238E27FC236}">
                <a16:creationId xmlns:a16="http://schemas.microsoft.com/office/drawing/2014/main" id="{4B2753FD-5FD4-9C51-BFF4-ADAF9E1C07EF}"/>
              </a:ext>
            </a:extLst>
          </p:cNvPr>
          <p:cNvSpPr txBox="1"/>
          <p:nvPr/>
        </p:nvSpPr>
        <p:spPr>
          <a:xfrm>
            <a:off x="379656" y="4066546"/>
            <a:ext cx="6021144" cy="954107"/>
          </a:xfrm>
          <a:prstGeom prst="rect">
            <a:avLst/>
          </a:prstGeom>
          <a:noFill/>
        </p:spPr>
        <p:txBody>
          <a:bodyPr wrap="square" rtlCol="0">
            <a:spAutoFit/>
          </a:bodyPr>
          <a:lstStyle/>
          <a:p>
            <a:r>
              <a:rPr lang="en-US" sz="1400" dirty="0">
                <a:solidFill>
                  <a:schemeClr val="accent1"/>
                </a:solidFill>
              </a:rPr>
              <a:t>``` So while I was away I sold my PS4 Pro and Xbox One X to save on the new consoles, and I just </a:t>
            </a:r>
            <a:r>
              <a:rPr lang="en-US" sz="1400" dirty="0">
                <a:solidFill>
                  <a:srgbClr val="00B050"/>
                </a:solidFill>
              </a:rPr>
              <a:t>love</a:t>
            </a:r>
            <a:r>
              <a:rPr lang="en-US" sz="1400" dirty="0">
                <a:solidFill>
                  <a:schemeClr val="accent1"/>
                </a:solidFill>
              </a:rPr>
              <a:t> how I managed to pop a PS5 with Demons Souls and Miles Morales because Sony </a:t>
            </a:r>
            <a:r>
              <a:rPr lang="en-US" sz="1400" dirty="0">
                <a:solidFill>
                  <a:srgbClr val="FF0000"/>
                </a:solidFill>
              </a:rPr>
              <a:t>fucked</a:t>
            </a:r>
            <a:r>
              <a:rPr lang="en-US" sz="1400" dirty="0">
                <a:solidFill>
                  <a:schemeClr val="accent1"/>
                </a:solidFill>
              </a:rPr>
              <a:t> me on the pre-order date, but I was </a:t>
            </a:r>
            <a:r>
              <a:rPr lang="en-US" sz="1400" dirty="0">
                <a:solidFill>
                  <a:srgbClr val="00B050"/>
                </a:solidFill>
              </a:rPr>
              <a:t>happy</a:t>
            </a:r>
            <a:r>
              <a:rPr lang="en-US" sz="1400" dirty="0">
                <a:solidFill>
                  <a:schemeClr val="accent1"/>
                </a:solidFill>
              </a:rPr>
              <a:t> to get an Xbox Series X because scalpers </a:t>
            </a:r>
            <a:r>
              <a:rPr lang="en-US" sz="1400" dirty="0" err="1">
                <a:solidFill>
                  <a:srgbClr val="FF0000"/>
                </a:solidFill>
              </a:rPr>
              <a:t>smh</a:t>
            </a:r>
            <a:r>
              <a:rPr lang="en-US" sz="1400" dirty="0">
                <a:solidFill>
                  <a:schemeClr val="accent1"/>
                </a:solidFill>
              </a:rPr>
              <a:t> ```</a:t>
            </a:r>
          </a:p>
        </p:txBody>
      </p:sp>
    </p:spTree>
    <p:extLst>
      <p:ext uri="{BB962C8B-B14F-4D97-AF65-F5344CB8AC3E}">
        <p14:creationId xmlns:p14="http://schemas.microsoft.com/office/powerpoint/2010/main" val="233677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BB40-4BE2-9371-C662-688C329EB06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FA34424-6B58-8072-468D-C2C4DFA0D30E}"/>
              </a:ext>
            </a:extLst>
          </p:cNvPr>
          <p:cNvSpPr>
            <a:spLocks noGrp="1"/>
          </p:cNvSpPr>
          <p:nvPr>
            <p:ph idx="1"/>
          </p:nvPr>
        </p:nvSpPr>
        <p:spPr>
          <a:xfrm>
            <a:off x="1451579" y="2015732"/>
            <a:ext cx="4177695" cy="3450613"/>
          </a:xfrm>
        </p:spPr>
        <p:txBody>
          <a:bodyPr>
            <a:normAutofit fontScale="85000" lnSpcReduction="20000"/>
          </a:bodyPr>
          <a:lstStyle/>
          <a:p>
            <a:r>
              <a:rPr lang="en-US" dirty="0"/>
              <a:t>Machine Learning models can be utilized to determine the sentiment of a twitter posts. </a:t>
            </a:r>
          </a:p>
          <a:p>
            <a:r>
              <a:rPr lang="en-US" dirty="0"/>
              <a:t>The multinomial Naïve Bayes model performed great as well as the Support Vector Machine Linear Kernel. The SVM Linear Kernel had the best performance with over 89% accuracy. </a:t>
            </a:r>
          </a:p>
          <a:p>
            <a:r>
              <a:rPr lang="en-US" dirty="0"/>
              <a:t>Updates can be made to improve the model specifically with negation. </a:t>
            </a:r>
          </a:p>
        </p:txBody>
      </p:sp>
      <p:pic>
        <p:nvPicPr>
          <p:cNvPr id="5" name="Picture 4">
            <a:extLst>
              <a:ext uri="{FF2B5EF4-FFF2-40B4-BE49-F238E27FC236}">
                <a16:creationId xmlns:a16="http://schemas.microsoft.com/office/drawing/2014/main" id="{7A3FAB10-2A64-0599-C23E-CAF2F27AC2F5}"/>
              </a:ext>
            </a:extLst>
          </p:cNvPr>
          <p:cNvPicPr>
            <a:picLocks noChangeAspect="1"/>
          </p:cNvPicPr>
          <p:nvPr/>
        </p:nvPicPr>
        <p:blipFill>
          <a:blip r:embed="rId2"/>
          <a:stretch>
            <a:fillRect/>
          </a:stretch>
        </p:blipFill>
        <p:spPr>
          <a:xfrm>
            <a:off x="6438900" y="2015732"/>
            <a:ext cx="4648200" cy="3699588"/>
          </a:xfrm>
          <a:prstGeom prst="rect">
            <a:avLst/>
          </a:prstGeom>
        </p:spPr>
      </p:pic>
      <p:sp>
        <p:nvSpPr>
          <p:cNvPr id="6" name="Rectangle 5">
            <a:extLst>
              <a:ext uri="{FF2B5EF4-FFF2-40B4-BE49-F238E27FC236}">
                <a16:creationId xmlns:a16="http://schemas.microsoft.com/office/drawing/2014/main" id="{639B4C8C-2A05-5BAA-F521-A8BBBEFE8DE4}"/>
              </a:ext>
            </a:extLst>
          </p:cNvPr>
          <p:cNvSpPr/>
          <p:nvPr/>
        </p:nvSpPr>
        <p:spPr>
          <a:xfrm rot="19839824">
            <a:off x="6265120" y="3608337"/>
            <a:ext cx="5073566"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rgbClr val="00B050"/>
                </a:solidFill>
                <a:effectLst>
                  <a:outerShdw blurRad="12700" dist="38100" dir="2700000" algn="tl" rotWithShape="0">
                    <a:schemeClr val="bg1">
                      <a:lumMod val="50000"/>
                    </a:schemeClr>
                  </a:outerShdw>
                </a:effectLst>
              </a:rPr>
              <a:t>Positive!</a:t>
            </a:r>
          </a:p>
        </p:txBody>
      </p:sp>
    </p:spTree>
    <p:extLst>
      <p:ext uri="{BB962C8B-B14F-4D97-AF65-F5344CB8AC3E}">
        <p14:creationId xmlns:p14="http://schemas.microsoft.com/office/powerpoint/2010/main" val="406116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A21B6-CB7C-C589-0FB9-D853BD17FAE2}"/>
              </a:ext>
            </a:extLst>
          </p:cNvPr>
          <p:cNvSpPr>
            <a:spLocks noGrp="1"/>
          </p:cNvSpPr>
          <p:nvPr>
            <p:ph type="title"/>
          </p:nvPr>
        </p:nvSpPr>
        <p:spPr>
          <a:xfrm>
            <a:off x="1450392" y="2379765"/>
            <a:ext cx="9291215" cy="1049235"/>
          </a:xfrm>
        </p:spPr>
        <p:txBody>
          <a:bodyPr>
            <a:normAutofit fontScale="90000"/>
          </a:bodyPr>
          <a:lstStyle/>
          <a:p>
            <a:r>
              <a:rPr lang="en-US" sz="7200" dirty="0"/>
              <a:t>Questions</a:t>
            </a:r>
            <a:r>
              <a:rPr lang="en-US" sz="7300" dirty="0"/>
              <a:t>?</a:t>
            </a:r>
            <a:endParaRPr lang="en-US" dirty="0"/>
          </a:p>
        </p:txBody>
      </p:sp>
    </p:spTree>
    <p:extLst>
      <p:ext uri="{BB962C8B-B14F-4D97-AF65-F5344CB8AC3E}">
        <p14:creationId xmlns:p14="http://schemas.microsoft.com/office/powerpoint/2010/main" val="138935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EAAA-667C-E485-9D4E-E0A1A2FDC5E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DFC7E7-AAB8-F996-ECC8-CDCC72BB779B}"/>
              </a:ext>
            </a:extLst>
          </p:cNvPr>
          <p:cNvSpPr>
            <a:spLocks noGrp="1"/>
          </p:cNvSpPr>
          <p:nvPr>
            <p:ph idx="1"/>
          </p:nvPr>
        </p:nvSpPr>
        <p:spPr/>
        <p:txBody>
          <a:bodyPr/>
          <a:lstStyle/>
          <a:p>
            <a:r>
              <a:rPr lang="en-US" dirty="0">
                <a:hlinkClick r:id="rId2"/>
              </a:rPr>
              <a:t>https://www.ubisoft.com/en-us/game/rainbow-six/siege</a:t>
            </a:r>
            <a:endParaRPr lang="en-US" dirty="0"/>
          </a:p>
          <a:p>
            <a:r>
              <a:rPr lang="en-US" dirty="0">
                <a:hlinkClick r:id="rId3"/>
              </a:rPr>
              <a:t>https://borderlands.com/en-US/welcome/</a:t>
            </a:r>
            <a:endParaRPr lang="en-US" dirty="0"/>
          </a:p>
          <a:p>
            <a:r>
              <a:rPr lang="en-US" dirty="0">
                <a:hlinkClick r:id="rId4"/>
              </a:rPr>
              <a:t>https://www.ea.com/games/madden-nfl/madden-nfl-22</a:t>
            </a:r>
            <a:endParaRPr lang="en-US" dirty="0"/>
          </a:p>
          <a:p>
            <a:r>
              <a:rPr lang="en-US" dirty="0">
                <a:hlinkClick r:id="rId5"/>
              </a:rPr>
              <a:t>http://www.columbia.edu/~ph2367/sentiment.html</a:t>
            </a:r>
            <a:endParaRPr lang="en-US" dirty="0"/>
          </a:p>
          <a:p>
            <a:r>
              <a:rPr lang="en-US" dirty="0">
                <a:hlinkClick r:id="rId6"/>
              </a:rPr>
              <a:t>https://towardsdatascience.com/support-vector-machines-svm-clearly-explained-a-python-tutorial-for-classification-problems-29c539f3ad8</a:t>
            </a:r>
            <a:endParaRPr lang="en-US" dirty="0"/>
          </a:p>
          <a:p>
            <a:r>
              <a:rPr lang="en-US" dirty="0">
                <a:hlinkClick r:id="rId7"/>
              </a:rPr>
              <a:t>https://twitter.com/hashtag/videogames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7544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4CB4-187B-074A-B90E-2DF7003231A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886CF62-7D5B-08D2-E918-FF44FEFD66A5}"/>
              </a:ext>
            </a:extLst>
          </p:cNvPr>
          <p:cNvSpPr>
            <a:spLocks noGrp="1"/>
          </p:cNvSpPr>
          <p:nvPr>
            <p:ph idx="1"/>
          </p:nvPr>
        </p:nvSpPr>
        <p:spPr>
          <a:xfrm>
            <a:off x="584803" y="1853754"/>
            <a:ext cx="5939821" cy="3486781"/>
          </a:xfrm>
        </p:spPr>
        <p:txBody>
          <a:bodyPr>
            <a:normAutofit fontScale="85000" lnSpcReduction="10000"/>
          </a:bodyPr>
          <a:lstStyle/>
          <a:p>
            <a:r>
              <a:rPr lang="en-US" dirty="0"/>
              <a:t>Twitter is a microblogging and social networking service owned by American company Twitter, Inc., on which users post and interact with messages known as "tweets". Registered users can post, like, and retweet tweets, while unregistered users only have a limited ability to read public tweets. </a:t>
            </a:r>
          </a:p>
          <a:p>
            <a:r>
              <a:rPr lang="en-US" dirty="0"/>
              <a:t>Research is focused on using a data revolving around “Tweets” about popular computer and console games. </a:t>
            </a:r>
          </a:p>
          <a:p>
            <a:r>
              <a:rPr lang="en-US" dirty="0"/>
              <a:t>Dataset is taken from Kaggle at the below link:</a:t>
            </a:r>
          </a:p>
          <a:p>
            <a:pPr lvl="1"/>
            <a:r>
              <a:rPr lang="en-US" dirty="0">
                <a:hlinkClick r:id="rId2"/>
              </a:rPr>
              <a:t>https://www.kaggle.com/datasets/jp797498e/twitter-entity-sentiment-analysis</a:t>
            </a:r>
            <a:endParaRPr lang="en-US" dirty="0"/>
          </a:p>
        </p:txBody>
      </p:sp>
      <p:pic>
        <p:nvPicPr>
          <p:cNvPr id="5" name="Picture 4">
            <a:extLst>
              <a:ext uri="{FF2B5EF4-FFF2-40B4-BE49-F238E27FC236}">
                <a16:creationId xmlns:a16="http://schemas.microsoft.com/office/drawing/2014/main" id="{28C5ADA0-2408-BBDB-CD8B-32D8DDFAE88A}"/>
              </a:ext>
            </a:extLst>
          </p:cNvPr>
          <p:cNvPicPr>
            <a:picLocks noChangeAspect="1"/>
          </p:cNvPicPr>
          <p:nvPr/>
        </p:nvPicPr>
        <p:blipFill>
          <a:blip r:embed="rId3"/>
          <a:stretch>
            <a:fillRect/>
          </a:stretch>
        </p:blipFill>
        <p:spPr>
          <a:xfrm>
            <a:off x="7213600" y="1853754"/>
            <a:ext cx="3975100" cy="3486781"/>
          </a:xfrm>
          <a:prstGeom prst="rect">
            <a:avLst/>
          </a:prstGeom>
        </p:spPr>
      </p:pic>
    </p:spTree>
    <p:extLst>
      <p:ext uri="{BB962C8B-B14F-4D97-AF65-F5344CB8AC3E}">
        <p14:creationId xmlns:p14="http://schemas.microsoft.com/office/powerpoint/2010/main" val="3120964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32AE-986F-9C33-1493-7FA0DC4ED011}"/>
              </a:ext>
            </a:extLst>
          </p:cNvPr>
          <p:cNvSpPr>
            <a:spLocks noGrp="1"/>
          </p:cNvSpPr>
          <p:nvPr>
            <p:ph type="title"/>
          </p:nvPr>
        </p:nvSpPr>
        <p:spPr/>
        <p:txBody>
          <a:bodyPr/>
          <a:lstStyle/>
          <a:p>
            <a:r>
              <a:rPr lang="en-US" dirty="0"/>
              <a:t>Video Game Examples</a:t>
            </a:r>
          </a:p>
        </p:txBody>
      </p:sp>
      <p:pic>
        <p:nvPicPr>
          <p:cNvPr id="5" name="Picture 4">
            <a:extLst>
              <a:ext uri="{FF2B5EF4-FFF2-40B4-BE49-F238E27FC236}">
                <a16:creationId xmlns:a16="http://schemas.microsoft.com/office/drawing/2014/main" id="{5846820B-CCDA-CC29-1C5A-5B03DFD531A8}"/>
              </a:ext>
            </a:extLst>
          </p:cNvPr>
          <p:cNvPicPr>
            <a:picLocks noChangeAspect="1"/>
          </p:cNvPicPr>
          <p:nvPr/>
        </p:nvPicPr>
        <p:blipFill>
          <a:blip r:embed="rId2"/>
          <a:stretch>
            <a:fillRect/>
          </a:stretch>
        </p:blipFill>
        <p:spPr>
          <a:xfrm>
            <a:off x="4371538" y="1853754"/>
            <a:ext cx="2438400" cy="4029186"/>
          </a:xfrm>
          <a:prstGeom prst="rect">
            <a:avLst/>
          </a:prstGeom>
        </p:spPr>
      </p:pic>
      <p:pic>
        <p:nvPicPr>
          <p:cNvPr id="7" name="Picture 6">
            <a:extLst>
              <a:ext uri="{FF2B5EF4-FFF2-40B4-BE49-F238E27FC236}">
                <a16:creationId xmlns:a16="http://schemas.microsoft.com/office/drawing/2014/main" id="{0184AD71-5B12-6B54-F9A7-24B91E71A74B}"/>
              </a:ext>
            </a:extLst>
          </p:cNvPr>
          <p:cNvPicPr>
            <a:picLocks noChangeAspect="1"/>
          </p:cNvPicPr>
          <p:nvPr/>
        </p:nvPicPr>
        <p:blipFill>
          <a:blip r:embed="rId3"/>
          <a:stretch>
            <a:fillRect/>
          </a:stretch>
        </p:blipFill>
        <p:spPr>
          <a:xfrm>
            <a:off x="1476094" y="1853754"/>
            <a:ext cx="2438400" cy="4029186"/>
          </a:xfrm>
          <a:prstGeom prst="rect">
            <a:avLst/>
          </a:prstGeom>
        </p:spPr>
      </p:pic>
      <p:pic>
        <p:nvPicPr>
          <p:cNvPr id="9" name="Picture 8">
            <a:extLst>
              <a:ext uri="{FF2B5EF4-FFF2-40B4-BE49-F238E27FC236}">
                <a16:creationId xmlns:a16="http://schemas.microsoft.com/office/drawing/2014/main" id="{7848DD6D-001F-037E-C230-BC259426784A}"/>
              </a:ext>
            </a:extLst>
          </p:cNvPr>
          <p:cNvPicPr>
            <a:picLocks noChangeAspect="1"/>
          </p:cNvPicPr>
          <p:nvPr/>
        </p:nvPicPr>
        <p:blipFill>
          <a:blip r:embed="rId4"/>
          <a:stretch>
            <a:fillRect/>
          </a:stretch>
        </p:blipFill>
        <p:spPr>
          <a:xfrm>
            <a:off x="7266982" y="2511952"/>
            <a:ext cx="4654297" cy="2712790"/>
          </a:xfrm>
          <a:prstGeom prst="rect">
            <a:avLst/>
          </a:prstGeom>
        </p:spPr>
      </p:pic>
    </p:spTree>
    <p:extLst>
      <p:ext uri="{BB962C8B-B14F-4D97-AF65-F5344CB8AC3E}">
        <p14:creationId xmlns:p14="http://schemas.microsoft.com/office/powerpoint/2010/main" val="428251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5D35-F2D3-D162-D382-3B0DB15115F2}"/>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9F536303-4376-6FF7-A0CE-F2A24C3E9FA4}"/>
              </a:ext>
            </a:extLst>
          </p:cNvPr>
          <p:cNvSpPr>
            <a:spLocks noGrp="1"/>
          </p:cNvSpPr>
          <p:nvPr>
            <p:ph idx="1"/>
          </p:nvPr>
        </p:nvSpPr>
        <p:spPr>
          <a:xfrm>
            <a:off x="1451580" y="2015732"/>
            <a:ext cx="3414036" cy="3450613"/>
          </a:xfrm>
        </p:spPr>
        <p:txBody>
          <a:bodyPr/>
          <a:lstStyle/>
          <a:p>
            <a:r>
              <a:rPr lang="en-US" dirty="0"/>
              <a:t>One column is the sentiment of the tweet and the other column is the content of the tweet. </a:t>
            </a:r>
          </a:p>
          <a:p>
            <a:r>
              <a:rPr lang="en-US" dirty="0"/>
              <a:t>There are two possible sentiments for the tweet, either ‘positive’ or ‘negative’.</a:t>
            </a:r>
          </a:p>
        </p:txBody>
      </p:sp>
      <p:graphicFrame>
        <p:nvGraphicFramePr>
          <p:cNvPr id="4" name="Chart 3">
            <a:extLst>
              <a:ext uri="{FF2B5EF4-FFF2-40B4-BE49-F238E27FC236}">
                <a16:creationId xmlns:a16="http://schemas.microsoft.com/office/drawing/2014/main" id="{05C4E5AA-7FD8-07EC-C373-6358AD47AD1D}"/>
              </a:ext>
            </a:extLst>
          </p:cNvPr>
          <p:cNvGraphicFramePr>
            <a:graphicFrameLocks/>
          </p:cNvGraphicFramePr>
          <p:nvPr>
            <p:extLst>
              <p:ext uri="{D42A27DB-BD31-4B8C-83A1-F6EECF244321}">
                <p14:modId xmlns:p14="http://schemas.microsoft.com/office/powerpoint/2010/main" val="976488690"/>
              </p:ext>
            </p:extLst>
          </p:nvPr>
        </p:nvGraphicFramePr>
        <p:xfrm>
          <a:off x="5503177" y="1711354"/>
          <a:ext cx="5796794" cy="37549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82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F8CB-D5ED-DB94-02E1-28D6A5A9DC20}"/>
              </a:ext>
            </a:extLst>
          </p:cNvPr>
          <p:cNvSpPr>
            <a:spLocks noGrp="1"/>
          </p:cNvSpPr>
          <p:nvPr>
            <p:ph type="title"/>
          </p:nvPr>
        </p:nvSpPr>
        <p:spPr/>
        <p:txBody>
          <a:bodyPr/>
          <a:lstStyle/>
          <a:p>
            <a:r>
              <a:rPr lang="en-US" dirty="0"/>
              <a:t>Word Cloud</a:t>
            </a:r>
          </a:p>
        </p:txBody>
      </p:sp>
      <p:pic>
        <p:nvPicPr>
          <p:cNvPr id="5" name="Content Placeholder 4">
            <a:extLst>
              <a:ext uri="{FF2B5EF4-FFF2-40B4-BE49-F238E27FC236}">
                <a16:creationId xmlns:a16="http://schemas.microsoft.com/office/drawing/2014/main" id="{E9A1F702-59AD-9290-811E-5E68AD95BB25}"/>
              </a:ext>
            </a:extLst>
          </p:cNvPr>
          <p:cNvPicPr>
            <a:picLocks noGrp="1" noChangeAspect="1"/>
          </p:cNvPicPr>
          <p:nvPr>
            <p:ph idx="1"/>
          </p:nvPr>
        </p:nvPicPr>
        <p:blipFill>
          <a:blip r:embed="rId2"/>
          <a:stretch>
            <a:fillRect/>
          </a:stretch>
        </p:blipFill>
        <p:spPr>
          <a:xfrm>
            <a:off x="2214694" y="1744910"/>
            <a:ext cx="7726260" cy="3909270"/>
          </a:xfrm>
        </p:spPr>
      </p:pic>
      <p:sp>
        <p:nvSpPr>
          <p:cNvPr id="6" name="Rectangle 5">
            <a:extLst>
              <a:ext uri="{FF2B5EF4-FFF2-40B4-BE49-F238E27FC236}">
                <a16:creationId xmlns:a16="http://schemas.microsoft.com/office/drawing/2014/main" id="{14C77AD2-866D-A2B0-73DD-B07A1B031FB5}"/>
              </a:ext>
            </a:extLst>
          </p:cNvPr>
          <p:cNvSpPr/>
          <p:nvPr/>
        </p:nvSpPr>
        <p:spPr>
          <a:xfrm>
            <a:off x="7877262" y="2986481"/>
            <a:ext cx="260059" cy="125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6A97D2D-978C-0D67-D13D-2EA80BD3446C}"/>
              </a:ext>
            </a:extLst>
          </p:cNvPr>
          <p:cNvSpPr/>
          <p:nvPr/>
        </p:nvSpPr>
        <p:spPr>
          <a:xfrm>
            <a:off x="8380602" y="3540154"/>
            <a:ext cx="209725" cy="188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D53614-D54D-BBE2-1C67-E0FE618FAEBF}"/>
              </a:ext>
            </a:extLst>
          </p:cNvPr>
          <p:cNvSpPr/>
          <p:nvPr/>
        </p:nvSpPr>
        <p:spPr>
          <a:xfrm>
            <a:off x="4430785" y="3231159"/>
            <a:ext cx="260059" cy="125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31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4D17-8BF2-3FC2-7635-25412BFED33C}"/>
              </a:ext>
            </a:extLst>
          </p:cNvPr>
          <p:cNvSpPr>
            <a:spLocks noGrp="1"/>
          </p:cNvSpPr>
          <p:nvPr>
            <p:ph type="title"/>
          </p:nvPr>
        </p:nvSpPr>
        <p:spPr/>
        <p:txBody>
          <a:bodyPr/>
          <a:lstStyle/>
          <a:p>
            <a:r>
              <a:rPr lang="en-US" dirty="0"/>
              <a:t>Sentiment Prediction</a:t>
            </a:r>
          </a:p>
        </p:txBody>
      </p:sp>
      <p:sp>
        <p:nvSpPr>
          <p:cNvPr id="3" name="Content Placeholder 2">
            <a:extLst>
              <a:ext uri="{FF2B5EF4-FFF2-40B4-BE49-F238E27FC236}">
                <a16:creationId xmlns:a16="http://schemas.microsoft.com/office/drawing/2014/main" id="{88C8B027-6148-A3A7-9E5B-ECB414D2101C}"/>
              </a:ext>
            </a:extLst>
          </p:cNvPr>
          <p:cNvSpPr>
            <a:spLocks noGrp="1"/>
          </p:cNvSpPr>
          <p:nvPr>
            <p:ph idx="1"/>
          </p:nvPr>
        </p:nvSpPr>
        <p:spPr>
          <a:xfrm>
            <a:off x="601867" y="2032510"/>
            <a:ext cx="4781440" cy="3450613"/>
          </a:xfrm>
        </p:spPr>
        <p:txBody>
          <a:bodyPr>
            <a:normAutofit fontScale="77500" lnSpcReduction="20000"/>
          </a:bodyPr>
          <a:lstStyle/>
          <a:p>
            <a:r>
              <a:rPr lang="en-US" dirty="0"/>
              <a:t>Sentiment analysis (also known as opinion mining or emotion AI) is the use of natural language processing, text analysis, computational linguistics, and biometrics to systematically identify, extract, quantify, and study affective states and subjective information. Sentiment analysis is widely applied to voice of the customer materials such as reviews and survey responses, online and social media, and healthcare materials for applications that range from marketing to customer service to clinical medicine. </a:t>
            </a:r>
          </a:p>
        </p:txBody>
      </p:sp>
      <p:pic>
        <p:nvPicPr>
          <p:cNvPr id="5" name="Picture 4">
            <a:extLst>
              <a:ext uri="{FF2B5EF4-FFF2-40B4-BE49-F238E27FC236}">
                <a16:creationId xmlns:a16="http://schemas.microsoft.com/office/drawing/2014/main" id="{86565F1A-8591-8B4B-63B8-56FE320A9E96}"/>
              </a:ext>
            </a:extLst>
          </p:cNvPr>
          <p:cNvPicPr>
            <a:picLocks noChangeAspect="1"/>
          </p:cNvPicPr>
          <p:nvPr/>
        </p:nvPicPr>
        <p:blipFill>
          <a:blip r:embed="rId2"/>
          <a:stretch>
            <a:fillRect/>
          </a:stretch>
        </p:blipFill>
        <p:spPr>
          <a:xfrm>
            <a:off x="6241408" y="1831380"/>
            <a:ext cx="4865615" cy="2143218"/>
          </a:xfrm>
          <a:prstGeom prst="rect">
            <a:avLst/>
          </a:prstGeom>
        </p:spPr>
      </p:pic>
      <p:pic>
        <p:nvPicPr>
          <p:cNvPr id="7" name="Picture 6">
            <a:extLst>
              <a:ext uri="{FF2B5EF4-FFF2-40B4-BE49-F238E27FC236}">
                <a16:creationId xmlns:a16="http://schemas.microsoft.com/office/drawing/2014/main" id="{5734A6FA-D8C5-EE73-8D57-6BDF51B568B7}"/>
              </a:ext>
            </a:extLst>
          </p:cNvPr>
          <p:cNvPicPr>
            <a:picLocks noChangeAspect="1"/>
          </p:cNvPicPr>
          <p:nvPr/>
        </p:nvPicPr>
        <p:blipFill>
          <a:blip r:embed="rId3"/>
          <a:stretch>
            <a:fillRect/>
          </a:stretch>
        </p:blipFill>
        <p:spPr>
          <a:xfrm>
            <a:off x="6241407" y="4352401"/>
            <a:ext cx="4865615" cy="2143217"/>
          </a:xfrm>
          <a:prstGeom prst="rect">
            <a:avLst/>
          </a:prstGeom>
        </p:spPr>
      </p:pic>
      <p:sp>
        <p:nvSpPr>
          <p:cNvPr id="8" name="Rectangle 7">
            <a:extLst>
              <a:ext uri="{FF2B5EF4-FFF2-40B4-BE49-F238E27FC236}">
                <a16:creationId xmlns:a16="http://schemas.microsoft.com/office/drawing/2014/main" id="{BBA62F9D-0A52-B5F1-6A54-9A99F84FD4F5}"/>
              </a:ext>
            </a:extLst>
          </p:cNvPr>
          <p:cNvSpPr/>
          <p:nvPr/>
        </p:nvSpPr>
        <p:spPr>
          <a:xfrm>
            <a:off x="7692705" y="3087149"/>
            <a:ext cx="343948" cy="142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9B89A6-093B-DC16-7983-207018B93765}"/>
              </a:ext>
            </a:extLst>
          </p:cNvPr>
          <p:cNvSpPr/>
          <p:nvPr/>
        </p:nvSpPr>
        <p:spPr>
          <a:xfrm>
            <a:off x="10294689" y="3303166"/>
            <a:ext cx="367717" cy="125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77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2D20-C9B3-8F90-5325-E79B9371ED36}"/>
              </a:ext>
            </a:extLst>
          </p:cNvPr>
          <p:cNvSpPr>
            <a:spLocks noGrp="1"/>
          </p:cNvSpPr>
          <p:nvPr>
            <p:ph type="title"/>
          </p:nvPr>
        </p:nvSpPr>
        <p:spPr/>
        <p:txBody>
          <a:bodyPr/>
          <a:lstStyle/>
          <a:p>
            <a:r>
              <a:rPr lang="en-US" dirty="0"/>
              <a:t>Machine Learning Algorithms Comparison</a:t>
            </a:r>
          </a:p>
        </p:txBody>
      </p:sp>
      <p:sp>
        <p:nvSpPr>
          <p:cNvPr id="3" name="Content Placeholder 2">
            <a:extLst>
              <a:ext uri="{FF2B5EF4-FFF2-40B4-BE49-F238E27FC236}">
                <a16:creationId xmlns:a16="http://schemas.microsoft.com/office/drawing/2014/main" id="{6BF75E6D-D638-5343-64A0-21ACD82ED665}"/>
              </a:ext>
            </a:extLst>
          </p:cNvPr>
          <p:cNvSpPr>
            <a:spLocks noGrp="1"/>
          </p:cNvSpPr>
          <p:nvPr>
            <p:ph idx="1"/>
          </p:nvPr>
        </p:nvSpPr>
        <p:spPr>
          <a:xfrm>
            <a:off x="1451579" y="2015732"/>
            <a:ext cx="3934153" cy="3450613"/>
          </a:xfrm>
        </p:spPr>
        <p:txBody>
          <a:bodyPr/>
          <a:lstStyle/>
          <a:p>
            <a:r>
              <a:rPr lang="en-US" dirty="0"/>
              <a:t>Multinomial Naïve Bayes</a:t>
            </a:r>
          </a:p>
          <a:p>
            <a:r>
              <a:rPr lang="en-US" dirty="0"/>
              <a:t>Support Vector Machine </a:t>
            </a:r>
          </a:p>
          <a:p>
            <a:pPr lvl="1"/>
            <a:r>
              <a:rPr lang="en-US" dirty="0"/>
              <a:t>Linear Kernel</a:t>
            </a:r>
          </a:p>
          <a:p>
            <a:pPr lvl="1"/>
            <a:r>
              <a:rPr lang="en-US" dirty="0"/>
              <a:t>Cross Validation [5 folds]</a:t>
            </a:r>
          </a:p>
          <a:p>
            <a:pPr lvl="1"/>
            <a:r>
              <a:rPr lang="en-US" dirty="0"/>
              <a:t>RBF Kernel</a:t>
            </a:r>
          </a:p>
          <a:p>
            <a:pPr lvl="1"/>
            <a:r>
              <a:rPr lang="en-US" dirty="0"/>
              <a:t>Polynomial Kernel</a:t>
            </a:r>
          </a:p>
        </p:txBody>
      </p:sp>
      <p:pic>
        <p:nvPicPr>
          <p:cNvPr id="6" name="Picture 5">
            <a:extLst>
              <a:ext uri="{FF2B5EF4-FFF2-40B4-BE49-F238E27FC236}">
                <a16:creationId xmlns:a16="http://schemas.microsoft.com/office/drawing/2014/main" id="{C5A1C94E-3751-22DD-56E2-23109EF91986}"/>
              </a:ext>
            </a:extLst>
          </p:cNvPr>
          <p:cNvPicPr>
            <a:picLocks noChangeAspect="1"/>
          </p:cNvPicPr>
          <p:nvPr/>
        </p:nvPicPr>
        <p:blipFill>
          <a:blip r:embed="rId2"/>
          <a:stretch>
            <a:fillRect/>
          </a:stretch>
        </p:blipFill>
        <p:spPr>
          <a:xfrm>
            <a:off x="6182686" y="2015732"/>
            <a:ext cx="5514101" cy="3763333"/>
          </a:xfrm>
          <a:prstGeom prst="rect">
            <a:avLst/>
          </a:prstGeom>
        </p:spPr>
      </p:pic>
    </p:spTree>
    <p:extLst>
      <p:ext uri="{BB962C8B-B14F-4D97-AF65-F5344CB8AC3E}">
        <p14:creationId xmlns:p14="http://schemas.microsoft.com/office/powerpoint/2010/main" val="3855297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872F-8073-7E4E-F6E8-12052BAC87E4}"/>
              </a:ext>
            </a:extLst>
          </p:cNvPr>
          <p:cNvSpPr>
            <a:spLocks noGrp="1"/>
          </p:cNvSpPr>
          <p:nvPr>
            <p:ph type="title"/>
          </p:nvPr>
        </p:nvSpPr>
        <p:spPr/>
        <p:txBody>
          <a:bodyPr/>
          <a:lstStyle/>
          <a:p>
            <a:r>
              <a:rPr lang="en-US" dirty="0"/>
              <a:t>Multinomial Naïve Bayes</a:t>
            </a:r>
          </a:p>
        </p:txBody>
      </p:sp>
      <p:sp>
        <p:nvSpPr>
          <p:cNvPr id="3" name="Content Placeholder 2">
            <a:extLst>
              <a:ext uri="{FF2B5EF4-FFF2-40B4-BE49-F238E27FC236}">
                <a16:creationId xmlns:a16="http://schemas.microsoft.com/office/drawing/2014/main" id="{DDBEEF08-D4FC-67B3-ECC3-910E4E837A6F}"/>
              </a:ext>
            </a:extLst>
          </p:cNvPr>
          <p:cNvSpPr>
            <a:spLocks noGrp="1"/>
          </p:cNvSpPr>
          <p:nvPr>
            <p:ph idx="1"/>
          </p:nvPr>
        </p:nvSpPr>
        <p:spPr>
          <a:xfrm>
            <a:off x="1451580" y="2015732"/>
            <a:ext cx="3799928" cy="3450613"/>
          </a:xfrm>
        </p:spPr>
        <p:txBody>
          <a:bodyPr>
            <a:normAutofit fontScale="92500" lnSpcReduction="10000"/>
          </a:bodyPr>
          <a:lstStyle/>
          <a:p>
            <a:r>
              <a:rPr lang="en-US" dirty="0"/>
              <a:t>Overall model accuracy 85%.</a:t>
            </a:r>
          </a:p>
          <a:p>
            <a:r>
              <a:rPr lang="en-US" dirty="0"/>
              <a:t>Positive terms:</a:t>
            </a:r>
          </a:p>
          <a:p>
            <a:pPr lvl="1"/>
            <a:r>
              <a:rPr lang="en-US" dirty="0"/>
              <a:t>‘like’</a:t>
            </a:r>
          </a:p>
          <a:p>
            <a:pPr lvl="1"/>
            <a:r>
              <a:rPr lang="en-US" dirty="0"/>
              <a:t>‘good’</a:t>
            </a:r>
          </a:p>
          <a:p>
            <a:pPr lvl="1"/>
            <a:r>
              <a:rPr lang="en-US" dirty="0"/>
              <a:t>‘love’</a:t>
            </a:r>
          </a:p>
          <a:p>
            <a:r>
              <a:rPr lang="en-US" dirty="0"/>
              <a:t>Negative terms:</a:t>
            </a:r>
          </a:p>
          <a:p>
            <a:pPr lvl="1"/>
            <a:r>
              <a:rPr lang="en-US" dirty="0"/>
              <a:t>‘</a:t>
            </a:r>
            <a:r>
              <a:rPr lang="en-US" dirty="0" err="1"/>
              <a:t>sh</a:t>
            </a:r>
            <a:r>
              <a:rPr lang="en-US" dirty="0"/>
              <a:t>*t’</a:t>
            </a:r>
          </a:p>
          <a:p>
            <a:pPr lvl="1"/>
            <a:r>
              <a:rPr lang="en-US" dirty="0"/>
              <a:t>‘f*ck’</a:t>
            </a:r>
          </a:p>
          <a:p>
            <a:pPr lvl="1"/>
            <a:r>
              <a:rPr lang="en-US" dirty="0"/>
              <a:t>‘fix’</a:t>
            </a:r>
          </a:p>
          <a:p>
            <a:endParaRPr lang="en-US" dirty="0"/>
          </a:p>
        </p:txBody>
      </p:sp>
      <p:pic>
        <p:nvPicPr>
          <p:cNvPr id="7" name="Picture 6">
            <a:extLst>
              <a:ext uri="{FF2B5EF4-FFF2-40B4-BE49-F238E27FC236}">
                <a16:creationId xmlns:a16="http://schemas.microsoft.com/office/drawing/2014/main" id="{6F81298C-EFCD-F57C-C726-BEE046BEE2E4}"/>
              </a:ext>
            </a:extLst>
          </p:cNvPr>
          <p:cNvPicPr>
            <a:picLocks noChangeAspect="1"/>
          </p:cNvPicPr>
          <p:nvPr/>
        </p:nvPicPr>
        <p:blipFill>
          <a:blip r:embed="rId2"/>
          <a:stretch>
            <a:fillRect/>
          </a:stretch>
        </p:blipFill>
        <p:spPr>
          <a:xfrm>
            <a:off x="6638925" y="3753013"/>
            <a:ext cx="4114800" cy="1485900"/>
          </a:xfrm>
          <a:prstGeom prst="rect">
            <a:avLst/>
          </a:prstGeom>
        </p:spPr>
      </p:pic>
      <p:pic>
        <p:nvPicPr>
          <p:cNvPr id="9" name="Picture 8">
            <a:extLst>
              <a:ext uri="{FF2B5EF4-FFF2-40B4-BE49-F238E27FC236}">
                <a16:creationId xmlns:a16="http://schemas.microsoft.com/office/drawing/2014/main" id="{6F0FFC8C-1626-6C86-A626-A14418055FB3}"/>
              </a:ext>
            </a:extLst>
          </p:cNvPr>
          <p:cNvPicPr>
            <a:picLocks noChangeAspect="1"/>
          </p:cNvPicPr>
          <p:nvPr/>
        </p:nvPicPr>
        <p:blipFill>
          <a:blip r:embed="rId3"/>
          <a:stretch>
            <a:fillRect/>
          </a:stretch>
        </p:blipFill>
        <p:spPr>
          <a:xfrm>
            <a:off x="6638925" y="2431800"/>
            <a:ext cx="1085850" cy="485775"/>
          </a:xfrm>
          <a:prstGeom prst="rect">
            <a:avLst/>
          </a:prstGeom>
        </p:spPr>
      </p:pic>
      <p:sp>
        <p:nvSpPr>
          <p:cNvPr id="10" name="TextBox 9">
            <a:extLst>
              <a:ext uri="{FF2B5EF4-FFF2-40B4-BE49-F238E27FC236}">
                <a16:creationId xmlns:a16="http://schemas.microsoft.com/office/drawing/2014/main" id="{56093691-1D27-0255-26C5-801520915371}"/>
              </a:ext>
            </a:extLst>
          </p:cNvPr>
          <p:cNvSpPr txBox="1"/>
          <p:nvPr/>
        </p:nvSpPr>
        <p:spPr>
          <a:xfrm>
            <a:off x="6529344" y="2079555"/>
            <a:ext cx="2390862" cy="369332"/>
          </a:xfrm>
          <a:prstGeom prst="rect">
            <a:avLst/>
          </a:prstGeom>
          <a:noFill/>
        </p:spPr>
        <p:txBody>
          <a:bodyPr wrap="square" rtlCol="0">
            <a:spAutoFit/>
          </a:bodyPr>
          <a:lstStyle/>
          <a:p>
            <a:r>
              <a:rPr lang="en-US" dirty="0"/>
              <a:t>Confusion Matrix</a:t>
            </a:r>
          </a:p>
        </p:txBody>
      </p:sp>
      <p:sp>
        <p:nvSpPr>
          <p:cNvPr id="11" name="TextBox 10">
            <a:extLst>
              <a:ext uri="{FF2B5EF4-FFF2-40B4-BE49-F238E27FC236}">
                <a16:creationId xmlns:a16="http://schemas.microsoft.com/office/drawing/2014/main" id="{E5C50B80-6662-35FE-3630-455661755910}"/>
              </a:ext>
            </a:extLst>
          </p:cNvPr>
          <p:cNvSpPr txBox="1"/>
          <p:nvPr/>
        </p:nvSpPr>
        <p:spPr>
          <a:xfrm>
            <a:off x="6529344" y="3356384"/>
            <a:ext cx="2390862" cy="369332"/>
          </a:xfrm>
          <a:prstGeom prst="rect">
            <a:avLst/>
          </a:prstGeom>
          <a:noFill/>
        </p:spPr>
        <p:txBody>
          <a:bodyPr wrap="square" rtlCol="0">
            <a:spAutoFit/>
          </a:bodyPr>
          <a:lstStyle/>
          <a:p>
            <a:r>
              <a:rPr lang="en-US" dirty="0"/>
              <a:t>Classification Report</a:t>
            </a:r>
          </a:p>
        </p:txBody>
      </p:sp>
    </p:spTree>
    <p:extLst>
      <p:ext uri="{BB962C8B-B14F-4D97-AF65-F5344CB8AC3E}">
        <p14:creationId xmlns:p14="http://schemas.microsoft.com/office/powerpoint/2010/main" val="372259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CBBE-825A-BED3-5908-B02971764933}"/>
              </a:ext>
            </a:extLst>
          </p:cNvPr>
          <p:cNvSpPr>
            <a:spLocks noGrp="1"/>
          </p:cNvSpPr>
          <p:nvPr>
            <p:ph type="title"/>
          </p:nvPr>
        </p:nvSpPr>
        <p:spPr/>
        <p:txBody>
          <a:bodyPr/>
          <a:lstStyle/>
          <a:p>
            <a:r>
              <a:rPr lang="en-US" dirty="0"/>
              <a:t>MNB Terms most likely to determine sentiment</a:t>
            </a:r>
          </a:p>
        </p:txBody>
      </p:sp>
      <p:sp>
        <p:nvSpPr>
          <p:cNvPr id="3" name="Content Placeholder 2">
            <a:extLst>
              <a:ext uri="{FF2B5EF4-FFF2-40B4-BE49-F238E27FC236}">
                <a16:creationId xmlns:a16="http://schemas.microsoft.com/office/drawing/2014/main" id="{62D9AFFD-5CB0-B1B6-0E88-418C090BD1B0}"/>
              </a:ext>
            </a:extLst>
          </p:cNvPr>
          <p:cNvSpPr>
            <a:spLocks noGrp="1"/>
          </p:cNvSpPr>
          <p:nvPr>
            <p:ph idx="1"/>
          </p:nvPr>
        </p:nvSpPr>
        <p:spPr>
          <a:xfrm>
            <a:off x="545568" y="2015732"/>
            <a:ext cx="3766373" cy="3450613"/>
          </a:xfrm>
        </p:spPr>
        <p:txBody>
          <a:bodyPr>
            <a:normAutofit fontScale="92500" lnSpcReduction="20000"/>
          </a:bodyPr>
          <a:lstStyle/>
          <a:p>
            <a:r>
              <a:rPr lang="en-US" dirty="0"/>
              <a:t>We can leverage the Naïve Bayes Multinomial Classifier to determine which tokens are most likely to determine a positive or negative sentiment. </a:t>
            </a:r>
          </a:p>
          <a:p>
            <a:r>
              <a:rPr lang="en-US" dirty="0"/>
              <a:t>On the right portion of the slide are the terms that have the most polarization in determining if a tweet is either positive or negative.</a:t>
            </a:r>
          </a:p>
        </p:txBody>
      </p:sp>
      <p:pic>
        <p:nvPicPr>
          <p:cNvPr id="5" name="Picture 4">
            <a:extLst>
              <a:ext uri="{FF2B5EF4-FFF2-40B4-BE49-F238E27FC236}">
                <a16:creationId xmlns:a16="http://schemas.microsoft.com/office/drawing/2014/main" id="{D3582412-A7B4-9632-5BD8-E13F0E769CC6}"/>
              </a:ext>
            </a:extLst>
          </p:cNvPr>
          <p:cNvPicPr>
            <a:picLocks noChangeAspect="1"/>
          </p:cNvPicPr>
          <p:nvPr/>
        </p:nvPicPr>
        <p:blipFill>
          <a:blip r:embed="rId2"/>
          <a:stretch>
            <a:fillRect/>
          </a:stretch>
        </p:blipFill>
        <p:spPr>
          <a:xfrm>
            <a:off x="4588778" y="2080470"/>
            <a:ext cx="7357145" cy="3385875"/>
          </a:xfrm>
          <a:prstGeom prst="rect">
            <a:avLst/>
          </a:prstGeom>
        </p:spPr>
      </p:pic>
      <p:sp>
        <p:nvSpPr>
          <p:cNvPr id="6" name="Rectangle 5">
            <a:extLst>
              <a:ext uri="{FF2B5EF4-FFF2-40B4-BE49-F238E27FC236}">
                <a16:creationId xmlns:a16="http://schemas.microsoft.com/office/drawing/2014/main" id="{6B313448-F6F7-1FED-7198-CF05F93E70F6}"/>
              </a:ext>
            </a:extLst>
          </p:cNvPr>
          <p:cNvSpPr/>
          <p:nvPr/>
        </p:nvSpPr>
        <p:spPr>
          <a:xfrm>
            <a:off x="7667537" y="4790114"/>
            <a:ext cx="260059" cy="125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3FC791-1B29-ECEC-80F1-AA4EB32FB402}"/>
              </a:ext>
            </a:extLst>
          </p:cNvPr>
          <p:cNvSpPr/>
          <p:nvPr/>
        </p:nvSpPr>
        <p:spPr>
          <a:xfrm>
            <a:off x="7306811" y="5025006"/>
            <a:ext cx="260059" cy="125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802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2809</TotalTime>
  <Words>589</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Rockwell</vt:lpstr>
      <vt:lpstr>Gallery</vt:lpstr>
      <vt:lpstr>Game ON!: Twitter sentiment analysis on Posts About Video Games</vt:lpstr>
      <vt:lpstr>Overview</vt:lpstr>
      <vt:lpstr>Video Game Examples</vt:lpstr>
      <vt:lpstr>About the Data</vt:lpstr>
      <vt:lpstr>Word Cloud</vt:lpstr>
      <vt:lpstr>Sentiment Prediction</vt:lpstr>
      <vt:lpstr>Machine Learning Algorithms Comparison</vt:lpstr>
      <vt:lpstr>Multinomial Naïve Bayes</vt:lpstr>
      <vt:lpstr>MNB Terms most likely to determine sentiment</vt:lpstr>
      <vt:lpstr>Support Vector Machine (Linear)</vt:lpstr>
      <vt:lpstr>Conclusion</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736 Final Project: Twitter sentiment analysis</dc:title>
  <dc:creator>Jacob Conard</dc:creator>
  <cp:lastModifiedBy>Jacob Conard</cp:lastModifiedBy>
  <cp:revision>9</cp:revision>
  <dcterms:created xsi:type="dcterms:W3CDTF">2022-11-11T16:12:24Z</dcterms:created>
  <dcterms:modified xsi:type="dcterms:W3CDTF">2022-12-09T13:11:11Z</dcterms:modified>
</cp:coreProperties>
</file>