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79" r:id="rId4"/>
    <p:sldId id="290" r:id="rId5"/>
    <p:sldId id="257" r:id="rId6"/>
    <p:sldId id="260" r:id="rId7"/>
    <p:sldId id="284" r:id="rId8"/>
    <p:sldId id="285" r:id="rId9"/>
    <p:sldId id="280" r:id="rId10"/>
  </p:sldIdLst>
  <p:sldSz cx="13004800" cy="9753600"/>
  <p:notesSz cx="6858000" cy="9144000"/>
  <p:defaultTextStyle>
    <a:defPPr>
      <a:defRPr lang="en-US"/>
    </a:defPPr>
    <a:lvl1pPr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1pPr>
    <a:lvl2pPr marL="457200" indent="-228600"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2pPr>
    <a:lvl3pPr marL="914400" indent="-457200"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3pPr>
    <a:lvl4pPr marL="1371600" indent="-685800"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4pPr>
    <a:lvl5pPr marL="1828800" indent="-914400"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3"/>
    <p:restoredTop sz="94626"/>
  </p:normalViewPr>
  <p:slideViewPr>
    <p:cSldViewPr snapToGrid="0" snapToObjects="1">
      <p:cViewPr varScale="1">
        <p:scale>
          <a:sx n="85" d="100"/>
          <a:sy n="85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17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Shape 118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>
              <a:sym typeface="Avenir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ＭＳ Ｐゴシック" charset="0"/>
        <a:cs typeface="Avenir Roman"/>
        <a:sym typeface="Avenir Roman" charset="0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5pPr>
    <a:lvl6pPr indent="11430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51ECD-338F-444F-87DF-31E6AF7D03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4216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>
            <a:spLocks noGrp="1"/>
          </p:cNvSpPr>
          <p:nvPr>
            <p:ph type="pic" idx="13"/>
          </p:nvPr>
        </p:nvSpPr>
        <p:spPr>
          <a:xfrm>
            <a:off x="-1" y="1219199"/>
            <a:ext cx="13004801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2E6CF-DB6E-474E-BF17-235AF7B480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84557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1E0D8-1EAC-7948-A192-1ADEFA8D04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11704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85706" y="3962400"/>
            <a:ext cx="11433388" cy="1828800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3EB03-E2F0-274B-8DE4-6C1980426F4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07784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023946" y="1801706"/>
            <a:ext cx="5080001" cy="613664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85706" y="2181013"/>
            <a:ext cx="5140961" cy="262805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5706" y="4802293"/>
            <a:ext cx="5140961" cy="27161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417744-6193-CE4C-9FA0-F83CF174BA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243910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785706" y="1408853"/>
            <a:ext cx="11433388" cy="1828801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4658B-6B7E-5A41-8FD3-F30B9249ED7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93528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785706" y="1408853"/>
            <a:ext cx="11433388" cy="1828801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85706" y="3298613"/>
            <a:ext cx="11433388" cy="4287521"/>
          </a:xfrm>
          <a:prstGeom prst="rect">
            <a:avLst/>
          </a:prstGeom>
        </p:spPr>
        <p:txBody>
          <a:bodyPr anchor="ctr"/>
          <a:lstStyle>
            <a:lvl1pPr marL="43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106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170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233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297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7D89C-9583-C541-A6C9-3577E2B130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193195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7023946" y="2980266"/>
            <a:ext cx="5080001" cy="491066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785706" y="1408853"/>
            <a:ext cx="11433388" cy="1828801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5706" y="3298613"/>
            <a:ext cx="5337388" cy="4287521"/>
          </a:xfrm>
          <a:prstGeom prst="rect">
            <a:avLst/>
          </a:prstGeom>
        </p:spPr>
        <p:txBody>
          <a:bodyPr anchor="ctr"/>
          <a:lstStyle>
            <a:lvl1pPr marL="43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106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170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233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297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124AE-6B96-4B45-BA9D-2BA009E2B9A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23735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85706" y="2248746"/>
            <a:ext cx="11433388" cy="5256108"/>
          </a:xfrm>
          <a:prstGeom prst="rect">
            <a:avLst/>
          </a:prstGeom>
        </p:spPr>
        <p:txBody>
          <a:bodyPr anchor="ctr"/>
          <a:lstStyle>
            <a:lvl1pPr marL="43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106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170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233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297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0ABEA6-586E-734D-AAE4-CB3E790FCF7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786788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"/>
          <p:cNvSpPr txBox="1"/>
          <p:nvPr/>
        </p:nvSpPr>
        <p:spPr>
          <a:xfrm>
            <a:off x="6026150" y="4546600"/>
            <a:ext cx="952500" cy="660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r>
              <a:rPr lang="en-US" altLang="x-none">
                <a:effectLst>
                  <a:outerShdw blurRad="38100" dist="38100" dir="2700000" algn="tl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84" name="Image"/>
          <p:cNvSpPr>
            <a:spLocks noGrp="1"/>
          </p:cNvSpPr>
          <p:nvPr>
            <p:ph type="pic" sz="half" idx="13"/>
          </p:nvPr>
        </p:nvSpPr>
        <p:spPr>
          <a:xfrm>
            <a:off x="643466" y="1727199"/>
            <a:ext cx="7559041" cy="611632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85" name="Image"/>
          <p:cNvSpPr>
            <a:spLocks noGrp="1"/>
          </p:cNvSpPr>
          <p:nvPr>
            <p:ph type="pic" sz="quarter" idx="14"/>
          </p:nvPr>
        </p:nvSpPr>
        <p:spPr>
          <a:xfrm>
            <a:off x="8426026" y="4842933"/>
            <a:ext cx="3948855" cy="295994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86" name="Image"/>
          <p:cNvSpPr>
            <a:spLocks noGrp="1"/>
          </p:cNvSpPr>
          <p:nvPr>
            <p:ph type="pic" sz="quarter" idx="15"/>
          </p:nvPr>
        </p:nvSpPr>
        <p:spPr>
          <a:xfrm>
            <a:off x="8406844" y="1713653"/>
            <a:ext cx="3987219" cy="298903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16"/>
          </p:nvPr>
        </p:nvSpPr>
        <p:spPr>
          <a:xfrm>
            <a:off x="12612688" y="8220075"/>
            <a:ext cx="236537" cy="239713"/>
          </a:xfrm>
        </p:spPr>
        <p:txBody>
          <a:bodyPr/>
          <a:lstStyle>
            <a:lvl1pPr>
              <a:defRPr/>
            </a:lvl1pPr>
          </a:lstStyle>
          <a:p>
            <a:fld id="{79F4F612-2593-EA4B-BC1F-68C70AB50E6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41465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3386" y="6001173"/>
            <a:ext cx="10464802" cy="38926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sz="2200" i="1"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3386" y="4396546"/>
            <a:ext cx="10464802" cy="56236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defRPr sz="3400">
                <a:solidFill>
                  <a:srgbClr val="FFFFFF"/>
                </a:solidFill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92D37-A35C-3B40-A93E-991A3DEC24E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4554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85813" y="2174875"/>
            <a:ext cx="11433175" cy="26273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093" tIns="27093" rIns="27093" bIns="27093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85813" y="4870450"/>
            <a:ext cx="11433175" cy="11779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093" tIns="27093" rIns="27093" bIns="2709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1100" y="8220075"/>
            <a:ext cx="236538" cy="239713"/>
          </a:xfrm>
          <a:prstGeom prst="rect">
            <a:avLst/>
          </a:prstGeom>
          <a:ln w="3175">
            <a:miter lim="400000"/>
          </a:ln>
        </p:spPr>
        <p:txBody>
          <a:bodyPr vert="horz" wrap="none" lIns="27093" tIns="27093" rIns="27093" bIns="27093" numCol="1" anchor="t" anchorCtr="0" compatLnSpc="1">
            <a:prstTxWarp prst="textNoShape">
              <a:avLst/>
            </a:prstTxWarp>
            <a:normAutofit/>
          </a:bodyPr>
          <a:lstStyle>
            <a:lvl1pPr algn="r" hangingPunct="0">
              <a:defRPr sz="1200" b="1">
                <a:latin typeface="Helvetica Neue" charset="0"/>
                <a:sym typeface="Helvetica Neue" charset="0"/>
              </a:defRPr>
            </a:lvl1pPr>
          </a:lstStyle>
          <a:p>
            <a:fld id="{9913DA57-A54D-0D44-AB35-B0EAEBD6C81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transition spd="med"/>
  <p:txStyles>
    <p:titleStyle>
      <a:lvl1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1pPr>
      <a:lvl2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2pPr>
      <a:lvl3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3pPr>
      <a:lvl4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4pPr>
      <a:lvl5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9pPr>
    </p:titleStyle>
    <p:bodyStyle>
      <a:lvl1pPr marL="342900" indent="-34290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1pPr>
      <a:lvl2pPr marL="742950" indent="-51435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+mj-ea"/>
          <a:cs typeface="+mj-cs"/>
          <a:sym typeface="Book Antiqua" charset="0"/>
        </a:defRPr>
      </a:lvl2pPr>
      <a:lvl3pPr marL="1143000" indent="-68580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+mj-ea"/>
          <a:cs typeface="+mj-cs"/>
          <a:sym typeface="Book Antiqua" charset="0"/>
        </a:defRPr>
      </a:lvl3pPr>
      <a:lvl4pPr marL="1600200" indent="-91440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+mj-ea"/>
          <a:cs typeface="+mj-cs"/>
          <a:sym typeface="Book Antiqua" charset="0"/>
        </a:defRPr>
      </a:lvl4pPr>
      <a:lvl5pPr marL="2057400" indent="-114300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+mj-ea"/>
          <a:cs typeface="+mj-cs"/>
          <a:sym typeface="Book Antiqua" charset="0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9pPr>
    </p:bodyStyle>
    <p:otherStyle>
      <a:lvl1pPr marL="0" marR="0" indent="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ccelebrate…"/>
          <p:cNvSpPr txBox="1"/>
          <p:nvPr/>
        </p:nvSpPr>
        <p:spPr>
          <a:xfrm>
            <a:off x="2878574" y="976702"/>
            <a:ext cx="7274640" cy="67642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10200">
                <a:effectLst/>
                <a:latin typeface="+mj-lt"/>
                <a:ea typeface="+mj-ea"/>
                <a:cs typeface="+mj-cs"/>
                <a:sym typeface="Book Antiqua"/>
              </a:defRPr>
            </a:pPr>
            <a:r>
              <a:rPr sz="10200" kern="0" dirty="0">
                <a:latin typeface="+mj-lt"/>
                <a:ea typeface="+mj-ea"/>
                <a:cs typeface="+mj-cs"/>
                <a:sym typeface="Book Antiqua"/>
              </a:rPr>
              <a:t>Accelebrate</a:t>
            </a:r>
            <a:endParaRPr lang="en-US" sz="10200" kern="0" dirty="0">
              <a:latin typeface="+mj-lt"/>
              <a:ea typeface="+mj-ea"/>
              <a:cs typeface="+mj-cs"/>
              <a:sym typeface="Book Antiqua"/>
            </a:endParaRPr>
          </a:p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10200">
                <a:effectLst/>
                <a:latin typeface="+mj-lt"/>
                <a:ea typeface="+mj-ea"/>
                <a:cs typeface="+mj-cs"/>
                <a:sym typeface="Book Antiqua"/>
              </a:defRPr>
            </a:pPr>
            <a:r>
              <a:rPr lang="en-US" sz="10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rPr>
              <a:t>Webinar</a:t>
            </a:r>
            <a:endParaRPr sz="10200" kern="0" dirty="0">
              <a:solidFill>
                <a:srgbClr val="EE903C"/>
              </a:solidFill>
              <a:latin typeface="+mj-lt"/>
              <a:ea typeface="+mj-ea"/>
              <a:cs typeface="+mj-cs"/>
              <a:sym typeface="Book Antiqua"/>
            </a:endParaRPr>
          </a:p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7600">
                <a:effectLst/>
                <a:latin typeface="+mj-lt"/>
                <a:ea typeface="+mj-ea"/>
                <a:cs typeface="+mj-cs"/>
                <a:sym typeface="Book Antiqua"/>
              </a:defRPr>
            </a:pPr>
            <a:endParaRPr sz="7600" kern="0" dirty="0">
              <a:latin typeface="+mj-lt"/>
              <a:ea typeface="+mj-ea"/>
              <a:cs typeface="+mj-cs"/>
              <a:sym typeface="Book Antiqua"/>
            </a:endParaRPr>
          </a:p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6000">
                <a:effectLst/>
                <a:latin typeface="+mj-lt"/>
                <a:ea typeface="+mj-ea"/>
                <a:cs typeface="+mj-cs"/>
                <a:sym typeface="Book Antiqua"/>
              </a:defRPr>
            </a:pPr>
            <a:r>
              <a:rPr lang="en-US" sz="6000" kern="0" dirty="0">
                <a:latin typeface="+mj-lt"/>
                <a:ea typeface="+mj-ea"/>
                <a:cs typeface="+mj-cs"/>
                <a:sym typeface="Book Antiqua"/>
              </a:rPr>
              <a:t>Angular and </a:t>
            </a:r>
            <a:r>
              <a:rPr lang="en-US" sz="6000" kern="0" dirty="0" err="1">
                <a:latin typeface="+mj-lt"/>
                <a:ea typeface="+mj-ea"/>
                <a:cs typeface="+mj-cs"/>
                <a:sym typeface="Book Antiqua"/>
              </a:rPr>
              <a:t>NgRx</a:t>
            </a:r>
            <a:r>
              <a:rPr lang="en-US" sz="6000" kern="0" dirty="0">
                <a:latin typeface="+mj-lt"/>
                <a:ea typeface="+mj-ea"/>
                <a:cs typeface="+mj-cs"/>
                <a:sym typeface="Book Antiqua"/>
              </a:rPr>
              <a:t>!</a:t>
            </a:r>
            <a:br>
              <a:rPr lang="en-US" sz="6000" kern="0" dirty="0">
                <a:latin typeface="+mj-lt"/>
                <a:ea typeface="+mj-ea"/>
                <a:cs typeface="+mj-cs"/>
                <a:sym typeface="Book Antiqua"/>
              </a:rPr>
            </a:br>
            <a:br>
              <a:rPr lang="en-US" sz="6000" kern="0" dirty="0">
                <a:latin typeface="+mj-lt"/>
                <a:ea typeface="+mj-ea"/>
                <a:cs typeface="+mj-cs"/>
                <a:sym typeface="Book Antiqua"/>
              </a:rPr>
            </a:br>
            <a:r>
              <a:rPr lang="en-US" sz="3600" kern="0" dirty="0">
                <a:latin typeface="+mj-lt"/>
                <a:ea typeface="+mj-ea"/>
                <a:cs typeface="+mj-cs"/>
                <a:sym typeface="Book Antiqua"/>
              </a:rPr>
              <a:t>Presenter: Eric Greene (eric@t4d.io)</a:t>
            </a:r>
            <a:endParaRPr sz="3600" kern="0" dirty="0">
              <a:solidFill>
                <a:srgbClr val="EE903D"/>
              </a:solidFill>
              <a:latin typeface="+mj-lt"/>
              <a:ea typeface="+mj-ea"/>
              <a:cs typeface="+mj-cs"/>
              <a:sym typeface="Book Antiqua"/>
            </a:endParaRPr>
          </a:p>
        </p:txBody>
      </p:sp>
      <p:sp>
        <p:nvSpPr>
          <p:cNvPr id="121" name="Line"/>
          <p:cNvSpPr/>
          <p:nvPr/>
        </p:nvSpPr>
        <p:spPr>
          <a:xfrm>
            <a:off x="3106738" y="4319480"/>
            <a:ext cx="6654800" cy="0"/>
          </a:xfrm>
          <a:prstGeom prst="line">
            <a:avLst/>
          </a:prstGeom>
          <a:ln w="3175">
            <a:solidFill>
              <a:srgbClr val="FBB73B"/>
            </a:solidFill>
            <a:miter lim="400000"/>
          </a:ln>
        </p:spPr>
        <p:txBody>
          <a:bodyPr lIns="27093" tIns="27093" rIns="27093" bIns="27093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3400"/>
            </a:pPr>
            <a:endParaRPr sz="3400" kern="0">
              <a:effectLst>
                <a:outerShdw blurRad="50800" dist="38100" dir="5400000" rotWithShape="0">
                  <a:srgbClr val="000000"/>
                </a:outerShdw>
              </a:effectLst>
              <a:latin typeface="+mn-lt"/>
              <a:ea typeface="+mn-ea"/>
              <a:sym typeface="Helvetica Neue Light"/>
            </a:endParaRPr>
          </a:p>
        </p:txBody>
      </p:sp>
      <p:sp>
        <p:nvSpPr>
          <p:cNvPr id="122" name="Rectangle"/>
          <p:cNvSpPr>
            <a:spLocks noChangeArrowheads="1"/>
          </p:cNvSpPr>
          <p:nvPr/>
        </p:nvSpPr>
        <p:spPr bwMode="auto">
          <a:xfrm>
            <a:off x="-14288" y="873918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6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434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"/>
          <p:cNvGrpSpPr>
            <a:grpSpLocks/>
          </p:cNvGrpSpPr>
          <p:nvPr/>
        </p:nvGrpSpPr>
        <p:grpSpPr bwMode="auto">
          <a:xfrm>
            <a:off x="963921" y="298120"/>
            <a:ext cx="11076963" cy="1335418"/>
            <a:chOff x="-1749132" y="-8601"/>
            <a:chExt cx="11076362" cy="1336255"/>
          </a:xfrm>
        </p:grpSpPr>
        <p:sp>
          <p:nvSpPr>
            <p:cNvPr id="344" name="Modes of Delivery"/>
            <p:cNvSpPr txBox="1"/>
            <p:nvPr/>
          </p:nvSpPr>
          <p:spPr>
            <a:xfrm>
              <a:off x="-1749132" y="-8601"/>
              <a:ext cx="11076362" cy="116344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solidFill>
                    <a:srgbClr val="EE903C"/>
                  </a:solidFill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>
                  <a:solidFill>
                    <a:srgbClr val="EE903C"/>
                  </a:solidFill>
                  <a:sym typeface="Book Antiqua"/>
                </a:rPr>
                <a:t>The </a:t>
              </a:r>
              <a:r>
                <a:rPr lang="en-US" sz="7200" kern="0" dirty="0">
                  <a:solidFill>
                    <a:schemeClr val="tx1"/>
                  </a:solidFill>
                  <a:sym typeface="Book Antiqua"/>
                </a:rPr>
                <a:t>Accelebrate Difference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61827" y="1327654"/>
              <a:ext cx="6654439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347" name="In-person private training for your group…"/>
          <p:cNvSpPr txBox="1">
            <a:spLocks noGrp="1"/>
          </p:cNvSpPr>
          <p:nvPr>
            <p:ph type="subTitle" sz="half" idx="1"/>
          </p:nvPr>
        </p:nvSpPr>
        <p:spPr>
          <a:xfrm>
            <a:off x="2921000" y="2146300"/>
            <a:ext cx="8128000" cy="6037263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In-person private training for your group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In-person with some remotes 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Synchronous online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Private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Public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Online courses (and courses with some online remotes) are easily recordable in most cases</a:t>
            </a:r>
          </a:p>
        </p:txBody>
      </p:sp>
      <p:sp>
        <p:nvSpPr>
          <p:cNvPr id="348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2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7414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"/>
          <p:cNvGrpSpPr>
            <a:grpSpLocks/>
          </p:cNvGrpSpPr>
          <p:nvPr/>
        </p:nvGrpSpPr>
        <p:grpSpPr bwMode="auto">
          <a:xfrm>
            <a:off x="966788" y="298450"/>
            <a:ext cx="11071225" cy="1335088"/>
            <a:chOff x="-80675" y="-8271"/>
            <a:chExt cx="11070664" cy="1335925"/>
          </a:xfrm>
        </p:grpSpPr>
        <p:sp>
          <p:nvSpPr>
            <p:cNvPr id="354" name="The Accelebrate Difference"/>
            <p:cNvSpPr txBox="1"/>
            <p:nvPr/>
          </p:nvSpPr>
          <p:spPr>
            <a:xfrm>
              <a:off x="-80675" y="-8271"/>
              <a:ext cx="11070664" cy="116277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solidFill>
                    <a:srgbClr val="EE903C"/>
                  </a:solidFill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sz="7200" kern="0" dirty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The </a:t>
              </a:r>
              <a:r>
                <a:rPr sz="7200" kern="0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Book Antiqua"/>
                </a:rPr>
                <a:t>Accelebrate Difference</a:t>
              </a:r>
            </a:p>
          </p:txBody>
        </p:sp>
        <p:sp>
          <p:nvSpPr>
            <p:cNvPr id="355" name="Line"/>
            <p:cNvSpPr/>
            <p:nvPr/>
          </p:nvSpPr>
          <p:spPr>
            <a:xfrm>
              <a:off x="2127425" y="1327654"/>
              <a:ext cx="6654463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357" name="Instructors who are experts…"/>
          <p:cNvSpPr txBox="1">
            <a:spLocks noGrp="1"/>
          </p:cNvSpPr>
          <p:nvPr>
            <p:ph type="subTitle" idx="1"/>
          </p:nvPr>
        </p:nvSpPr>
        <p:spPr>
          <a:xfrm>
            <a:off x="2700338" y="2146300"/>
            <a:ext cx="9250362" cy="5588000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Instructors who are experts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Real-world experience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Flexible and eager to customize your training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We always request a pre-class call and/or survey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Rapidly responsive before, during, and after class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Drama-free logistics - instructor and materials arrive on-time</a:t>
            </a:r>
          </a:p>
        </p:txBody>
      </p:sp>
      <p:sp>
        <p:nvSpPr>
          <p:cNvPr id="358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2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843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"/>
          <p:cNvGrpSpPr>
            <a:grpSpLocks/>
          </p:cNvGrpSpPr>
          <p:nvPr/>
        </p:nvGrpSpPr>
        <p:grpSpPr bwMode="auto">
          <a:xfrm>
            <a:off x="1419974" y="298120"/>
            <a:ext cx="10164855" cy="1335417"/>
            <a:chOff x="372489" y="-8601"/>
            <a:chExt cx="10164341" cy="1336255"/>
          </a:xfrm>
        </p:grpSpPr>
        <p:sp>
          <p:nvSpPr>
            <p:cNvPr id="354" name="The Accelebrate Difference"/>
            <p:cNvSpPr txBox="1"/>
            <p:nvPr/>
          </p:nvSpPr>
          <p:spPr>
            <a:xfrm>
              <a:off x="372489" y="-8601"/>
              <a:ext cx="10164341" cy="11634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solidFill>
                    <a:srgbClr val="EE903C"/>
                  </a:solidFill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Book Antiqua"/>
                </a:rPr>
                <a:t>Angular-related</a:t>
              </a:r>
              <a:r>
                <a:rPr lang="en-US" sz="7200" kern="0" dirty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 Courses</a:t>
              </a:r>
            </a:p>
          </p:txBody>
        </p:sp>
        <p:sp>
          <p:nvSpPr>
            <p:cNvPr id="355" name="Line"/>
            <p:cNvSpPr/>
            <p:nvPr/>
          </p:nvSpPr>
          <p:spPr>
            <a:xfrm>
              <a:off x="2127425" y="1327654"/>
              <a:ext cx="6654463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357" name="Instructors who are experts…"/>
          <p:cNvSpPr txBox="1">
            <a:spLocks noGrp="1"/>
          </p:cNvSpPr>
          <p:nvPr>
            <p:ph type="subTitle" idx="1"/>
          </p:nvPr>
        </p:nvSpPr>
        <p:spPr>
          <a:xfrm>
            <a:off x="2700338" y="2146300"/>
            <a:ext cx="9250362" cy="5588000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Introduction to Angular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Advanced Angular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Comprehensive Angular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 Architecture and Best Practices (new)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And many more</a:t>
            </a:r>
            <a:r>
              <a:rPr lang="mr-IN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…</a:t>
            </a:r>
            <a:endParaRPr lang="en-US" altLang="x-none" sz="3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358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2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843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3952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"/>
          <p:cNvGrpSpPr>
            <a:grpSpLocks/>
          </p:cNvGrpSpPr>
          <p:nvPr/>
        </p:nvGrpSpPr>
        <p:grpSpPr bwMode="auto">
          <a:xfrm>
            <a:off x="2986109" y="298009"/>
            <a:ext cx="7032587" cy="1335529"/>
            <a:chOff x="-188881" y="-8382"/>
            <a:chExt cx="7032245" cy="1336036"/>
          </a:xfrm>
        </p:grpSpPr>
        <p:sp>
          <p:nvSpPr>
            <p:cNvPr id="15367" name="Agenda"/>
            <p:cNvSpPr txBox="1">
              <a:spLocks noChangeArrowheads="1"/>
            </p:cNvSpPr>
            <p:nvPr/>
          </p:nvSpPr>
          <p:spPr bwMode="auto">
            <a:xfrm>
              <a:off x="-188881" y="-8382"/>
              <a:ext cx="7032245" cy="116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1pPr>
              <a:lvl2pPr marL="742950" indent="-28575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2pPr>
              <a:lvl3pPr marL="11430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3pPr>
              <a:lvl4pPr marL="16002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4pPr>
              <a:lvl5pPr marL="20574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9pPr>
            </a:lstStyle>
            <a:p>
              <a:pPr algn="ctr" eaLnBrk="1"/>
              <a:r>
                <a:rPr lang="en-US" altLang="x-none" sz="7200" dirty="0">
                  <a:solidFill>
                    <a:schemeClr val="tx1"/>
                  </a:solidFill>
                  <a:latin typeface="Book Antiqua" charset="0"/>
                  <a:sym typeface="Book Antiqua" charset="0"/>
                </a:rPr>
                <a:t>Webinar </a:t>
              </a:r>
              <a:r>
                <a:rPr lang="en-US" altLang="x-none" sz="7200" dirty="0">
                  <a:solidFill>
                    <a:srgbClr val="EE903C"/>
                  </a:solidFill>
                  <a:latin typeface="Book Antiqua" charset="0"/>
                  <a:sym typeface="Book Antiqua" charset="0"/>
                </a:rPr>
                <a:t>Agenda</a:t>
              </a:r>
            </a:p>
          </p:txBody>
        </p:sp>
        <p:sp>
          <p:nvSpPr>
            <p:cNvPr id="129" name="Line"/>
            <p:cNvSpPr/>
            <p:nvPr/>
          </p:nvSpPr>
          <p:spPr>
            <a:xfrm>
              <a:off x="0" y="1327654"/>
              <a:ext cx="6654476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31" name="Accelebrate and Intel…"/>
          <p:cNvSpPr txBox="1">
            <a:spLocks noGrp="1"/>
          </p:cNvSpPr>
          <p:nvPr>
            <p:ph type="subTitle" sz="half" idx="1"/>
          </p:nvPr>
        </p:nvSpPr>
        <p:spPr>
          <a:xfrm>
            <a:off x="3174999" y="2287587"/>
            <a:ext cx="7032587" cy="5178425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50850" indent="-450850" eaLnBrk="1" hangingPunct="1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NgRx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Basics!</a:t>
            </a:r>
          </a:p>
          <a:p>
            <a:pPr marL="450850" indent="-450850" eaLnBrk="1" hangingPunct="1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Actions, Reducers, Selectors</a:t>
            </a:r>
          </a:p>
          <a:p>
            <a:pPr marL="450850" indent="-450850" eaLnBrk="1" hangingPunct="1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Redux Developer Tools</a:t>
            </a:r>
          </a:p>
          <a:p>
            <a:pPr marL="450850" indent="-450850" eaLnBrk="1" hangingPunct="1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REST API calls with Effects</a:t>
            </a:r>
          </a:p>
          <a:p>
            <a:pPr marL="450850" indent="-450850" eaLnBrk="1" hangingPunct="1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Connect Angular Router to </a:t>
            </a:r>
            <a:r>
              <a:rPr lang="en-US" altLang="x-none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NgRx</a:t>
            </a:r>
            <a:endParaRPr lang="en-US" altLang="x-none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32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</a:t>
            </a:r>
            <a:r>
              <a:rPr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 201</a:t>
            </a:r>
            <a:r>
              <a:rPr lang="en-US"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536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2292815" y="298120"/>
            <a:ext cx="8419184" cy="1335418"/>
            <a:chOff x="543940" y="-8271"/>
            <a:chExt cx="8420825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543940" y="-8271"/>
              <a:ext cx="8420825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>
                  <a:latin typeface="+mj-lt"/>
                  <a:ea typeface="+mj-ea"/>
                  <a:cs typeface="+mj-cs"/>
                  <a:sym typeface="Book Antiqua"/>
                </a:rPr>
                <a:t>Angular </a:t>
              </a:r>
              <a:r>
                <a:rPr lang="en-US" sz="7200" kern="0" dirty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with </a:t>
              </a:r>
              <a:r>
                <a:rPr lang="en-US" sz="7200" kern="0" dirty="0" err="1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NgRx</a:t>
              </a:r>
              <a:r>
                <a:rPr lang="en-US" sz="7200" kern="0" dirty="0">
                  <a:latin typeface="+mj-lt"/>
                  <a:ea typeface="+mj-ea"/>
                  <a:cs typeface="+mj-cs"/>
                  <a:sym typeface="Book Antiqua"/>
                </a:rPr>
                <a:t> 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0850" indent="-450850">
              <a:lnSpc>
                <a:spcPct val="80000"/>
              </a:lnSpc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 is a popular JavaScript-based user interface (UI) framework</a:t>
            </a:r>
          </a:p>
          <a:p>
            <a:pPr marL="450850" indent="-450850">
              <a:lnSpc>
                <a:spcPct val="80000"/>
              </a:lnSpc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NgRx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is an application state management library for Angular which uses the principles of Redux and </a:t>
            </a:r>
            <a:r>
              <a:rPr lang="en-US" altLang="x-none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RxJS</a:t>
            </a:r>
            <a:endParaRPr lang="en-US" altLang="x-none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50850" indent="-450850">
              <a:lnSpc>
                <a:spcPct val="80000"/>
              </a:lnSpc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NgRx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is a great addition to an Angular application, but it can be difficult to learn</a:t>
            </a:r>
          </a:p>
          <a:p>
            <a:pPr marL="450850" indent="-450850">
              <a:lnSpc>
                <a:spcPct val="80000"/>
              </a:lnSpc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Typically, Redux is hard to grasp at first, but once understood, it is fairly easy to work with</a:t>
            </a:r>
          </a:p>
          <a:p>
            <a:pPr marL="450850" indent="-450850">
              <a:lnSpc>
                <a:spcPct val="80000"/>
              </a:lnSpc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The simplest examples of </a:t>
            </a:r>
            <a:r>
              <a:rPr lang="en-US" altLang="x-none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RxJS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are pretty easy, but mastery of </a:t>
            </a:r>
            <a:r>
              <a:rPr lang="en-US" altLang="x-none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RxJS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is much harder </a:t>
            </a:r>
          </a:p>
          <a:p>
            <a:pPr marL="450850" indent="-450850">
              <a:lnSpc>
                <a:spcPct val="80000"/>
              </a:lnSpc>
              <a:spcBef>
                <a:spcPts val="3600"/>
              </a:spcBef>
              <a:buSzPct val="30000"/>
              <a:buBlip>
                <a:blip r:embed="rId2"/>
              </a:buBlip>
            </a:pPr>
            <a:endParaRPr lang="en-US" altLang="x-none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"/>
          <p:cNvGrpSpPr>
            <a:grpSpLocks/>
          </p:cNvGrpSpPr>
          <p:nvPr/>
        </p:nvGrpSpPr>
        <p:grpSpPr bwMode="auto">
          <a:xfrm>
            <a:off x="3174999" y="298009"/>
            <a:ext cx="6654800" cy="1335529"/>
            <a:chOff x="0" y="-8382"/>
            <a:chExt cx="6654476" cy="1336036"/>
          </a:xfrm>
        </p:grpSpPr>
        <p:sp>
          <p:nvSpPr>
            <p:cNvPr id="15367" name="Agenda"/>
            <p:cNvSpPr txBox="1">
              <a:spLocks noChangeArrowheads="1"/>
            </p:cNvSpPr>
            <p:nvPr/>
          </p:nvSpPr>
          <p:spPr bwMode="auto">
            <a:xfrm>
              <a:off x="230286" y="-8382"/>
              <a:ext cx="6193915" cy="116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1pPr>
              <a:lvl2pPr marL="742950" indent="-28575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2pPr>
              <a:lvl3pPr marL="11430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3pPr>
              <a:lvl4pPr marL="16002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4pPr>
              <a:lvl5pPr marL="20574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9pPr>
            </a:lstStyle>
            <a:p>
              <a:pPr algn="ctr" eaLnBrk="1"/>
              <a:r>
                <a:rPr lang="en-US" altLang="x-none" sz="7200" dirty="0">
                  <a:solidFill>
                    <a:schemeClr val="tx1"/>
                  </a:solidFill>
                  <a:latin typeface="Book Antiqua" charset="0"/>
                  <a:sym typeface="Book Antiqua" charset="0"/>
                </a:rPr>
                <a:t>Coding </a:t>
              </a:r>
              <a:r>
                <a:rPr lang="en-US" altLang="x-none" sz="7200" dirty="0">
                  <a:solidFill>
                    <a:srgbClr val="EE903C"/>
                  </a:solidFill>
                  <a:latin typeface="Book Antiqua" charset="0"/>
                  <a:sym typeface="Book Antiqua" charset="0"/>
                </a:rPr>
                <a:t>Demos</a:t>
              </a:r>
            </a:p>
          </p:txBody>
        </p:sp>
        <p:sp>
          <p:nvSpPr>
            <p:cNvPr id="129" name="Line"/>
            <p:cNvSpPr/>
            <p:nvPr/>
          </p:nvSpPr>
          <p:spPr>
            <a:xfrm>
              <a:off x="0" y="1327654"/>
              <a:ext cx="6654476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31" name="Accelebrate and Intel…"/>
          <p:cNvSpPr txBox="1">
            <a:spLocks noGrp="1"/>
          </p:cNvSpPr>
          <p:nvPr>
            <p:ph type="subTitle" sz="half" idx="1"/>
          </p:nvPr>
        </p:nvSpPr>
        <p:spPr>
          <a:xfrm>
            <a:off x="889390" y="2023270"/>
            <a:ext cx="11192682" cy="5178425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50850" indent="-450850" eaLnBrk="1" hangingPunct="1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Let's explore coding examples of these features:</a:t>
            </a:r>
          </a:p>
          <a:p>
            <a:pPr marL="850900" lvl="1" indent="-450850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Configuring </a:t>
            </a:r>
            <a:r>
              <a:rPr lang="en-US" altLang="x-none" sz="36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NgRx</a:t>
            </a:r>
            <a:endParaRPr lang="en-US" altLang="x-none" sz="3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Actions, Reducers, Selectors</a:t>
            </a:r>
          </a:p>
          <a:p>
            <a:pPr marL="850900" lvl="1" indent="-450850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Redux </a:t>
            </a:r>
            <a:r>
              <a:rPr lang="en-US" altLang="x-none" sz="36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DevTools</a:t>
            </a:r>
            <a:endParaRPr lang="en-US" altLang="x-none" sz="3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REST API Calls with Effects</a:t>
            </a:r>
          </a:p>
          <a:p>
            <a:pPr marL="850900" lvl="1" indent="-450850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Connecting Routing to </a:t>
            </a:r>
            <a:r>
              <a:rPr lang="en-US" altLang="x-none" sz="36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NgRx</a:t>
            </a:r>
            <a:endParaRPr lang="en-US" altLang="x-none" sz="3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32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</a:t>
            </a:r>
            <a:r>
              <a:rPr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 201</a:t>
            </a:r>
            <a:r>
              <a:rPr lang="en-US"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536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6451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"/>
          <p:cNvGrpSpPr>
            <a:grpSpLocks/>
          </p:cNvGrpSpPr>
          <p:nvPr/>
        </p:nvGrpSpPr>
        <p:grpSpPr bwMode="auto">
          <a:xfrm>
            <a:off x="2986917" y="298009"/>
            <a:ext cx="7030984" cy="1335529"/>
            <a:chOff x="-188073" y="-8382"/>
            <a:chExt cx="7030642" cy="1336036"/>
          </a:xfrm>
        </p:grpSpPr>
        <p:sp>
          <p:nvSpPr>
            <p:cNvPr id="15367" name="Agenda"/>
            <p:cNvSpPr txBox="1">
              <a:spLocks noChangeArrowheads="1"/>
            </p:cNvSpPr>
            <p:nvPr/>
          </p:nvSpPr>
          <p:spPr bwMode="auto">
            <a:xfrm>
              <a:off x="-188073" y="-8382"/>
              <a:ext cx="7030642" cy="116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1pPr>
              <a:lvl2pPr marL="742950" indent="-28575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2pPr>
              <a:lvl3pPr marL="11430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3pPr>
              <a:lvl4pPr marL="16002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4pPr>
              <a:lvl5pPr marL="20574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9pPr>
            </a:lstStyle>
            <a:p>
              <a:pPr algn="ctr" eaLnBrk="1"/>
              <a:r>
                <a:rPr lang="en-US" altLang="x-none" sz="7200" dirty="0">
                  <a:solidFill>
                    <a:schemeClr val="tx1"/>
                  </a:solidFill>
                  <a:latin typeface="Book Antiqua" charset="0"/>
                  <a:sym typeface="Book Antiqua" charset="0"/>
                </a:rPr>
                <a:t>Getting </a:t>
              </a:r>
              <a:r>
                <a:rPr lang="en-US" altLang="x-none" sz="7200" dirty="0">
                  <a:solidFill>
                    <a:srgbClr val="EE903C"/>
                  </a:solidFill>
                  <a:latin typeface="Book Antiqua" charset="0"/>
                  <a:sym typeface="Book Antiqua" charset="0"/>
                </a:rPr>
                <a:t>the Code</a:t>
              </a:r>
            </a:p>
          </p:txBody>
        </p:sp>
        <p:sp>
          <p:nvSpPr>
            <p:cNvPr id="129" name="Line"/>
            <p:cNvSpPr/>
            <p:nvPr/>
          </p:nvSpPr>
          <p:spPr>
            <a:xfrm>
              <a:off x="0" y="1327654"/>
              <a:ext cx="6654476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31" name="Accelebrate and Intel…"/>
          <p:cNvSpPr txBox="1">
            <a:spLocks noGrp="1"/>
          </p:cNvSpPr>
          <p:nvPr>
            <p:ph type="subTitle" sz="half" idx="1"/>
          </p:nvPr>
        </p:nvSpPr>
        <p:spPr>
          <a:xfrm>
            <a:off x="889390" y="2023270"/>
            <a:ext cx="11192682" cy="5216979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50850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Code will be pushed to GitHub at the end of the webinar!</a:t>
            </a:r>
          </a:p>
          <a:p>
            <a:pPr marL="450850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https://</a:t>
            </a:r>
            <a:r>
              <a:rPr lang="en-US" altLang="x-none" sz="4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github.com</a:t>
            </a:r>
            <a:r>
              <a:rPr lang="en-US" altLang="x-none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/t4d-accelebrate-webinars/angular-</a:t>
            </a:r>
            <a:r>
              <a:rPr lang="en-US" altLang="x-none" sz="4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ngrx</a:t>
            </a:r>
            <a:endParaRPr lang="en-US" altLang="x-none" sz="4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50850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Contact Eric: eric@t4d.io</a:t>
            </a:r>
          </a:p>
          <a:p>
            <a:pPr marL="450850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Contact Accelebrate: </a:t>
            </a:r>
            <a:r>
              <a:rPr lang="en-US" altLang="x-non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info@accelebrate.com</a:t>
            </a:r>
            <a:endParaRPr lang="en-US" altLang="x-none" sz="4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32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</a:t>
            </a:r>
            <a:r>
              <a:rPr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 201</a:t>
            </a:r>
            <a:r>
              <a:rPr lang="en-US"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536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1797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"/>
          <p:cNvGrpSpPr>
            <a:grpSpLocks/>
          </p:cNvGrpSpPr>
          <p:nvPr/>
        </p:nvGrpSpPr>
        <p:grpSpPr bwMode="auto">
          <a:xfrm>
            <a:off x="3175000" y="301666"/>
            <a:ext cx="6654800" cy="1296947"/>
            <a:chOff x="2962288" y="-710"/>
            <a:chExt cx="6655690" cy="1296614"/>
          </a:xfrm>
        </p:grpSpPr>
        <p:sp>
          <p:nvSpPr>
            <p:cNvPr id="364" name="We Would Like to Hear from You"/>
            <p:cNvSpPr txBox="1"/>
            <p:nvPr/>
          </p:nvSpPr>
          <p:spPr>
            <a:xfrm>
              <a:off x="4346129" y="-710"/>
              <a:ext cx="3888016" cy="10854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6700">
                  <a:solidFill>
                    <a:srgbClr val="EE903C"/>
                  </a:solidFill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6700" kern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Book Antiqua"/>
                </a:rPr>
                <a:t>Questions</a:t>
              </a:r>
              <a:endParaRPr sz="6700" kern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365" name="Line"/>
            <p:cNvSpPr/>
            <p:nvPr/>
          </p:nvSpPr>
          <p:spPr>
            <a:xfrm>
              <a:off x="2962288" y="1295904"/>
              <a:ext cx="6655690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367" name="Steve Heckler, President…"/>
          <p:cNvSpPr txBox="1">
            <a:spLocks noGrp="1"/>
          </p:cNvSpPr>
          <p:nvPr>
            <p:ph type="subTitle" idx="1"/>
          </p:nvPr>
        </p:nvSpPr>
        <p:spPr>
          <a:xfrm>
            <a:off x="1857375" y="2146300"/>
            <a:ext cx="10031413" cy="5588000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endParaRPr lang="en-US" altLang="x-none" sz="3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endParaRPr lang="en-US" altLang="x-none" sz="3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endParaRPr lang="en-US" altLang="x-none" sz="3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endParaRPr lang="en-US" altLang="x-none" sz="3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Feel free to ask questions on Angular, </a:t>
            </a:r>
            <a:r>
              <a:rPr lang="en-US" altLang="x-none" sz="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NgRx</a:t>
            </a:r>
            <a:r>
              <a:rPr lang="en-US" altLang="x-none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, or JavaScript and related technologies!</a:t>
            </a:r>
            <a:endParaRPr lang="en-US" altLang="x-none" sz="3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68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2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946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74512" y="1993858"/>
            <a:ext cx="1994441" cy="373264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093" tIns="27093" rIns="27093" bIns="2709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?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9300" y="2055374"/>
            <a:ext cx="1994441" cy="260926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093" tIns="27093" rIns="27093" bIns="2709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?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5367" y="1467986"/>
            <a:ext cx="1994441" cy="311709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093" tIns="27093" rIns="27093" bIns="2709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9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?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Book Antiqua"/>
        <a:ea typeface="Book Antiqua"/>
        <a:cs typeface="Book Antiqua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Book Antiqua"/>
        <a:ea typeface="Book Antiqua"/>
        <a:cs typeface="Book Antiqua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Presentation Template</Template>
  <TotalTime>699</TotalTime>
  <Words>321</Words>
  <Application>Microsoft Macintosh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Avenir Roman</vt:lpstr>
      <vt:lpstr>Book Antiqua</vt:lpstr>
      <vt:lpstr>Helvetica Neue</vt:lpstr>
      <vt:lpstr>Helvetica Neue Light</vt:lpstr>
      <vt:lpstr>Industrial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October 2017</dc:title>
  <dc:creator>Eric W. Greene</dc:creator>
  <cp:lastModifiedBy>Eric Greene</cp:lastModifiedBy>
  <cp:revision>23</cp:revision>
  <dcterms:created xsi:type="dcterms:W3CDTF">2017-11-08T17:38:19Z</dcterms:created>
  <dcterms:modified xsi:type="dcterms:W3CDTF">2019-07-18T11:27:17Z</dcterms:modified>
</cp:coreProperties>
</file>