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i/SWIwTxvQmtjut/5HPznno7D9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atastudio.google.com/s/uUiYm_O1DOo" TargetMode="External"/><Relationship Id="rId4" Type="http://schemas.openxmlformats.org/officeDocument/2006/relationships/hyperlink" Target="https://datastudio.google.com/s/qCulWngvim8" TargetMode="External"/><Relationship Id="rId5" Type="http://schemas.openxmlformats.org/officeDocument/2006/relationships/hyperlink" Target="https://datastudio.google.com/s/hRXCjocmCw4" TargetMode="External"/><Relationship Id="rId6" Type="http://schemas.openxmlformats.org/officeDocument/2006/relationships/hyperlink" Target="https://datastudio.google.com/s/gTU9rZtnBKk" TargetMode="External"/><Relationship Id="rId7" Type="http://schemas.openxmlformats.org/officeDocument/2006/relationships/hyperlink" Target="https://datastudio.google.com/s/r6H1R5WYkOQ"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Election Sentiment and Topic Model Analysis</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rPr>
              <a:t>James Nelson</a:t>
            </a:r>
            <a:endParaRPr>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a:solidFill>
                  <a:schemeClr val="dk1"/>
                </a:solidFill>
              </a:rPr>
              <a:t>MSDS696 Data Science Practicum II</a:t>
            </a:r>
            <a:endParaRPr>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a:solidFill>
                  <a:schemeClr val="dk1"/>
                </a:solidFill>
              </a:rPr>
              <a:t>Professor Busch</a:t>
            </a:r>
            <a:endParaRPr>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a:solidFill>
                  <a:schemeClr val="dk1"/>
                </a:solidFill>
              </a:rPr>
              <a:t>Regis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path path="circle">
            <a:fillToRect b="50%" l="50%" r="50%" t="50%"/>
          </a:path>
          <a:tileRect/>
        </a:gradFill>
      </p:bgPr>
    </p:bg>
    <p:spTree>
      <p:nvGrpSpPr>
        <p:cNvPr id="126" name="Shape 126"/>
        <p:cNvGrpSpPr/>
        <p:nvPr/>
      </p:nvGrpSpPr>
      <p:grpSpPr>
        <a:xfrm>
          <a:off x="0" y="0"/>
          <a:ext cx="0" cy="0"/>
          <a:chOff x="0" y="0"/>
          <a:chExt cx="0" cy="0"/>
        </a:xfrm>
      </p:grpSpPr>
      <p:sp>
        <p:nvSpPr>
          <p:cNvPr id="127" name="Google Shape;127;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Vader Sentiment Analysis</a:t>
            </a:r>
            <a:endParaRPr/>
          </a:p>
        </p:txBody>
      </p:sp>
      <p:sp>
        <p:nvSpPr>
          <p:cNvPr id="128" name="Google Shape;128;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The VADER lexicon which stands for Valence Aware Dictionary and sEntiment Reasoner which was developed by C.J. Hutto (Dipanjan Sarkar, 2019) is the one I will be basing most of my analysis off because it has 7520 lexical terms for sentiment polarity scoring.</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1600"/>
              </a:spcAft>
              <a:buSzPts val="1800"/>
              <a:buNone/>
            </a:pPr>
            <a:r>
              <a:rPr lang="en">
                <a:solidFill>
                  <a:srgbClr val="000000"/>
                </a:solidFill>
              </a:rPr>
              <a:t>(I will be showing off Vader with topic modeling to stay within the time limit)</a:t>
            </a:r>
            <a:endParaRPr>
              <a:solidFill>
                <a:srgbClr val="000000"/>
              </a:solidFill>
            </a:endParaRPr>
          </a:p>
        </p:txBody>
      </p:sp>
      <p:pic>
        <p:nvPicPr>
          <p:cNvPr id="129" name="Google Shape;129;p10"/>
          <p:cNvPicPr preferRelativeResize="0"/>
          <p:nvPr/>
        </p:nvPicPr>
        <p:blipFill rotWithShape="1">
          <a:blip r:embed="rId3">
            <a:alphaModFix/>
          </a:blip>
          <a:srcRect b="0" l="0" r="0" t="0"/>
          <a:stretch/>
        </p:blipFill>
        <p:spPr>
          <a:xfrm>
            <a:off x="961138" y="3778288"/>
            <a:ext cx="4676775" cy="790575"/>
          </a:xfrm>
          <a:prstGeom prst="rect">
            <a:avLst/>
          </a:prstGeom>
          <a:noFill/>
          <a:ln>
            <a:noFill/>
          </a:ln>
        </p:spPr>
      </p:pic>
      <p:sp>
        <p:nvSpPr>
          <p:cNvPr id="130" name="Google Shape;130;p10"/>
          <p:cNvSpPr txBox="1"/>
          <p:nvPr/>
        </p:nvSpPr>
        <p:spPr>
          <a:xfrm>
            <a:off x="5810400" y="3940025"/>
            <a:ext cx="21462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(cjhutto, 2020)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34" name="Shape 134"/>
        <p:cNvGrpSpPr/>
        <p:nvPr/>
      </p:nvGrpSpPr>
      <p:grpSpPr>
        <a:xfrm>
          <a:off x="0" y="0"/>
          <a:ext cx="0" cy="0"/>
          <a:chOff x="0" y="0"/>
          <a:chExt cx="0" cy="0"/>
        </a:xfrm>
      </p:grpSpPr>
      <p:sp>
        <p:nvSpPr>
          <p:cNvPr id="135" name="Google Shape;135;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Topic Modeling with Gensim and Mallet</a:t>
            </a:r>
            <a:endParaRPr/>
          </a:p>
        </p:txBody>
      </p:sp>
      <p:sp>
        <p:nvSpPr>
          <p:cNvPr id="136" name="Google Shape;136;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Char char="●"/>
            </a:pPr>
            <a:r>
              <a:rPr lang="en" sz="1200">
                <a:solidFill>
                  <a:srgbClr val="000000"/>
                </a:solidFill>
              </a:rPr>
              <a:t>Topic modeling is basically what the title says which is modeling topics found in the corpus of documents. Topic modeling uses mathematics and statistics to snag multiple topics and themes from the text (Dipanjan Sarkar, 2019). I chose to use topic modeling in conjunction with a sentiment analysis to paint a better picture of the overall opinion and feelings of those tweeting during these times of streaming the tweets into the database. Using the sentiment and looking at every tweet individually would take forever and that is why using a topic model will help articulate the same thing but on a broader scale. </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How a Topic Model is made is through feature extraction again but in a different way. The model needs ngrams for a bigram model, and ngrams are phrases that are extracted from the text that carry from term to term. (for example) Take the sentence “The cow jumps over the moon”. If N = 2 (known as bigrams) then the phrased terms will look like this:</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the cow</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cow jumps</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jumps over</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over the</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the moon</a:t>
            </a:r>
            <a:br>
              <a:rPr lang="en" sz="1200">
                <a:solidFill>
                  <a:srgbClr val="000000"/>
                </a:solidFill>
              </a:rPr>
            </a:br>
            <a:r>
              <a:rPr lang="en" sz="1200">
                <a:solidFill>
                  <a:srgbClr val="000000"/>
                </a:solidFill>
              </a:rPr>
              <a:t>(Kavita Ganesan, 2018)</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Once the bag of words model is established (a collection of extracted features/bigrams) the topic modeling can commence.</a:t>
            </a:r>
            <a:endParaRPr sz="12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180BB"/>
            </a:gs>
          </a:gsLst>
          <a:lin ang="5400012" scaled="0"/>
        </a:gradFill>
      </p:bgPr>
    </p:bg>
    <p:spTree>
      <p:nvGrpSpPr>
        <p:cNvPr id="140" name="Shape 140"/>
        <p:cNvGrpSpPr/>
        <p:nvPr/>
      </p:nvGrpSpPr>
      <p:grpSpPr>
        <a:xfrm>
          <a:off x="0" y="0"/>
          <a:ext cx="0" cy="0"/>
          <a:chOff x="0" y="0"/>
          <a:chExt cx="0" cy="0"/>
        </a:xfrm>
      </p:grpSpPr>
      <p:sp>
        <p:nvSpPr>
          <p:cNvPr id="141" name="Google Shape;14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Preferences for the Topic Model</a:t>
            </a:r>
            <a:endParaRPr/>
          </a:p>
        </p:txBody>
      </p:sp>
      <p:sp>
        <p:nvSpPr>
          <p:cNvPr id="142" name="Google Shape;142;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Since these tweets are going to be very diverse, the function I made to get a coherence score on how many topics should be used will be pretty high (20-25 topics).</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So I kept it relatively small with only 6 topics. I know this may be a difficult to portray all the possible topics, but the performance of my local pc would take days to run the model for all them. </a:t>
            </a:r>
            <a:endParaRPr>
              <a:solidFill>
                <a:srgbClr val="000000"/>
              </a:solidFill>
            </a:endParaRPr>
          </a:p>
        </p:txBody>
      </p:sp>
      <p:pic>
        <p:nvPicPr>
          <p:cNvPr id="143" name="Google Shape;143;p12"/>
          <p:cNvPicPr preferRelativeResize="0"/>
          <p:nvPr/>
        </p:nvPicPr>
        <p:blipFill rotWithShape="1">
          <a:blip r:embed="rId3">
            <a:alphaModFix/>
          </a:blip>
          <a:srcRect b="0" l="0" r="0" t="0"/>
          <a:stretch/>
        </p:blipFill>
        <p:spPr>
          <a:xfrm>
            <a:off x="747338" y="3390138"/>
            <a:ext cx="6543675" cy="1304925"/>
          </a:xfrm>
          <a:prstGeom prst="rect">
            <a:avLst/>
          </a:prstGeom>
          <a:noFill/>
          <a:ln>
            <a:noFill/>
          </a:ln>
        </p:spPr>
      </p:pic>
      <p:sp>
        <p:nvSpPr>
          <p:cNvPr id="144" name="Google Shape;144;p12"/>
          <p:cNvSpPr txBox="1"/>
          <p:nvPr/>
        </p:nvSpPr>
        <p:spPr>
          <a:xfrm>
            <a:off x="7404800" y="3441775"/>
            <a:ext cx="1686300" cy="62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(Dipanjan Sarkar, 2019/2019)</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path path="circle">
            <a:fillToRect b="50%" l="50%" r="50%" t="50%"/>
          </a:path>
          <a:tileRect/>
        </a:gradFill>
      </p:bgPr>
    </p:bg>
    <p:spTree>
      <p:nvGrpSpPr>
        <p:cNvPr id="148" name="Shape 148"/>
        <p:cNvGrpSpPr/>
        <p:nvPr/>
      </p:nvGrpSpPr>
      <p:grpSpPr>
        <a:xfrm>
          <a:off x="0" y="0"/>
          <a:ext cx="0" cy="0"/>
          <a:chOff x="0" y="0"/>
          <a:chExt cx="0" cy="0"/>
        </a:xfrm>
      </p:grpSpPr>
      <p:sp>
        <p:nvSpPr>
          <p:cNvPr id="149" name="Google Shape;14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Viewing the Analysis</a:t>
            </a:r>
            <a:endParaRPr/>
          </a:p>
        </p:txBody>
      </p:sp>
      <p:sp>
        <p:nvSpPr>
          <p:cNvPr id="150" name="Google Shape;15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u="sng">
                <a:solidFill>
                  <a:schemeClr val="hlink"/>
                </a:solidFill>
                <a:hlinkClick r:id="rId3"/>
              </a:rPr>
              <a:t>Day One</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u="sng">
                <a:solidFill>
                  <a:schemeClr val="hlink"/>
                </a:solidFill>
                <a:hlinkClick r:id="rId4"/>
              </a:rPr>
              <a:t>Day Two</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u="sng">
                <a:solidFill>
                  <a:schemeClr val="hlink"/>
                </a:solidFill>
                <a:hlinkClick r:id="rId5"/>
              </a:rPr>
              <a:t>Day Three</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u="sng">
                <a:solidFill>
                  <a:schemeClr val="hlink"/>
                </a:solidFill>
                <a:hlinkClick r:id="rId6"/>
              </a:rPr>
              <a:t>Results</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u="sng">
                <a:solidFill>
                  <a:schemeClr val="hlink"/>
                </a:solidFill>
                <a:hlinkClick r:id="rId7"/>
              </a:rPr>
              <a:t>Overall</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54" name="Shape 154"/>
        <p:cNvGrpSpPr/>
        <p:nvPr/>
      </p:nvGrpSpPr>
      <p:grpSpPr>
        <a:xfrm>
          <a:off x="0" y="0"/>
          <a:ext cx="0" cy="0"/>
          <a:chOff x="0" y="0"/>
          <a:chExt cx="0" cy="0"/>
        </a:xfrm>
      </p:grpSpPr>
      <p:sp>
        <p:nvSpPr>
          <p:cNvPr id="155" name="Google Shape;155;p14"/>
          <p:cNvSpPr txBox="1"/>
          <p:nvPr>
            <p:ph type="title"/>
          </p:nvPr>
        </p:nvSpPr>
        <p:spPr>
          <a:xfrm>
            <a:off x="311700" y="428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Conclusion</a:t>
            </a:r>
            <a:endParaRPr/>
          </a:p>
        </p:txBody>
      </p:sp>
      <p:sp>
        <p:nvSpPr>
          <p:cNvPr id="156" name="Google Shape;156;p14"/>
          <p:cNvSpPr txBox="1"/>
          <p:nvPr>
            <p:ph idx="1" type="body"/>
          </p:nvPr>
        </p:nvSpPr>
        <p:spPr>
          <a:xfrm>
            <a:off x="311700" y="615525"/>
            <a:ext cx="8520600" cy="3416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Char char="●"/>
            </a:pPr>
            <a:r>
              <a:rPr lang="en" sz="1500">
                <a:solidFill>
                  <a:srgbClr val="000000"/>
                </a:solidFill>
              </a:rPr>
              <a:t>Analysis Conclusion</a:t>
            </a:r>
            <a:endParaRPr sz="1500">
              <a:solidFill>
                <a:srgbClr val="000000"/>
              </a:solidFill>
            </a:endParaRPr>
          </a:p>
          <a:p>
            <a:pPr indent="-298450" lvl="1" marL="914400" rtl="0" algn="l">
              <a:lnSpc>
                <a:spcPct val="115000"/>
              </a:lnSpc>
              <a:spcBef>
                <a:spcPts val="0"/>
              </a:spcBef>
              <a:spcAft>
                <a:spcPts val="0"/>
              </a:spcAft>
              <a:buClr>
                <a:srgbClr val="000000"/>
              </a:buClr>
              <a:buSzPts val="1100"/>
              <a:buChar char="○"/>
            </a:pPr>
            <a:r>
              <a:rPr lang="en" sz="1100">
                <a:solidFill>
                  <a:srgbClr val="000000"/>
                </a:solidFill>
              </a:rPr>
              <a:t>There isn’t enough data or enough time for the short amount of research this project needed to conclusively measure how politically polarized the nation really is.</a:t>
            </a:r>
            <a:endParaRPr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en" sz="1100">
                <a:solidFill>
                  <a:srgbClr val="000000"/>
                </a:solidFill>
              </a:rPr>
              <a:t>The topics are so diverse and the sentiments are extremely symmetrical that I don’t want to justify the issue without further research.</a:t>
            </a:r>
            <a:endParaRPr sz="1100">
              <a:solidFill>
                <a:srgbClr val="000000"/>
              </a:solidFill>
            </a:endParaRPr>
          </a:p>
          <a:p>
            <a:pPr indent="-323850" lvl="0" marL="457200" rtl="0" algn="l">
              <a:lnSpc>
                <a:spcPct val="115000"/>
              </a:lnSpc>
              <a:spcBef>
                <a:spcPts val="0"/>
              </a:spcBef>
              <a:spcAft>
                <a:spcPts val="0"/>
              </a:spcAft>
              <a:buClr>
                <a:srgbClr val="000000"/>
              </a:buClr>
              <a:buSzPts val="1500"/>
              <a:buChar char="●"/>
            </a:pPr>
            <a:r>
              <a:rPr lang="en" sz="1500">
                <a:solidFill>
                  <a:srgbClr val="000000"/>
                </a:solidFill>
              </a:rPr>
              <a:t>Moving Forward</a:t>
            </a:r>
            <a:endParaRPr sz="1500">
              <a:solidFill>
                <a:srgbClr val="000000"/>
              </a:solidFill>
            </a:endParaRPr>
          </a:p>
          <a:p>
            <a:pPr indent="-298450" lvl="1" marL="914400" rtl="0" algn="l">
              <a:lnSpc>
                <a:spcPct val="115000"/>
              </a:lnSpc>
              <a:spcBef>
                <a:spcPts val="0"/>
              </a:spcBef>
              <a:spcAft>
                <a:spcPts val="0"/>
              </a:spcAft>
              <a:buClr>
                <a:srgbClr val="000000"/>
              </a:buClr>
              <a:buSzPts val="1100"/>
              <a:buChar char="○"/>
            </a:pPr>
            <a:r>
              <a:rPr lang="en" sz="1100">
                <a:solidFill>
                  <a:srgbClr val="000000"/>
                </a:solidFill>
              </a:rPr>
              <a:t>If this research project was to continue, I suggest the following actions take place for the next step</a:t>
            </a:r>
            <a:endParaRPr sz="1100">
              <a:solidFill>
                <a:srgbClr val="000000"/>
              </a:solidFill>
            </a:endParaRPr>
          </a:p>
          <a:p>
            <a:pPr indent="-298450" lvl="2" marL="1371600" rtl="0" algn="l">
              <a:lnSpc>
                <a:spcPct val="115000"/>
              </a:lnSpc>
              <a:spcBef>
                <a:spcPts val="0"/>
              </a:spcBef>
              <a:spcAft>
                <a:spcPts val="0"/>
              </a:spcAft>
              <a:buClr>
                <a:srgbClr val="000000"/>
              </a:buClr>
              <a:buSzPts val="1100"/>
              <a:buChar char="■"/>
            </a:pPr>
            <a:r>
              <a:rPr lang="en" sz="1100">
                <a:solidFill>
                  <a:srgbClr val="000000"/>
                </a:solidFill>
              </a:rPr>
              <a:t>Increase research project duration</a:t>
            </a:r>
            <a:endParaRPr sz="1100">
              <a:solidFill>
                <a:srgbClr val="000000"/>
              </a:solidFill>
            </a:endParaRPr>
          </a:p>
          <a:p>
            <a:pPr indent="-298450" lvl="2" marL="1371600" rtl="0" algn="l">
              <a:lnSpc>
                <a:spcPct val="115000"/>
              </a:lnSpc>
              <a:spcBef>
                <a:spcPts val="0"/>
              </a:spcBef>
              <a:spcAft>
                <a:spcPts val="0"/>
              </a:spcAft>
              <a:buClr>
                <a:srgbClr val="000000"/>
              </a:buClr>
              <a:buSzPts val="1100"/>
              <a:buChar char="■"/>
            </a:pPr>
            <a:r>
              <a:rPr lang="en" sz="1100">
                <a:solidFill>
                  <a:srgbClr val="000000"/>
                </a:solidFill>
              </a:rPr>
              <a:t>Establish an appropriate timeline for the data science lifecycle</a:t>
            </a:r>
            <a:endParaRPr sz="1100">
              <a:solidFill>
                <a:srgbClr val="000000"/>
              </a:solidFill>
            </a:endParaRPr>
          </a:p>
          <a:p>
            <a:pPr indent="-298450" lvl="2" marL="1371600" rtl="0" algn="l">
              <a:lnSpc>
                <a:spcPct val="115000"/>
              </a:lnSpc>
              <a:spcBef>
                <a:spcPts val="0"/>
              </a:spcBef>
              <a:spcAft>
                <a:spcPts val="0"/>
              </a:spcAft>
              <a:buClr>
                <a:srgbClr val="000000"/>
              </a:buClr>
              <a:buSzPts val="1100"/>
              <a:buChar char="■"/>
            </a:pPr>
            <a:r>
              <a:rPr lang="en" sz="1100">
                <a:solidFill>
                  <a:srgbClr val="000000"/>
                </a:solidFill>
              </a:rPr>
              <a:t>Broaden the data population</a:t>
            </a:r>
            <a:endParaRPr sz="1100">
              <a:solidFill>
                <a:srgbClr val="000000"/>
              </a:solidFill>
            </a:endParaRPr>
          </a:p>
          <a:p>
            <a:pPr indent="-298450" lvl="3" marL="1828800" rtl="0" algn="l">
              <a:lnSpc>
                <a:spcPct val="115000"/>
              </a:lnSpc>
              <a:spcBef>
                <a:spcPts val="0"/>
              </a:spcBef>
              <a:spcAft>
                <a:spcPts val="0"/>
              </a:spcAft>
              <a:buClr>
                <a:srgbClr val="000000"/>
              </a:buClr>
              <a:buSzPts val="1100"/>
              <a:buChar char="●"/>
            </a:pPr>
            <a:r>
              <a:rPr lang="en" sz="1100">
                <a:solidFill>
                  <a:srgbClr val="000000"/>
                </a:solidFill>
              </a:rPr>
              <a:t>Not everyone uses Twitter</a:t>
            </a:r>
            <a:endParaRPr sz="1100">
              <a:solidFill>
                <a:srgbClr val="000000"/>
              </a:solidFill>
            </a:endParaRPr>
          </a:p>
          <a:p>
            <a:pPr indent="-298450" lvl="3" marL="1828800" rtl="0" algn="l">
              <a:lnSpc>
                <a:spcPct val="115000"/>
              </a:lnSpc>
              <a:spcBef>
                <a:spcPts val="0"/>
              </a:spcBef>
              <a:spcAft>
                <a:spcPts val="0"/>
              </a:spcAft>
              <a:buClr>
                <a:srgbClr val="000000"/>
              </a:buClr>
              <a:buSzPts val="1100"/>
              <a:buChar char="●"/>
            </a:pPr>
            <a:r>
              <a:rPr lang="en" sz="1100">
                <a:solidFill>
                  <a:srgbClr val="000000"/>
                </a:solidFill>
              </a:rPr>
              <a:t>Use a mailing questionnaire with multiple choice and open-ended questions</a:t>
            </a:r>
            <a:endParaRPr sz="1100">
              <a:solidFill>
                <a:srgbClr val="000000"/>
              </a:solidFill>
            </a:endParaRPr>
          </a:p>
          <a:p>
            <a:pPr indent="-298450" lvl="2" marL="1371600" rtl="0" algn="l">
              <a:lnSpc>
                <a:spcPct val="115000"/>
              </a:lnSpc>
              <a:spcBef>
                <a:spcPts val="0"/>
              </a:spcBef>
              <a:spcAft>
                <a:spcPts val="0"/>
              </a:spcAft>
              <a:buClr>
                <a:srgbClr val="000000"/>
              </a:buClr>
              <a:buSzPts val="1100"/>
              <a:buChar char="■"/>
            </a:pPr>
            <a:r>
              <a:rPr lang="en" sz="1100">
                <a:solidFill>
                  <a:srgbClr val="000000"/>
                </a:solidFill>
              </a:rPr>
              <a:t>Use more textual analytical tools alongside the sentiment analysis and topic modeling</a:t>
            </a:r>
            <a:endParaRPr sz="1100">
              <a:solidFill>
                <a:srgbClr val="000000"/>
              </a:solidFill>
            </a:endParaRPr>
          </a:p>
          <a:p>
            <a:pPr indent="-298450" lvl="3" marL="1828800" rtl="0" algn="l">
              <a:lnSpc>
                <a:spcPct val="115000"/>
              </a:lnSpc>
              <a:spcBef>
                <a:spcPts val="0"/>
              </a:spcBef>
              <a:spcAft>
                <a:spcPts val="0"/>
              </a:spcAft>
              <a:buClr>
                <a:srgbClr val="000000"/>
              </a:buClr>
              <a:buSzPts val="1100"/>
              <a:buChar char="●"/>
            </a:pPr>
            <a:r>
              <a:rPr lang="en" sz="1100">
                <a:solidFill>
                  <a:srgbClr val="000000"/>
                </a:solidFill>
              </a:rPr>
              <a:t>text similarity, semantic analysis, text summarization, and text classification are all great analytical tools of natural language processing within text analytics.</a:t>
            </a:r>
            <a:endParaRPr sz="1100">
              <a:solidFill>
                <a:srgbClr val="000000"/>
              </a:solidFill>
            </a:endParaRPr>
          </a:p>
          <a:p>
            <a:pPr indent="0" lvl="0" marL="0" rtl="0" algn="l">
              <a:lnSpc>
                <a:spcPct val="115000"/>
              </a:lnSpc>
              <a:spcBef>
                <a:spcPts val="1600"/>
              </a:spcBef>
              <a:spcAft>
                <a:spcPts val="1600"/>
              </a:spcAft>
              <a:buSzPts val="1800"/>
              <a:buNone/>
            </a:pPr>
            <a:r>
              <a:t/>
            </a:r>
            <a:endParaRPr sz="11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963"/>
            </a:gs>
          </a:gsLst>
          <a:lin ang="5400012" scaled="0"/>
        </a:gradFill>
      </p:bgPr>
    </p:bg>
    <p:spTree>
      <p:nvGrpSpPr>
        <p:cNvPr id="160" name="Shape 160"/>
        <p:cNvGrpSpPr/>
        <p:nvPr/>
      </p:nvGrpSpPr>
      <p:grpSpPr>
        <a:xfrm>
          <a:off x="0" y="0"/>
          <a:ext cx="0" cy="0"/>
          <a:chOff x="0" y="0"/>
          <a:chExt cx="0" cy="0"/>
        </a:xfrm>
      </p:grpSpPr>
      <p:sp>
        <p:nvSpPr>
          <p:cNvPr id="161" name="Google Shape;161;p15"/>
          <p:cNvSpPr txBox="1"/>
          <p:nvPr>
            <p:ph type="title"/>
          </p:nvPr>
        </p:nvSpPr>
        <p:spPr>
          <a:xfrm>
            <a:off x="311700" y="428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Conclusion (cont’d)</a:t>
            </a:r>
            <a:endParaRPr/>
          </a:p>
        </p:txBody>
      </p:sp>
      <p:sp>
        <p:nvSpPr>
          <p:cNvPr id="162" name="Google Shape;162;p15"/>
          <p:cNvSpPr txBox="1"/>
          <p:nvPr>
            <p:ph idx="1" type="body"/>
          </p:nvPr>
        </p:nvSpPr>
        <p:spPr>
          <a:xfrm>
            <a:off x="311700" y="61552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400">
                <a:solidFill>
                  <a:srgbClr val="000000"/>
                </a:solidFill>
              </a:rPr>
              <a:t>The outcome of such a research project will only point towards the possible issues that everyone faces when it comes to political visibility and big tech company algorithms. The enlightenment of such an issue could pave the way into the future of how laws are made to ensure that big tech companies and their algorithms cannot condition everyone into opposite silos of each other based on political belief. Although everyone is entitled to their own opinion and free thought it is important that everyone is exposed to an opposing belief so democracy can still thrive. </a:t>
            </a:r>
            <a:endParaRPr sz="1400">
              <a:solidFill>
                <a:srgbClr val="000000"/>
              </a:solidFill>
            </a:endParaRPr>
          </a:p>
          <a:p>
            <a:pPr indent="0" lvl="0" marL="0" rtl="0" algn="l">
              <a:lnSpc>
                <a:spcPct val="115000"/>
              </a:lnSpc>
              <a:spcBef>
                <a:spcPts val="1600"/>
              </a:spcBef>
              <a:spcAft>
                <a:spcPts val="1600"/>
              </a:spcAft>
              <a:buSzPts val="1800"/>
              <a:buNone/>
            </a:pPr>
            <a:r>
              <a:t/>
            </a:r>
            <a:endParaRPr sz="11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66" name="Shape 166"/>
        <p:cNvGrpSpPr/>
        <p:nvPr/>
      </p:nvGrpSpPr>
      <p:grpSpPr>
        <a:xfrm>
          <a:off x="0" y="0"/>
          <a:ext cx="0" cy="0"/>
          <a:chOff x="0" y="0"/>
          <a:chExt cx="0" cy="0"/>
        </a:xfrm>
      </p:grpSpPr>
      <p:sp>
        <p:nvSpPr>
          <p:cNvPr id="167" name="Google Shape;167;p1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References</a:t>
            </a:r>
            <a:endParaRPr/>
          </a:p>
        </p:txBody>
      </p:sp>
      <p:sp>
        <p:nvSpPr>
          <p:cNvPr id="168" name="Google Shape;168;p16"/>
          <p:cNvSpPr txBox="1"/>
          <p:nvPr>
            <p:ph idx="1" type="body"/>
          </p:nvPr>
        </p:nvSpPr>
        <p:spPr>
          <a:xfrm>
            <a:off x="311700" y="1167950"/>
            <a:ext cx="8520600" cy="3416400"/>
          </a:xfrm>
          <a:prstGeom prst="rect">
            <a:avLst/>
          </a:prstGeom>
          <a:noFill/>
          <a:ln>
            <a:noFill/>
          </a:ln>
        </p:spPr>
        <p:txBody>
          <a:bodyPr anchorCtr="0" anchor="t" bIns="91425" lIns="91425" spcFirstLastPara="1" rIns="91425" wrap="square" tIns="91425">
            <a:noAutofit/>
          </a:bodyPr>
          <a:lstStyle/>
          <a:p>
            <a:pPr indent="-457200" lvl="0" marL="457200" rtl="0" algn="l">
              <a:lnSpc>
                <a:spcPct val="200000"/>
              </a:lnSpc>
              <a:spcBef>
                <a:spcPts val="0"/>
              </a:spcBef>
              <a:spcAft>
                <a:spcPts val="0"/>
              </a:spcAft>
              <a:buClr>
                <a:schemeClr val="dk1"/>
              </a:buClr>
              <a:buSzPts val="1100"/>
              <a:buFont typeface="Arial"/>
              <a:buNone/>
            </a:pPr>
            <a:r>
              <a:rPr lang="en" sz="800">
                <a:solidFill>
                  <a:schemeClr val="dk1"/>
                </a:solidFill>
              </a:rPr>
              <a:t>Anas Al-Masri. (2019, May 14). How Does k-Means Clustering in Machine Learning Work? Retrieved December 1, 2020, from Medium website: https://towardsdatascience.com/how-does-k-means-clustering-in-machine-learning-work-fdaaaf5acfa0</a:t>
            </a:r>
            <a:endParaRPr sz="800">
              <a:solidFill>
                <a:schemeClr val="dk1"/>
              </a:solidFill>
            </a:endParaRPr>
          </a:p>
          <a:p>
            <a:pPr indent="-457200" lvl="0" marL="457200" rtl="0" algn="l">
              <a:lnSpc>
                <a:spcPct val="200000"/>
              </a:lnSpc>
              <a:spcBef>
                <a:spcPts val="0"/>
              </a:spcBef>
              <a:spcAft>
                <a:spcPts val="0"/>
              </a:spcAft>
              <a:buClr>
                <a:schemeClr val="dk1"/>
              </a:buClr>
              <a:buSzPts val="1100"/>
              <a:buFont typeface="Arial"/>
              <a:buNone/>
            </a:pPr>
            <a:r>
              <a:rPr lang="en" sz="800">
                <a:solidFill>
                  <a:schemeClr val="dk1"/>
                </a:solidFill>
              </a:rPr>
              <a:t>cjhutto. (2020, May 22). cjhutto/vaderSentiment. Retrieved December 9, 2020, from GitHub website: https://github.com/cjhutto/vaderSentiment/blob/master/vaderSentiment/vader_lexicon.txt</a:t>
            </a:r>
            <a:endParaRPr sz="800">
              <a:solidFill>
                <a:schemeClr val="dk1"/>
              </a:solidFill>
            </a:endParaRPr>
          </a:p>
          <a:p>
            <a:pPr indent="-457200" lvl="0" marL="457200" rtl="0" algn="l">
              <a:lnSpc>
                <a:spcPct val="200000"/>
              </a:lnSpc>
              <a:spcBef>
                <a:spcPts val="0"/>
              </a:spcBef>
              <a:spcAft>
                <a:spcPts val="0"/>
              </a:spcAft>
              <a:buClr>
                <a:schemeClr val="dk1"/>
              </a:buClr>
              <a:buSzPts val="1100"/>
              <a:buFont typeface="Arial"/>
              <a:buNone/>
            </a:pPr>
            <a:r>
              <a:rPr lang="en" sz="800">
                <a:solidFill>
                  <a:schemeClr val="dk1"/>
                </a:solidFill>
              </a:rPr>
              <a:t>Dipanjan Sarkar. (2019). </a:t>
            </a:r>
            <a:r>
              <a:rPr i="1" lang="en" sz="800">
                <a:solidFill>
                  <a:schemeClr val="dk1"/>
                </a:solidFill>
              </a:rPr>
              <a:t>Text analytics with Python : a practitioner’s guide to natural language processing</a:t>
            </a:r>
            <a:r>
              <a:rPr lang="en" sz="800">
                <a:solidFill>
                  <a:schemeClr val="dk1"/>
                </a:solidFill>
              </a:rPr>
              <a:t>. New York: Apress Springer Naure. (Original work published 2019)</a:t>
            </a:r>
            <a:endParaRPr sz="800">
              <a:solidFill>
                <a:schemeClr val="dk1"/>
              </a:solidFill>
            </a:endParaRPr>
          </a:p>
          <a:p>
            <a:pPr indent="-457200" lvl="0" marL="457200" rtl="0" algn="l">
              <a:lnSpc>
                <a:spcPct val="200000"/>
              </a:lnSpc>
              <a:spcBef>
                <a:spcPts val="0"/>
              </a:spcBef>
              <a:spcAft>
                <a:spcPts val="0"/>
              </a:spcAft>
              <a:buClr>
                <a:schemeClr val="dk1"/>
              </a:buClr>
              <a:buSzPts val="1100"/>
              <a:buFont typeface="Arial"/>
              <a:buNone/>
            </a:pPr>
            <a:r>
              <a:rPr lang="en" sz="800">
                <a:solidFill>
                  <a:schemeClr val="dk1"/>
                </a:solidFill>
              </a:rPr>
              <a:t>fnielsen. (2019a, January 8). fnielsen/afinn. Retrieved December 9, 2020, from GitHub website: https://github.com/fnielsen/afinn</a:t>
            </a:r>
            <a:endParaRPr sz="800">
              <a:solidFill>
                <a:schemeClr val="dk1"/>
              </a:solidFill>
            </a:endParaRPr>
          </a:p>
          <a:p>
            <a:pPr indent="-457200" lvl="0" marL="457200" rtl="0" algn="l">
              <a:lnSpc>
                <a:spcPct val="200000"/>
              </a:lnSpc>
              <a:spcBef>
                <a:spcPts val="0"/>
              </a:spcBef>
              <a:spcAft>
                <a:spcPts val="0"/>
              </a:spcAft>
              <a:buClr>
                <a:schemeClr val="dk1"/>
              </a:buClr>
              <a:buSzPts val="1100"/>
              <a:buFont typeface="Arial"/>
              <a:buNone/>
            </a:pPr>
            <a:r>
              <a:rPr lang="en" sz="800">
                <a:solidFill>
                  <a:schemeClr val="dk1"/>
                </a:solidFill>
              </a:rPr>
              <a:t>fnielsen. (2019b, January 8). fnielsen/afinn. Retrieved December 9, 2020, from GitHub website: https://github.com/fnielsen/afinn</a:t>
            </a:r>
            <a:endParaRPr sz="800">
              <a:solidFill>
                <a:schemeClr val="dk1"/>
              </a:solidFill>
            </a:endParaRPr>
          </a:p>
          <a:p>
            <a:pPr indent="-457200" lvl="0" marL="457200" rtl="0" algn="l">
              <a:lnSpc>
                <a:spcPct val="200000"/>
              </a:lnSpc>
              <a:spcBef>
                <a:spcPts val="0"/>
              </a:spcBef>
              <a:spcAft>
                <a:spcPts val="0"/>
              </a:spcAft>
              <a:buClr>
                <a:schemeClr val="dk1"/>
              </a:buClr>
              <a:buSzPts val="1100"/>
              <a:buFont typeface="Arial"/>
              <a:buNone/>
            </a:pPr>
            <a:r>
              <a:rPr lang="en" sz="800">
                <a:solidFill>
                  <a:schemeClr val="dk1"/>
                </a:solidFill>
              </a:rPr>
              <a:t>Kavita Ganesan. (2018, November 2). What are N-Grams? | Kavita Ganesan, Ph.D. Retrieved December 7, 2020, from Kavita Ganesan, Ph.D website: https://kavita-ganesan.com/what-are-n-grams/#.X85r8NhKiUk</a:t>
            </a:r>
            <a:endParaRPr sz="800">
              <a:solidFill>
                <a:schemeClr val="dk1"/>
              </a:solidFill>
            </a:endParaRPr>
          </a:p>
          <a:p>
            <a:pPr indent="-457200" lvl="0" marL="457200" rtl="0" algn="l">
              <a:lnSpc>
                <a:spcPct val="200000"/>
              </a:lnSpc>
              <a:spcBef>
                <a:spcPts val="0"/>
              </a:spcBef>
              <a:spcAft>
                <a:spcPts val="0"/>
              </a:spcAft>
              <a:buClr>
                <a:schemeClr val="dk1"/>
              </a:buClr>
              <a:buSzPts val="1100"/>
              <a:buFont typeface="Arial"/>
              <a:buNone/>
            </a:pPr>
            <a:r>
              <a:rPr lang="en" sz="800">
                <a:solidFill>
                  <a:schemeClr val="dk1"/>
                </a:solidFill>
              </a:rPr>
              <a:t>K-Means. (2020). Retrieved December 9, 2020, from Saedsayad.com website: https://www.saedsayad.com/clustering_kmeans.htm</a:t>
            </a:r>
            <a:endParaRPr sz="800">
              <a:solidFill>
                <a:schemeClr val="dk1"/>
              </a:solidFill>
            </a:endParaRPr>
          </a:p>
          <a:p>
            <a:pPr indent="0" lvl="0" marL="0" rtl="0" algn="l">
              <a:lnSpc>
                <a:spcPct val="115000"/>
              </a:lnSpc>
              <a:spcBef>
                <a:spcPts val="0"/>
              </a:spcBef>
              <a:spcAft>
                <a:spcPts val="1600"/>
              </a:spcAft>
              <a:buSzPts val="1800"/>
              <a:buNone/>
            </a:pPr>
            <a:r>
              <a:t/>
            </a:r>
            <a:endParaRPr sz="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59" name="Shape 59"/>
        <p:cNvGrpSpPr/>
        <p:nvPr/>
      </p:nvGrpSpPr>
      <p:grpSpPr>
        <a:xfrm>
          <a:off x="0" y="0"/>
          <a:ext cx="0" cy="0"/>
          <a:chOff x="0" y="0"/>
          <a:chExt cx="0" cy="0"/>
        </a:xfrm>
      </p:grpSpPr>
      <p:sp>
        <p:nvSpPr>
          <p:cNvPr id="60" name="Google Shape;60;p2"/>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Project Overview</a:t>
            </a:r>
            <a:endParaRPr b="0" i="0" sz="2800" u="none" cap="none" strike="noStrike">
              <a:solidFill>
                <a:srgbClr val="000000"/>
              </a:solidFill>
              <a:latin typeface="Arial"/>
              <a:ea typeface="Arial"/>
              <a:cs typeface="Arial"/>
              <a:sym typeface="Arial"/>
            </a:endParaRPr>
          </a:p>
        </p:txBody>
      </p:sp>
      <p:sp>
        <p:nvSpPr>
          <p:cNvPr id="61" name="Google Shape;61;p2"/>
          <p:cNvSpPr txBox="1"/>
          <p:nvPr/>
        </p:nvSpPr>
        <p:spPr>
          <a:xfrm>
            <a:off x="311700" y="1152475"/>
            <a:ext cx="8520600" cy="3416400"/>
          </a:xfrm>
          <a:prstGeom prst="rect">
            <a:avLst/>
          </a:prstGeom>
          <a:noFill/>
          <a:ln>
            <a:noFill/>
          </a:ln>
        </p:spPr>
        <p:txBody>
          <a:bodyPr anchorCtr="0" anchor="t" bIns="91425" lIns="0"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Issue: Political </a:t>
            </a:r>
            <a:r>
              <a:rPr lang="en" sz="1800"/>
              <a:t>p</a:t>
            </a:r>
            <a:r>
              <a:rPr b="0" i="0" lang="en" sz="1800" u="none" cap="none" strike="noStrike">
                <a:solidFill>
                  <a:srgbClr val="000000"/>
                </a:solidFill>
                <a:latin typeface="Arial"/>
                <a:ea typeface="Arial"/>
                <a:cs typeface="Arial"/>
                <a:sym typeface="Arial"/>
              </a:rPr>
              <a:t>olarization and how bad is it?.</a:t>
            </a:r>
            <a:endParaRPr b="0" i="0" sz="1800" u="none" cap="none" strike="noStrike">
              <a:solidFill>
                <a:srgbClr val="000000"/>
              </a:solidFill>
              <a:latin typeface="Arial"/>
              <a:ea typeface="Arial"/>
              <a:cs typeface="Arial"/>
              <a:sym typeface="Arial"/>
            </a:endParaRPr>
          </a:p>
          <a:p>
            <a:pPr indent="-317500" lvl="1" marL="1371600" marR="0" rtl="0" algn="l">
              <a:lnSpc>
                <a:spcPct val="115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The state of the nation is facing political polarization like never before and there are so many factors as to</a:t>
            </a:r>
            <a:r>
              <a:rPr lang="en"/>
              <a:t> why mainly attributed to big tech algorithms according to the netflix documentary “The Social Dilema</a:t>
            </a:r>
            <a:r>
              <a:rPr b="0" i="0" lang="en" sz="1400" u="none" cap="none" strike="noStrike">
                <a:solidFill>
                  <a:srgbClr val="000000"/>
                </a:solidFill>
                <a:latin typeface="Arial"/>
                <a:ea typeface="Arial"/>
                <a:cs typeface="Arial"/>
                <a:sym typeface="Arial"/>
              </a:rPr>
              <a:t>.</a:t>
            </a:r>
            <a:r>
              <a:rPr lang="en"/>
              <a:t>”</a:t>
            </a:r>
            <a:r>
              <a:rPr b="0" i="0" lang="en" sz="1400" u="none" cap="none" strike="noStrike">
                <a:solidFill>
                  <a:srgbClr val="000000"/>
                </a:solidFill>
                <a:latin typeface="Arial"/>
                <a:ea typeface="Arial"/>
                <a:cs typeface="Arial"/>
                <a:sym typeface="Arial"/>
              </a:rPr>
              <a:t> The main question though is how bad is it?</a:t>
            </a:r>
            <a:endParaRPr b="0" i="0" sz="14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The plan: </a:t>
            </a:r>
            <a:r>
              <a:rPr lang="en" sz="1800"/>
              <a:t>m</a:t>
            </a:r>
            <a:r>
              <a:rPr b="0" i="0" lang="en" sz="1800" u="none" cap="none" strike="noStrike">
                <a:solidFill>
                  <a:srgbClr val="000000"/>
                </a:solidFill>
                <a:latin typeface="Arial"/>
                <a:ea typeface="Arial"/>
                <a:cs typeface="Arial"/>
                <a:sym typeface="Arial"/>
              </a:rPr>
              <a:t>ine, clean/process, explore, and model tweet data for a sentiment analysis  and topic model.</a:t>
            </a:r>
            <a:endParaRPr b="0" i="0" sz="1800" u="none" cap="none" strike="noStrike">
              <a:solidFill>
                <a:srgbClr val="000000"/>
              </a:solidFill>
              <a:latin typeface="Arial"/>
              <a:ea typeface="Arial"/>
              <a:cs typeface="Arial"/>
              <a:sym typeface="Arial"/>
            </a:endParaRPr>
          </a:p>
          <a:p>
            <a:pPr indent="-317500" lvl="1" marL="1371600" marR="0" rtl="0" algn="l">
              <a:lnSpc>
                <a:spcPct val="115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Stream real-time tweets from twitter and store into MongoDB.</a:t>
            </a:r>
            <a:endParaRPr b="0" i="0" sz="1400" u="none" cap="none" strike="noStrike">
              <a:solidFill>
                <a:srgbClr val="000000"/>
              </a:solidFill>
              <a:latin typeface="Arial"/>
              <a:ea typeface="Arial"/>
              <a:cs typeface="Arial"/>
              <a:sym typeface="Arial"/>
            </a:endParaRPr>
          </a:p>
          <a:p>
            <a:pPr indent="-317500" lvl="1" marL="1371600" marR="0" rtl="0" algn="l">
              <a:lnSpc>
                <a:spcPct val="115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Clean/process the tweets before normalizing it for the sentiment analysis</a:t>
            </a:r>
            <a:endParaRPr b="0" i="0" sz="1400" u="none" cap="none" strike="noStrike">
              <a:solidFill>
                <a:srgbClr val="000000"/>
              </a:solidFill>
              <a:latin typeface="Arial"/>
              <a:ea typeface="Arial"/>
              <a:cs typeface="Arial"/>
              <a:sym typeface="Arial"/>
            </a:endParaRPr>
          </a:p>
          <a:p>
            <a:pPr indent="-317500" lvl="1" marL="1371600" marR="0" rtl="0" algn="l">
              <a:lnSpc>
                <a:spcPct val="115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Run the data through the gensim/mallet library in python for topic modeling.</a:t>
            </a:r>
            <a:endParaRPr b="0" i="0" sz="1400" u="none" cap="none" strike="noStrike">
              <a:solidFill>
                <a:srgbClr val="000000"/>
              </a:solidFill>
              <a:latin typeface="Arial"/>
              <a:ea typeface="Arial"/>
              <a:cs typeface="Arial"/>
              <a:sym typeface="Arial"/>
            </a:endParaRPr>
          </a:p>
          <a:p>
            <a:pPr indent="-368300" lvl="0" marL="514350" marR="0" rtl="0" algn="l">
              <a:lnSpc>
                <a:spcPct val="115000"/>
              </a:lnSpc>
              <a:spcBef>
                <a:spcPts val="0"/>
              </a:spcBef>
              <a:spcAft>
                <a:spcPts val="0"/>
              </a:spcAft>
              <a:buClr>
                <a:srgbClr val="000000"/>
              </a:buClr>
              <a:buSzPts val="2200"/>
              <a:buFont typeface="Arial"/>
              <a:buChar char="●"/>
            </a:pPr>
            <a:r>
              <a:rPr b="0" i="0" lang="en" sz="1800" u="none" cap="none" strike="noStrike">
                <a:solidFill>
                  <a:srgbClr val="000000"/>
                </a:solidFill>
                <a:latin typeface="Arial"/>
                <a:ea typeface="Arial"/>
                <a:cs typeface="Arial"/>
                <a:sym typeface="Arial"/>
              </a:rPr>
              <a:t>The expected result: </a:t>
            </a:r>
            <a:endParaRPr b="0" i="0" sz="1800" u="none" cap="none" strike="noStrike">
              <a:solidFill>
                <a:srgbClr val="000000"/>
              </a:solidFill>
              <a:latin typeface="Arial"/>
              <a:ea typeface="Arial"/>
              <a:cs typeface="Arial"/>
              <a:sym typeface="Arial"/>
            </a:endParaRPr>
          </a:p>
          <a:p>
            <a:pPr indent="-317500" lvl="1" marL="1371600" marR="0" rtl="0" algn="l">
              <a:lnSpc>
                <a:spcPct val="115000"/>
              </a:lnSpc>
              <a:spcBef>
                <a:spcPts val="0"/>
              </a:spcBef>
              <a:spcAft>
                <a:spcPts val="0"/>
              </a:spcAft>
              <a:buClr>
                <a:srgbClr val="595959"/>
              </a:buClr>
              <a:buSzPts val="1400"/>
              <a:buFont typeface="Arial"/>
              <a:buChar char="○"/>
            </a:pPr>
            <a:r>
              <a:rPr b="0" i="0" lang="en" sz="1400" u="none" cap="none" strike="noStrike">
                <a:solidFill>
                  <a:srgbClr val="000000"/>
                </a:solidFill>
                <a:latin typeface="Arial"/>
                <a:ea typeface="Arial"/>
                <a:cs typeface="Arial"/>
                <a:sym typeface="Arial"/>
              </a:rPr>
              <a:t>The sentiment analysis and topic modeling will give enough insight into knowing if the nation is politically polarized or not</a:t>
            </a:r>
            <a:endParaRPr b="0" i="0" sz="1400" u="none" cap="none" strike="noStrike">
              <a:solidFill>
                <a:srgbClr val="000000"/>
              </a:solidFill>
              <a:latin typeface="Arial"/>
              <a:ea typeface="Arial"/>
              <a:cs typeface="Arial"/>
              <a:sym typeface="Arial"/>
            </a:endParaRPr>
          </a:p>
          <a:p>
            <a:pPr indent="0" lvl="0" marL="1371600" marR="0" rtl="0" algn="l">
              <a:lnSpc>
                <a:spcPct val="115000"/>
              </a:lnSpc>
              <a:spcBef>
                <a:spcPts val="16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963"/>
            </a:gs>
          </a:gsLst>
          <a:path path="circle">
            <a:fillToRect b="50%" l="50%" r="50%" t="50%"/>
          </a:path>
          <a:tileRect/>
        </a:gradFill>
      </p:bgPr>
    </p:bg>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Tweet Streaming/Cleansing</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I streamed real-time tweets the morning, afternoon, evening and station closing for mountain and pacific times on day one with different tracking filters “Election,” “Biden,” and “Trump.”</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Then I continued streaming for the morning, afternoon, and the evening for the next two days until the election results announcement.</a:t>
            </a:r>
            <a:endParaRPr>
              <a:solidFill>
                <a:srgbClr val="000000"/>
              </a:solidFill>
            </a:endParaRPr>
          </a:p>
          <a:p>
            <a:pPr indent="-342900" lvl="0" marL="457200" rtl="0" algn="l">
              <a:spcBef>
                <a:spcPts val="0"/>
              </a:spcBef>
              <a:spcAft>
                <a:spcPts val="0"/>
              </a:spcAft>
              <a:buClr>
                <a:schemeClr val="dk1"/>
              </a:buClr>
              <a:buSzPts val="1800"/>
              <a:buChar char="●"/>
            </a:pPr>
            <a:r>
              <a:rPr lang="en">
                <a:solidFill>
                  <a:schemeClr val="dk1"/>
                </a:solidFill>
              </a:rPr>
              <a:t>Overall I collected 360,000 tweets</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I normalized the tweets by removing the newline characters, removed the accented characters, lemmatized/stemmed the text, removed special characters, removed extra whitespace, removed stopwords, lower cased the text and then tokenized the text. </a:t>
            </a:r>
            <a:endParaRPr>
              <a:solidFill>
                <a:srgbClr val="000000"/>
              </a:solidFill>
            </a:endParaRPr>
          </a:p>
        </p:txBody>
      </p:sp>
      <p:pic>
        <p:nvPicPr>
          <p:cNvPr id="68" name="Google Shape;68;p3"/>
          <p:cNvPicPr preferRelativeResize="0"/>
          <p:nvPr/>
        </p:nvPicPr>
        <p:blipFill rotWithShape="1">
          <a:blip r:embed="rId3">
            <a:alphaModFix/>
          </a:blip>
          <a:srcRect b="0" l="0" r="0" t="0"/>
          <a:stretch/>
        </p:blipFill>
        <p:spPr>
          <a:xfrm>
            <a:off x="1602950" y="4415225"/>
            <a:ext cx="6429375" cy="219075"/>
          </a:xfrm>
          <a:prstGeom prst="rect">
            <a:avLst/>
          </a:prstGeom>
          <a:noFill/>
          <a:ln>
            <a:noFill/>
          </a:ln>
        </p:spPr>
      </p:pic>
      <p:pic>
        <p:nvPicPr>
          <p:cNvPr id="69" name="Google Shape;69;p3"/>
          <p:cNvPicPr preferRelativeResize="0"/>
          <p:nvPr/>
        </p:nvPicPr>
        <p:blipFill rotWithShape="1">
          <a:blip r:embed="rId4">
            <a:alphaModFix/>
          </a:blip>
          <a:srcRect b="0" l="0" r="0" t="0"/>
          <a:stretch/>
        </p:blipFill>
        <p:spPr>
          <a:xfrm>
            <a:off x="1981250" y="4778300"/>
            <a:ext cx="5857875" cy="238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73" name="Shape 73"/>
        <p:cNvGrpSpPr/>
        <p:nvPr/>
      </p:nvGrpSpPr>
      <p:grpSpPr>
        <a:xfrm>
          <a:off x="0" y="0"/>
          <a:ext cx="0" cy="0"/>
          <a:chOff x="0" y="0"/>
          <a:chExt cx="0" cy="0"/>
        </a:xfrm>
      </p:grpSpPr>
      <p:sp>
        <p:nvSpPr>
          <p:cNvPr id="74" name="Google Shape;74;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Feature Engineering</a:t>
            </a:r>
            <a:endParaRPr/>
          </a:p>
        </p:txBody>
      </p:sp>
      <p:sp>
        <p:nvSpPr>
          <p:cNvPr id="75" name="Google Shape;75;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000000"/>
              </a:buClr>
              <a:buSzPts val="1700"/>
              <a:buChar char="●"/>
            </a:pPr>
            <a:r>
              <a:rPr lang="en" sz="1700">
                <a:solidFill>
                  <a:srgbClr val="000000"/>
                </a:solidFill>
              </a:rPr>
              <a:t>Vectorization</a:t>
            </a:r>
            <a:endParaRPr sz="1700">
              <a:solidFill>
                <a:srgbClr val="000000"/>
              </a:solidFill>
            </a:endParaRPr>
          </a:p>
          <a:p>
            <a:pPr indent="-311150" lvl="1" marL="914400" rtl="0" algn="l">
              <a:lnSpc>
                <a:spcPct val="115000"/>
              </a:lnSpc>
              <a:spcBef>
                <a:spcPts val="0"/>
              </a:spcBef>
              <a:spcAft>
                <a:spcPts val="0"/>
              </a:spcAft>
              <a:buClr>
                <a:srgbClr val="000000"/>
              </a:buClr>
              <a:buSzPts val="1300"/>
              <a:buChar char="○"/>
            </a:pPr>
            <a:r>
              <a:rPr lang="en" sz="1300">
                <a:solidFill>
                  <a:srgbClr val="000000"/>
                </a:solidFill>
              </a:rPr>
              <a:t>I vectorized the text after cleaning it with TFIDF vectorization (Term Frequency - Inverse Document Frequency)</a:t>
            </a:r>
            <a:endParaRPr sz="1300">
              <a:solidFill>
                <a:srgbClr val="000000"/>
              </a:solidFill>
            </a:endParaRPr>
          </a:p>
          <a:p>
            <a:pPr indent="-311150" lvl="1" marL="914400" rtl="0" algn="l">
              <a:lnSpc>
                <a:spcPct val="115000"/>
              </a:lnSpc>
              <a:spcBef>
                <a:spcPts val="0"/>
              </a:spcBef>
              <a:spcAft>
                <a:spcPts val="0"/>
              </a:spcAft>
              <a:buClr>
                <a:srgbClr val="000000"/>
              </a:buClr>
              <a:buSzPts val="1300"/>
              <a:buChar char="○"/>
            </a:pPr>
            <a:r>
              <a:rPr lang="en" sz="1300">
                <a:solidFill>
                  <a:srgbClr val="000000"/>
                </a:solidFill>
              </a:rPr>
              <a:t>TFIDF is a feature extraction method used to build a feature matrix (vectorization) for later use for more in depth analytical tools like clustering, the sentiment analysis, and topic modeling.</a:t>
            </a:r>
            <a:endParaRPr sz="1300">
              <a:solidFill>
                <a:srgbClr val="000000"/>
              </a:solidFill>
            </a:endParaRPr>
          </a:p>
          <a:p>
            <a:pPr indent="-311150" lvl="1" marL="914400" rtl="0" algn="l">
              <a:lnSpc>
                <a:spcPct val="115000"/>
              </a:lnSpc>
              <a:spcBef>
                <a:spcPts val="0"/>
              </a:spcBef>
              <a:spcAft>
                <a:spcPts val="0"/>
              </a:spcAft>
              <a:buClr>
                <a:srgbClr val="000000"/>
              </a:buClr>
              <a:buSzPts val="1300"/>
              <a:buChar char="○"/>
            </a:pPr>
            <a:r>
              <a:rPr lang="en" sz="1300">
                <a:solidFill>
                  <a:srgbClr val="000000"/>
                </a:solidFill>
              </a:rPr>
              <a:t>The equation for TF is</a:t>
            </a:r>
            <a:br>
              <a:rPr lang="en" sz="1300">
                <a:solidFill>
                  <a:srgbClr val="000000"/>
                </a:solidFill>
              </a:rPr>
            </a:br>
            <a:r>
              <a:rPr lang="en" sz="1300">
                <a:solidFill>
                  <a:srgbClr val="000000"/>
                </a:solidFill>
              </a:rPr>
              <a:t>                                        </a:t>
            </a:r>
            <a:endParaRPr sz="13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300">
                <a:solidFill>
                  <a:schemeClr val="dk1"/>
                </a:solidFill>
              </a:rPr>
              <a:t>“Where </a:t>
            </a:r>
            <a:r>
              <a:rPr lang="en" sz="1200">
                <a:solidFill>
                  <a:schemeClr val="dk1"/>
                </a:solidFill>
              </a:rPr>
              <a:t>f </a:t>
            </a:r>
            <a:r>
              <a:rPr lang="en" sz="700">
                <a:solidFill>
                  <a:schemeClr val="dk1"/>
                </a:solidFill>
              </a:rPr>
              <a:t>wD </a:t>
            </a:r>
            <a:r>
              <a:rPr lang="en" sz="1300">
                <a:solidFill>
                  <a:schemeClr val="dk1"/>
                </a:solidFill>
              </a:rPr>
              <a:t>denoted frequency for word w in document D, which becomes the term frequency (tf ),” (Dipanjan Sarkar, 2019)</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The equation for IDF is </a:t>
            </a:r>
            <a:br>
              <a:rPr lang="en" sz="1300">
                <a:solidFill>
                  <a:schemeClr val="dk1"/>
                </a:solidFill>
              </a:rPr>
            </a:b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“Where idf (w, D) represents the idf for the term/word w in document D, N represents the total number of documents in our corpus, and df (t) represents the number of documents in which the term w is present,” (Dipanjan Sarkar, 2019)</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Leaving the final computation tfidf = tf * idf to give a calculated weight for the terms of each document being processed through the tfidf vectorization function</a:t>
            </a:r>
            <a:endParaRPr sz="1300">
              <a:solidFill>
                <a:schemeClr val="dk1"/>
              </a:solidFill>
            </a:endParaRPr>
          </a:p>
        </p:txBody>
      </p:sp>
      <p:pic>
        <p:nvPicPr>
          <p:cNvPr id="76" name="Google Shape;76;p4"/>
          <p:cNvPicPr preferRelativeResize="0"/>
          <p:nvPr/>
        </p:nvPicPr>
        <p:blipFill rotWithShape="1">
          <a:blip r:embed="rId3">
            <a:alphaModFix/>
          </a:blip>
          <a:srcRect b="0" l="0" r="0" t="0"/>
          <a:stretch/>
        </p:blipFill>
        <p:spPr>
          <a:xfrm>
            <a:off x="3276175" y="2464876"/>
            <a:ext cx="1187525" cy="479050"/>
          </a:xfrm>
          <a:prstGeom prst="rect">
            <a:avLst/>
          </a:prstGeom>
          <a:noFill/>
          <a:ln>
            <a:noFill/>
          </a:ln>
        </p:spPr>
      </p:pic>
      <p:pic>
        <p:nvPicPr>
          <p:cNvPr id="77" name="Google Shape;77;p4"/>
          <p:cNvPicPr preferRelativeResize="0"/>
          <p:nvPr/>
        </p:nvPicPr>
        <p:blipFill rotWithShape="1">
          <a:blip r:embed="rId4">
            <a:alphaModFix/>
          </a:blip>
          <a:srcRect b="0" l="0" r="0" t="0"/>
          <a:stretch/>
        </p:blipFill>
        <p:spPr>
          <a:xfrm>
            <a:off x="3252700" y="3199825"/>
            <a:ext cx="1234475" cy="479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81" name="Shape 81"/>
        <p:cNvGrpSpPr/>
        <p:nvPr/>
      </p:nvGrpSpPr>
      <p:grpSpPr>
        <a:xfrm>
          <a:off x="0" y="0"/>
          <a:ext cx="0" cy="0"/>
          <a:chOff x="0" y="0"/>
          <a:chExt cx="0" cy="0"/>
        </a:xfrm>
      </p:grpSpPr>
      <p:sp>
        <p:nvSpPr>
          <p:cNvPr id="82" name="Google Shape;8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Exploring the Data with K-Means Clustering</a:t>
            </a:r>
            <a:endParaRPr/>
          </a:p>
        </p:txBody>
      </p:sp>
      <p:sp>
        <p:nvSpPr>
          <p:cNvPr id="83" name="Google Shape;83;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Char char="●"/>
            </a:pPr>
            <a:r>
              <a:rPr lang="en" sz="1500">
                <a:solidFill>
                  <a:srgbClr val="000000"/>
                </a:solidFill>
              </a:rPr>
              <a:t>To explore the data,I chose to use k-means clustering to keep it the exploration simple and navigate my curiosity.</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lang="en" sz="1500">
                <a:solidFill>
                  <a:srgbClr val="000000"/>
                </a:solidFill>
              </a:rPr>
              <a:t>K-Means Clustering</a:t>
            </a:r>
            <a:endParaRPr sz="1500">
              <a:solidFill>
                <a:srgbClr val="000000"/>
              </a:solidFill>
            </a:endParaRPr>
          </a:p>
          <a:p>
            <a:pPr indent="-298450" lvl="1" marL="914400" rtl="0" algn="l">
              <a:lnSpc>
                <a:spcPct val="115000"/>
              </a:lnSpc>
              <a:spcBef>
                <a:spcPts val="0"/>
              </a:spcBef>
              <a:spcAft>
                <a:spcPts val="0"/>
              </a:spcAft>
              <a:buClr>
                <a:srgbClr val="000000"/>
              </a:buClr>
              <a:buSzPts val="1100"/>
              <a:buChar char="○"/>
            </a:pPr>
            <a:r>
              <a:rPr lang="en" sz="1100">
                <a:solidFill>
                  <a:srgbClr val="000000"/>
                </a:solidFill>
              </a:rPr>
              <a:t>Clustering is an unsupervised form of machine learning where there is not any categorical data for the raw data to be associated with. The way K-Means works is by placing centroids randomly on in a dimension where the data points of the data will be measured by case based on its distance for similarity. The algorithm iterates over and over trying to move these centroids around the k clusters chosen to place themselves in the center, and when that happens the algorithm stops (Anas Al-Masri, 2019). </a:t>
            </a:r>
            <a:endParaRPr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en" sz="1100">
                <a:solidFill>
                  <a:srgbClr val="000000"/>
                </a:solidFill>
              </a:rPr>
              <a:t>Since I don’t want to overkill the clustering I just went with 2 clusters for the exploration. In addition to clustering I extracted the features that were used for each of the clusters. (Next Page)</a:t>
            </a:r>
            <a:endParaRPr sz="1100">
              <a:solidFill>
                <a:srgbClr val="000000"/>
              </a:solidFill>
            </a:endParaRPr>
          </a:p>
          <a:p>
            <a:pPr indent="0" lvl="0" marL="914400" rtl="0" algn="l">
              <a:lnSpc>
                <a:spcPct val="115000"/>
              </a:lnSpc>
              <a:spcBef>
                <a:spcPts val="1600"/>
              </a:spcBef>
              <a:spcAft>
                <a:spcPts val="1600"/>
              </a:spcAft>
              <a:buSzPts val="1800"/>
              <a:buNone/>
            </a:pPr>
            <a:r>
              <a:t/>
            </a:r>
            <a:endParaRPr sz="1100">
              <a:solidFill>
                <a:srgbClr val="000000"/>
              </a:solidFill>
            </a:endParaRPr>
          </a:p>
        </p:txBody>
      </p:sp>
      <p:pic>
        <p:nvPicPr>
          <p:cNvPr id="84" name="Google Shape;84;p5"/>
          <p:cNvPicPr preferRelativeResize="0"/>
          <p:nvPr/>
        </p:nvPicPr>
        <p:blipFill rotWithShape="1">
          <a:blip r:embed="rId3">
            <a:alphaModFix/>
          </a:blip>
          <a:srcRect b="0" l="0" r="0" t="0"/>
          <a:stretch/>
        </p:blipFill>
        <p:spPr>
          <a:xfrm>
            <a:off x="2537275" y="3469700"/>
            <a:ext cx="3529150" cy="1643125"/>
          </a:xfrm>
          <a:prstGeom prst="rect">
            <a:avLst/>
          </a:prstGeom>
          <a:noFill/>
          <a:ln>
            <a:noFill/>
          </a:ln>
        </p:spPr>
      </p:pic>
      <p:sp>
        <p:nvSpPr>
          <p:cNvPr id="85" name="Google Shape;85;p5"/>
          <p:cNvSpPr txBox="1"/>
          <p:nvPr/>
        </p:nvSpPr>
        <p:spPr>
          <a:xfrm>
            <a:off x="6140000" y="4392300"/>
            <a:ext cx="1839600" cy="49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(“K-Means,” 2020)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180BB"/>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Exploring the Data with K-Means Clustering</a:t>
            </a:r>
            <a:endParaRPr/>
          </a:p>
        </p:txBody>
      </p:sp>
      <p:sp>
        <p:nvSpPr>
          <p:cNvPr id="91" name="Google Shape;91;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t/>
            </a:r>
            <a:endParaRPr sz="1100">
              <a:solidFill>
                <a:srgbClr val="000000"/>
              </a:solidFill>
            </a:endParaRPr>
          </a:p>
          <a:p>
            <a:pPr indent="0" lvl="0" marL="914400" rtl="0" algn="l">
              <a:lnSpc>
                <a:spcPct val="115000"/>
              </a:lnSpc>
              <a:spcBef>
                <a:spcPts val="1600"/>
              </a:spcBef>
              <a:spcAft>
                <a:spcPts val="1600"/>
              </a:spcAft>
              <a:buSzPts val="1800"/>
              <a:buNone/>
            </a:pPr>
            <a:r>
              <a:t/>
            </a:r>
            <a:endParaRPr sz="1100">
              <a:solidFill>
                <a:srgbClr val="000000"/>
              </a:solidFill>
            </a:endParaRPr>
          </a:p>
        </p:txBody>
      </p:sp>
      <p:pic>
        <p:nvPicPr>
          <p:cNvPr id="92" name="Google Shape;92;p6"/>
          <p:cNvPicPr preferRelativeResize="0"/>
          <p:nvPr/>
        </p:nvPicPr>
        <p:blipFill rotWithShape="1">
          <a:blip r:embed="rId3">
            <a:alphaModFix/>
          </a:blip>
          <a:srcRect b="0" l="0" r="0" t="0"/>
          <a:stretch/>
        </p:blipFill>
        <p:spPr>
          <a:xfrm>
            <a:off x="1177425" y="1541950"/>
            <a:ext cx="1975700" cy="1289400"/>
          </a:xfrm>
          <a:prstGeom prst="rect">
            <a:avLst/>
          </a:prstGeom>
          <a:noFill/>
          <a:ln>
            <a:noFill/>
          </a:ln>
        </p:spPr>
      </p:pic>
      <p:pic>
        <p:nvPicPr>
          <p:cNvPr id="93" name="Google Shape;93;p6"/>
          <p:cNvPicPr preferRelativeResize="0"/>
          <p:nvPr/>
        </p:nvPicPr>
        <p:blipFill rotWithShape="1">
          <a:blip r:embed="rId4">
            <a:alphaModFix/>
          </a:blip>
          <a:srcRect b="0" l="0" r="0" t="0"/>
          <a:stretch/>
        </p:blipFill>
        <p:spPr>
          <a:xfrm>
            <a:off x="165947" y="2898175"/>
            <a:ext cx="3318000" cy="714375"/>
          </a:xfrm>
          <a:prstGeom prst="rect">
            <a:avLst/>
          </a:prstGeom>
          <a:noFill/>
          <a:ln>
            <a:noFill/>
          </a:ln>
        </p:spPr>
      </p:pic>
      <p:pic>
        <p:nvPicPr>
          <p:cNvPr id="94" name="Google Shape;94;p6"/>
          <p:cNvPicPr preferRelativeResize="0"/>
          <p:nvPr/>
        </p:nvPicPr>
        <p:blipFill rotWithShape="1">
          <a:blip r:embed="rId5">
            <a:alphaModFix/>
          </a:blip>
          <a:srcRect b="0" l="0" r="0" t="0"/>
          <a:stretch/>
        </p:blipFill>
        <p:spPr>
          <a:xfrm>
            <a:off x="-10250" y="3679375"/>
            <a:ext cx="4351051" cy="1104900"/>
          </a:xfrm>
          <a:prstGeom prst="rect">
            <a:avLst/>
          </a:prstGeom>
          <a:noFill/>
          <a:ln>
            <a:noFill/>
          </a:ln>
        </p:spPr>
      </p:pic>
      <p:pic>
        <p:nvPicPr>
          <p:cNvPr id="95" name="Google Shape;95;p6"/>
          <p:cNvPicPr preferRelativeResize="0"/>
          <p:nvPr/>
        </p:nvPicPr>
        <p:blipFill rotWithShape="1">
          <a:blip r:embed="rId6">
            <a:alphaModFix/>
          </a:blip>
          <a:srcRect b="0" l="0" r="0" t="0"/>
          <a:stretch/>
        </p:blipFill>
        <p:spPr>
          <a:xfrm>
            <a:off x="5344863" y="3679363"/>
            <a:ext cx="3487401" cy="714375"/>
          </a:xfrm>
          <a:prstGeom prst="rect">
            <a:avLst/>
          </a:prstGeom>
          <a:noFill/>
          <a:ln>
            <a:noFill/>
          </a:ln>
        </p:spPr>
      </p:pic>
      <p:pic>
        <p:nvPicPr>
          <p:cNvPr id="96" name="Google Shape;96;p6"/>
          <p:cNvPicPr preferRelativeResize="0"/>
          <p:nvPr/>
        </p:nvPicPr>
        <p:blipFill rotWithShape="1">
          <a:blip r:embed="rId7">
            <a:alphaModFix/>
          </a:blip>
          <a:srcRect b="0" l="0" r="0" t="0"/>
          <a:stretch/>
        </p:blipFill>
        <p:spPr>
          <a:xfrm>
            <a:off x="3692163" y="2824100"/>
            <a:ext cx="5451826" cy="775725"/>
          </a:xfrm>
          <a:prstGeom prst="rect">
            <a:avLst/>
          </a:prstGeom>
          <a:noFill/>
          <a:ln>
            <a:noFill/>
          </a:ln>
        </p:spPr>
      </p:pic>
      <p:sp>
        <p:nvSpPr>
          <p:cNvPr id="97" name="Google Shape;97;p6"/>
          <p:cNvSpPr txBox="1"/>
          <p:nvPr/>
        </p:nvSpPr>
        <p:spPr>
          <a:xfrm>
            <a:off x="549150" y="928150"/>
            <a:ext cx="3487500" cy="53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election_am_clustered.xlsx dataset</a:t>
            </a:r>
            <a:endParaRPr b="0" i="0" sz="1400" u="none" cap="none" strike="noStrike">
              <a:solidFill>
                <a:srgbClr val="000000"/>
              </a:solidFill>
              <a:latin typeface="Arial"/>
              <a:ea typeface="Arial"/>
              <a:cs typeface="Arial"/>
              <a:sym typeface="Arial"/>
            </a:endParaRPr>
          </a:p>
        </p:txBody>
      </p:sp>
      <p:sp>
        <p:nvSpPr>
          <p:cNvPr id="98" name="Google Shape;98;p6"/>
          <p:cNvSpPr txBox="1"/>
          <p:nvPr/>
        </p:nvSpPr>
        <p:spPr>
          <a:xfrm>
            <a:off x="5344800" y="1017725"/>
            <a:ext cx="3487500" cy="53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election_aft_2d_clustered.xlsx dataset</a:t>
            </a:r>
            <a:endParaRPr b="0" i="0" sz="1400" u="none" cap="none" strike="noStrike">
              <a:solidFill>
                <a:srgbClr val="000000"/>
              </a:solidFill>
              <a:latin typeface="Arial"/>
              <a:ea typeface="Arial"/>
              <a:cs typeface="Arial"/>
              <a:sym typeface="Arial"/>
            </a:endParaRPr>
          </a:p>
        </p:txBody>
      </p:sp>
      <p:pic>
        <p:nvPicPr>
          <p:cNvPr id="99" name="Google Shape;99;p6"/>
          <p:cNvPicPr preferRelativeResize="0"/>
          <p:nvPr/>
        </p:nvPicPr>
        <p:blipFill rotWithShape="1">
          <a:blip r:embed="rId8">
            <a:alphaModFix/>
          </a:blip>
          <a:srcRect b="0" l="0" r="0" t="0"/>
          <a:stretch/>
        </p:blipFill>
        <p:spPr>
          <a:xfrm>
            <a:off x="6112513" y="1541950"/>
            <a:ext cx="1952079" cy="128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03" name="Shape 103"/>
        <p:cNvGrpSpPr/>
        <p:nvPr/>
      </p:nvGrpSpPr>
      <p:grpSpPr>
        <a:xfrm>
          <a:off x="0" y="0"/>
          <a:ext cx="0" cy="0"/>
          <a:chOff x="0" y="0"/>
          <a:chExt cx="0" cy="0"/>
        </a:xfrm>
      </p:grpSpPr>
      <p:sp>
        <p:nvSpPr>
          <p:cNvPr id="104" name="Google Shape;10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Sentiment Analysis Intro</a:t>
            </a:r>
            <a:endParaRPr/>
          </a:p>
        </p:txBody>
      </p:sp>
      <p:sp>
        <p:nvSpPr>
          <p:cNvPr id="105" name="Google Shape;105;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Sentiment Analysis Introduction</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A sentiment analysis is a tool of textual analytics to gain insight from the sentiment of a user’s text. It is considered the more popular tool of natural language processing/text analytics (Dipanjan Sarkar, 2019) probably since it is easy after normalizing the text.</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With everything out there that is from a comment, email, tweet, post, review, etc. there is a certain level of value behind someone’s point of view and this is where a sentiment analysis comes into play. How the text of a document is scored is based off the polarity score reflecting the words in the text.</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The Sentiment Analysis Utilized</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AFINN and VADER lexicons, both are pre curated with lexically scored terms providing an unsupervised sentiment analysis.</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I will use AFINN to compare with VADER, but VADER will be the focus of the sentiment analysis</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09" name="Shape 109"/>
        <p:cNvGrpSpPr/>
        <p:nvPr/>
      </p:nvGrpSpPr>
      <p:grpSpPr>
        <a:xfrm>
          <a:off x="0" y="0"/>
          <a:ext cx="0" cy="0"/>
          <a:chOff x="0" y="0"/>
          <a:chExt cx="0" cy="0"/>
        </a:xfrm>
      </p:grpSpPr>
      <p:sp>
        <p:nvSpPr>
          <p:cNvPr id="110" name="Google Shape;11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AFINN Sentiment Analysis</a:t>
            </a:r>
            <a:endParaRPr/>
          </a:p>
        </p:txBody>
      </p:sp>
      <p:sp>
        <p:nvSpPr>
          <p:cNvPr id="111" name="Google Shape;111;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About AFINN</a:t>
            </a:r>
            <a:endParaRPr>
              <a:solidFill>
                <a:srgbClr val="000000"/>
              </a:solidFill>
            </a:endParaRPr>
          </a:p>
          <a:p>
            <a:pPr indent="-317500" lvl="1" marL="1371600" rtl="0" algn="l">
              <a:lnSpc>
                <a:spcPct val="115000"/>
              </a:lnSpc>
              <a:spcBef>
                <a:spcPts val="0"/>
              </a:spcBef>
              <a:spcAft>
                <a:spcPts val="0"/>
              </a:spcAft>
              <a:buClr>
                <a:srgbClr val="000000"/>
              </a:buClr>
              <a:buSzPts val="1400"/>
              <a:buChar char="○"/>
            </a:pPr>
            <a:r>
              <a:rPr lang="en">
                <a:solidFill>
                  <a:srgbClr val="000000"/>
                </a:solidFill>
              </a:rPr>
              <a:t>“The AFINN lexicon is perhaps one of the simplest and most popular lexicons and can be used extensively for sentiment analysis. Developed and curated by Finn Årup Nielsen,” (Dipanjan Sarkar, 2019). As of now AFINN-en-165.txt is the most recent/update of Finn’s lexicon which has over 3,300 words attached with polarity scores to each of them.</a:t>
            </a:r>
            <a:endParaRPr>
              <a:solidFill>
                <a:srgbClr val="000000"/>
              </a:solidFill>
            </a:endParaRPr>
          </a:p>
          <a:p>
            <a:pPr indent="-342900" lvl="0" marL="914400" rtl="0" algn="l">
              <a:lnSpc>
                <a:spcPct val="115000"/>
              </a:lnSpc>
              <a:spcBef>
                <a:spcPts val="0"/>
              </a:spcBef>
              <a:spcAft>
                <a:spcPts val="0"/>
              </a:spcAft>
              <a:buClr>
                <a:srgbClr val="000000"/>
              </a:buClr>
              <a:buSzPts val="1800"/>
              <a:buChar char="●"/>
            </a:pPr>
            <a:r>
              <a:rPr lang="en">
                <a:solidFill>
                  <a:srgbClr val="000000"/>
                </a:solidFill>
              </a:rPr>
              <a:t>What is being scored</a:t>
            </a:r>
            <a:endParaRPr>
              <a:solidFill>
                <a:srgbClr val="000000"/>
              </a:solidFill>
            </a:endParaRPr>
          </a:p>
          <a:p>
            <a:pPr indent="-317500" lvl="1" marL="1371600" rtl="0" algn="l">
              <a:lnSpc>
                <a:spcPct val="115000"/>
              </a:lnSpc>
              <a:spcBef>
                <a:spcPts val="0"/>
              </a:spcBef>
              <a:spcAft>
                <a:spcPts val="0"/>
              </a:spcAft>
              <a:buClr>
                <a:srgbClr val="000000"/>
              </a:buClr>
              <a:buSzPts val="1400"/>
              <a:buChar char="○"/>
            </a:pPr>
            <a:r>
              <a:rPr lang="en">
                <a:solidFill>
                  <a:srgbClr val="000000"/>
                </a:solidFill>
              </a:rPr>
              <a:t>For the AFINN sentiment I chose to add the neutral threshold for the predicted sentiment. If the threshold of the predicted sentiment is equal to zero then the predicted sentiment is neutral, but if it is anything greater than zero it is positive.</a:t>
            </a:r>
            <a:endParaRPr>
              <a:solidFill>
                <a:srgbClr val="000000"/>
              </a:solidFill>
            </a:endParaRPr>
          </a:p>
          <a:p>
            <a:pPr indent="0" lvl="0" marL="0" rtl="0" algn="l">
              <a:lnSpc>
                <a:spcPct val="115000"/>
              </a:lnSpc>
              <a:spcBef>
                <a:spcPts val="1600"/>
              </a:spcBef>
              <a:spcAft>
                <a:spcPts val="1600"/>
              </a:spcAft>
              <a:buSzPts val="1800"/>
              <a:buNone/>
            </a:pPr>
            <a:r>
              <a:t/>
            </a:r>
            <a:endParaRPr>
              <a:solidFill>
                <a:srgbClr val="000000"/>
              </a:solidFill>
            </a:endParaRPr>
          </a:p>
        </p:txBody>
      </p:sp>
      <p:pic>
        <p:nvPicPr>
          <p:cNvPr id="112" name="Google Shape;112;p8"/>
          <p:cNvPicPr preferRelativeResize="0"/>
          <p:nvPr/>
        </p:nvPicPr>
        <p:blipFill rotWithShape="1">
          <a:blip r:embed="rId3">
            <a:alphaModFix/>
          </a:blip>
          <a:srcRect b="0" l="0" r="0" t="0"/>
          <a:stretch/>
        </p:blipFill>
        <p:spPr>
          <a:xfrm>
            <a:off x="218988" y="3657488"/>
            <a:ext cx="1285875" cy="1323975"/>
          </a:xfrm>
          <a:prstGeom prst="rect">
            <a:avLst/>
          </a:prstGeom>
          <a:noFill/>
          <a:ln>
            <a:noFill/>
          </a:ln>
        </p:spPr>
      </p:pic>
      <p:sp>
        <p:nvSpPr>
          <p:cNvPr id="113" name="Google Shape;113;p8"/>
          <p:cNvSpPr txBox="1"/>
          <p:nvPr/>
        </p:nvSpPr>
        <p:spPr>
          <a:xfrm>
            <a:off x="1648075" y="4185325"/>
            <a:ext cx="1625100" cy="52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(fnielsen, 2019)</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963"/>
            </a:gs>
          </a:gsLst>
          <a:lin ang="5400012" scaled="0"/>
        </a:gradFill>
      </p:bgPr>
    </p:bg>
    <p:spTree>
      <p:nvGrpSpPr>
        <p:cNvPr id="117" name="Shape 117"/>
        <p:cNvGrpSpPr/>
        <p:nvPr/>
      </p:nvGrpSpPr>
      <p:grpSpPr>
        <a:xfrm>
          <a:off x="0" y="0"/>
          <a:ext cx="0" cy="0"/>
          <a:chOff x="0" y="0"/>
          <a:chExt cx="0" cy="0"/>
        </a:xfrm>
      </p:grpSpPr>
      <p:sp>
        <p:nvSpPr>
          <p:cNvPr id="118" name="Google Shape;118;p9"/>
          <p:cNvSpPr txBox="1"/>
          <p:nvPr>
            <p:ph type="title"/>
          </p:nvPr>
        </p:nvSpPr>
        <p:spPr>
          <a:xfrm>
            <a:off x="1533750" y="1547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AFINN example</a:t>
            </a:r>
            <a:endParaRPr/>
          </a:p>
        </p:txBody>
      </p:sp>
      <p:sp>
        <p:nvSpPr>
          <p:cNvPr id="119" name="Google Shape;119;p9"/>
          <p:cNvSpPr txBox="1"/>
          <p:nvPr>
            <p:ph idx="1" type="body"/>
          </p:nvPr>
        </p:nvSpPr>
        <p:spPr>
          <a:xfrm>
            <a:off x="225600" y="3356825"/>
            <a:ext cx="8520600" cy="1206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10,000 total tweets were scored based off the extracted features in the feature matrix.</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4,052 tweets were scored positive.</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It is one thing to note though these sentiment analysis aren’t contextual and therefore won’t account for sarcasm or humor</a:t>
            </a:r>
            <a:endParaRPr>
              <a:solidFill>
                <a:srgbClr val="000000"/>
              </a:solidFill>
            </a:endParaRPr>
          </a:p>
        </p:txBody>
      </p:sp>
      <p:pic>
        <p:nvPicPr>
          <p:cNvPr id="120" name="Google Shape;120;p9"/>
          <p:cNvPicPr preferRelativeResize="0"/>
          <p:nvPr/>
        </p:nvPicPr>
        <p:blipFill rotWithShape="1">
          <a:blip r:embed="rId3">
            <a:alphaModFix/>
          </a:blip>
          <a:srcRect b="0" l="0" r="0" t="0"/>
          <a:stretch/>
        </p:blipFill>
        <p:spPr>
          <a:xfrm>
            <a:off x="4992138" y="1303275"/>
            <a:ext cx="3800475" cy="847725"/>
          </a:xfrm>
          <a:prstGeom prst="rect">
            <a:avLst/>
          </a:prstGeom>
          <a:noFill/>
          <a:ln>
            <a:noFill/>
          </a:ln>
        </p:spPr>
      </p:pic>
      <p:pic>
        <p:nvPicPr>
          <p:cNvPr id="121" name="Google Shape;121;p9"/>
          <p:cNvPicPr preferRelativeResize="0"/>
          <p:nvPr/>
        </p:nvPicPr>
        <p:blipFill rotWithShape="1">
          <a:blip r:embed="rId4">
            <a:alphaModFix/>
          </a:blip>
          <a:srcRect b="0" l="0" r="0" t="0"/>
          <a:stretch/>
        </p:blipFill>
        <p:spPr>
          <a:xfrm>
            <a:off x="440875" y="541400"/>
            <a:ext cx="3105397" cy="2536975"/>
          </a:xfrm>
          <a:prstGeom prst="rect">
            <a:avLst/>
          </a:prstGeom>
          <a:noFill/>
          <a:ln>
            <a:noFill/>
          </a:ln>
        </p:spPr>
      </p:pic>
      <p:sp>
        <p:nvSpPr>
          <p:cNvPr id="122" name="Google Shape;122;p9"/>
          <p:cNvSpPr txBox="1"/>
          <p:nvPr/>
        </p:nvSpPr>
        <p:spPr>
          <a:xfrm>
            <a:off x="843075" y="154700"/>
            <a:ext cx="2892600" cy="38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election_pollclose_mtn_afinn.xlsx dataset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