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Slab"/>
      <p:regular r:id="rId28"/>
      <p:bold r:id="rId29"/>
    </p:embeddedFont>
    <p:embeddedFont>
      <p:font typeface="Robo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Slab-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Slab-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nature.com/articles/s41598-017-17957-z#ref-CR10" TargetMode="External"/><Relationship Id="rId3" Type="http://schemas.openxmlformats.org/officeDocument/2006/relationships/hyperlink" Target="https://www.nature.com/articles/s41598-017-17957-z#ref-CR11"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805156cd9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805156cd9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805156cb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805156cb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805156cba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805156cba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Times New Roman"/>
                <a:ea typeface="Times New Roman"/>
                <a:cs typeface="Times New Roman"/>
                <a:sym typeface="Times New Roman"/>
              </a:rPr>
              <a:t>SPEAKER NOTES TO SAY </a:t>
            </a:r>
            <a:endParaRPr sz="10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000">
                <a:latin typeface="Times New Roman"/>
                <a:ea typeface="Times New Roman"/>
                <a:cs typeface="Times New Roman"/>
                <a:sym typeface="Times New Roman"/>
              </a:rPr>
              <a:t>In autumn 2013, the presence of </a:t>
            </a:r>
            <a:r>
              <a:rPr i="1" lang="en" sz="1000">
                <a:latin typeface="Times New Roman"/>
                <a:ea typeface="Times New Roman"/>
                <a:cs typeface="Times New Roman"/>
                <a:sym typeface="Times New Roman"/>
              </a:rPr>
              <a:t>Xylella fastidiosa</a:t>
            </a:r>
            <a:r>
              <a:rPr lang="en" sz="1000">
                <a:latin typeface="Times New Roman"/>
                <a:ea typeface="Times New Roman"/>
                <a:cs typeface="Times New Roman"/>
                <a:sym typeface="Times New Roman"/>
              </a:rPr>
              <a:t>, a xylem-limited Gram-negative bacterium, was detected in olive stands of an area of the Ionian coast of the Salento peninsula (Apulia, southern Italy), that were severely affected by a disease denoted olive quick decline syndrome (OQDS).</a:t>
            </a:r>
            <a:endParaRPr sz="10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000">
                <a:latin typeface="Times New Roman"/>
                <a:ea typeface="Times New Roman"/>
                <a:cs typeface="Times New Roman"/>
                <a:sym typeface="Times New Roman"/>
              </a:rPr>
              <a:t>but the disease incidence increased rapidly through the heavily olive-grown countryside of the peninsula</a:t>
            </a:r>
            <a:endParaRPr sz="10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0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000">
                <a:latin typeface="Times New Roman"/>
                <a:ea typeface="Times New Roman"/>
                <a:cs typeface="Times New Roman"/>
                <a:sym typeface="Times New Roman"/>
              </a:rPr>
              <a:t> The highly susceptible local cultivars ‘Cellina di Nardò’ and ‘Ogliarola salentina’ are the most severely affected. These symptomatic trees are subjected to heavy pruning to stimulate new growth, but the new vegetation soon withers and desiccates”</a:t>
            </a:r>
            <a:endParaRPr sz="10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0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000">
                <a:latin typeface="Times New Roman"/>
                <a:ea typeface="Times New Roman"/>
                <a:cs typeface="Times New Roman"/>
                <a:sym typeface="Times New Roman"/>
              </a:rPr>
              <a:t> the wide distribution of olive orchards in Apulia and the abundance of a bacterial vector (</a:t>
            </a:r>
            <a:r>
              <a:rPr i="1" lang="en" sz="1000">
                <a:latin typeface="Times New Roman"/>
                <a:ea typeface="Times New Roman"/>
                <a:cs typeface="Times New Roman"/>
                <a:sym typeface="Times New Roman"/>
              </a:rPr>
              <a:t>Philaenus spumarius</a:t>
            </a:r>
            <a:r>
              <a:rPr lang="en" sz="1000">
                <a:latin typeface="Times New Roman"/>
                <a:ea typeface="Times New Roman"/>
                <a:cs typeface="Times New Roman"/>
                <a:sym typeface="Times New Roman"/>
              </a:rPr>
              <a:t> L.) populations</a:t>
            </a:r>
            <a:r>
              <a:rPr lang="en" sz="1000">
                <a:uFill>
                  <a:noFill/>
                </a:uFill>
                <a:latin typeface="Times New Roman"/>
                <a:ea typeface="Times New Roman"/>
                <a:cs typeface="Times New Roman"/>
                <a:sym typeface="Times New Roman"/>
                <a:hlinkClick r:id="rId2"/>
              </a:rPr>
              <a:t>10</a:t>
            </a:r>
            <a:r>
              <a:rPr lang="en" sz="1000">
                <a:latin typeface="Times New Roman"/>
                <a:ea typeface="Times New Roman"/>
                <a:cs typeface="Times New Roman"/>
                <a:sym typeface="Times New Roman"/>
              </a:rPr>
              <a:t> are the factors that contribute the most to the entrenchment of </a:t>
            </a:r>
            <a:r>
              <a:rPr i="1" lang="en" sz="1000">
                <a:latin typeface="Times New Roman"/>
                <a:ea typeface="Times New Roman"/>
                <a:cs typeface="Times New Roman"/>
                <a:sym typeface="Times New Roman"/>
              </a:rPr>
              <a:t>X</a:t>
            </a:r>
            <a:r>
              <a:rPr lang="en" sz="1000">
                <a:latin typeface="Times New Roman"/>
                <a:ea typeface="Times New Roman"/>
                <a:cs typeface="Times New Roman"/>
                <a:sym typeface="Times New Roman"/>
              </a:rPr>
              <a:t>. </a:t>
            </a:r>
            <a:r>
              <a:rPr i="1" lang="en" sz="1000">
                <a:latin typeface="Times New Roman"/>
                <a:ea typeface="Times New Roman"/>
                <a:cs typeface="Times New Roman"/>
                <a:sym typeface="Times New Roman"/>
              </a:rPr>
              <a:t>fastidiosa</a:t>
            </a:r>
            <a:r>
              <a:rPr lang="en" sz="1000">
                <a:latin typeface="Times New Roman"/>
                <a:ea typeface="Times New Roman"/>
                <a:cs typeface="Times New Roman"/>
                <a:sym typeface="Times New Roman"/>
              </a:rPr>
              <a:t> in the territory and to the emergence of the associated disease. </a:t>
            </a:r>
            <a:r>
              <a:rPr b="1" lang="en" sz="1000">
                <a:latin typeface="Times New Roman"/>
                <a:ea typeface="Times New Roman"/>
                <a:cs typeface="Times New Roman"/>
                <a:sym typeface="Times New Roman"/>
              </a:rPr>
              <a:t>This alarming scenario is further aggravated by the favourable conditions for bacterial growth and host colonization occurring in the coastal areas of the Mediterranean, which are characterized by a temperate climate with mild winters</a:t>
            </a:r>
            <a:r>
              <a:rPr b="1" lang="en" sz="1000" u="sng">
                <a:latin typeface="Times New Roman"/>
                <a:ea typeface="Times New Roman"/>
                <a:cs typeface="Times New Roman"/>
                <a:sym typeface="Times New Roman"/>
                <a:hlinkClick r:id="rId3"/>
              </a:rPr>
              <a:t>1</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805156cba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805156cba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Xylem-limited Gram-negative bacterium</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000000"/>
              </a:buClr>
              <a:buSzPts val="1200"/>
              <a:buFont typeface="Times New Roman"/>
              <a:buChar char="●"/>
            </a:pPr>
            <a:r>
              <a:rPr lang="en" sz="1200">
                <a:latin typeface="Times New Roman"/>
                <a:ea typeface="Times New Roman"/>
                <a:cs typeface="Times New Roman"/>
                <a:sym typeface="Times New Roman"/>
              </a:rPr>
              <a:t>colonizes xylem vessels </a:t>
            </a:r>
            <a:r>
              <a:rPr b="1" lang="en" sz="1200">
                <a:latin typeface="Times New Roman"/>
                <a:ea typeface="Times New Roman"/>
                <a:cs typeface="Times New Roman"/>
                <a:sym typeface="Times New Roman"/>
              </a:rPr>
              <a:t>(The xylem are vessels and tracheids of the roots, stems and leaves forming a system of water-conducting channels transporting water and nutrients from the roots throughout the plant)</a:t>
            </a:r>
            <a:endParaRPr b="1"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000000"/>
              </a:buClr>
              <a:buSzPts val="1200"/>
              <a:buFont typeface="Times New Roman"/>
              <a:buChar char="●"/>
            </a:pPr>
            <a:r>
              <a:rPr lang="en" sz="1200">
                <a:latin typeface="Times New Roman"/>
                <a:ea typeface="Times New Roman"/>
                <a:cs typeface="Times New Roman"/>
                <a:sym typeface="Times New Roman"/>
              </a:rPr>
              <a:t>transmitted to new host plants during sap feeding by insect vectors </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000000"/>
              </a:buClr>
              <a:buSzPts val="1200"/>
              <a:buFont typeface="Times New Roman"/>
              <a:buChar char="●"/>
            </a:pPr>
            <a:r>
              <a:rPr lang="en" sz="1200">
                <a:latin typeface="Times New Roman"/>
                <a:ea typeface="Times New Roman"/>
                <a:cs typeface="Times New Roman"/>
                <a:sym typeface="Times New Roman"/>
              </a:rPr>
              <a:t>spreads from the site of infection to the plant’s network of xylem vessels</a:t>
            </a:r>
            <a:endParaRPr sz="1200">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The loss of hydraulic conductivity could be attributed to vessel occlusions induced both by the bacteria biofilm and by plant responses (tyloses, gums, etc.) that could trigger embolism. The ability of the infected plants to detect embolism and to respond, by activating mechanisms to restore the hydraulic conductivity, can influence the severity of the disease symptomatology.</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i="1" lang="en" sz="1200">
                <a:latin typeface="Times New Roman"/>
                <a:ea typeface="Times New Roman"/>
                <a:cs typeface="Times New Roman"/>
                <a:sym typeface="Times New Roman"/>
              </a:rPr>
              <a:t>X</a:t>
            </a:r>
            <a:r>
              <a:rPr lang="en" sz="1200">
                <a:latin typeface="Times New Roman"/>
                <a:ea typeface="Times New Roman"/>
                <a:cs typeface="Times New Roman"/>
                <a:sym typeface="Times New Roman"/>
              </a:rPr>
              <a:t>. </a:t>
            </a:r>
            <a:r>
              <a:rPr i="1" lang="en" sz="1200">
                <a:latin typeface="Times New Roman"/>
                <a:ea typeface="Times New Roman"/>
                <a:cs typeface="Times New Roman"/>
                <a:sym typeface="Times New Roman"/>
              </a:rPr>
              <a:t>fastidiosa</a:t>
            </a:r>
            <a:r>
              <a:rPr lang="en" sz="1200">
                <a:latin typeface="Times New Roman"/>
                <a:ea typeface="Times New Roman"/>
                <a:cs typeface="Times New Roman"/>
                <a:sym typeface="Times New Roman"/>
              </a:rPr>
              <a:t> biofilms contribute to the vascular obstruction. In olive trees it compromises water transport causing the olive quick decline syndrome (OQDS).</a:t>
            </a:r>
            <a:endParaRPr sz="1200">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rPr lang="en" sz="1200">
                <a:latin typeface="Times New Roman"/>
                <a:ea typeface="Times New Roman"/>
                <a:cs typeface="Times New Roman"/>
                <a:sym typeface="Times New Roman"/>
              </a:rPr>
              <a:t>This loss of xylem water-transporting function determines a decrease in stem-specific hydraulic conductivity.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0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805156cba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805156cba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 In order to investigate these mechanisms in the </a:t>
            </a:r>
            <a:r>
              <a:rPr i="1" lang="en" sz="1200">
                <a:latin typeface="Times New Roman"/>
                <a:ea typeface="Times New Roman"/>
                <a:cs typeface="Times New Roman"/>
                <a:sym typeface="Times New Roman"/>
              </a:rPr>
              <a:t>X</a:t>
            </a:r>
            <a:r>
              <a:rPr lang="en" sz="1200">
                <a:latin typeface="Times New Roman"/>
                <a:ea typeface="Times New Roman"/>
                <a:cs typeface="Times New Roman"/>
                <a:sym typeface="Times New Roman"/>
              </a:rPr>
              <a:t>. </a:t>
            </a:r>
            <a:r>
              <a:rPr i="1" lang="en" sz="1200">
                <a:latin typeface="Times New Roman"/>
                <a:ea typeface="Times New Roman"/>
                <a:cs typeface="Times New Roman"/>
                <a:sym typeface="Times New Roman"/>
              </a:rPr>
              <a:t>fastidiosa</a:t>
            </a:r>
            <a:r>
              <a:rPr lang="en" sz="1200">
                <a:latin typeface="Times New Roman"/>
                <a:ea typeface="Times New Roman"/>
                <a:cs typeface="Times New Roman"/>
                <a:sym typeface="Times New Roman"/>
              </a:rPr>
              <a:t>-resistant olive cultivar Leccino and in the susceptible Cellina di Nardò, sections of healthy olive stems were analysed by laser scanning microscope to calculate the cavitation vulnerability index.</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Findings indicated that the cultivar Leccino seems to be constitutively less susceptible to cavitation than the susceptible one. Among the vascular refilling mechanisms, starch hydrolysis is a well-known strategy to refill xylem vessels that suffered cavitation and it is characterized by a dense accumulation of starch grains in the xylem parenchima; SEM-EDX analysis of stem cross-sections of infected plants revealed an aggregation of starch grains in the Leccino xylem vessels</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 These observations could indicate that this cultivar, as well as being anatomically less susceptible to cavitation, it also could be able to activate more efficient refilling mechanisms, restoring vessel’s hydraulic conductivity.</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805156cba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805156cba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805156cd9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805156cd9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2 - is comparing diameter classes between the two stems - this test shows the statistical significance between number of species of plants per vessel diameter class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Table 3 - the vi is a numerical value appointed to groups based on the number of vessels per milimeter squared divided by the average vessel diameter </a:t>
            </a:r>
            <a:endParaRPr/>
          </a:p>
          <a:p>
            <a:pPr indent="0" lvl="0" marL="0" rtl="0" algn="l">
              <a:spcBef>
                <a:spcPts val="0"/>
              </a:spcBef>
              <a:spcAft>
                <a:spcPts val="0"/>
              </a:spcAft>
              <a:buNone/>
            </a:pPr>
            <a:r>
              <a:rPr lang="en"/>
              <a:t>This shows that the di nardo had a higer vulnerability index of 1.25 versus the leccino of 0.67, showing a greater predicted risk of vulnerability to embolisms. The numbers for each group that led tho these indexes (VD and VF for both cultivars) were statistically significant at a value of P&lt;0.001</a:t>
            </a:r>
            <a:endParaRPr/>
          </a:p>
          <a:p>
            <a:pPr indent="0" lvl="0" marL="0" rtl="0" algn="l">
              <a:spcBef>
                <a:spcPts val="0"/>
              </a:spcBef>
              <a:spcAft>
                <a:spcPts val="0"/>
              </a:spcAft>
              <a:buNone/>
            </a:pPr>
            <a:r>
              <a:rPr lang="en"/>
              <a:t>Meaning theres a statistical weight on this index</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Chart - This chart demonstrates the </a:t>
            </a:r>
            <a:r>
              <a:rPr lang="en"/>
              <a:t>distribution</a:t>
            </a:r>
            <a:r>
              <a:rPr lang="en"/>
              <a:t> between categories of diameter classes (of vessel size) for both groups, cultivar Leccino and Cellina di Nardo. This shows that the Leccino was more narrowly distributed between the lower diameter classes, averaging a peak at  about the 15-30 class, and sharply declining after the class 30-45. The Cellina di Nardo was more widely distributed, having two average peaks before and after the 30-45 nanometers group, with no sharp decline in distribution like the Leccino group. The Leccino group also proved higher frequency of this lower diameter, meaning much more plants were within that diameter group.</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805156cd9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805156cd9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805156cd9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805156cd9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0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000">
                <a:latin typeface="Times New Roman"/>
                <a:ea typeface="Times New Roman"/>
                <a:cs typeface="Times New Roman"/>
                <a:sym typeface="Times New Roman"/>
              </a:rPr>
              <a:t> “Plant diseases caused by bacterial pathogens place major constraints on crop production and cause significant annual losses on a global scale.”</a:t>
            </a:r>
            <a:endParaRPr sz="10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000">
                <a:latin typeface="Times New Roman"/>
                <a:ea typeface="Times New Roman"/>
                <a:cs typeface="Times New Roman"/>
                <a:sym typeface="Times New Roman"/>
              </a:rPr>
              <a:t>“The ever‐increasing global human population requires the continued stable production of a safe food supply with greater yields because of the shrinking areas of arable land. “</a:t>
            </a:r>
            <a:endParaRPr sz="10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0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000">
                <a:latin typeface="Times New Roman"/>
                <a:ea typeface="Times New Roman"/>
                <a:cs typeface="Times New Roman"/>
                <a:sym typeface="Times New Roman"/>
              </a:rPr>
              <a:t>maintenance of the sustainability of crop production systems with predictable yields involves the identification and deployment of sustainable disease management solutions for bacterial diseases.</a:t>
            </a:r>
            <a:endParaRPr sz="10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805156cd9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g805156cd98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1" name="Shape 51"/>
        <p:cNvGrpSpPr/>
        <p:nvPr/>
      </p:nvGrpSpPr>
      <p:grpSpPr>
        <a:xfrm>
          <a:off x="0" y="0"/>
          <a:ext cx="0" cy="0"/>
          <a:chOff x="0" y="0"/>
          <a:chExt cx="0" cy="0"/>
        </a:xfrm>
      </p:grpSpPr>
      <p:sp>
        <p:nvSpPr>
          <p:cNvPr id="52" name="Google Shape;52;p11"/>
          <p:cNvSpPr txBox="1"/>
          <p:nvPr>
            <p:ph idx="1" type="body"/>
          </p:nvPr>
        </p:nvSpPr>
        <p:spPr>
          <a:xfrm>
            <a:off x="319500" y="42337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3" name="Google Shape;53;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4" name="Shape 54"/>
        <p:cNvGrpSpPr/>
        <p:nvPr/>
      </p:nvGrpSpPr>
      <p:grpSpPr>
        <a:xfrm>
          <a:off x="0" y="0"/>
          <a:ext cx="0" cy="0"/>
          <a:chOff x="0" y="0"/>
          <a:chExt cx="0" cy="0"/>
        </a:xfrm>
      </p:grpSpPr>
      <p:sp>
        <p:nvSpPr>
          <p:cNvPr id="55" name="Google Shape;55;p12"/>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2"/>
          <p:cNvSpPr txBox="1"/>
          <p:nvPr>
            <p:ph hasCustomPrompt="1" type="title"/>
          </p:nvPr>
        </p:nvSpPr>
        <p:spPr>
          <a:xfrm>
            <a:off x="387900" y="1152450"/>
            <a:ext cx="8368200" cy="1538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5"/>
              </a:buClr>
              <a:buSzPts val="13000"/>
              <a:buNone/>
              <a:defRPr sz="13000">
                <a:solidFill>
                  <a:schemeClr val="accent5"/>
                </a:solidFill>
              </a:defRPr>
            </a:lvl1pPr>
            <a:lvl2pPr lvl="1" algn="ctr">
              <a:lnSpc>
                <a:spcPct val="100000"/>
              </a:lnSpc>
              <a:spcBef>
                <a:spcPts val="0"/>
              </a:spcBef>
              <a:spcAft>
                <a:spcPts val="0"/>
              </a:spcAft>
              <a:buClr>
                <a:schemeClr val="accent5"/>
              </a:buClr>
              <a:buSzPts val="13000"/>
              <a:buNone/>
              <a:defRPr sz="13000">
                <a:solidFill>
                  <a:schemeClr val="accent5"/>
                </a:solidFill>
              </a:defRPr>
            </a:lvl2pPr>
            <a:lvl3pPr lvl="2" algn="ctr">
              <a:lnSpc>
                <a:spcPct val="100000"/>
              </a:lnSpc>
              <a:spcBef>
                <a:spcPts val="0"/>
              </a:spcBef>
              <a:spcAft>
                <a:spcPts val="0"/>
              </a:spcAft>
              <a:buClr>
                <a:schemeClr val="accent5"/>
              </a:buClr>
              <a:buSzPts val="13000"/>
              <a:buNone/>
              <a:defRPr sz="13000">
                <a:solidFill>
                  <a:schemeClr val="accent5"/>
                </a:solidFill>
              </a:defRPr>
            </a:lvl3pPr>
            <a:lvl4pPr lvl="3" algn="ctr">
              <a:lnSpc>
                <a:spcPct val="100000"/>
              </a:lnSpc>
              <a:spcBef>
                <a:spcPts val="0"/>
              </a:spcBef>
              <a:spcAft>
                <a:spcPts val="0"/>
              </a:spcAft>
              <a:buClr>
                <a:schemeClr val="accent5"/>
              </a:buClr>
              <a:buSzPts val="13000"/>
              <a:buNone/>
              <a:defRPr sz="13000">
                <a:solidFill>
                  <a:schemeClr val="accent5"/>
                </a:solidFill>
              </a:defRPr>
            </a:lvl4pPr>
            <a:lvl5pPr lvl="4" algn="ctr">
              <a:lnSpc>
                <a:spcPct val="100000"/>
              </a:lnSpc>
              <a:spcBef>
                <a:spcPts val="0"/>
              </a:spcBef>
              <a:spcAft>
                <a:spcPts val="0"/>
              </a:spcAft>
              <a:buClr>
                <a:schemeClr val="accent5"/>
              </a:buClr>
              <a:buSzPts val="13000"/>
              <a:buNone/>
              <a:defRPr sz="13000">
                <a:solidFill>
                  <a:schemeClr val="accent5"/>
                </a:solidFill>
              </a:defRPr>
            </a:lvl5pPr>
            <a:lvl6pPr lvl="5" algn="ctr">
              <a:lnSpc>
                <a:spcPct val="100000"/>
              </a:lnSpc>
              <a:spcBef>
                <a:spcPts val="0"/>
              </a:spcBef>
              <a:spcAft>
                <a:spcPts val="0"/>
              </a:spcAft>
              <a:buClr>
                <a:schemeClr val="accent5"/>
              </a:buClr>
              <a:buSzPts val="13000"/>
              <a:buNone/>
              <a:defRPr sz="13000">
                <a:solidFill>
                  <a:schemeClr val="accent5"/>
                </a:solidFill>
              </a:defRPr>
            </a:lvl6pPr>
            <a:lvl7pPr lvl="6" algn="ctr">
              <a:lnSpc>
                <a:spcPct val="100000"/>
              </a:lnSpc>
              <a:spcBef>
                <a:spcPts val="0"/>
              </a:spcBef>
              <a:spcAft>
                <a:spcPts val="0"/>
              </a:spcAft>
              <a:buClr>
                <a:schemeClr val="accent5"/>
              </a:buClr>
              <a:buSzPts val="13000"/>
              <a:buNone/>
              <a:defRPr sz="13000">
                <a:solidFill>
                  <a:schemeClr val="accent5"/>
                </a:solidFill>
              </a:defRPr>
            </a:lvl7pPr>
            <a:lvl8pPr lvl="7" algn="ctr">
              <a:lnSpc>
                <a:spcPct val="100000"/>
              </a:lnSpc>
              <a:spcBef>
                <a:spcPts val="0"/>
              </a:spcBef>
              <a:spcAft>
                <a:spcPts val="0"/>
              </a:spcAft>
              <a:buClr>
                <a:schemeClr val="accent5"/>
              </a:buClr>
              <a:buSzPts val="13000"/>
              <a:buNone/>
              <a:defRPr sz="13000">
                <a:solidFill>
                  <a:schemeClr val="accent5"/>
                </a:solidFill>
              </a:defRPr>
            </a:lvl8pPr>
            <a:lvl9pPr lvl="8" algn="ctr">
              <a:lnSpc>
                <a:spcPct val="100000"/>
              </a:lnSpc>
              <a:spcBef>
                <a:spcPts val="0"/>
              </a:spcBef>
              <a:spcAft>
                <a:spcPts val="0"/>
              </a:spcAft>
              <a:buClr>
                <a:schemeClr val="accent5"/>
              </a:buClr>
              <a:buSzPts val="13000"/>
              <a:buNone/>
              <a:defRPr sz="13000">
                <a:solidFill>
                  <a:schemeClr val="accent5"/>
                </a:solidFill>
              </a:defRPr>
            </a:lvl9pPr>
          </a:lstStyle>
          <a:p>
            <a:r>
              <a:t>xx%</a:t>
            </a:r>
          </a:p>
        </p:txBody>
      </p:sp>
      <p:sp>
        <p:nvSpPr>
          <p:cNvPr id="57" name="Google Shape;57;p12"/>
          <p:cNvSpPr txBox="1"/>
          <p:nvPr>
            <p:ph idx="1" type="body"/>
          </p:nvPr>
        </p:nvSpPr>
        <p:spPr>
          <a:xfrm>
            <a:off x="387900" y="2919450"/>
            <a:ext cx="8368200" cy="10716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8" name="Google Shape;58;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6" name="Shape 16"/>
        <p:cNvGrpSpPr/>
        <p:nvPr/>
      </p:nvGrpSpPr>
      <p:grpSpPr>
        <a:xfrm>
          <a:off x="0" y="0"/>
          <a:ext cx="0" cy="0"/>
          <a:chOff x="0" y="0"/>
          <a:chExt cx="0" cy="0"/>
        </a:xfrm>
      </p:grpSpPr>
      <p:cxnSp>
        <p:nvCxnSpPr>
          <p:cNvPr id="17" name="Google Shape;17;p3"/>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9" name="Google Shape;19;p3"/>
          <p:cNvSpPr txBox="1"/>
          <p:nvPr>
            <p:ph idx="1" type="body"/>
          </p:nvPr>
        </p:nvSpPr>
        <p:spPr>
          <a:xfrm>
            <a:off x="387900" y="1489825"/>
            <a:ext cx="3999900" cy="30789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0" name="Google Shape;20;p3"/>
          <p:cNvSpPr txBox="1"/>
          <p:nvPr>
            <p:ph idx="2" type="body"/>
          </p:nvPr>
        </p:nvSpPr>
        <p:spPr>
          <a:xfrm>
            <a:off x="4756200" y="1489825"/>
            <a:ext cx="3999900" cy="30789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1" name="Google Shape;21;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2" name="Shape 22"/>
        <p:cNvGrpSpPr/>
        <p:nvPr/>
      </p:nvGrpSpPr>
      <p:grpSpPr>
        <a:xfrm>
          <a:off x="0" y="0"/>
          <a:ext cx="0" cy="0"/>
          <a:chOff x="0" y="0"/>
          <a:chExt cx="0" cy="0"/>
        </a:xfrm>
      </p:grpSpPr>
      <p:cxnSp>
        <p:nvCxnSpPr>
          <p:cNvPr id="23" name="Google Shape;23;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4" name="Google Shape;24;p4"/>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5" name="Google Shape;25;p4"/>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6" name="Google Shape;26;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 name="Shape 27"/>
        <p:cNvGrpSpPr/>
        <p:nvPr/>
      </p:nvGrpSpPr>
      <p:grpSpPr>
        <a:xfrm>
          <a:off x="0" y="0"/>
          <a:ext cx="0" cy="0"/>
          <a:chOff x="0" y="0"/>
          <a:chExt cx="0" cy="0"/>
        </a:xfrm>
      </p:grpSpPr>
      <p:sp>
        <p:nvSpPr>
          <p:cNvPr id="28" name="Google Shape;28;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9" name="Shape 29"/>
        <p:cNvGrpSpPr/>
        <p:nvPr/>
      </p:nvGrpSpPr>
      <p:grpSpPr>
        <a:xfrm>
          <a:off x="0" y="0"/>
          <a:ext cx="0" cy="0"/>
          <a:chOff x="0" y="0"/>
          <a:chExt cx="0" cy="0"/>
        </a:xfrm>
      </p:grpSpPr>
      <p:cxnSp>
        <p:nvCxnSpPr>
          <p:cNvPr id="30" name="Google Shape;30;p6"/>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31" name="Google Shape;31;p6"/>
          <p:cNvSpPr txBox="1"/>
          <p:nvPr>
            <p:ph type="title"/>
          </p:nvPr>
        </p:nvSpPr>
        <p:spPr>
          <a:xfrm>
            <a:off x="480750" y="1764950"/>
            <a:ext cx="8222100" cy="907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32" name="Google Shape;32;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3" name="Shape 33"/>
        <p:cNvGrpSpPr/>
        <p:nvPr/>
      </p:nvGrpSpPr>
      <p:grpSpPr>
        <a:xfrm>
          <a:off x="0" y="0"/>
          <a:ext cx="0" cy="0"/>
          <a:chOff x="0" y="0"/>
          <a:chExt cx="0" cy="0"/>
        </a:xfrm>
      </p:grpSpPr>
      <p:sp>
        <p:nvSpPr>
          <p:cNvPr id="34" name="Google Shape;34;p7"/>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5" name="Google Shape;35;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cxnSp>
        <p:nvCxnSpPr>
          <p:cNvPr id="37" name="Google Shape;37;p8"/>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8" name="Google Shape;38;p8"/>
          <p:cNvSpPr txBox="1"/>
          <p:nvPr>
            <p:ph type="title"/>
          </p:nvPr>
        </p:nvSpPr>
        <p:spPr>
          <a:xfrm>
            <a:off x="3879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9" name="Google Shape;39;p8"/>
          <p:cNvSpPr txBox="1"/>
          <p:nvPr>
            <p:ph idx="1" type="body"/>
          </p:nvPr>
        </p:nvSpPr>
        <p:spPr>
          <a:xfrm>
            <a:off x="387900" y="1594025"/>
            <a:ext cx="2808000" cy="26811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0" name="Google Shape;40;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1" name="Shape 41"/>
        <p:cNvGrpSpPr/>
        <p:nvPr/>
      </p:nvGrpSpPr>
      <p:grpSpPr>
        <a:xfrm>
          <a:off x="0" y="0"/>
          <a:ext cx="0" cy="0"/>
          <a:chOff x="0" y="0"/>
          <a:chExt cx="0" cy="0"/>
        </a:xfrm>
      </p:grpSpPr>
      <p:sp>
        <p:nvSpPr>
          <p:cNvPr id="42" name="Google Shape;42;p9"/>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3" name="Google Shape;43;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10"/>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6" name="Google Shape;46;p10"/>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7" name="Google Shape;47;p10"/>
          <p:cNvSpPr txBox="1"/>
          <p:nvPr>
            <p:ph type="title"/>
          </p:nvPr>
        </p:nvSpPr>
        <p:spPr>
          <a:xfrm>
            <a:off x="265500" y="1209075"/>
            <a:ext cx="4045200" cy="1506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48" name="Google Shape;48;p10"/>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9" name="Google Shape;49;p10"/>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50" name="Google Shape;50;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1pPr>
            <a:lvl2pPr lvl="1"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2pPr>
            <a:lvl3pPr lvl="2"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3pPr>
            <a:lvl4pPr lvl="3"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4pPr>
            <a:lvl5pPr lvl="4"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5pPr>
            <a:lvl6pPr lvl="5"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6pPr>
            <a:lvl7pPr lvl="6"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7pPr>
            <a:lvl8pPr lvl="7"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8pPr>
            <a:lvl9pPr lvl="8"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1"/>
              </a:buClr>
              <a:buSzPts val="1800"/>
              <a:buFont typeface="Roboto"/>
              <a:buChar char="●"/>
              <a:defRPr b="0" i="0" sz="1800" u="none" cap="none" strike="noStrike">
                <a:solidFill>
                  <a:schemeClr val="dk1"/>
                </a:solidFill>
                <a:latin typeface="Roboto"/>
                <a:ea typeface="Roboto"/>
                <a:cs typeface="Roboto"/>
                <a:sym typeface="Roboto"/>
              </a:defRPr>
            </a:lvl1pPr>
            <a:lvl2pPr indent="-317500" lvl="1" marL="9144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2pPr>
            <a:lvl3pPr indent="-317500" lvl="2" marL="13716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3pPr>
            <a:lvl4pPr indent="-317500" lvl="3" marL="18288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4pPr>
            <a:lvl5pPr indent="-317500" lvl="4" marL="22860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5pPr>
            <a:lvl6pPr indent="-317500" lvl="5" marL="27432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6pPr>
            <a:lvl7pPr indent="-317500" lvl="6" marL="32004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7pPr>
            <a:lvl8pPr indent="-317500" lvl="7" marL="36576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dk1"/>
              </a:buClr>
              <a:buSzPts val="1400"/>
              <a:buFont typeface="Roboto"/>
              <a:buChar char="■"/>
              <a:defRPr b="0" i="0" sz="1400" u="none" cap="none" strike="noStrike">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1" Type="http://schemas.openxmlformats.org/officeDocument/2006/relationships/hyperlink" Target="https://www.frontiersin.org/articles/10.3389/fenvs.2018.00063/full" TargetMode="External"/><Relationship Id="rId10" Type="http://schemas.openxmlformats.org/officeDocument/2006/relationships/hyperlink" Target="https://link.springer.com/chapter/10.1007%2F978-90-481-9277-9_15" TargetMode="External"/><Relationship Id="rId13" Type="http://schemas.openxmlformats.org/officeDocument/2006/relationships/hyperlink" Target="https://www.apsnet.org/edcenter/disimpactmngmnt/topc/EpidemiologyTemporal/Pages/ModellingProgress.aspx" TargetMode="External"/><Relationship Id="rId12" Type="http://schemas.openxmlformats.org/officeDocument/2006/relationships/hyperlink" Target="https://www.researchgate.net/publication/225982695_Modelling_Plant_Disease_Epidemics" TargetMode="External"/><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link.springer.com/article/10.1023/A:1026018005613" TargetMode="External"/><Relationship Id="rId4" Type="http://schemas.openxmlformats.org/officeDocument/2006/relationships/hyperlink" Target="https://web.archive.org/web/20080411211648/http://www.apsnet.org/education/AdvancedPlantPath/Topics/RModules/Doc1/" TargetMode="External"/><Relationship Id="rId9" Type="http://schemas.openxmlformats.org/officeDocument/2006/relationships/hyperlink" Target="https://www.apsnet.org/edcenter/disimpactmngmnt/topc/EpidemiologyTemporal/Pages/Disease%20Progress.aspx" TargetMode="External"/><Relationship Id="rId5" Type="http://schemas.openxmlformats.org/officeDocument/2006/relationships/hyperlink" Target="https://en.wikipedia.org/wiki/Plant_disease_forecasting" TargetMode="External"/><Relationship Id="rId6" Type="http://schemas.openxmlformats.org/officeDocument/2006/relationships/hyperlink" Target="https://en.wikipedia.org/wiki/Plant_pathology" TargetMode="External"/><Relationship Id="rId7" Type="http://schemas.openxmlformats.org/officeDocument/2006/relationships/hyperlink" Target="https://web.archive.org/web/20080623093120/http://www.apsnet.org/education/AdvancedPlantPath/Topics/Epidemiology/Epidemiology.htm#modelling" TargetMode="External"/><Relationship Id="rId8" Type="http://schemas.openxmlformats.org/officeDocument/2006/relationships/hyperlink" Target="https://www.slideshare.net/golamdastogeer/plant-disease-epidemiology-a-lecture-for"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4.png"/><Relationship Id="rId4" Type="http://schemas.openxmlformats.org/officeDocument/2006/relationships/image" Target="../media/image13.png"/><Relationship Id="rId5"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1" Type="http://schemas.openxmlformats.org/officeDocument/2006/relationships/hyperlink" Target="https://link.springer.com/chapter/10.1007%2F978-90-481-9277-9_15" TargetMode="External"/><Relationship Id="rId10" Type="http://schemas.openxmlformats.org/officeDocument/2006/relationships/hyperlink" Target="https://www.apsnet.org/edcenter/disimpactmngmnt/topc/EpidemiologyTemporal/Pages/Disease%20Progress.aspx" TargetMode="External"/><Relationship Id="rId13" Type="http://schemas.openxmlformats.org/officeDocument/2006/relationships/hyperlink" Target="https://www.researchgate.net/publication/225982695_Modelling_Plant_Disease_Epidemics" TargetMode="External"/><Relationship Id="rId12" Type="http://schemas.openxmlformats.org/officeDocument/2006/relationships/hyperlink" Target="https://www.frontiersin.org/articles/10.3389/fenvs.2018.00063/full" TargetMode="External"/><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www.ncbi.nlm.nih.gov/pmc/articles/PMC6610111/" TargetMode="External"/><Relationship Id="rId4" Type="http://schemas.openxmlformats.org/officeDocument/2006/relationships/hyperlink" Target="https://link.springer.com/article/10.1023/A:1026018005613" TargetMode="External"/><Relationship Id="rId9" Type="http://schemas.openxmlformats.org/officeDocument/2006/relationships/hyperlink" Target="https://www.slideshare.net/golamdastogeer/plant-disease-epidemiology-a-lecture-for" TargetMode="External"/><Relationship Id="rId14" Type="http://schemas.openxmlformats.org/officeDocument/2006/relationships/hyperlink" Target="https://www.apsnet.org/edcenter/disimpactmngmnt/topc/EpidemiologyTemporal/Pages/ModellingProgress.aspx" TargetMode="External"/><Relationship Id="rId5" Type="http://schemas.openxmlformats.org/officeDocument/2006/relationships/hyperlink" Target="https://web.archive.org/web/20080411211648/http://www.apsnet.org/education/AdvancedPlantPath/Topics/RModules/Doc1/" TargetMode="External"/><Relationship Id="rId6" Type="http://schemas.openxmlformats.org/officeDocument/2006/relationships/hyperlink" Target="https://en.wikipedia.org/wiki/Plant_disease_forecasting" TargetMode="External"/><Relationship Id="rId7" Type="http://schemas.openxmlformats.org/officeDocument/2006/relationships/hyperlink" Target="https://en.wikipedia.org/wiki/Plant_pathology" TargetMode="External"/><Relationship Id="rId8" Type="http://schemas.openxmlformats.org/officeDocument/2006/relationships/hyperlink" Target="https://web.archive.org/web/20080623093120/http://www.apsnet.org/education/AdvancedPlantPath/Topics/Epidemiology/Epidemiology.htm#modell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doi.org/10.1007/978-90-481-9277-9_15"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image" Target="../media/image6.png"/><Relationship Id="rId7" Type="http://schemas.openxmlformats.org/officeDocument/2006/relationships/image" Target="../media/image4.png"/><Relationship Id="rId8"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000"/>
              <a:buNone/>
            </a:pPr>
            <a:r>
              <a:rPr lang="en"/>
              <a:t>Modeling of Plant Disease</a:t>
            </a:r>
            <a:endParaRPr/>
          </a:p>
        </p:txBody>
      </p:sp>
      <p:sp>
        <p:nvSpPr>
          <p:cNvPr id="64" name="Google Shape;64;p13"/>
          <p:cNvSpPr txBox="1"/>
          <p:nvPr>
            <p:ph idx="1" type="subTitle"/>
          </p:nvPr>
        </p:nvSpPr>
        <p:spPr>
          <a:xfrm>
            <a:off x="1680302" y="3049450"/>
            <a:ext cx="5783400" cy="90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a:t>Julia Nelson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Computer Simulations</a:t>
            </a:r>
            <a:endParaRPr/>
          </a:p>
        </p:txBody>
      </p:sp>
      <p:sp>
        <p:nvSpPr>
          <p:cNvPr id="131" name="Google Shape;131;p22"/>
          <p:cNvSpPr txBox="1"/>
          <p:nvPr>
            <p:ph idx="1" type="body"/>
          </p:nvPr>
        </p:nvSpPr>
        <p:spPr>
          <a:xfrm>
            <a:off x="387900" y="1489825"/>
            <a:ext cx="7532400" cy="30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sz="2000"/>
              <a:t>Large number of computer simulations exist for plant modeling.</a:t>
            </a:r>
            <a:endParaRPr sz="2000"/>
          </a:p>
          <a:p>
            <a:pPr indent="0" lvl="0" marL="0" rtl="0" algn="l">
              <a:lnSpc>
                <a:spcPct val="115000"/>
              </a:lnSpc>
              <a:spcBef>
                <a:spcPts val="1600"/>
              </a:spcBef>
              <a:spcAft>
                <a:spcPts val="0"/>
              </a:spcAft>
              <a:buSzPts val="1400"/>
              <a:buNone/>
            </a:pPr>
            <a:r>
              <a:rPr lang="en" sz="2000"/>
              <a:t>They differ depending on the host plants, pathogens and environment.</a:t>
            </a:r>
            <a:endParaRPr sz="2000"/>
          </a:p>
          <a:p>
            <a:pPr indent="0" lvl="0" marL="0" rtl="0" algn="l">
              <a:lnSpc>
                <a:spcPct val="115000"/>
              </a:lnSpc>
              <a:spcBef>
                <a:spcPts val="1600"/>
              </a:spcBef>
              <a:spcAft>
                <a:spcPts val="0"/>
              </a:spcAft>
              <a:buSzPts val="1400"/>
              <a:buNone/>
            </a:pPr>
            <a:r>
              <a:rPr lang="en" sz="2000"/>
              <a:t>Model to demonstrate valid/controlled interactions to gather data, possible solutions to and control of the disease.</a:t>
            </a:r>
            <a:endParaRPr sz="2000"/>
          </a:p>
          <a:p>
            <a:pPr indent="0" lvl="0" marL="0" rtl="0" algn="l">
              <a:lnSpc>
                <a:spcPct val="115000"/>
              </a:lnSpc>
              <a:spcBef>
                <a:spcPts val="1600"/>
              </a:spcBef>
              <a:spcAft>
                <a:spcPts val="1600"/>
              </a:spcAft>
              <a:buSzPts val="1400"/>
              <a:buNone/>
            </a:pPr>
            <a:r>
              <a:rPr lang="en" sz="2000"/>
              <a:t>Based on extension of LDE modeling and follows general form:</a:t>
            </a:r>
            <a:endParaRPr sz="2000"/>
          </a:p>
        </p:txBody>
      </p:sp>
      <p:pic>
        <p:nvPicPr>
          <p:cNvPr id="132" name="Google Shape;132;p22"/>
          <p:cNvPicPr preferRelativeResize="0"/>
          <p:nvPr/>
        </p:nvPicPr>
        <p:blipFill rotWithShape="1">
          <a:blip r:embed="rId3">
            <a:alphaModFix/>
          </a:blip>
          <a:srcRect b="0" l="0" r="0" t="19967"/>
          <a:stretch/>
        </p:blipFill>
        <p:spPr>
          <a:xfrm>
            <a:off x="5827850" y="4303375"/>
            <a:ext cx="2576175" cy="631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Importance of Plant Disease Modeling</a:t>
            </a:r>
            <a:endParaRPr/>
          </a:p>
        </p:txBody>
      </p:sp>
      <p:sp>
        <p:nvSpPr>
          <p:cNvPr id="138" name="Google Shape;138;p23"/>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000"/>
              <a:t>Disease is estimated to decrease plant yield 10%-20% each year, causing farmers to face major economic losses</a:t>
            </a:r>
            <a:endParaRPr sz="2000"/>
          </a:p>
          <a:p>
            <a:pPr indent="0" lvl="0" marL="0" rtl="0" algn="l">
              <a:lnSpc>
                <a:spcPct val="115000"/>
              </a:lnSpc>
              <a:spcBef>
                <a:spcPts val="1600"/>
              </a:spcBef>
              <a:spcAft>
                <a:spcPts val="0"/>
              </a:spcAft>
              <a:buSzPts val="1800"/>
              <a:buNone/>
            </a:pPr>
            <a:r>
              <a:rPr lang="en" sz="2000"/>
              <a:t>Modeling of Plant Diseases can help provide valuable data, disease management solutions and reliability in crop growth.</a:t>
            </a:r>
            <a:endParaRPr sz="2000"/>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Sources</a:t>
            </a:r>
            <a:endParaRPr/>
          </a:p>
        </p:txBody>
      </p:sp>
      <p:sp>
        <p:nvSpPr>
          <p:cNvPr id="144" name="Google Shape;144;p24"/>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1200" u="sng">
                <a:solidFill>
                  <a:schemeClr val="hlink"/>
                </a:solidFill>
                <a:latin typeface="Times New Roman"/>
                <a:ea typeface="Times New Roman"/>
                <a:cs typeface="Times New Roman"/>
                <a:sym typeface="Times New Roman"/>
                <a:hlinkClick r:id="rId3"/>
              </a:rPr>
              <a:t>https://link.springer.com/article/10.1023/A:1026018005613</a:t>
            </a:r>
            <a:endParaRPr sz="1200"/>
          </a:p>
          <a:p>
            <a:pPr indent="0" lvl="0" marL="0" rtl="0" algn="l">
              <a:lnSpc>
                <a:spcPct val="100000"/>
              </a:lnSpc>
              <a:spcBef>
                <a:spcPts val="0"/>
              </a:spcBef>
              <a:spcAft>
                <a:spcPts val="0"/>
              </a:spcAft>
              <a:buSzPts val="1800"/>
              <a:buNone/>
            </a:pPr>
            <a:r>
              <a:rPr lang="en" sz="1200" u="sng">
                <a:solidFill>
                  <a:schemeClr val="hlink"/>
                </a:solidFill>
                <a:latin typeface="Times New Roman"/>
                <a:ea typeface="Times New Roman"/>
                <a:cs typeface="Times New Roman"/>
                <a:sym typeface="Times New Roman"/>
                <a:hlinkClick r:id="rId4"/>
              </a:rPr>
              <a:t>https://web.archive.org/web/20080411211648/http://www.apsnet.org/education/AdvancedPlantPath/Topics/RModules/Doc1/</a:t>
            </a:r>
            <a:endParaRPr sz="1200"/>
          </a:p>
          <a:p>
            <a:pPr indent="0" lvl="0" marL="0" rtl="0" algn="l">
              <a:lnSpc>
                <a:spcPct val="100000"/>
              </a:lnSpc>
              <a:spcBef>
                <a:spcPts val="0"/>
              </a:spcBef>
              <a:spcAft>
                <a:spcPts val="0"/>
              </a:spcAft>
              <a:buSzPts val="1800"/>
              <a:buNone/>
            </a:pPr>
            <a:r>
              <a:rPr lang="en" sz="1200" u="sng">
                <a:solidFill>
                  <a:schemeClr val="hlink"/>
                </a:solidFill>
                <a:latin typeface="Times New Roman"/>
                <a:ea typeface="Times New Roman"/>
                <a:cs typeface="Times New Roman"/>
                <a:sym typeface="Times New Roman"/>
                <a:hlinkClick r:id="rId5"/>
              </a:rPr>
              <a:t>https://en.wikipedia.org/wiki/Plant_disease_forecasting</a:t>
            </a:r>
            <a:endParaRPr sz="1200"/>
          </a:p>
          <a:p>
            <a:pPr indent="0" lvl="0" marL="0" rtl="0" algn="l">
              <a:lnSpc>
                <a:spcPct val="100000"/>
              </a:lnSpc>
              <a:spcBef>
                <a:spcPts val="0"/>
              </a:spcBef>
              <a:spcAft>
                <a:spcPts val="0"/>
              </a:spcAft>
              <a:buSzPts val="1800"/>
              <a:buNone/>
            </a:pPr>
            <a:r>
              <a:rPr lang="en" sz="1200" u="sng">
                <a:solidFill>
                  <a:schemeClr val="hlink"/>
                </a:solidFill>
                <a:latin typeface="Times New Roman"/>
                <a:ea typeface="Times New Roman"/>
                <a:cs typeface="Times New Roman"/>
                <a:sym typeface="Times New Roman"/>
                <a:hlinkClick r:id="rId6"/>
              </a:rPr>
              <a:t>https://en.wikipedia.org/wiki/Plant_pathology</a:t>
            </a:r>
            <a:endParaRPr sz="1200"/>
          </a:p>
          <a:p>
            <a:pPr indent="0" lvl="0" marL="0" rtl="0" algn="l">
              <a:lnSpc>
                <a:spcPct val="100000"/>
              </a:lnSpc>
              <a:spcBef>
                <a:spcPts val="0"/>
              </a:spcBef>
              <a:spcAft>
                <a:spcPts val="0"/>
              </a:spcAft>
              <a:buSzPts val="1800"/>
              <a:buNone/>
            </a:pPr>
            <a:r>
              <a:rPr lang="en" sz="1200" u="sng">
                <a:solidFill>
                  <a:schemeClr val="hlink"/>
                </a:solidFill>
                <a:latin typeface="Times New Roman"/>
                <a:ea typeface="Times New Roman"/>
                <a:cs typeface="Times New Roman"/>
                <a:sym typeface="Times New Roman"/>
                <a:hlinkClick r:id="rId7"/>
              </a:rPr>
              <a:t>https://web.archive.org/web/20080623093120/http://www.apsnet.org/education/AdvancedPlantPath/Topics/Epidemiology/Epidemiology.htm#modelling</a:t>
            </a:r>
            <a:endParaRPr sz="1200"/>
          </a:p>
          <a:p>
            <a:pPr indent="0" lvl="0" marL="0" rtl="0" algn="l">
              <a:lnSpc>
                <a:spcPct val="100000"/>
              </a:lnSpc>
              <a:spcBef>
                <a:spcPts val="0"/>
              </a:spcBef>
              <a:spcAft>
                <a:spcPts val="0"/>
              </a:spcAft>
              <a:buSzPts val="1800"/>
              <a:buNone/>
            </a:pPr>
            <a:r>
              <a:rPr lang="en" sz="1200" u="sng">
                <a:solidFill>
                  <a:schemeClr val="hlink"/>
                </a:solidFill>
                <a:latin typeface="Times New Roman"/>
                <a:ea typeface="Times New Roman"/>
                <a:cs typeface="Times New Roman"/>
                <a:sym typeface="Times New Roman"/>
                <a:hlinkClick r:id="rId8"/>
              </a:rPr>
              <a:t>https://www.slideshare.net/golamdastogeer/plant-disease-epidemiology-a-lecture-for</a:t>
            </a:r>
            <a:endParaRPr sz="1200"/>
          </a:p>
          <a:p>
            <a:pPr indent="0" lvl="0" marL="0" rtl="0" algn="l">
              <a:lnSpc>
                <a:spcPct val="100000"/>
              </a:lnSpc>
              <a:spcBef>
                <a:spcPts val="0"/>
              </a:spcBef>
              <a:spcAft>
                <a:spcPts val="0"/>
              </a:spcAft>
              <a:buSzPts val="1800"/>
              <a:buNone/>
            </a:pPr>
            <a:r>
              <a:rPr lang="en" sz="1200" u="sng">
                <a:solidFill>
                  <a:schemeClr val="hlink"/>
                </a:solidFill>
                <a:latin typeface="Times New Roman"/>
                <a:ea typeface="Times New Roman"/>
                <a:cs typeface="Times New Roman"/>
                <a:sym typeface="Times New Roman"/>
                <a:hlinkClick r:id="rId9"/>
              </a:rPr>
              <a:t>https://www.apsnet.org/edcenter/disimpactmngmnt/topc/EpidemiologyTemporal/Pages/Disease%20Progress.aspx</a:t>
            </a:r>
            <a:endParaRPr sz="1200"/>
          </a:p>
          <a:p>
            <a:pPr indent="0" lvl="0" marL="0" rtl="0" algn="l">
              <a:lnSpc>
                <a:spcPct val="100000"/>
              </a:lnSpc>
              <a:spcBef>
                <a:spcPts val="0"/>
              </a:spcBef>
              <a:spcAft>
                <a:spcPts val="0"/>
              </a:spcAft>
              <a:buSzPts val="1800"/>
              <a:buNone/>
            </a:pPr>
            <a:r>
              <a:rPr lang="en" sz="1200" u="sng">
                <a:solidFill>
                  <a:schemeClr val="hlink"/>
                </a:solidFill>
                <a:latin typeface="Times New Roman"/>
                <a:ea typeface="Times New Roman"/>
                <a:cs typeface="Times New Roman"/>
                <a:sym typeface="Times New Roman"/>
                <a:hlinkClick r:id="rId10"/>
              </a:rPr>
              <a:t>https://link.springer.com/chapter/10.1007%2F978-90-481-9277-9_15</a:t>
            </a:r>
            <a:r>
              <a:rPr lang="en" sz="1200">
                <a:latin typeface="Times New Roman"/>
                <a:ea typeface="Times New Roman"/>
                <a:cs typeface="Times New Roman"/>
                <a:sym typeface="Times New Roman"/>
              </a:rPr>
              <a:t> </a:t>
            </a:r>
            <a:r>
              <a:rPr lang="en" sz="1100" u="sng">
                <a:solidFill>
                  <a:schemeClr val="hlink"/>
                </a:solidFill>
                <a:latin typeface="Arial"/>
                <a:ea typeface="Arial"/>
                <a:cs typeface="Arial"/>
                <a:sym typeface="Arial"/>
                <a:hlinkClick r:id="rId11"/>
              </a:rPr>
              <a:t>https://www.frontiersin.org/articles/10.3389/fenvs.2018.00063/full</a:t>
            </a:r>
            <a:endParaRPr sz="1200">
              <a:latin typeface="Times New Roman"/>
              <a:ea typeface="Times New Roman"/>
              <a:cs typeface="Times New Roman"/>
              <a:sym typeface="Times New Roman"/>
            </a:endParaRPr>
          </a:p>
          <a:p>
            <a:pPr indent="0" lvl="0" marL="0" rtl="0" algn="l">
              <a:lnSpc>
                <a:spcPct val="100000"/>
              </a:lnSpc>
              <a:spcBef>
                <a:spcPts val="0"/>
              </a:spcBef>
              <a:spcAft>
                <a:spcPts val="0"/>
              </a:spcAft>
              <a:buSzPts val="1800"/>
              <a:buNone/>
            </a:pPr>
            <a:r>
              <a:rPr lang="en" sz="1100" u="sng">
                <a:solidFill>
                  <a:schemeClr val="hlink"/>
                </a:solidFill>
                <a:latin typeface="Arial"/>
                <a:ea typeface="Arial"/>
                <a:cs typeface="Arial"/>
                <a:sym typeface="Arial"/>
                <a:hlinkClick r:id="rId12"/>
              </a:rPr>
              <a:t>https://www.researchgate.net/publication/225982695_Modelling_Plant_Disease_Epidemics</a:t>
            </a:r>
            <a:endParaRPr sz="1200">
              <a:latin typeface="Times New Roman"/>
              <a:ea typeface="Times New Roman"/>
              <a:cs typeface="Times New Roman"/>
              <a:sym typeface="Times New Roman"/>
            </a:endParaRPr>
          </a:p>
          <a:p>
            <a:pPr indent="0" lvl="0" marL="0" rtl="0" algn="l">
              <a:lnSpc>
                <a:spcPct val="100000"/>
              </a:lnSpc>
              <a:spcBef>
                <a:spcPts val="0"/>
              </a:spcBef>
              <a:spcAft>
                <a:spcPts val="0"/>
              </a:spcAft>
              <a:buSzPts val="1800"/>
              <a:buNone/>
            </a:pPr>
            <a:r>
              <a:rPr lang="en" sz="1100" u="sng">
                <a:solidFill>
                  <a:schemeClr val="hlink"/>
                </a:solidFill>
                <a:latin typeface="Arial"/>
                <a:ea typeface="Arial"/>
                <a:cs typeface="Arial"/>
                <a:sym typeface="Arial"/>
                <a:hlinkClick r:id="rId13"/>
              </a:rPr>
              <a:t>https://www.apsnet.org/edcenter/disimpactmngmnt/topc/EpidemiologyTemporal/Pages/ModellingProgress.aspx</a:t>
            </a:r>
            <a:endParaRPr sz="1200">
              <a:latin typeface="Times New Roman"/>
              <a:ea typeface="Times New Roman"/>
              <a:cs typeface="Times New Roman"/>
              <a:sym typeface="Times New Roman"/>
            </a:endParaRPr>
          </a:p>
          <a:p>
            <a:pPr indent="0" lvl="0" marL="0" rtl="0" algn="l">
              <a:lnSpc>
                <a:spcPct val="100000"/>
              </a:lnSpc>
              <a:spcBef>
                <a:spcPts val="0"/>
              </a:spcBef>
              <a:spcAft>
                <a:spcPts val="0"/>
              </a:spcAft>
              <a:buSzPts val="1800"/>
              <a:buNone/>
            </a:pPr>
            <a:r>
              <a:t/>
            </a:r>
            <a:endParaRPr sz="1200">
              <a:latin typeface="Times New Roman"/>
              <a:ea typeface="Times New Roman"/>
              <a:cs typeface="Times New Roman"/>
              <a:sym typeface="Times New Roman"/>
            </a:endParaRPr>
          </a:p>
          <a:p>
            <a:pPr indent="0" lvl="0" marL="0" rtl="0" algn="l">
              <a:lnSpc>
                <a:spcPct val="100000"/>
              </a:lnSpc>
              <a:spcBef>
                <a:spcPts val="0"/>
              </a:spcBef>
              <a:spcAft>
                <a:spcPts val="0"/>
              </a:spcAft>
              <a:buSzPts val="1800"/>
              <a:buNone/>
            </a:pPr>
            <a:r>
              <a:t/>
            </a:r>
            <a:endParaRPr sz="1200">
              <a:latin typeface="Times New Roman"/>
              <a:ea typeface="Times New Roman"/>
              <a:cs typeface="Times New Roman"/>
              <a:sym typeface="Times New Roman"/>
            </a:endParaRPr>
          </a:p>
          <a:p>
            <a:pPr indent="0" lvl="0" marL="0" rtl="0" algn="l">
              <a:lnSpc>
                <a:spcPct val="100000"/>
              </a:lnSpc>
              <a:spcBef>
                <a:spcPts val="0"/>
              </a:spcBef>
              <a:spcAft>
                <a:spcPts val="0"/>
              </a:spcAft>
              <a:buSzPts val="1800"/>
              <a:buNone/>
            </a:pPr>
            <a:r>
              <a:t/>
            </a:r>
            <a:endParaRPr sz="1200">
              <a:latin typeface="Times New Roman"/>
              <a:ea typeface="Times New Roman"/>
              <a:cs typeface="Times New Roman"/>
              <a:sym typeface="Times New Roman"/>
            </a:endParaRPr>
          </a:p>
          <a:p>
            <a:pPr indent="0" lvl="0" marL="0" rtl="0" algn="l">
              <a:lnSpc>
                <a:spcPct val="100000"/>
              </a:lnSpc>
              <a:spcBef>
                <a:spcPts val="0"/>
              </a:spcBef>
              <a:spcAft>
                <a:spcPts val="0"/>
              </a:spcAft>
              <a:buSzPts val="1800"/>
              <a:buNone/>
            </a:pPr>
            <a:r>
              <a:t/>
            </a:r>
            <a:endParaRPr sz="1200">
              <a:latin typeface="Times New Roman"/>
              <a:ea typeface="Times New Roman"/>
              <a:cs typeface="Times New Roman"/>
              <a:sym typeface="Times New Roman"/>
            </a:endParaRPr>
          </a:p>
          <a:p>
            <a:pPr indent="0" lvl="0" marL="0" rtl="0" algn="l">
              <a:lnSpc>
                <a:spcPct val="100000"/>
              </a:lnSpc>
              <a:spcBef>
                <a:spcPts val="0"/>
              </a:spcBef>
              <a:spcAft>
                <a:spcPts val="0"/>
              </a:spcAft>
              <a:buSzPts val="1800"/>
              <a:buNone/>
            </a:pPr>
            <a:r>
              <a:t/>
            </a:r>
            <a:endParaRPr sz="1200">
              <a:latin typeface="Times New Roman"/>
              <a:ea typeface="Times New Roman"/>
              <a:cs typeface="Times New Roman"/>
              <a:sym typeface="Times New Roman"/>
            </a:endParaRPr>
          </a:p>
          <a:p>
            <a:pPr indent="0" lvl="0" marL="0" rtl="0" algn="l">
              <a:lnSpc>
                <a:spcPct val="100000"/>
              </a:lnSpc>
              <a:spcBef>
                <a:spcPts val="0"/>
              </a:spcBef>
              <a:spcAft>
                <a:spcPts val="0"/>
              </a:spcAft>
              <a:buSzPts val="1800"/>
              <a:buNone/>
            </a:pPr>
            <a:r>
              <a:t/>
            </a:r>
            <a:endParaRPr sz="1200">
              <a:latin typeface="Times New Roman"/>
              <a:ea typeface="Times New Roman"/>
              <a:cs typeface="Times New Roman"/>
              <a:sym typeface="Times New Roman"/>
            </a:endParaRPr>
          </a:p>
          <a:p>
            <a:pPr indent="0" lvl="0" marL="0" rtl="0" algn="l">
              <a:lnSpc>
                <a:spcPct val="100000"/>
              </a:lnSpc>
              <a:spcBef>
                <a:spcPts val="0"/>
              </a:spcBef>
              <a:spcAft>
                <a:spcPts val="0"/>
              </a:spcAft>
              <a:buSzPts val="1800"/>
              <a:buNone/>
            </a:pPr>
            <a:r>
              <a:rPr lang="en" sz="1200">
                <a:latin typeface="Times New Roman"/>
                <a:ea typeface="Times New Roman"/>
                <a:cs typeface="Times New Roman"/>
                <a:sym typeface="Times New Roman"/>
              </a:rPr>
              <a:t>“I pledge my honor that I have abided by the Stevens Honor System.”</a:t>
            </a:r>
            <a:endParaRPr sz="12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Final Presentation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480750" y="259275"/>
            <a:ext cx="8389800" cy="24132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4300">
                <a:solidFill>
                  <a:srgbClr val="FFFFFF"/>
                </a:solidFill>
                <a:latin typeface="Times New Roman"/>
                <a:ea typeface="Times New Roman"/>
                <a:cs typeface="Times New Roman"/>
                <a:sym typeface="Times New Roman"/>
              </a:rPr>
              <a:t>Xylem cavitation susceptibility and refilling mechanisms in olive trees infected by </a:t>
            </a:r>
            <a:r>
              <a:rPr i="1" lang="en" sz="4300">
                <a:solidFill>
                  <a:srgbClr val="FFFFFF"/>
                </a:solidFill>
                <a:latin typeface="Times New Roman"/>
                <a:ea typeface="Times New Roman"/>
                <a:cs typeface="Times New Roman"/>
                <a:sym typeface="Times New Roman"/>
              </a:rPr>
              <a:t>Xylella fastidiosa</a:t>
            </a:r>
            <a:endParaRPr sz="7200">
              <a:solidFill>
                <a:srgbClr val="FFFFFF"/>
              </a:solidFill>
            </a:endParaRPr>
          </a:p>
        </p:txBody>
      </p:sp>
      <p:sp>
        <p:nvSpPr>
          <p:cNvPr id="155" name="Google Shape;155;p26"/>
          <p:cNvSpPr txBox="1"/>
          <p:nvPr/>
        </p:nvSpPr>
        <p:spPr>
          <a:xfrm>
            <a:off x="129100" y="4139050"/>
            <a:ext cx="4073100" cy="12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Times New Roman"/>
                <a:ea typeface="Times New Roman"/>
                <a:cs typeface="Times New Roman"/>
                <a:sym typeface="Times New Roman"/>
              </a:rPr>
              <a:t>Sabella, Erika et al. “Xylem cavitation susceptibility and refilling mechanisms in olive trees infected by Xylella fastidiosa.” </a:t>
            </a:r>
            <a:r>
              <a:rPr i="1" lang="en" sz="1000">
                <a:solidFill>
                  <a:srgbClr val="FFFFFF"/>
                </a:solidFill>
                <a:latin typeface="Times New Roman"/>
                <a:ea typeface="Times New Roman"/>
                <a:cs typeface="Times New Roman"/>
                <a:sym typeface="Times New Roman"/>
              </a:rPr>
              <a:t>Scientific reports</a:t>
            </a:r>
            <a:r>
              <a:rPr lang="en" sz="1000">
                <a:solidFill>
                  <a:srgbClr val="FFFFFF"/>
                </a:solidFill>
                <a:latin typeface="Times New Roman"/>
                <a:ea typeface="Times New Roman"/>
                <a:cs typeface="Times New Roman"/>
                <a:sym typeface="Times New Roman"/>
              </a:rPr>
              <a:t> vol. 9,1 9602. 3 Jul. 2019, doi:10.1038/s41598-019-46092-0</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7"/>
          <p:cNvSpPr txBox="1"/>
          <p:nvPr>
            <p:ph idx="1" type="body"/>
          </p:nvPr>
        </p:nvSpPr>
        <p:spPr>
          <a:xfrm>
            <a:off x="358500" y="148247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latin typeface="Times New Roman"/>
                <a:ea typeface="Times New Roman"/>
                <a:cs typeface="Times New Roman"/>
                <a:sym typeface="Times New Roman"/>
              </a:rPr>
              <a:t>Pathogen:</a:t>
            </a:r>
            <a:endParaRPr b="1" u="sng">
              <a:latin typeface="Times New Roman"/>
              <a:ea typeface="Times New Roman"/>
              <a:cs typeface="Times New Roman"/>
              <a:sym typeface="Times New Roman"/>
            </a:endParaRPr>
          </a:p>
          <a:p>
            <a:pPr indent="0" lvl="0" marL="0" rtl="0" algn="l">
              <a:spcBef>
                <a:spcPts val="0"/>
              </a:spcBef>
              <a:spcAft>
                <a:spcPts val="0"/>
              </a:spcAft>
              <a:buNone/>
            </a:pPr>
            <a:r>
              <a:rPr b="1" lang="en" u="sng">
                <a:latin typeface="Times New Roman"/>
                <a:ea typeface="Times New Roman"/>
                <a:cs typeface="Times New Roman"/>
                <a:sym typeface="Times New Roman"/>
              </a:rPr>
              <a:t>	</a:t>
            </a:r>
            <a:r>
              <a:rPr lang="en">
                <a:latin typeface="Times New Roman"/>
                <a:ea typeface="Times New Roman"/>
                <a:cs typeface="Times New Roman"/>
                <a:sym typeface="Times New Roman"/>
              </a:rPr>
              <a:t>Bacterium </a:t>
            </a:r>
            <a:r>
              <a:rPr i="1" lang="en">
                <a:latin typeface="Times New Roman"/>
                <a:ea typeface="Times New Roman"/>
                <a:cs typeface="Times New Roman"/>
                <a:sym typeface="Times New Roman"/>
              </a:rPr>
              <a:t>Xylella fastidiosa</a:t>
            </a:r>
            <a:endParaRPr i="1">
              <a:latin typeface="Times New Roman"/>
              <a:ea typeface="Times New Roman"/>
              <a:cs typeface="Times New Roman"/>
              <a:sym typeface="Times New Roman"/>
            </a:endParaRPr>
          </a:p>
          <a:p>
            <a:pPr indent="457200" lvl="0" marL="0" rtl="0" algn="l">
              <a:spcBef>
                <a:spcPts val="0"/>
              </a:spcBef>
              <a:spcAft>
                <a:spcPts val="0"/>
              </a:spcAft>
              <a:buNone/>
            </a:pPr>
            <a:r>
              <a:rPr lang="en">
                <a:solidFill>
                  <a:srgbClr val="FFFFFF"/>
                </a:solidFill>
                <a:latin typeface="Times New Roman"/>
                <a:ea typeface="Times New Roman"/>
                <a:cs typeface="Times New Roman"/>
                <a:sym typeface="Times New Roman"/>
              </a:rPr>
              <a:t>Olive quick decline syndrome (OQDS)</a:t>
            </a:r>
            <a:endParaRPr i="1">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b="1" lang="en" u="sng">
                <a:latin typeface="Times New Roman"/>
                <a:ea typeface="Times New Roman"/>
                <a:cs typeface="Times New Roman"/>
                <a:sym typeface="Times New Roman"/>
              </a:rPr>
              <a:t>Host Plant:</a:t>
            </a:r>
            <a:endParaRPr b="1" u="sng">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	Olive Trees - specifical</a:t>
            </a:r>
            <a:r>
              <a:rPr lang="en">
                <a:solidFill>
                  <a:srgbClr val="FFFFFF"/>
                </a:solidFill>
                <a:latin typeface="Times New Roman"/>
                <a:ea typeface="Times New Roman"/>
                <a:cs typeface="Times New Roman"/>
                <a:sym typeface="Times New Roman"/>
              </a:rPr>
              <a:t>ly </a:t>
            </a:r>
            <a:r>
              <a:rPr lang="en">
                <a:solidFill>
                  <a:srgbClr val="FFFFFF"/>
                </a:solidFill>
                <a:latin typeface="Times New Roman"/>
                <a:ea typeface="Times New Roman"/>
                <a:cs typeface="Times New Roman"/>
                <a:sym typeface="Times New Roman"/>
              </a:rPr>
              <a:t>local cultivars </a:t>
            </a:r>
            <a:endParaRPr>
              <a:solidFill>
                <a:srgbClr val="FFFFFF"/>
              </a:solidFill>
              <a:latin typeface="Times New Roman"/>
              <a:ea typeface="Times New Roman"/>
              <a:cs typeface="Times New Roman"/>
              <a:sym typeface="Times New Roman"/>
            </a:endParaRPr>
          </a:p>
          <a:p>
            <a:pPr indent="457200" lvl="0" marL="0" rtl="0" algn="l">
              <a:spcBef>
                <a:spcPts val="0"/>
              </a:spcBef>
              <a:spcAft>
                <a:spcPts val="0"/>
              </a:spcAft>
              <a:buNone/>
            </a:pPr>
            <a:r>
              <a:rPr lang="en">
                <a:solidFill>
                  <a:srgbClr val="FFFFFF"/>
                </a:solidFill>
                <a:latin typeface="Times New Roman"/>
                <a:ea typeface="Times New Roman"/>
                <a:cs typeface="Times New Roman"/>
                <a:sym typeface="Times New Roman"/>
              </a:rPr>
              <a:t>‘Cellina di Nardò’ &amp; ‘Ogliarola salentina’</a:t>
            </a:r>
            <a:endParaRPr>
              <a:solidFill>
                <a:srgbClr val="FFFFFF"/>
              </a:solidFill>
              <a:latin typeface="Times New Roman"/>
              <a:ea typeface="Times New Roman"/>
              <a:cs typeface="Times New Roman"/>
              <a:sym typeface="Times New Roman"/>
            </a:endParaRPr>
          </a:p>
          <a:p>
            <a:pPr indent="457200" lvl="0" marL="0" rtl="0" algn="l">
              <a:spcBef>
                <a:spcPts val="0"/>
              </a:spcBef>
              <a:spcAft>
                <a:spcPts val="0"/>
              </a:spcAft>
              <a:buNone/>
            </a:pPr>
            <a:r>
              <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b="1" lang="en" u="sng">
                <a:latin typeface="Times New Roman"/>
                <a:ea typeface="Times New Roman"/>
                <a:cs typeface="Times New Roman"/>
                <a:sym typeface="Times New Roman"/>
              </a:rPr>
              <a:t>Conducive Environment:</a:t>
            </a:r>
            <a:endParaRPr b="1" u="sng">
              <a:latin typeface="Times New Roman"/>
              <a:ea typeface="Times New Roman"/>
              <a:cs typeface="Times New Roman"/>
              <a:sym typeface="Times New Roman"/>
            </a:endParaRPr>
          </a:p>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Ionian coast of the Salento peninsula</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(Apulia, southern Italy)</a:t>
            </a:r>
            <a:endParaRPr u="sng">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b="1" u="sng"/>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61" name="Google Shape;161;p27"/>
          <p:cNvPicPr preferRelativeResize="0"/>
          <p:nvPr/>
        </p:nvPicPr>
        <p:blipFill rotWithShape="1">
          <a:blip r:embed="rId3">
            <a:alphaModFix/>
          </a:blip>
          <a:srcRect b="0" l="0" r="0" t="0"/>
          <a:stretch/>
        </p:blipFill>
        <p:spPr>
          <a:xfrm>
            <a:off x="7009125" y="103922"/>
            <a:ext cx="2012750" cy="1756450"/>
          </a:xfrm>
          <a:prstGeom prst="rect">
            <a:avLst/>
          </a:prstGeom>
          <a:noFill/>
          <a:ln>
            <a:noFill/>
          </a:ln>
        </p:spPr>
      </p:pic>
      <p:sp>
        <p:nvSpPr>
          <p:cNvPr id="162" name="Google Shape;162;p27"/>
          <p:cNvSpPr txBox="1"/>
          <p:nvPr/>
        </p:nvSpPr>
        <p:spPr>
          <a:xfrm>
            <a:off x="628150" y="210975"/>
            <a:ext cx="5988600" cy="85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900">
                <a:solidFill>
                  <a:srgbClr val="FFFFFF"/>
                </a:solidFill>
                <a:latin typeface="Roboto"/>
                <a:ea typeface="Roboto"/>
                <a:cs typeface="Roboto"/>
                <a:sym typeface="Roboto"/>
              </a:rPr>
              <a:t>Plant Disease Triangle </a:t>
            </a:r>
            <a:endParaRPr sz="3900">
              <a:solidFill>
                <a:srgbClr val="FFFFFF"/>
              </a:solidFill>
              <a:latin typeface="Roboto"/>
              <a:ea typeface="Roboto"/>
              <a:cs typeface="Roboto"/>
              <a:sym typeface="Roboto"/>
            </a:endParaRPr>
          </a:p>
        </p:txBody>
      </p:sp>
      <p:pic>
        <p:nvPicPr>
          <p:cNvPr id="163" name="Google Shape;163;p27"/>
          <p:cNvPicPr preferRelativeResize="0"/>
          <p:nvPr/>
        </p:nvPicPr>
        <p:blipFill rotWithShape="1">
          <a:blip r:embed="rId4">
            <a:alphaModFix/>
          </a:blip>
          <a:srcRect b="0" l="0" r="9861" t="0"/>
          <a:stretch/>
        </p:blipFill>
        <p:spPr>
          <a:xfrm>
            <a:off x="6763975" y="2968250"/>
            <a:ext cx="2137776" cy="1924400"/>
          </a:xfrm>
          <a:prstGeom prst="rect">
            <a:avLst/>
          </a:prstGeom>
          <a:noFill/>
          <a:ln>
            <a:noFill/>
          </a:ln>
        </p:spPr>
      </p:pic>
      <p:pic>
        <p:nvPicPr>
          <p:cNvPr id="164" name="Google Shape;164;p27"/>
          <p:cNvPicPr preferRelativeResize="0"/>
          <p:nvPr/>
        </p:nvPicPr>
        <p:blipFill>
          <a:blip r:embed="rId5">
            <a:alphaModFix/>
          </a:blip>
          <a:stretch>
            <a:fillRect/>
          </a:stretch>
        </p:blipFill>
        <p:spPr>
          <a:xfrm>
            <a:off x="4020400" y="979950"/>
            <a:ext cx="2596349" cy="25897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i="1" lang="en" sz="3900">
                <a:solidFill>
                  <a:srgbClr val="FFFFFF"/>
                </a:solidFill>
                <a:latin typeface="Times New Roman"/>
                <a:ea typeface="Times New Roman"/>
                <a:cs typeface="Times New Roman"/>
                <a:sym typeface="Times New Roman"/>
              </a:rPr>
              <a:t>Xylella fastidiosa</a:t>
            </a:r>
            <a:endParaRPr sz="3900">
              <a:latin typeface="Times New Roman"/>
              <a:ea typeface="Times New Roman"/>
              <a:cs typeface="Times New Roman"/>
              <a:sym typeface="Times New Roman"/>
            </a:endParaRPr>
          </a:p>
        </p:txBody>
      </p:sp>
      <p:sp>
        <p:nvSpPr>
          <p:cNvPr id="170" name="Google Shape;170;p28"/>
          <p:cNvSpPr txBox="1"/>
          <p:nvPr>
            <p:ph idx="1" type="body"/>
          </p:nvPr>
        </p:nvSpPr>
        <p:spPr>
          <a:xfrm>
            <a:off x="387900" y="1357575"/>
            <a:ext cx="5766000" cy="385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Times New Roman"/>
                <a:ea typeface="Times New Roman"/>
                <a:cs typeface="Times New Roman"/>
                <a:sym typeface="Times New Roman"/>
              </a:rPr>
              <a:t>Xylem-limited Gram-negative bacterium</a:t>
            </a:r>
            <a:endParaRPr sz="1200">
              <a:solidFill>
                <a:srgbClr val="FFFFFF"/>
              </a:solidFill>
              <a:latin typeface="Times New Roman"/>
              <a:ea typeface="Times New Roman"/>
              <a:cs typeface="Times New Roman"/>
              <a:sym typeface="Times New Roman"/>
            </a:endParaRPr>
          </a:p>
          <a:p>
            <a:pPr indent="-304800" lvl="0" marL="457200" rtl="0" algn="l">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colonizes xylem vessels</a:t>
            </a:r>
            <a:endParaRPr sz="1200">
              <a:solidFill>
                <a:srgbClr val="FFFFFF"/>
              </a:solidFill>
              <a:latin typeface="Times New Roman"/>
              <a:ea typeface="Times New Roman"/>
              <a:cs typeface="Times New Roman"/>
              <a:sym typeface="Times New Roman"/>
            </a:endParaRPr>
          </a:p>
          <a:p>
            <a:pPr indent="-304800" lvl="0" marL="457200" rtl="0" algn="l">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Transmits to new host plant by insects sap feeding</a:t>
            </a:r>
            <a:endParaRPr sz="1200">
              <a:solidFill>
                <a:srgbClr val="FFFFFF"/>
              </a:solidFill>
              <a:latin typeface="Times New Roman"/>
              <a:ea typeface="Times New Roman"/>
              <a:cs typeface="Times New Roman"/>
              <a:sym typeface="Times New Roman"/>
            </a:endParaRPr>
          </a:p>
          <a:p>
            <a:pPr indent="-304800" lvl="0" marL="457200" rtl="0" algn="l">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Spreads xylem vessels from infection site</a:t>
            </a:r>
            <a:endParaRPr sz="1200">
              <a:solidFill>
                <a:srgbClr val="FFFFFF"/>
              </a:solidFill>
              <a:latin typeface="Times New Roman"/>
              <a:ea typeface="Times New Roman"/>
              <a:cs typeface="Times New Roman"/>
              <a:sym typeface="Times New Roman"/>
            </a:endParaRPr>
          </a:p>
          <a:p>
            <a:pPr indent="0" lvl="0" marL="914400" rtl="0" algn="l">
              <a:spcBef>
                <a:spcPts val="0"/>
              </a:spcBef>
              <a:spcAft>
                <a:spcPts val="0"/>
              </a:spcAft>
              <a:buNone/>
            </a:pPr>
            <a:r>
              <a:t/>
            </a:r>
            <a:endParaRPr sz="12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FFFFFF"/>
                </a:solidFill>
                <a:latin typeface="Times New Roman"/>
                <a:ea typeface="Times New Roman"/>
                <a:cs typeface="Times New Roman"/>
                <a:sym typeface="Times New Roman"/>
              </a:rPr>
              <a:t>Embolism triggered</a:t>
            </a:r>
            <a:endParaRPr sz="1200">
              <a:solidFill>
                <a:srgbClr val="FFFFFF"/>
              </a:solidFill>
              <a:latin typeface="Times New Roman"/>
              <a:ea typeface="Times New Roman"/>
              <a:cs typeface="Times New Roman"/>
              <a:sym typeface="Times New Roman"/>
            </a:endParaRPr>
          </a:p>
          <a:p>
            <a:pPr indent="457200" lvl="0" marL="0" rtl="0" algn="l">
              <a:spcBef>
                <a:spcPts val="0"/>
              </a:spcBef>
              <a:spcAft>
                <a:spcPts val="0"/>
              </a:spcAft>
              <a:buNone/>
            </a:pPr>
            <a:r>
              <a:rPr lang="en" sz="1200">
                <a:solidFill>
                  <a:srgbClr val="FFFFFF"/>
                </a:solidFill>
                <a:latin typeface="Times New Roman"/>
                <a:ea typeface="Times New Roman"/>
                <a:cs typeface="Times New Roman"/>
                <a:sym typeface="Times New Roman"/>
              </a:rPr>
              <a:t>Bacterium </a:t>
            </a:r>
            <a:r>
              <a:rPr i="1" lang="en" sz="1200">
                <a:solidFill>
                  <a:srgbClr val="FFFFFF"/>
                </a:solidFill>
                <a:latin typeface="Times New Roman"/>
                <a:ea typeface="Times New Roman"/>
                <a:cs typeface="Times New Roman"/>
                <a:sym typeface="Times New Roman"/>
              </a:rPr>
              <a:t>X</a:t>
            </a:r>
            <a:r>
              <a:rPr lang="en" sz="1200">
                <a:solidFill>
                  <a:srgbClr val="FFFFFF"/>
                </a:solidFill>
                <a:latin typeface="Times New Roman"/>
                <a:ea typeface="Times New Roman"/>
                <a:cs typeface="Times New Roman"/>
                <a:sym typeface="Times New Roman"/>
              </a:rPr>
              <a:t>. </a:t>
            </a:r>
            <a:r>
              <a:rPr i="1" lang="en" sz="1200">
                <a:solidFill>
                  <a:srgbClr val="FFFFFF"/>
                </a:solidFill>
                <a:latin typeface="Times New Roman"/>
                <a:ea typeface="Times New Roman"/>
                <a:cs typeface="Times New Roman"/>
                <a:sym typeface="Times New Roman"/>
              </a:rPr>
              <a:t>fastidiosa</a:t>
            </a:r>
            <a:r>
              <a:rPr lang="en" sz="1200">
                <a:solidFill>
                  <a:srgbClr val="FFFFFF"/>
                </a:solidFill>
                <a:latin typeface="Times New Roman"/>
                <a:ea typeface="Times New Roman"/>
                <a:cs typeface="Times New Roman"/>
                <a:sym typeface="Times New Roman"/>
              </a:rPr>
              <a:t> biofilm contribute to the vascular obstruction</a:t>
            </a:r>
            <a:endParaRPr sz="1200">
              <a:solidFill>
                <a:srgbClr val="FFFFFF"/>
              </a:solidFill>
              <a:latin typeface="Times New Roman"/>
              <a:ea typeface="Times New Roman"/>
              <a:cs typeface="Times New Roman"/>
              <a:sym typeface="Times New Roman"/>
            </a:endParaRPr>
          </a:p>
          <a:p>
            <a:pPr indent="457200" lvl="0" marL="0" rtl="0" algn="l">
              <a:spcBef>
                <a:spcPts val="0"/>
              </a:spcBef>
              <a:spcAft>
                <a:spcPts val="0"/>
              </a:spcAft>
              <a:buNone/>
            </a:pPr>
            <a:r>
              <a:rPr lang="en" sz="1200">
                <a:solidFill>
                  <a:srgbClr val="FFFFFF"/>
                </a:solidFill>
                <a:latin typeface="Times New Roman"/>
                <a:ea typeface="Times New Roman"/>
                <a:cs typeface="Times New Roman"/>
                <a:sym typeface="Times New Roman"/>
              </a:rPr>
              <a:t>The plants’ responses that could trigger embolism. </a:t>
            </a:r>
            <a:endParaRPr sz="1200">
              <a:solidFill>
                <a:srgbClr val="FFFFFF"/>
              </a:solidFill>
              <a:latin typeface="Times New Roman"/>
              <a:ea typeface="Times New Roman"/>
              <a:cs typeface="Times New Roman"/>
              <a:sym typeface="Times New Roman"/>
            </a:endParaRPr>
          </a:p>
          <a:p>
            <a:pPr indent="457200" lvl="0" marL="457200" rtl="0" algn="l">
              <a:spcBef>
                <a:spcPts val="0"/>
              </a:spcBef>
              <a:spcAft>
                <a:spcPts val="0"/>
              </a:spcAft>
              <a:buNone/>
            </a:pPr>
            <a:r>
              <a:rPr lang="en" sz="1200">
                <a:solidFill>
                  <a:srgbClr val="FFFFFF"/>
                </a:solidFill>
                <a:latin typeface="Times New Roman"/>
                <a:ea typeface="Times New Roman"/>
                <a:cs typeface="Times New Roman"/>
                <a:sym typeface="Times New Roman"/>
              </a:rPr>
              <a:t>ability to detect and to respond can influence the severity </a:t>
            </a:r>
            <a:endParaRPr sz="1200">
              <a:solidFill>
                <a:srgbClr val="FFFFFF"/>
              </a:solidFill>
              <a:latin typeface="Times New Roman"/>
              <a:ea typeface="Times New Roman"/>
              <a:cs typeface="Times New Roman"/>
              <a:sym typeface="Times New Roman"/>
            </a:endParaRPr>
          </a:p>
          <a:p>
            <a:pPr indent="457200" lvl="0" marL="457200" rtl="0" algn="l">
              <a:spcBef>
                <a:spcPts val="0"/>
              </a:spcBef>
              <a:spcAft>
                <a:spcPts val="0"/>
              </a:spcAft>
              <a:buNone/>
            </a:pPr>
            <a:r>
              <a:t/>
            </a:r>
            <a:endParaRPr sz="12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FFFFFF"/>
                </a:solidFill>
                <a:latin typeface="Times New Roman"/>
                <a:ea typeface="Times New Roman"/>
                <a:cs typeface="Times New Roman"/>
                <a:sym typeface="Times New Roman"/>
              </a:rPr>
              <a:t>Often identified with ‘scorch leaf’ (seen right)</a:t>
            </a:r>
            <a:endParaRPr sz="1200">
              <a:solidFill>
                <a:srgbClr val="FFFFFF"/>
              </a:solidFill>
              <a:latin typeface="Times New Roman"/>
              <a:ea typeface="Times New Roman"/>
              <a:cs typeface="Times New Roman"/>
              <a:sym typeface="Times New Roman"/>
            </a:endParaRPr>
          </a:p>
          <a:p>
            <a:pPr indent="457200" lvl="0" marL="457200" rtl="0" algn="l">
              <a:spcBef>
                <a:spcPts val="0"/>
              </a:spcBef>
              <a:spcAft>
                <a:spcPts val="0"/>
              </a:spcAft>
              <a:buNone/>
            </a:pPr>
            <a:r>
              <a:t/>
            </a:r>
            <a:endParaRPr sz="12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FFFFFF"/>
                </a:solidFill>
                <a:latin typeface="Times New Roman"/>
                <a:ea typeface="Times New Roman"/>
                <a:cs typeface="Times New Roman"/>
                <a:sym typeface="Times New Roman"/>
              </a:rPr>
              <a:t>In olive trees, it compromises water transport determining a decrease in stem-specific hydraulic conductivity, causing olive quick decline syndrome (OQDS)</a:t>
            </a:r>
            <a:endParaRPr sz="12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sz="1000">
              <a:solidFill>
                <a:srgbClr val="000000"/>
              </a:solidFill>
              <a:highlight>
                <a:srgbClr val="FFFFFF"/>
              </a:highlight>
              <a:latin typeface="Times New Roman"/>
              <a:ea typeface="Times New Roman"/>
              <a:cs typeface="Times New Roman"/>
              <a:sym typeface="Times New Roman"/>
            </a:endParaRPr>
          </a:p>
        </p:txBody>
      </p:sp>
      <p:pic>
        <p:nvPicPr>
          <p:cNvPr id="171" name="Google Shape;171;p28"/>
          <p:cNvPicPr preferRelativeResize="0"/>
          <p:nvPr/>
        </p:nvPicPr>
        <p:blipFill>
          <a:blip r:embed="rId3">
            <a:alphaModFix/>
          </a:blip>
          <a:stretch>
            <a:fillRect/>
          </a:stretch>
        </p:blipFill>
        <p:spPr>
          <a:xfrm>
            <a:off x="5255800" y="300400"/>
            <a:ext cx="3791275" cy="2599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Hypothesis</a:t>
            </a:r>
            <a:endParaRPr/>
          </a:p>
        </p:txBody>
      </p:sp>
      <p:sp>
        <p:nvSpPr>
          <p:cNvPr id="177" name="Google Shape;177;p29"/>
          <p:cNvSpPr txBox="1"/>
          <p:nvPr>
            <p:ph idx="1" type="body"/>
          </p:nvPr>
        </p:nvSpPr>
        <p:spPr>
          <a:xfrm>
            <a:off x="387900" y="1220700"/>
            <a:ext cx="8368200" cy="369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22222"/>
                </a:solidFill>
                <a:highlight>
                  <a:srgbClr val="FFFFFF"/>
                </a:highlight>
                <a:latin typeface="Times New Roman"/>
                <a:ea typeface="Times New Roman"/>
                <a:cs typeface="Times New Roman"/>
                <a:sym typeface="Times New Roman"/>
              </a:rPr>
              <a:t>I</a:t>
            </a:r>
            <a:r>
              <a:rPr lang="en" sz="1200">
                <a:solidFill>
                  <a:srgbClr val="FFFFFF"/>
                </a:solidFill>
                <a:latin typeface="Times New Roman"/>
                <a:ea typeface="Times New Roman"/>
                <a:cs typeface="Times New Roman"/>
                <a:sym typeface="Times New Roman"/>
              </a:rPr>
              <a:t>nvestigation of </a:t>
            </a:r>
            <a:r>
              <a:rPr i="1" lang="en" sz="1200">
                <a:solidFill>
                  <a:srgbClr val="FFFFFF"/>
                </a:solidFill>
                <a:latin typeface="Times New Roman"/>
                <a:ea typeface="Times New Roman"/>
                <a:cs typeface="Times New Roman"/>
                <a:sym typeface="Times New Roman"/>
              </a:rPr>
              <a:t>X</a:t>
            </a:r>
            <a:r>
              <a:rPr lang="en" sz="1200">
                <a:solidFill>
                  <a:srgbClr val="FFFFFF"/>
                </a:solidFill>
                <a:latin typeface="Times New Roman"/>
                <a:ea typeface="Times New Roman"/>
                <a:cs typeface="Times New Roman"/>
                <a:sym typeface="Times New Roman"/>
              </a:rPr>
              <a:t>. </a:t>
            </a:r>
            <a:r>
              <a:rPr i="1" lang="en" sz="1200">
                <a:solidFill>
                  <a:srgbClr val="FFFFFF"/>
                </a:solidFill>
                <a:latin typeface="Times New Roman"/>
                <a:ea typeface="Times New Roman"/>
                <a:cs typeface="Times New Roman"/>
                <a:sym typeface="Times New Roman"/>
              </a:rPr>
              <a:t>fastidiosa</a:t>
            </a:r>
            <a:endParaRPr sz="1200">
              <a:solidFill>
                <a:srgbClr val="FFFFFF"/>
              </a:solidFill>
              <a:latin typeface="Times New Roman"/>
              <a:ea typeface="Times New Roman"/>
              <a:cs typeface="Times New Roman"/>
              <a:sym typeface="Times New Roman"/>
            </a:endParaRPr>
          </a:p>
          <a:p>
            <a:pPr indent="-304800" lvl="0" marL="457200" rtl="0" algn="l">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resistant olive cultivar Leccino </a:t>
            </a:r>
            <a:endParaRPr sz="1200">
              <a:solidFill>
                <a:srgbClr val="FFFFFF"/>
              </a:solidFill>
              <a:latin typeface="Times New Roman"/>
              <a:ea typeface="Times New Roman"/>
              <a:cs typeface="Times New Roman"/>
              <a:sym typeface="Times New Roman"/>
            </a:endParaRPr>
          </a:p>
          <a:p>
            <a:pPr indent="-304800" lvl="0" marL="457200" rtl="0" algn="l">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susceptible Cellina di Nardò</a:t>
            </a:r>
            <a:endParaRPr sz="12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FFFFFF"/>
                </a:solidFill>
                <a:latin typeface="Times New Roman"/>
                <a:ea typeface="Times New Roman"/>
                <a:cs typeface="Times New Roman"/>
                <a:sym typeface="Times New Roman"/>
              </a:rPr>
              <a:t> Analysis of healthy olive stems </a:t>
            </a:r>
            <a:endParaRPr sz="1200">
              <a:solidFill>
                <a:srgbClr val="FFFFFF"/>
              </a:solidFill>
              <a:latin typeface="Times New Roman"/>
              <a:ea typeface="Times New Roman"/>
              <a:cs typeface="Times New Roman"/>
              <a:sym typeface="Times New Roman"/>
            </a:endParaRPr>
          </a:p>
          <a:p>
            <a:pPr indent="-304800" lvl="0" marL="457200" rtl="0" algn="l">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laser scanning microscope </a:t>
            </a:r>
            <a:endParaRPr sz="1200">
              <a:solidFill>
                <a:srgbClr val="FFFFFF"/>
              </a:solidFill>
              <a:latin typeface="Times New Roman"/>
              <a:ea typeface="Times New Roman"/>
              <a:cs typeface="Times New Roman"/>
              <a:sym typeface="Times New Roman"/>
            </a:endParaRPr>
          </a:p>
          <a:p>
            <a:pPr indent="-304800" lvl="0" marL="457200" rtl="0" algn="l">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calculate the cavitation vulnerability index</a:t>
            </a:r>
            <a:endParaRPr sz="12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FFFFFF"/>
              </a:solidFill>
              <a:latin typeface="Times New Roman"/>
              <a:ea typeface="Times New Roman"/>
              <a:cs typeface="Times New Roman"/>
              <a:sym typeface="Times New Roman"/>
            </a:endParaRPr>
          </a:p>
          <a:p>
            <a:pPr indent="-304800" lvl="0" marL="457200" rtl="0" algn="l">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Leccino constitutively less susceptible to cavitation </a:t>
            </a:r>
            <a:endParaRPr sz="1200">
              <a:solidFill>
                <a:srgbClr val="FFFFFF"/>
              </a:solidFill>
              <a:latin typeface="Times New Roman"/>
              <a:ea typeface="Times New Roman"/>
              <a:cs typeface="Times New Roman"/>
              <a:sym typeface="Times New Roman"/>
            </a:endParaRPr>
          </a:p>
          <a:p>
            <a:pPr indent="-304800" lvl="0" marL="457200" rtl="0" algn="l">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SEM-EDX analysis of infected plants =&gt; starch grains in the Leccino xylem vessels</a:t>
            </a:r>
            <a:endParaRPr sz="12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FFFFFF"/>
                </a:solidFill>
                <a:latin typeface="Times New Roman"/>
                <a:ea typeface="Times New Roman"/>
                <a:cs typeface="Times New Roman"/>
                <a:sym typeface="Times New Roman"/>
              </a:rPr>
              <a:t>Hypothesis: </a:t>
            </a:r>
            <a:endParaRPr sz="1200">
              <a:solidFill>
                <a:srgbClr val="FFFFFF"/>
              </a:solidFill>
              <a:latin typeface="Times New Roman"/>
              <a:ea typeface="Times New Roman"/>
              <a:cs typeface="Times New Roman"/>
              <a:sym typeface="Times New Roman"/>
            </a:endParaRPr>
          </a:p>
          <a:p>
            <a:pPr indent="-304800" lvl="0" marL="457200" rtl="0" algn="l">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The c</a:t>
            </a:r>
            <a:r>
              <a:rPr lang="en" sz="1200">
                <a:solidFill>
                  <a:srgbClr val="FFFFFF"/>
                </a:solidFill>
                <a:latin typeface="Times New Roman"/>
                <a:ea typeface="Times New Roman"/>
                <a:cs typeface="Times New Roman"/>
                <a:sym typeface="Times New Roman"/>
              </a:rPr>
              <a:t>ultivar Leccino</a:t>
            </a:r>
            <a:r>
              <a:rPr lang="en" sz="1200">
                <a:solidFill>
                  <a:srgbClr val="FFFFFF"/>
                </a:solidFill>
                <a:latin typeface="Times New Roman"/>
                <a:ea typeface="Times New Roman"/>
                <a:cs typeface="Times New Roman"/>
                <a:sym typeface="Times New Roman"/>
              </a:rPr>
              <a:t>, not only anatomically less susceptible to cavitation </a:t>
            </a:r>
            <a:endParaRPr sz="1200">
              <a:solidFill>
                <a:srgbClr val="FFFFFF"/>
              </a:solidFill>
              <a:latin typeface="Times New Roman"/>
              <a:ea typeface="Times New Roman"/>
              <a:cs typeface="Times New Roman"/>
              <a:sym typeface="Times New Roman"/>
            </a:endParaRPr>
          </a:p>
          <a:p>
            <a:pPr indent="-304800" lvl="0" marL="457200" rtl="0" algn="l">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Possibly able to activate more efficient refilling mechanisms and  restore the vessel’s hydraulic conductivity</a:t>
            </a:r>
            <a:endParaRPr sz="12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FFFFFF"/>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lnSpc>
                <a:spcPct val="125000"/>
              </a:lnSpc>
              <a:spcBef>
                <a:spcPts val="1700"/>
              </a:spcBef>
              <a:spcAft>
                <a:spcPts val="800"/>
              </a:spcAft>
              <a:buNone/>
            </a:pPr>
            <a:r>
              <a:rPr lang="en" sz="2200">
                <a:solidFill>
                  <a:srgbClr val="FFFFFF"/>
                </a:solidFill>
                <a:latin typeface="Times New Roman"/>
                <a:ea typeface="Times New Roman"/>
                <a:cs typeface="Times New Roman"/>
                <a:sym typeface="Times New Roman"/>
              </a:rPr>
              <a:t>Xylem vessel diameter and vulnerability to cavitation in stem of Leccino and Cellina di Nardò</a:t>
            </a:r>
            <a:endParaRPr sz="2200"/>
          </a:p>
        </p:txBody>
      </p:sp>
      <p:sp>
        <p:nvSpPr>
          <p:cNvPr id="183" name="Google Shape;183;p30"/>
          <p:cNvSpPr txBox="1"/>
          <p:nvPr/>
        </p:nvSpPr>
        <p:spPr>
          <a:xfrm>
            <a:off x="187875" y="1363500"/>
            <a:ext cx="5616000" cy="34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Use the Student’s t-test to determine the statistical differences between the quantitative continuous data of xylem vessel diameters and the plants vulnerability to cavitation.</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Dividing the difference in means by the variance in data.</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The Student t-test was used to test the statistical significance of the differences found in the vessel density for different classes of cultivars.</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The Student’s T-test was performed shows that there is a statistically significant difference between groups of Cellina di Nardo and Leccino involving the Anatomical Characters (</a:t>
            </a:r>
            <a:r>
              <a:rPr lang="en">
                <a:solidFill>
                  <a:srgbClr val="FFFFFF"/>
                </a:solidFill>
                <a:latin typeface="Times New Roman"/>
                <a:ea typeface="Times New Roman"/>
                <a:cs typeface="Times New Roman"/>
                <a:sym typeface="Times New Roman"/>
              </a:rPr>
              <a:t>vessel density) and Vulnerability index (VI). </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It  shows that vessels frequency was lower in the stem of the cultivar Cellina di Nardò making it more vulnerable at a statistical significance of P&lt;0.001</a:t>
            </a:r>
            <a:endParaRPr>
              <a:solidFill>
                <a:srgbClr val="FFFFFF"/>
              </a:solidFill>
              <a:latin typeface="Times New Roman"/>
              <a:ea typeface="Times New Roman"/>
              <a:cs typeface="Times New Roman"/>
              <a:sym typeface="Times New Roman"/>
            </a:endParaRPr>
          </a:p>
        </p:txBody>
      </p:sp>
      <p:sp>
        <p:nvSpPr>
          <p:cNvPr id="184" name="Google Shape;184;p30"/>
          <p:cNvSpPr txBox="1"/>
          <p:nvPr>
            <p:ph idx="2" type="body"/>
          </p:nvPr>
        </p:nvSpPr>
        <p:spPr>
          <a:xfrm>
            <a:off x="5855100" y="1032300"/>
            <a:ext cx="3235200" cy="3078900"/>
          </a:xfrm>
          <a:prstGeom prst="rect">
            <a:avLst/>
          </a:prstGeom>
        </p:spPr>
        <p:txBody>
          <a:bodyPr anchorCtr="0" anchor="t" bIns="91425" lIns="91425" spcFirstLastPara="1" rIns="91425" wrap="square" tIns="91425">
            <a:noAutofit/>
          </a:bodyPr>
          <a:lstStyle/>
          <a:p>
            <a:pPr indent="0" lvl="0" marL="0" rtl="0" algn="l">
              <a:spcBef>
                <a:spcPts val="2700"/>
              </a:spcBef>
              <a:spcAft>
                <a:spcPts val="0"/>
              </a:spcAft>
              <a:buNone/>
            </a:pPr>
            <a:r>
              <a:rPr lang="en" sz="1800">
                <a:solidFill>
                  <a:srgbClr val="FFFFFF"/>
                </a:solidFill>
                <a:latin typeface="Times New Roman"/>
                <a:ea typeface="Times New Roman"/>
                <a:cs typeface="Times New Roman"/>
                <a:sym typeface="Times New Roman"/>
              </a:rPr>
              <a:t>VI=VD/VF</a:t>
            </a:r>
            <a:endParaRPr sz="1800">
              <a:solidFill>
                <a:srgbClr val="FFFFFF"/>
              </a:solidFill>
              <a:latin typeface="Times New Roman"/>
              <a:ea typeface="Times New Roman"/>
              <a:cs typeface="Times New Roman"/>
              <a:sym typeface="Times New Roman"/>
            </a:endParaRPr>
          </a:p>
          <a:p>
            <a:pPr indent="0" lvl="0" marL="0" rtl="0" algn="l">
              <a:spcBef>
                <a:spcPts val="2700"/>
              </a:spcBef>
              <a:spcAft>
                <a:spcPts val="0"/>
              </a:spcAft>
              <a:buNone/>
            </a:pPr>
            <a:r>
              <a:rPr lang="en" sz="1200">
                <a:solidFill>
                  <a:srgbClr val="FFFFFF"/>
                </a:solidFill>
                <a:latin typeface="Times New Roman"/>
                <a:ea typeface="Times New Roman"/>
                <a:cs typeface="Times New Roman"/>
                <a:sym typeface="Times New Roman"/>
              </a:rPr>
              <a:t>Vulnerability to cavitation (vulnerability index, VI) was calculated using the equation proposed by Carlquist.</a:t>
            </a:r>
            <a:endParaRPr sz="1200">
              <a:solidFill>
                <a:srgbClr val="FFFFFF"/>
              </a:solidFill>
              <a:latin typeface="Times New Roman"/>
              <a:ea typeface="Times New Roman"/>
              <a:cs typeface="Times New Roman"/>
              <a:sym typeface="Times New Roman"/>
            </a:endParaRPr>
          </a:p>
          <a:p>
            <a:pPr indent="0" lvl="0" marL="0" rtl="0" algn="l">
              <a:spcBef>
                <a:spcPts val="800"/>
              </a:spcBef>
              <a:spcAft>
                <a:spcPts val="800"/>
              </a:spcAft>
              <a:buNone/>
            </a:pPr>
            <a:r>
              <a:rPr lang="en" sz="1200">
                <a:solidFill>
                  <a:srgbClr val="FFFFFF"/>
                </a:solidFill>
                <a:latin typeface="Times New Roman"/>
                <a:ea typeface="Times New Roman"/>
                <a:cs typeface="Times New Roman"/>
                <a:sym typeface="Times New Roman"/>
              </a:rPr>
              <a:t>VF is vessel frequency (number of vessels per mm2, N/mm2), while VD is the mean vessel diameter (µm).</a:t>
            </a:r>
            <a:endParaRPr sz="1200">
              <a:solidFill>
                <a:srgbClr val="FFFFFF"/>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1"/>
          <p:cNvSpPr txBox="1"/>
          <p:nvPr/>
        </p:nvSpPr>
        <p:spPr>
          <a:xfrm>
            <a:off x="269400" y="299975"/>
            <a:ext cx="7904700" cy="5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Times New Roman"/>
                <a:ea typeface="Times New Roman"/>
                <a:cs typeface="Times New Roman"/>
                <a:sym typeface="Times New Roman"/>
              </a:rPr>
              <a:t>Leccino cultivar is characterized by a tighter and more homogeneous vessel apparatus if compared to Cellina di Nardò ones</a:t>
            </a:r>
            <a:endParaRPr>
              <a:solidFill>
                <a:srgbClr val="FFFFFF"/>
              </a:solidFill>
              <a:latin typeface="Roboto"/>
              <a:ea typeface="Roboto"/>
              <a:cs typeface="Roboto"/>
              <a:sym typeface="Roboto"/>
            </a:endParaRPr>
          </a:p>
        </p:txBody>
      </p:sp>
      <p:pic>
        <p:nvPicPr>
          <p:cNvPr id="190" name="Google Shape;190;p31"/>
          <p:cNvPicPr preferRelativeResize="0"/>
          <p:nvPr/>
        </p:nvPicPr>
        <p:blipFill>
          <a:blip r:embed="rId3">
            <a:alphaModFix/>
          </a:blip>
          <a:stretch>
            <a:fillRect/>
          </a:stretch>
        </p:blipFill>
        <p:spPr>
          <a:xfrm>
            <a:off x="4618075" y="818375"/>
            <a:ext cx="4345372" cy="4020325"/>
          </a:xfrm>
          <a:prstGeom prst="rect">
            <a:avLst/>
          </a:prstGeom>
          <a:noFill/>
          <a:ln>
            <a:noFill/>
          </a:ln>
        </p:spPr>
      </p:pic>
      <p:pic>
        <p:nvPicPr>
          <p:cNvPr id="191" name="Google Shape;191;p31"/>
          <p:cNvPicPr preferRelativeResize="0"/>
          <p:nvPr/>
        </p:nvPicPr>
        <p:blipFill>
          <a:blip r:embed="rId4">
            <a:alphaModFix/>
          </a:blip>
          <a:stretch>
            <a:fillRect/>
          </a:stretch>
        </p:blipFill>
        <p:spPr>
          <a:xfrm>
            <a:off x="152400" y="665975"/>
            <a:ext cx="4313277" cy="1910731"/>
          </a:xfrm>
          <a:prstGeom prst="rect">
            <a:avLst/>
          </a:prstGeom>
          <a:noFill/>
          <a:ln>
            <a:noFill/>
          </a:ln>
        </p:spPr>
      </p:pic>
      <p:pic>
        <p:nvPicPr>
          <p:cNvPr id="192" name="Google Shape;192;p31"/>
          <p:cNvPicPr preferRelativeResize="0"/>
          <p:nvPr/>
        </p:nvPicPr>
        <p:blipFill>
          <a:blip r:embed="rId5">
            <a:alphaModFix/>
          </a:blip>
          <a:stretch>
            <a:fillRect/>
          </a:stretch>
        </p:blipFill>
        <p:spPr>
          <a:xfrm>
            <a:off x="152400" y="2729100"/>
            <a:ext cx="4313275" cy="2262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Outline</a:t>
            </a:r>
            <a:endParaRPr/>
          </a:p>
        </p:txBody>
      </p:sp>
      <p:sp>
        <p:nvSpPr>
          <p:cNvPr id="70" name="Google Shape;70;p14"/>
          <p:cNvSpPr txBox="1"/>
          <p:nvPr>
            <p:ph idx="1" type="body"/>
          </p:nvPr>
        </p:nvSpPr>
        <p:spPr>
          <a:xfrm>
            <a:off x="387900" y="1473725"/>
            <a:ext cx="7834800" cy="3317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AutoNum type="arabicPeriod"/>
            </a:pPr>
            <a:r>
              <a:rPr lang="en" sz="1800"/>
              <a:t>History of Modeling Plant Disease</a:t>
            </a:r>
            <a:endParaRPr sz="1800"/>
          </a:p>
          <a:p>
            <a:pPr indent="-342900" lvl="0" marL="457200" rtl="0" algn="l">
              <a:lnSpc>
                <a:spcPct val="115000"/>
              </a:lnSpc>
              <a:spcBef>
                <a:spcPts val="0"/>
              </a:spcBef>
              <a:spcAft>
                <a:spcPts val="0"/>
              </a:spcAft>
              <a:buSzPts val="1800"/>
              <a:buAutoNum type="arabicPeriod"/>
            </a:pPr>
            <a:r>
              <a:rPr lang="en" sz="1800"/>
              <a:t>Types of Plant Diseases</a:t>
            </a:r>
            <a:endParaRPr sz="1800"/>
          </a:p>
          <a:p>
            <a:pPr indent="-342900" lvl="0" marL="457200" rtl="0" algn="l">
              <a:lnSpc>
                <a:spcPct val="115000"/>
              </a:lnSpc>
              <a:spcBef>
                <a:spcPts val="0"/>
              </a:spcBef>
              <a:spcAft>
                <a:spcPts val="0"/>
              </a:spcAft>
              <a:buSzPts val="1800"/>
              <a:buAutoNum type="arabicPeriod"/>
            </a:pPr>
            <a:r>
              <a:rPr lang="en" sz="1800"/>
              <a:t>Disease Forecasting Systems</a:t>
            </a:r>
            <a:endParaRPr sz="1800"/>
          </a:p>
          <a:p>
            <a:pPr indent="-342900" lvl="0" marL="457200" rtl="0" algn="l">
              <a:lnSpc>
                <a:spcPct val="115000"/>
              </a:lnSpc>
              <a:spcBef>
                <a:spcPts val="0"/>
              </a:spcBef>
              <a:spcAft>
                <a:spcPts val="0"/>
              </a:spcAft>
              <a:buSzPts val="1800"/>
              <a:buAutoNum type="arabicPeriod"/>
            </a:pPr>
            <a:r>
              <a:rPr lang="en" sz="1800"/>
              <a:t>Modeling Factors</a:t>
            </a:r>
            <a:endParaRPr sz="1800"/>
          </a:p>
          <a:p>
            <a:pPr indent="-342900" lvl="0" marL="457200" rtl="0" algn="l">
              <a:lnSpc>
                <a:spcPct val="115000"/>
              </a:lnSpc>
              <a:spcBef>
                <a:spcPts val="0"/>
              </a:spcBef>
              <a:spcAft>
                <a:spcPts val="0"/>
              </a:spcAft>
              <a:buSzPts val="1800"/>
              <a:buAutoNum type="arabicPeriod"/>
            </a:pPr>
            <a:r>
              <a:rPr lang="en" sz="1800"/>
              <a:t>Modeling Factors cont.</a:t>
            </a:r>
            <a:endParaRPr sz="1800"/>
          </a:p>
          <a:p>
            <a:pPr indent="-342900" lvl="0" marL="457200" rtl="0" algn="l">
              <a:lnSpc>
                <a:spcPct val="115000"/>
              </a:lnSpc>
              <a:spcBef>
                <a:spcPts val="0"/>
              </a:spcBef>
              <a:spcAft>
                <a:spcPts val="0"/>
              </a:spcAft>
              <a:buSzPts val="1800"/>
              <a:buAutoNum type="arabicPeriod"/>
            </a:pPr>
            <a:r>
              <a:rPr lang="en" sz="1800"/>
              <a:t>Disease Progress Curves</a:t>
            </a:r>
            <a:endParaRPr sz="1800"/>
          </a:p>
          <a:p>
            <a:pPr indent="-342900" lvl="0" marL="457200" rtl="0" algn="l">
              <a:lnSpc>
                <a:spcPct val="115000"/>
              </a:lnSpc>
              <a:spcBef>
                <a:spcPts val="0"/>
              </a:spcBef>
              <a:spcAft>
                <a:spcPts val="0"/>
              </a:spcAft>
              <a:buSzPts val="1800"/>
              <a:buAutoNum type="arabicPeriod"/>
            </a:pPr>
            <a:r>
              <a:rPr lang="en" sz="1800"/>
              <a:t>Monocyclic vs Polycyclic</a:t>
            </a:r>
            <a:endParaRPr sz="1800"/>
          </a:p>
          <a:p>
            <a:pPr indent="-342900" lvl="0" marL="457200" rtl="0" algn="l">
              <a:lnSpc>
                <a:spcPct val="115000"/>
              </a:lnSpc>
              <a:spcBef>
                <a:spcPts val="0"/>
              </a:spcBef>
              <a:spcAft>
                <a:spcPts val="0"/>
              </a:spcAft>
              <a:buSzPts val="1800"/>
              <a:buAutoNum type="arabicPeriod"/>
            </a:pPr>
            <a:r>
              <a:rPr lang="en" sz="1800"/>
              <a:t>Computer Simulations</a:t>
            </a:r>
            <a:endParaRPr sz="1800"/>
          </a:p>
          <a:p>
            <a:pPr indent="-342900" lvl="0" marL="457200" rtl="0" algn="l">
              <a:lnSpc>
                <a:spcPct val="115000"/>
              </a:lnSpc>
              <a:spcBef>
                <a:spcPts val="0"/>
              </a:spcBef>
              <a:spcAft>
                <a:spcPts val="0"/>
              </a:spcAft>
              <a:buSzPts val="1800"/>
              <a:buAutoNum type="arabicPeriod"/>
            </a:pPr>
            <a:r>
              <a:rPr lang="en" sz="1800"/>
              <a:t>Importance of Plant Disease Modeling</a:t>
            </a:r>
            <a:endParaRPr sz="1800"/>
          </a:p>
          <a:p>
            <a:pPr indent="-342900" lvl="0" marL="457200" rtl="0" algn="l">
              <a:lnSpc>
                <a:spcPct val="115000"/>
              </a:lnSpc>
              <a:spcBef>
                <a:spcPts val="0"/>
              </a:spcBef>
              <a:spcAft>
                <a:spcPts val="0"/>
              </a:spcAft>
              <a:buSzPts val="1800"/>
              <a:buAutoNum type="arabicPeriod"/>
            </a:pPr>
            <a:r>
              <a:rPr lang="en" sz="1800"/>
              <a:t>Sources</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Findings</a:t>
            </a:r>
            <a:endParaRPr/>
          </a:p>
        </p:txBody>
      </p:sp>
      <p:sp>
        <p:nvSpPr>
          <p:cNvPr id="198" name="Google Shape;198;p32"/>
          <p:cNvSpPr txBox="1"/>
          <p:nvPr>
            <p:ph idx="1" type="body"/>
          </p:nvPr>
        </p:nvSpPr>
        <p:spPr>
          <a:xfrm>
            <a:off x="316525" y="1635675"/>
            <a:ext cx="8368200" cy="254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Times New Roman"/>
                <a:ea typeface="Times New Roman"/>
                <a:cs typeface="Times New Roman"/>
                <a:sym typeface="Times New Roman"/>
              </a:rPr>
              <a:t>S</a:t>
            </a:r>
            <a:r>
              <a:rPr lang="en" sz="1200">
                <a:solidFill>
                  <a:srgbClr val="FFFFFF"/>
                </a:solidFill>
                <a:latin typeface="Times New Roman"/>
                <a:ea typeface="Times New Roman"/>
                <a:cs typeface="Times New Roman"/>
                <a:sym typeface="Times New Roman"/>
              </a:rPr>
              <a:t>ymptoms development is correlated with a decrease of xylem water-transporting that could cause embolism</a:t>
            </a:r>
            <a:endParaRPr sz="12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FFFFFF"/>
              </a:solidFill>
              <a:latin typeface="Times New Roman"/>
              <a:ea typeface="Times New Roman"/>
              <a:cs typeface="Times New Roman"/>
              <a:sym typeface="Times New Roman"/>
            </a:endParaRPr>
          </a:p>
          <a:p>
            <a:pPr indent="-304800" lvl="0" marL="457200" rtl="0" algn="l">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Leccino </a:t>
            </a:r>
            <a:endParaRPr sz="1200">
              <a:solidFill>
                <a:srgbClr val="FFFFFF"/>
              </a:solidFill>
              <a:latin typeface="Times New Roman"/>
              <a:ea typeface="Times New Roman"/>
              <a:cs typeface="Times New Roman"/>
              <a:sym typeface="Times New Roman"/>
            </a:endParaRPr>
          </a:p>
          <a:p>
            <a:pPr indent="-304800" lvl="0" marL="457200" rtl="0" algn="l">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Cellina di Nardò</a:t>
            </a:r>
            <a:endParaRPr sz="12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FFFFFF"/>
                </a:solidFill>
                <a:latin typeface="Times New Roman"/>
                <a:ea typeface="Times New Roman"/>
                <a:cs typeface="Times New Roman"/>
                <a:sym typeface="Times New Roman"/>
              </a:rPr>
              <a:t>The measurement of an anatomical feature, the xylem vessels diameter, in two </a:t>
            </a:r>
            <a:r>
              <a:rPr i="1" lang="en" sz="1200">
                <a:solidFill>
                  <a:srgbClr val="FFFFFF"/>
                </a:solidFill>
                <a:latin typeface="Times New Roman"/>
                <a:ea typeface="Times New Roman"/>
                <a:cs typeface="Times New Roman"/>
                <a:sym typeface="Times New Roman"/>
              </a:rPr>
              <a:t>Olea europaea</a:t>
            </a:r>
            <a:r>
              <a:rPr lang="en" sz="1200">
                <a:solidFill>
                  <a:srgbClr val="FFFFFF"/>
                </a:solidFill>
                <a:latin typeface="Times New Roman"/>
                <a:ea typeface="Times New Roman"/>
                <a:cs typeface="Times New Roman"/>
                <a:sym typeface="Times New Roman"/>
              </a:rPr>
              <a:t> cultivars</a:t>
            </a:r>
            <a:r>
              <a:rPr lang="en" sz="1200">
                <a:solidFill>
                  <a:srgbClr val="FFFFFF"/>
                </a:solidFill>
                <a:latin typeface="Times New Roman"/>
                <a:ea typeface="Times New Roman"/>
                <a:cs typeface="Times New Roman"/>
                <a:sym typeface="Times New Roman"/>
              </a:rPr>
              <a:t> provide an indication of susceptibility/resistance to </a:t>
            </a:r>
            <a:r>
              <a:rPr i="1" lang="en" sz="1200">
                <a:solidFill>
                  <a:srgbClr val="FFFFFF"/>
                </a:solidFill>
                <a:latin typeface="Times New Roman"/>
                <a:ea typeface="Times New Roman"/>
                <a:cs typeface="Times New Roman"/>
                <a:sym typeface="Times New Roman"/>
              </a:rPr>
              <a:t>Xylella fastidiosa</a:t>
            </a:r>
            <a:endParaRPr sz="12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FFFFFF"/>
                </a:solidFill>
                <a:latin typeface="Times New Roman"/>
                <a:ea typeface="Times New Roman"/>
                <a:cs typeface="Times New Roman"/>
                <a:sym typeface="Times New Roman"/>
              </a:rPr>
              <a:t>“The differences in cavitation susceptibility determined by the constitutive anatomy of the xylem and a major capacity to active refilling mechanisms after embolism sensing could be involved in the specific cultivar response to the pathogen”</a:t>
            </a:r>
            <a:endParaRPr>
              <a:solidFill>
                <a:srgbClr val="FFFF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t>Why was this important?</a:t>
            </a:r>
            <a:endParaRPr sz="4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4"/>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Sources</a:t>
            </a:r>
            <a:endParaRPr/>
          </a:p>
        </p:txBody>
      </p:sp>
      <p:sp>
        <p:nvSpPr>
          <p:cNvPr id="209" name="Google Shape;209;p34"/>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accent5"/>
                </a:solidFill>
                <a:latin typeface="Arial"/>
                <a:ea typeface="Arial"/>
                <a:cs typeface="Arial"/>
                <a:sym typeface="Arial"/>
                <a:hlinkClick r:id="rId3"/>
              </a:rPr>
              <a:t>https://www.ncbi.nlm.nih.gov/pmc/articles/PMC6610111/</a:t>
            </a:r>
            <a:endParaRPr/>
          </a:p>
          <a:p>
            <a:pPr indent="0" lvl="0" marL="0" rtl="0" algn="l">
              <a:lnSpc>
                <a:spcPct val="100000"/>
              </a:lnSpc>
              <a:spcBef>
                <a:spcPts val="0"/>
              </a:spcBef>
              <a:spcAft>
                <a:spcPts val="0"/>
              </a:spcAft>
              <a:buSzPts val="1800"/>
              <a:buNone/>
            </a:pPr>
            <a:r>
              <a:rPr lang="en" sz="1200" u="sng">
                <a:solidFill>
                  <a:schemeClr val="hlink"/>
                </a:solidFill>
                <a:latin typeface="Times New Roman"/>
                <a:ea typeface="Times New Roman"/>
                <a:cs typeface="Times New Roman"/>
                <a:sym typeface="Times New Roman"/>
                <a:hlinkClick r:id="rId4"/>
              </a:rPr>
              <a:t>https://link.springer.com/article/10.1023/A:1026018005613</a:t>
            </a:r>
            <a:endParaRPr sz="1200"/>
          </a:p>
          <a:p>
            <a:pPr indent="0" lvl="0" marL="0" rtl="0" algn="l">
              <a:lnSpc>
                <a:spcPct val="100000"/>
              </a:lnSpc>
              <a:spcBef>
                <a:spcPts val="0"/>
              </a:spcBef>
              <a:spcAft>
                <a:spcPts val="0"/>
              </a:spcAft>
              <a:buSzPts val="1800"/>
              <a:buNone/>
            </a:pPr>
            <a:r>
              <a:rPr lang="en" sz="1200" u="sng">
                <a:solidFill>
                  <a:schemeClr val="hlink"/>
                </a:solidFill>
                <a:latin typeface="Times New Roman"/>
                <a:ea typeface="Times New Roman"/>
                <a:cs typeface="Times New Roman"/>
                <a:sym typeface="Times New Roman"/>
                <a:hlinkClick r:id="rId5"/>
              </a:rPr>
              <a:t>https://web.archive.org/web/20080411211648/http://www.apsnet.org/education/AdvancedPlantPath/Topics/RModules/Doc1/</a:t>
            </a:r>
            <a:endParaRPr sz="1200"/>
          </a:p>
          <a:p>
            <a:pPr indent="0" lvl="0" marL="0" rtl="0" algn="l">
              <a:lnSpc>
                <a:spcPct val="100000"/>
              </a:lnSpc>
              <a:spcBef>
                <a:spcPts val="0"/>
              </a:spcBef>
              <a:spcAft>
                <a:spcPts val="0"/>
              </a:spcAft>
              <a:buSzPts val="1800"/>
              <a:buNone/>
            </a:pPr>
            <a:r>
              <a:rPr lang="en" sz="1200" u="sng">
                <a:solidFill>
                  <a:schemeClr val="hlink"/>
                </a:solidFill>
                <a:latin typeface="Times New Roman"/>
                <a:ea typeface="Times New Roman"/>
                <a:cs typeface="Times New Roman"/>
                <a:sym typeface="Times New Roman"/>
                <a:hlinkClick r:id="rId6"/>
              </a:rPr>
              <a:t>https://en.wikipedia.org/wiki/Plant_disease_forecasting</a:t>
            </a:r>
            <a:endParaRPr sz="1200"/>
          </a:p>
          <a:p>
            <a:pPr indent="0" lvl="0" marL="0" rtl="0" algn="l">
              <a:lnSpc>
                <a:spcPct val="100000"/>
              </a:lnSpc>
              <a:spcBef>
                <a:spcPts val="0"/>
              </a:spcBef>
              <a:spcAft>
                <a:spcPts val="0"/>
              </a:spcAft>
              <a:buSzPts val="1800"/>
              <a:buNone/>
            </a:pPr>
            <a:r>
              <a:rPr lang="en" sz="1200" u="sng">
                <a:solidFill>
                  <a:schemeClr val="hlink"/>
                </a:solidFill>
                <a:latin typeface="Times New Roman"/>
                <a:ea typeface="Times New Roman"/>
                <a:cs typeface="Times New Roman"/>
                <a:sym typeface="Times New Roman"/>
                <a:hlinkClick r:id="rId7"/>
              </a:rPr>
              <a:t>https://en.wikipedia.org/wiki/Plant_pathology</a:t>
            </a:r>
            <a:endParaRPr sz="1200"/>
          </a:p>
          <a:p>
            <a:pPr indent="0" lvl="0" marL="0" rtl="0" algn="l">
              <a:lnSpc>
                <a:spcPct val="100000"/>
              </a:lnSpc>
              <a:spcBef>
                <a:spcPts val="0"/>
              </a:spcBef>
              <a:spcAft>
                <a:spcPts val="0"/>
              </a:spcAft>
              <a:buSzPts val="1800"/>
              <a:buNone/>
            </a:pPr>
            <a:r>
              <a:rPr lang="en" sz="1200" u="sng">
                <a:solidFill>
                  <a:schemeClr val="hlink"/>
                </a:solidFill>
                <a:latin typeface="Times New Roman"/>
                <a:ea typeface="Times New Roman"/>
                <a:cs typeface="Times New Roman"/>
                <a:sym typeface="Times New Roman"/>
                <a:hlinkClick r:id="rId8"/>
              </a:rPr>
              <a:t>https://web.archive.org/web/20080623093120/http://www.apsnet.org/education/AdvancedPlantPath/Topics/Epidemiology/Epidemiology.htm#modelling</a:t>
            </a:r>
            <a:endParaRPr sz="1200"/>
          </a:p>
          <a:p>
            <a:pPr indent="0" lvl="0" marL="0" rtl="0" algn="l">
              <a:lnSpc>
                <a:spcPct val="100000"/>
              </a:lnSpc>
              <a:spcBef>
                <a:spcPts val="0"/>
              </a:spcBef>
              <a:spcAft>
                <a:spcPts val="0"/>
              </a:spcAft>
              <a:buSzPts val="1800"/>
              <a:buNone/>
            </a:pPr>
            <a:r>
              <a:rPr lang="en" sz="1200" u="sng">
                <a:solidFill>
                  <a:schemeClr val="hlink"/>
                </a:solidFill>
                <a:latin typeface="Times New Roman"/>
                <a:ea typeface="Times New Roman"/>
                <a:cs typeface="Times New Roman"/>
                <a:sym typeface="Times New Roman"/>
                <a:hlinkClick r:id="rId9"/>
              </a:rPr>
              <a:t>https://www.slideshare.net/golamdastogeer/plant-disease-epidemiology-a-lecture-for</a:t>
            </a:r>
            <a:endParaRPr sz="1200"/>
          </a:p>
          <a:p>
            <a:pPr indent="0" lvl="0" marL="0" rtl="0" algn="l">
              <a:lnSpc>
                <a:spcPct val="100000"/>
              </a:lnSpc>
              <a:spcBef>
                <a:spcPts val="0"/>
              </a:spcBef>
              <a:spcAft>
                <a:spcPts val="0"/>
              </a:spcAft>
              <a:buSzPts val="1800"/>
              <a:buNone/>
            </a:pPr>
            <a:r>
              <a:rPr lang="en" sz="1200" u="sng">
                <a:solidFill>
                  <a:schemeClr val="hlink"/>
                </a:solidFill>
                <a:latin typeface="Times New Roman"/>
                <a:ea typeface="Times New Roman"/>
                <a:cs typeface="Times New Roman"/>
                <a:sym typeface="Times New Roman"/>
                <a:hlinkClick r:id="rId10"/>
              </a:rPr>
              <a:t>https://www.apsnet.org/edcenter/disimpactmngmnt/topc/EpidemiologyTemporal/Pages/Disease%20Progress.aspx</a:t>
            </a:r>
            <a:endParaRPr sz="1200"/>
          </a:p>
          <a:p>
            <a:pPr indent="0" lvl="0" marL="0" rtl="0" algn="l">
              <a:lnSpc>
                <a:spcPct val="100000"/>
              </a:lnSpc>
              <a:spcBef>
                <a:spcPts val="0"/>
              </a:spcBef>
              <a:spcAft>
                <a:spcPts val="0"/>
              </a:spcAft>
              <a:buSzPts val="1800"/>
              <a:buNone/>
            </a:pPr>
            <a:r>
              <a:rPr lang="en" sz="1200" u="sng">
                <a:solidFill>
                  <a:schemeClr val="hlink"/>
                </a:solidFill>
                <a:latin typeface="Times New Roman"/>
                <a:ea typeface="Times New Roman"/>
                <a:cs typeface="Times New Roman"/>
                <a:sym typeface="Times New Roman"/>
                <a:hlinkClick r:id="rId11"/>
              </a:rPr>
              <a:t>https://link.springer.com/chapter/10.1007%2F978-90-481-9277-9_15</a:t>
            </a:r>
            <a:r>
              <a:rPr lang="en" sz="1200">
                <a:latin typeface="Times New Roman"/>
                <a:ea typeface="Times New Roman"/>
                <a:cs typeface="Times New Roman"/>
                <a:sym typeface="Times New Roman"/>
              </a:rPr>
              <a:t> </a:t>
            </a:r>
            <a:r>
              <a:rPr lang="en" sz="1100" u="sng">
                <a:solidFill>
                  <a:schemeClr val="hlink"/>
                </a:solidFill>
                <a:latin typeface="Arial"/>
                <a:ea typeface="Arial"/>
                <a:cs typeface="Arial"/>
                <a:sym typeface="Arial"/>
                <a:hlinkClick r:id="rId12"/>
              </a:rPr>
              <a:t>https://www.frontiersin.org/articles/10.3389/fenvs.2018.00063/full</a:t>
            </a:r>
            <a:endParaRPr sz="1200">
              <a:latin typeface="Times New Roman"/>
              <a:ea typeface="Times New Roman"/>
              <a:cs typeface="Times New Roman"/>
              <a:sym typeface="Times New Roman"/>
            </a:endParaRPr>
          </a:p>
          <a:p>
            <a:pPr indent="0" lvl="0" marL="0" rtl="0" algn="l">
              <a:lnSpc>
                <a:spcPct val="100000"/>
              </a:lnSpc>
              <a:spcBef>
                <a:spcPts val="0"/>
              </a:spcBef>
              <a:spcAft>
                <a:spcPts val="0"/>
              </a:spcAft>
              <a:buSzPts val="1800"/>
              <a:buNone/>
            </a:pPr>
            <a:r>
              <a:rPr lang="en" sz="1100" u="sng">
                <a:solidFill>
                  <a:schemeClr val="hlink"/>
                </a:solidFill>
                <a:latin typeface="Arial"/>
                <a:ea typeface="Arial"/>
                <a:cs typeface="Arial"/>
                <a:sym typeface="Arial"/>
                <a:hlinkClick r:id="rId13"/>
              </a:rPr>
              <a:t>https://www.researchgate.net/publication/225982695_Modelling_Plant_Disease_Epidemics</a:t>
            </a:r>
            <a:endParaRPr sz="1200">
              <a:latin typeface="Times New Roman"/>
              <a:ea typeface="Times New Roman"/>
              <a:cs typeface="Times New Roman"/>
              <a:sym typeface="Times New Roman"/>
            </a:endParaRPr>
          </a:p>
          <a:p>
            <a:pPr indent="0" lvl="0" marL="0" rtl="0" algn="l">
              <a:lnSpc>
                <a:spcPct val="100000"/>
              </a:lnSpc>
              <a:spcBef>
                <a:spcPts val="0"/>
              </a:spcBef>
              <a:spcAft>
                <a:spcPts val="0"/>
              </a:spcAft>
              <a:buSzPts val="1800"/>
              <a:buNone/>
            </a:pPr>
            <a:r>
              <a:rPr lang="en" sz="1100" u="sng">
                <a:solidFill>
                  <a:schemeClr val="hlink"/>
                </a:solidFill>
                <a:latin typeface="Arial"/>
                <a:ea typeface="Arial"/>
                <a:cs typeface="Arial"/>
                <a:sym typeface="Arial"/>
                <a:hlinkClick r:id="rId14"/>
              </a:rPr>
              <a:t>https://www.apsnet.org/edcenter/disimpactmngmnt/topc/EpidemiologyTemporal/Pages/ModellingProgress.aspx</a:t>
            </a:r>
            <a:endParaRPr sz="1200">
              <a:latin typeface="Times New Roman"/>
              <a:ea typeface="Times New Roman"/>
              <a:cs typeface="Times New Roman"/>
              <a:sym typeface="Times New Roman"/>
            </a:endParaRPr>
          </a:p>
          <a:p>
            <a:pPr indent="0" lvl="0" marL="0" rtl="0" algn="l">
              <a:lnSpc>
                <a:spcPct val="100000"/>
              </a:lnSpc>
              <a:spcBef>
                <a:spcPts val="0"/>
              </a:spcBef>
              <a:spcAft>
                <a:spcPts val="0"/>
              </a:spcAft>
              <a:buSzPts val="1800"/>
              <a:buNone/>
            </a:pPr>
            <a:r>
              <a:t/>
            </a:r>
            <a:endParaRPr sz="1200">
              <a:latin typeface="Times New Roman"/>
              <a:ea typeface="Times New Roman"/>
              <a:cs typeface="Times New Roman"/>
              <a:sym typeface="Times New Roman"/>
            </a:endParaRPr>
          </a:p>
          <a:p>
            <a:pPr indent="0" lvl="0" marL="0" rtl="0" algn="l">
              <a:lnSpc>
                <a:spcPct val="100000"/>
              </a:lnSpc>
              <a:spcBef>
                <a:spcPts val="0"/>
              </a:spcBef>
              <a:spcAft>
                <a:spcPts val="0"/>
              </a:spcAft>
              <a:buSzPts val="1800"/>
              <a:buNone/>
            </a:pPr>
            <a:r>
              <a:t/>
            </a:r>
            <a:endParaRPr sz="1200">
              <a:latin typeface="Times New Roman"/>
              <a:ea typeface="Times New Roman"/>
              <a:cs typeface="Times New Roman"/>
              <a:sym typeface="Times New Roman"/>
            </a:endParaRPr>
          </a:p>
          <a:p>
            <a:pPr indent="0" lvl="0" marL="0" rtl="0" algn="l">
              <a:lnSpc>
                <a:spcPct val="100000"/>
              </a:lnSpc>
              <a:spcBef>
                <a:spcPts val="0"/>
              </a:spcBef>
              <a:spcAft>
                <a:spcPts val="0"/>
              </a:spcAft>
              <a:buSzPts val="1800"/>
              <a:buNone/>
            </a:pPr>
            <a:r>
              <a:t/>
            </a:r>
            <a:endParaRPr sz="1200">
              <a:latin typeface="Times New Roman"/>
              <a:ea typeface="Times New Roman"/>
              <a:cs typeface="Times New Roman"/>
              <a:sym typeface="Times New Roman"/>
            </a:endParaRPr>
          </a:p>
          <a:p>
            <a:pPr indent="0" lvl="0" marL="0" rtl="0" algn="l">
              <a:lnSpc>
                <a:spcPct val="100000"/>
              </a:lnSpc>
              <a:spcBef>
                <a:spcPts val="0"/>
              </a:spcBef>
              <a:spcAft>
                <a:spcPts val="0"/>
              </a:spcAft>
              <a:buSzPts val="1800"/>
              <a:buNone/>
            </a:pPr>
            <a:r>
              <a:t/>
            </a:r>
            <a:endParaRPr sz="1200">
              <a:latin typeface="Times New Roman"/>
              <a:ea typeface="Times New Roman"/>
              <a:cs typeface="Times New Roman"/>
              <a:sym typeface="Times New Roman"/>
            </a:endParaRPr>
          </a:p>
          <a:p>
            <a:pPr indent="0" lvl="0" marL="0" rtl="0" algn="l">
              <a:lnSpc>
                <a:spcPct val="100000"/>
              </a:lnSpc>
              <a:spcBef>
                <a:spcPts val="0"/>
              </a:spcBef>
              <a:spcAft>
                <a:spcPts val="0"/>
              </a:spcAft>
              <a:buSzPts val="1800"/>
              <a:buNone/>
            </a:pPr>
            <a:r>
              <a:rPr lang="en" sz="1200">
                <a:latin typeface="Times New Roman"/>
                <a:ea typeface="Times New Roman"/>
                <a:cs typeface="Times New Roman"/>
                <a:sym typeface="Times New Roman"/>
              </a:rPr>
              <a:t>“I pledge my honor that I have abided by the Stevens Honor System.”</a:t>
            </a:r>
            <a:endParaRPr sz="12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History of Modeling Plant Disease </a:t>
            </a:r>
            <a:endParaRPr/>
          </a:p>
        </p:txBody>
      </p:sp>
      <p:sp>
        <p:nvSpPr>
          <p:cNvPr id="76" name="Google Shape;76;p15"/>
          <p:cNvSpPr txBox="1"/>
          <p:nvPr>
            <p:ph idx="1" type="body"/>
          </p:nvPr>
        </p:nvSpPr>
        <p:spPr>
          <a:xfrm>
            <a:off x="387900" y="1489825"/>
            <a:ext cx="7777800" cy="30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a:t>“A plant disease model is a simplification of the relationships (between a pathogen, a host plant, and the environment) that determine whether and how an epidemic develops over time and space.”</a:t>
            </a:r>
            <a:endParaRPr/>
          </a:p>
          <a:p>
            <a:pPr indent="0" lvl="0" marL="0" rtl="0" algn="l">
              <a:lnSpc>
                <a:spcPct val="115000"/>
              </a:lnSpc>
              <a:spcBef>
                <a:spcPts val="1600"/>
              </a:spcBef>
              <a:spcAft>
                <a:spcPts val="0"/>
              </a:spcAft>
              <a:buSzPts val="1400"/>
              <a:buNone/>
            </a:pPr>
            <a:r>
              <a:rPr lang="en"/>
              <a:t>Major Plant Disease Epidemics pushed for need for better understanding of disease </a:t>
            </a:r>
            <a:endParaRPr/>
          </a:p>
          <a:p>
            <a:pPr indent="457200" lvl="0" marL="0" rtl="0" algn="l">
              <a:lnSpc>
                <a:spcPct val="115000"/>
              </a:lnSpc>
              <a:spcBef>
                <a:spcPts val="1600"/>
              </a:spcBef>
              <a:spcAft>
                <a:spcPts val="0"/>
              </a:spcAft>
              <a:buSzPts val="1400"/>
              <a:buNone/>
            </a:pPr>
            <a:r>
              <a:rPr lang="en"/>
              <a:t>Irish Potato Famine (1845-1849)</a:t>
            </a:r>
            <a:endParaRPr/>
          </a:p>
          <a:p>
            <a:pPr indent="0" lvl="0" marL="0" rtl="0" algn="l">
              <a:lnSpc>
                <a:spcPct val="115000"/>
              </a:lnSpc>
              <a:spcBef>
                <a:spcPts val="1600"/>
              </a:spcBef>
              <a:spcAft>
                <a:spcPts val="0"/>
              </a:spcAft>
              <a:buSzPts val="1400"/>
              <a:buNone/>
            </a:pPr>
            <a:r>
              <a:rPr lang="en"/>
              <a:t>Models used for plant disease management to protect crop growth </a:t>
            </a:r>
            <a:endParaRPr/>
          </a:p>
          <a:p>
            <a:pPr indent="0" lvl="0" marL="0" rtl="0" algn="l">
              <a:lnSpc>
                <a:spcPct val="115000"/>
              </a:lnSpc>
              <a:spcBef>
                <a:spcPts val="1600"/>
              </a:spcBef>
              <a:spcAft>
                <a:spcPts val="1600"/>
              </a:spcAft>
              <a:buSzPts val="1400"/>
              <a:buNone/>
            </a:pPr>
            <a:r>
              <a:t/>
            </a:r>
            <a:endParaRPr/>
          </a:p>
        </p:txBody>
      </p:sp>
      <p:sp>
        <p:nvSpPr>
          <p:cNvPr id="77" name="Google Shape;77;p15"/>
          <p:cNvSpPr txBox="1"/>
          <p:nvPr/>
        </p:nvSpPr>
        <p:spPr>
          <a:xfrm>
            <a:off x="1055075" y="4791800"/>
            <a:ext cx="6682200" cy="20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sng" cap="none" strike="noStrike">
                <a:solidFill>
                  <a:schemeClr val="hlink"/>
                </a:solidFill>
                <a:latin typeface="Arial"/>
                <a:ea typeface="Arial"/>
                <a:cs typeface="Arial"/>
                <a:sym typeface="Arial"/>
                <a:hlinkClick r:id="rId3"/>
              </a:rPr>
              <a:t>https://doi.org/10.1007/978-90-481-9277-9_15</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Types of Plant Diseases</a:t>
            </a:r>
            <a:endParaRPr/>
          </a:p>
        </p:txBody>
      </p:sp>
      <p:sp>
        <p:nvSpPr>
          <p:cNvPr id="83" name="Google Shape;83;p16"/>
          <p:cNvSpPr txBox="1"/>
          <p:nvPr>
            <p:ph idx="1" type="body"/>
          </p:nvPr>
        </p:nvSpPr>
        <p:spPr>
          <a:xfrm>
            <a:off x="464100" y="1373125"/>
            <a:ext cx="4611600" cy="33123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Fungi</a:t>
            </a:r>
            <a:endParaRPr sz="1800"/>
          </a:p>
          <a:p>
            <a:pPr indent="-342900" lvl="0" marL="457200" rtl="0" algn="l">
              <a:lnSpc>
                <a:spcPct val="150000"/>
              </a:lnSpc>
              <a:spcBef>
                <a:spcPts val="0"/>
              </a:spcBef>
              <a:spcAft>
                <a:spcPts val="0"/>
              </a:spcAft>
              <a:buSzPts val="1800"/>
              <a:buChar char="●"/>
            </a:pPr>
            <a:r>
              <a:rPr lang="en" sz="1800"/>
              <a:t>Fungus-like Organisms</a:t>
            </a:r>
            <a:endParaRPr sz="1800"/>
          </a:p>
          <a:p>
            <a:pPr indent="-342900" lvl="0" marL="457200" rtl="0" algn="l">
              <a:lnSpc>
                <a:spcPct val="150000"/>
              </a:lnSpc>
              <a:spcBef>
                <a:spcPts val="0"/>
              </a:spcBef>
              <a:spcAft>
                <a:spcPts val="0"/>
              </a:spcAft>
              <a:buSzPts val="1800"/>
              <a:buChar char="●"/>
            </a:pPr>
            <a:r>
              <a:rPr lang="en" sz="1800"/>
              <a:t>Bacteria</a:t>
            </a:r>
            <a:endParaRPr sz="1800"/>
          </a:p>
          <a:p>
            <a:pPr indent="-342900" lvl="0" marL="457200" rtl="0" algn="l">
              <a:lnSpc>
                <a:spcPct val="150000"/>
              </a:lnSpc>
              <a:spcBef>
                <a:spcPts val="0"/>
              </a:spcBef>
              <a:spcAft>
                <a:spcPts val="0"/>
              </a:spcAft>
              <a:buSzPts val="1800"/>
              <a:buChar char="●"/>
            </a:pPr>
            <a:r>
              <a:rPr lang="en" sz="1800"/>
              <a:t>Viruses, Viroids, Virus-like Organisms</a:t>
            </a:r>
            <a:endParaRPr sz="1800"/>
          </a:p>
          <a:p>
            <a:pPr indent="-342900" lvl="0" marL="457200" rtl="0" algn="l">
              <a:lnSpc>
                <a:spcPct val="150000"/>
              </a:lnSpc>
              <a:spcBef>
                <a:spcPts val="0"/>
              </a:spcBef>
              <a:spcAft>
                <a:spcPts val="0"/>
              </a:spcAft>
              <a:buSzPts val="1800"/>
              <a:buChar char="●"/>
            </a:pPr>
            <a:r>
              <a:rPr lang="en" sz="1800"/>
              <a:t>Nematodes</a:t>
            </a:r>
            <a:endParaRPr sz="1800"/>
          </a:p>
          <a:p>
            <a:pPr indent="-342900" lvl="0" marL="457200" rtl="0" algn="l">
              <a:lnSpc>
                <a:spcPct val="150000"/>
              </a:lnSpc>
              <a:spcBef>
                <a:spcPts val="0"/>
              </a:spcBef>
              <a:spcAft>
                <a:spcPts val="0"/>
              </a:spcAft>
              <a:buSzPts val="1800"/>
              <a:buChar char="●"/>
            </a:pPr>
            <a:r>
              <a:rPr lang="en" sz="1800"/>
              <a:t>Protozoa &amp; Algae</a:t>
            </a:r>
            <a:endParaRPr sz="1800"/>
          </a:p>
          <a:p>
            <a:pPr indent="-342900" lvl="0" marL="457200" rtl="0" algn="l">
              <a:lnSpc>
                <a:spcPct val="150000"/>
              </a:lnSpc>
              <a:spcBef>
                <a:spcPts val="0"/>
              </a:spcBef>
              <a:spcAft>
                <a:spcPts val="0"/>
              </a:spcAft>
              <a:buSzPts val="1800"/>
              <a:buChar char="●"/>
            </a:pPr>
            <a:r>
              <a:rPr lang="en" sz="1800"/>
              <a:t>Parasitic Plants</a:t>
            </a:r>
            <a:endParaRPr sz="1800"/>
          </a:p>
        </p:txBody>
      </p:sp>
      <p:sp>
        <p:nvSpPr>
          <p:cNvPr id="84" name="Google Shape;84;p16"/>
          <p:cNvSpPr txBox="1"/>
          <p:nvPr>
            <p:ph idx="2" type="body"/>
          </p:nvPr>
        </p:nvSpPr>
        <p:spPr>
          <a:xfrm>
            <a:off x="572100" y="4347325"/>
            <a:ext cx="3999900" cy="63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400"/>
              <a:buNone/>
            </a:pPr>
            <a:r>
              <a:rPr lang="en"/>
              <a:t>* Does not include plant-eating pests, insects, or ectoparasites. </a:t>
            </a:r>
            <a:endParaRPr/>
          </a:p>
        </p:txBody>
      </p:sp>
      <p:sp>
        <p:nvSpPr>
          <p:cNvPr id="85" name="Google Shape;85;p16"/>
          <p:cNvSpPr txBox="1"/>
          <p:nvPr>
            <p:ph idx="2" type="body"/>
          </p:nvPr>
        </p:nvSpPr>
        <p:spPr>
          <a:xfrm>
            <a:off x="5245350" y="3743725"/>
            <a:ext cx="2499300" cy="214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b="1" lang="en" sz="1800"/>
              <a:t>Infection Cycles</a:t>
            </a:r>
            <a:endParaRPr b="1" sz="1800"/>
          </a:p>
          <a:p>
            <a:pPr indent="-342900" lvl="0" marL="457200" rtl="0" algn="l">
              <a:lnSpc>
                <a:spcPct val="100000"/>
              </a:lnSpc>
              <a:spcBef>
                <a:spcPts val="1600"/>
              </a:spcBef>
              <a:spcAft>
                <a:spcPts val="0"/>
              </a:spcAft>
              <a:buSzPts val="1800"/>
              <a:buChar char="●"/>
            </a:pPr>
            <a:r>
              <a:rPr lang="en" sz="1800"/>
              <a:t>Monocyclic</a:t>
            </a:r>
            <a:endParaRPr sz="1800"/>
          </a:p>
          <a:p>
            <a:pPr indent="-342900" lvl="0" marL="457200" rtl="0" algn="l">
              <a:lnSpc>
                <a:spcPct val="100000"/>
              </a:lnSpc>
              <a:spcBef>
                <a:spcPts val="0"/>
              </a:spcBef>
              <a:spcAft>
                <a:spcPts val="0"/>
              </a:spcAft>
              <a:buSzPts val="1800"/>
              <a:buChar char="●"/>
            </a:pPr>
            <a:r>
              <a:rPr lang="en" sz="1800"/>
              <a:t>Polycyclic</a:t>
            </a:r>
            <a:endParaRPr sz="1800"/>
          </a:p>
          <a:p>
            <a:pPr indent="0" lvl="0" marL="457200" rtl="0" algn="l">
              <a:lnSpc>
                <a:spcPct val="115000"/>
              </a:lnSpc>
              <a:spcBef>
                <a:spcPts val="1600"/>
              </a:spcBef>
              <a:spcAft>
                <a:spcPts val="1600"/>
              </a:spcAft>
              <a:buSzPts val="1400"/>
              <a:buNone/>
            </a:pPr>
            <a:r>
              <a:t/>
            </a:r>
            <a:endParaRPr/>
          </a:p>
        </p:txBody>
      </p:sp>
      <p:pic>
        <p:nvPicPr>
          <p:cNvPr id="86" name="Google Shape;86;p16"/>
          <p:cNvPicPr preferRelativeResize="0"/>
          <p:nvPr/>
        </p:nvPicPr>
        <p:blipFill rotWithShape="1">
          <a:blip r:embed="rId3">
            <a:alphaModFix/>
          </a:blip>
          <a:srcRect b="0" l="0" r="0" t="0"/>
          <a:stretch/>
        </p:blipFill>
        <p:spPr>
          <a:xfrm>
            <a:off x="5181974" y="1052875"/>
            <a:ext cx="3814151" cy="26706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Disease Forecasting Systems</a:t>
            </a:r>
            <a:endParaRPr/>
          </a:p>
        </p:txBody>
      </p:sp>
      <p:sp>
        <p:nvSpPr>
          <p:cNvPr id="92" name="Google Shape;92;p17"/>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Use multiple parameters to predict growth and change of plant diseases and can determine whether action must be taken to control a disease (pesticide treatment)</a:t>
            </a:r>
            <a:endParaRPr/>
          </a:p>
          <a:p>
            <a:pPr indent="0" lvl="0" marL="0" rtl="0" algn="l">
              <a:lnSpc>
                <a:spcPct val="115000"/>
              </a:lnSpc>
              <a:spcBef>
                <a:spcPts val="1600"/>
              </a:spcBef>
              <a:spcAft>
                <a:spcPts val="0"/>
              </a:spcAft>
              <a:buSzPts val="1800"/>
              <a:buNone/>
            </a:pPr>
            <a:r>
              <a:rPr lang="en"/>
              <a:t>Stewart’s wilt first forecasting system - low winter temperature would kill disease range preventing epidemic</a:t>
            </a:r>
            <a:endParaRPr/>
          </a:p>
          <a:p>
            <a:pPr indent="0" lvl="0" marL="0" rtl="0" algn="l">
              <a:lnSpc>
                <a:spcPct val="115000"/>
              </a:lnSpc>
              <a:spcBef>
                <a:spcPts val="1600"/>
              </a:spcBef>
              <a:spcAft>
                <a:spcPts val="0"/>
              </a:spcAft>
              <a:buSzPts val="1800"/>
              <a:buNone/>
            </a:pPr>
            <a:r>
              <a:rPr lang="en"/>
              <a:t>Assumption-based prediction on interactions (Disease Triangle) - prediction of when the pathogen, host plant, and environment interacting in a way that causes a disease</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Modeling Factors: Plant Disease Triangle</a:t>
            </a:r>
            <a:endParaRPr/>
          </a:p>
        </p:txBody>
      </p:sp>
      <p:sp>
        <p:nvSpPr>
          <p:cNvPr id="98" name="Google Shape;98;p18"/>
          <p:cNvSpPr txBox="1"/>
          <p:nvPr>
            <p:ph idx="1" type="body"/>
          </p:nvPr>
        </p:nvSpPr>
        <p:spPr>
          <a:xfrm>
            <a:off x="387900" y="1489825"/>
            <a:ext cx="5898600" cy="30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Factors necessary for disease:</a:t>
            </a:r>
            <a:endParaRPr/>
          </a:p>
          <a:p>
            <a:pPr indent="-342900" lvl="0" marL="457200" rtl="0" algn="l">
              <a:lnSpc>
                <a:spcPct val="115000"/>
              </a:lnSpc>
              <a:spcBef>
                <a:spcPts val="1600"/>
              </a:spcBef>
              <a:spcAft>
                <a:spcPts val="0"/>
              </a:spcAft>
              <a:buSzPts val="1800"/>
              <a:buChar char="-"/>
            </a:pPr>
            <a:r>
              <a:rPr lang="en"/>
              <a:t>Susceptible Host</a:t>
            </a:r>
            <a:endParaRPr/>
          </a:p>
          <a:p>
            <a:pPr indent="-342900" lvl="0" marL="457200" rtl="0" algn="l">
              <a:lnSpc>
                <a:spcPct val="115000"/>
              </a:lnSpc>
              <a:spcBef>
                <a:spcPts val="0"/>
              </a:spcBef>
              <a:spcAft>
                <a:spcPts val="0"/>
              </a:spcAft>
              <a:buSzPts val="1800"/>
              <a:buChar char="-"/>
            </a:pPr>
            <a:r>
              <a:rPr lang="en"/>
              <a:t>Pathogen</a:t>
            </a:r>
            <a:endParaRPr/>
          </a:p>
          <a:p>
            <a:pPr indent="-342900" lvl="0" marL="457200" rtl="0" algn="l">
              <a:lnSpc>
                <a:spcPct val="115000"/>
              </a:lnSpc>
              <a:spcBef>
                <a:spcPts val="0"/>
              </a:spcBef>
              <a:spcAft>
                <a:spcPts val="0"/>
              </a:spcAft>
              <a:buSzPts val="1800"/>
              <a:buChar char="-"/>
            </a:pPr>
            <a:r>
              <a:rPr lang="en"/>
              <a:t>Conducive Environment </a:t>
            </a:r>
            <a:endParaRPr/>
          </a:p>
          <a:p>
            <a:pPr indent="-342900" lvl="0" marL="457200" rtl="0" algn="l">
              <a:lnSpc>
                <a:spcPct val="115000"/>
              </a:lnSpc>
              <a:spcBef>
                <a:spcPts val="0"/>
              </a:spcBef>
              <a:spcAft>
                <a:spcPts val="0"/>
              </a:spcAft>
              <a:buSzPts val="1800"/>
              <a:buChar char="-"/>
            </a:pPr>
            <a:r>
              <a:rPr lang="en"/>
              <a:t>Can also include Humans &amp; Time</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rPr lang="en"/>
              <a:t>* Need understanding on actual disease parameters for Forecasting System</a:t>
            </a:r>
            <a:endParaRPr/>
          </a:p>
        </p:txBody>
      </p:sp>
      <p:pic>
        <p:nvPicPr>
          <p:cNvPr id="99" name="Google Shape;99;p18"/>
          <p:cNvPicPr preferRelativeResize="0"/>
          <p:nvPr/>
        </p:nvPicPr>
        <p:blipFill rotWithShape="1">
          <a:blip r:embed="rId3">
            <a:alphaModFix/>
          </a:blip>
          <a:srcRect b="0" l="0" r="0" t="0"/>
          <a:stretch/>
        </p:blipFill>
        <p:spPr>
          <a:xfrm>
            <a:off x="6427900" y="1686838"/>
            <a:ext cx="2552700" cy="222766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pic>
        <p:nvPicPr>
          <p:cNvPr id="104" name="Google Shape;104;p19"/>
          <p:cNvPicPr preferRelativeResize="0"/>
          <p:nvPr/>
        </p:nvPicPr>
        <p:blipFill rotWithShape="1">
          <a:blip r:embed="rId3">
            <a:alphaModFix/>
          </a:blip>
          <a:srcRect b="0" l="0" r="0" t="0"/>
          <a:stretch/>
        </p:blipFill>
        <p:spPr>
          <a:xfrm>
            <a:off x="812425" y="152400"/>
            <a:ext cx="7252304" cy="4838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Disease Progress Curves </a:t>
            </a:r>
            <a:endParaRPr/>
          </a:p>
        </p:txBody>
      </p:sp>
      <p:sp>
        <p:nvSpPr>
          <p:cNvPr id="110" name="Google Shape;110;p20"/>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Monomolecular  - used single cycle diseases </a:t>
            </a:r>
            <a:endParaRPr/>
          </a:p>
          <a:p>
            <a:pPr indent="-342900" lvl="0" marL="457200" rtl="0" algn="l">
              <a:lnSpc>
                <a:spcPct val="115000"/>
              </a:lnSpc>
              <a:spcBef>
                <a:spcPts val="0"/>
              </a:spcBef>
              <a:spcAft>
                <a:spcPts val="0"/>
              </a:spcAft>
              <a:buSzPts val="1800"/>
              <a:buChar char="●"/>
            </a:pPr>
            <a:r>
              <a:rPr lang="en"/>
              <a:t>Exponential - used when one infected plant infects another </a:t>
            </a:r>
            <a:endParaRPr/>
          </a:p>
          <a:p>
            <a:pPr indent="-342900" lvl="0" marL="457200" rtl="0" algn="l">
              <a:lnSpc>
                <a:spcPct val="115000"/>
              </a:lnSpc>
              <a:spcBef>
                <a:spcPts val="0"/>
              </a:spcBef>
              <a:spcAft>
                <a:spcPts val="0"/>
              </a:spcAft>
              <a:buSzPts val="1800"/>
              <a:buChar char="●"/>
            </a:pPr>
            <a:r>
              <a:rPr lang="en"/>
              <a:t>Logistics - common for epidemic description with secondary spreading </a:t>
            </a:r>
            <a:endParaRPr/>
          </a:p>
          <a:p>
            <a:pPr indent="0" lvl="0" marL="0" rtl="0" algn="l">
              <a:lnSpc>
                <a:spcPct val="115000"/>
              </a:lnSpc>
              <a:spcBef>
                <a:spcPts val="1600"/>
              </a:spcBef>
              <a:spcAft>
                <a:spcPts val="0"/>
              </a:spcAft>
              <a:buSzPts val="1800"/>
              <a:buNone/>
            </a:pPr>
            <a:r>
              <a:rPr lang="en"/>
              <a:t>Compares effects of variables on disease development </a:t>
            </a:r>
            <a:endParaRPr/>
          </a:p>
          <a:p>
            <a:pPr indent="0" lvl="0" marL="0" rtl="0" algn="l">
              <a:lnSpc>
                <a:spcPct val="115000"/>
              </a:lnSpc>
              <a:spcBef>
                <a:spcPts val="1600"/>
              </a:spcBef>
              <a:spcAft>
                <a:spcPts val="0"/>
              </a:spcAft>
              <a:buSzPts val="1800"/>
              <a:buNone/>
            </a:pPr>
            <a:r>
              <a:rPr lang="en"/>
              <a:t>Predict future outcome and control</a:t>
            </a:r>
            <a:endParaRPr/>
          </a:p>
          <a:p>
            <a:pPr indent="0" lvl="0" marL="0" rtl="0" algn="l">
              <a:lnSpc>
                <a:spcPct val="115000"/>
              </a:lnSpc>
              <a:spcBef>
                <a:spcPts val="1600"/>
              </a:spcBef>
              <a:spcAft>
                <a:spcPts val="1600"/>
              </a:spcAft>
              <a:buSzPts val="1800"/>
              <a:buNone/>
            </a:pPr>
            <a:r>
              <a:rPr lang="en"/>
              <a:t>Area under the Disease Progress Curve used to make comparisons between cycles and treatments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457200" rtl="0" algn="l">
              <a:lnSpc>
                <a:spcPct val="100000"/>
              </a:lnSpc>
              <a:spcBef>
                <a:spcPts val="0"/>
              </a:spcBef>
              <a:spcAft>
                <a:spcPts val="0"/>
              </a:spcAft>
              <a:buSzPts val="3000"/>
              <a:buNone/>
            </a:pPr>
            <a:r>
              <a:rPr lang="en"/>
              <a:t>Monocyclic 							Polycyclic </a:t>
            </a:r>
            <a:endParaRPr/>
          </a:p>
        </p:txBody>
      </p:sp>
      <p:sp>
        <p:nvSpPr>
          <p:cNvPr id="116" name="Google Shape;116;p21"/>
          <p:cNvSpPr txBox="1"/>
          <p:nvPr/>
        </p:nvSpPr>
        <p:spPr>
          <a:xfrm>
            <a:off x="86450" y="3993000"/>
            <a:ext cx="4357200" cy="133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Roboto"/>
                <a:ea typeface="Roboto"/>
                <a:cs typeface="Roboto"/>
                <a:sym typeface="Roboto"/>
              </a:rPr>
              <a:t>x - variable measured </a:t>
            </a:r>
            <a:endParaRPr b="0" i="0" sz="14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Roboto"/>
                <a:ea typeface="Roboto"/>
                <a:cs typeface="Roboto"/>
                <a:sym typeface="Roboto"/>
              </a:rPr>
              <a:t>t - time </a:t>
            </a:r>
            <a:endParaRPr b="0" i="0" sz="14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Roboto"/>
                <a:ea typeface="Roboto"/>
                <a:cs typeface="Roboto"/>
                <a:sym typeface="Roboto"/>
              </a:rPr>
              <a:t>Q - initial inoculum</a:t>
            </a:r>
            <a:endParaRPr b="0" i="0" sz="14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Roboto"/>
                <a:ea typeface="Roboto"/>
                <a:cs typeface="Roboto"/>
                <a:sym typeface="Roboto"/>
              </a:rPr>
              <a:t>R - rate of disease progression per unit of inoculum</a:t>
            </a:r>
            <a:endParaRPr b="0" i="0" sz="1400" u="none" cap="none" strike="noStrike">
              <a:solidFill>
                <a:srgbClr val="FFFFFF"/>
              </a:solidFill>
              <a:latin typeface="Roboto"/>
              <a:ea typeface="Roboto"/>
              <a:cs typeface="Roboto"/>
              <a:sym typeface="Roboto"/>
            </a:endParaRPr>
          </a:p>
        </p:txBody>
      </p:sp>
      <p:pic>
        <p:nvPicPr>
          <p:cNvPr id="117" name="Google Shape;117;p21"/>
          <p:cNvPicPr preferRelativeResize="0"/>
          <p:nvPr/>
        </p:nvPicPr>
        <p:blipFill rotWithShape="1">
          <a:blip r:embed="rId3">
            <a:alphaModFix/>
          </a:blip>
          <a:srcRect b="0" l="0" r="0" t="16666"/>
          <a:stretch/>
        </p:blipFill>
        <p:spPr>
          <a:xfrm>
            <a:off x="1905400" y="1547600"/>
            <a:ext cx="1343025" cy="476250"/>
          </a:xfrm>
          <a:prstGeom prst="rect">
            <a:avLst/>
          </a:prstGeom>
          <a:noFill/>
          <a:ln>
            <a:noFill/>
          </a:ln>
        </p:spPr>
      </p:pic>
      <p:pic>
        <p:nvPicPr>
          <p:cNvPr id="118" name="Google Shape;118;p21"/>
          <p:cNvPicPr preferRelativeResize="0"/>
          <p:nvPr/>
        </p:nvPicPr>
        <p:blipFill rotWithShape="1">
          <a:blip r:embed="rId4">
            <a:alphaModFix/>
          </a:blip>
          <a:srcRect b="0" l="0" r="0" t="0"/>
          <a:stretch/>
        </p:blipFill>
        <p:spPr>
          <a:xfrm>
            <a:off x="1913569" y="2898576"/>
            <a:ext cx="2341206" cy="1674575"/>
          </a:xfrm>
          <a:prstGeom prst="rect">
            <a:avLst/>
          </a:prstGeom>
          <a:noFill/>
          <a:ln>
            <a:noFill/>
          </a:ln>
        </p:spPr>
      </p:pic>
      <p:sp>
        <p:nvSpPr>
          <p:cNvPr id="119" name="Google Shape;119;p21"/>
          <p:cNvSpPr txBox="1"/>
          <p:nvPr/>
        </p:nvSpPr>
        <p:spPr>
          <a:xfrm>
            <a:off x="4745100" y="4060625"/>
            <a:ext cx="4357200" cy="133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Roboto"/>
                <a:ea typeface="Roboto"/>
                <a:cs typeface="Roboto"/>
                <a:sym typeface="Roboto"/>
              </a:rPr>
              <a:t>x - variable measured </a:t>
            </a:r>
            <a:endParaRPr b="0" i="0" sz="14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Roboto"/>
                <a:ea typeface="Roboto"/>
                <a:cs typeface="Roboto"/>
                <a:sym typeface="Roboto"/>
              </a:rPr>
              <a:t>t - time </a:t>
            </a:r>
            <a:endParaRPr b="0" i="0" sz="14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Roboto"/>
                <a:ea typeface="Roboto"/>
                <a:cs typeface="Roboto"/>
                <a:sym typeface="Roboto"/>
              </a:rPr>
              <a:t>x0 - initial proportion of disease</a:t>
            </a:r>
            <a:endParaRPr b="0" i="0" sz="14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Roboto"/>
                <a:ea typeface="Roboto"/>
                <a:cs typeface="Roboto"/>
                <a:sym typeface="Roboto"/>
              </a:rPr>
              <a:t>r - rate of disease progression per unit of inoculum</a:t>
            </a:r>
            <a:endParaRPr b="0" i="0" sz="1400" u="none" cap="none" strike="noStrike">
              <a:solidFill>
                <a:srgbClr val="FFFFFF"/>
              </a:solidFill>
              <a:latin typeface="Roboto"/>
              <a:ea typeface="Roboto"/>
              <a:cs typeface="Roboto"/>
              <a:sym typeface="Roboto"/>
            </a:endParaRPr>
          </a:p>
        </p:txBody>
      </p:sp>
      <p:sp>
        <p:nvSpPr>
          <p:cNvPr id="120" name="Google Shape;120;p21"/>
          <p:cNvSpPr txBox="1"/>
          <p:nvPr/>
        </p:nvSpPr>
        <p:spPr>
          <a:xfrm>
            <a:off x="0" y="1565375"/>
            <a:ext cx="1866300" cy="133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Roboto"/>
                <a:ea typeface="Roboto"/>
                <a:cs typeface="Roboto"/>
                <a:sym typeface="Roboto"/>
              </a:rPr>
              <a:t>Differential Equation:</a:t>
            </a:r>
            <a:endParaRPr b="0" i="0" sz="14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Roboto"/>
                <a:ea typeface="Roboto"/>
                <a:cs typeface="Roboto"/>
                <a:sym typeface="Roboto"/>
              </a:rPr>
              <a:t>After integration:</a:t>
            </a:r>
            <a:endParaRPr b="0" i="0" sz="1400" u="none" cap="none" strike="noStrike">
              <a:solidFill>
                <a:srgbClr val="FFFFFF"/>
              </a:solidFill>
              <a:latin typeface="Roboto"/>
              <a:ea typeface="Roboto"/>
              <a:cs typeface="Roboto"/>
              <a:sym typeface="Roboto"/>
            </a:endParaRPr>
          </a:p>
        </p:txBody>
      </p:sp>
      <p:pic>
        <p:nvPicPr>
          <p:cNvPr id="121" name="Google Shape;121;p21"/>
          <p:cNvPicPr preferRelativeResize="0"/>
          <p:nvPr/>
        </p:nvPicPr>
        <p:blipFill rotWithShape="1">
          <a:blip r:embed="rId5">
            <a:alphaModFix/>
          </a:blip>
          <a:srcRect b="0" l="0" r="0" t="0"/>
          <a:stretch/>
        </p:blipFill>
        <p:spPr>
          <a:xfrm>
            <a:off x="1905400" y="2223088"/>
            <a:ext cx="942975" cy="476250"/>
          </a:xfrm>
          <a:prstGeom prst="rect">
            <a:avLst/>
          </a:prstGeom>
          <a:noFill/>
          <a:ln>
            <a:noFill/>
          </a:ln>
        </p:spPr>
      </p:pic>
      <p:sp>
        <p:nvSpPr>
          <p:cNvPr id="122" name="Google Shape;122;p21"/>
          <p:cNvSpPr txBox="1"/>
          <p:nvPr/>
        </p:nvSpPr>
        <p:spPr>
          <a:xfrm>
            <a:off x="4596050" y="1565375"/>
            <a:ext cx="1866300" cy="133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Roboto"/>
                <a:ea typeface="Roboto"/>
                <a:cs typeface="Roboto"/>
                <a:sym typeface="Roboto"/>
              </a:rPr>
              <a:t>Differential Equation:</a:t>
            </a:r>
            <a:endParaRPr b="0" i="0" sz="14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Roboto"/>
                <a:ea typeface="Roboto"/>
                <a:cs typeface="Roboto"/>
                <a:sym typeface="Roboto"/>
              </a:rPr>
              <a:t>After integration:</a:t>
            </a:r>
            <a:endParaRPr b="0" i="0" sz="1400" u="none" cap="none" strike="noStrike">
              <a:solidFill>
                <a:srgbClr val="FFFFFF"/>
              </a:solidFill>
              <a:latin typeface="Roboto"/>
              <a:ea typeface="Roboto"/>
              <a:cs typeface="Roboto"/>
              <a:sym typeface="Roboto"/>
            </a:endParaRPr>
          </a:p>
        </p:txBody>
      </p:sp>
      <p:pic>
        <p:nvPicPr>
          <p:cNvPr id="123" name="Google Shape;123;p21"/>
          <p:cNvPicPr preferRelativeResize="0"/>
          <p:nvPr/>
        </p:nvPicPr>
        <p:blipFill rotWithShape="1">
          <a:blip r:embed="rId6">
            <a:alphaModFix/>
          </a:blip>
          <a:srcRect b="0" l="0" r="0" t="0"/>
          <a:stretch/>
        </p:blipFill>
        <p:spPr>
          <a:xfrm>
            <a:off x="6667150" y="1557425"/>
            <a:ext cx="1386424" cy="476250"/>
          </a:xfrm>
          <a:prstGeom prst="rect">
            <a:avLst/>
          </a:prstGeom>
          <a:noFill/>
          <a:ln>
            <a:noFill/>
          </a:ln>
        </p:spPr>
      </p:pic>
      <p:pic>
        <p:nvPicPr>
          <p:cNvPr id="124" name="Google Shape;124;p21"/>
          <p:cNvPicPr preferRelativeResize="0"/>
          <p:nvPr/>
        </p:nvPicPr>
        <p:blipFill rotWithShape="1">
          <a:blip r:embed="rId7">
            <a:alphaModFix/>
          </a:blip>
          <a:srcRect b="0" l="0" r="0" t="0"/>
          <a:stretch/>
        </p:blipFill>
        <p:spPr>
          <a:xfrm>
            <a:off x="6767150" y="2246926"/>
            <a:ext cx="1047750" cy="476250"/>
          </a:xfrm>
          <a:prstGeom prst="rect">
            <a:avLst/>
          </a:prstGeom>
          <a:noFill/>
          <a:ln>
            <a:noFill/>
          </a:ln>
        </p:spPr>
      </p:pic>
      <p:pic>
        <p:nvPicPr>
          <p:cNvPr id="125" name="Google Shape;125;p21"/>
          <p:cNvPicPr preferRelativeResize="0"/>
          <p:nvPr/>
        </p:nvPicPr>
        <p:blipFill rotWithShape="1">
          <a:blip r:embed="rId8">
            <a:alphaModFix/>
          </a:blip>
          <a:srcRect b="0" l="0" r="7062" t="0"/>
          <a:stretch/>
        </p:blipFill>
        <p:spPr>
          <a:xfrm>
            <a:off x="6601050" y="2860725"/>
            <a:ext cx="2341200" cy="1674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