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60" r:id="rId1"/>
  </p:sldMasterIdLst>
  <p:notesMasterIdLst>
    <p:notesMasterId r:id="rId10"/>
  </p:notesMasterIdLst>
  <p:sldIdLst>
    <p:sldId id="809" r:id="rId2"/>
    <p:sldId id="810" r:id="rId3"/>
    <p:sldId id="811" r:id="rId4"/>
    <p:sldId id="812" r:id="rId5"/>
    <p:sldId id="814" r:id="rId6"/>
    <p:sldId id="813" r:id="rId7"/>
    <p:sldId id="290" r:id="rId8"/>
    <p:sldId id="81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2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712" autoAdjust="0"/>
  </p:normalViewPr>
  <p:slideViewPr>
    <p:cSldViewPr snapToGrid="0">
      <p:cViewPr>
        <p:scale>
          <a:sx n="100" d="100"/>
          <a:sy n="100" d="100"/>
        </p:scale>
        <p:origin x="936" y="258"/>
      </p:cViewPr>
      <p:guideLst/>
    </p:cSldViewPr>
  </p:slideViewPr>
  <p:notesTextViewPr>
    <p:cViewPr>
      <p:scale>
        <a:sx n="1" d="1"/>
        <a:sy n="1" d="1"/>
      </p:scale>
      <p:origin x="0" y="-156"/>
    </p:cViewPr>
  </p:notesTextViewPr>
  <p:notesViewPr>
    <p:cSldViewPr snapToGrid="0">
      <p:cViewPr varScale="1">
        <p:scale>
          <a:sx n="65" d="100"/>
          <a:sy n="65" d="100"/>
        </p:scale>
        <p:origin x="3154"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39D18E-471A-45B7-B742-F9E7F2588A3D}" type="datetimeFigureOut">
              <a:rPr lang="en-US" smtClean="0"/>
              <a:t>9/5/2019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1E4399-E124-4FA4-B074-5A7AB792E01C}" type="slidenum">
              <a:rPr lang="en-US" smtClean="0"/>
              <a:t>‹#›</a:t>
            </a:fld>
            <a:endParaRPr lang="en-US" dirty="0"/>
          </a:p>
        </p:txBody>
      </p:sp>
    </p:spTree>
    <p:extLst>
      <p:ext uri="{BB962C8B-B14F-4D97-AF65-F5344CB8AC3E}">
        <p14:creationId xmlns:p14="http://schemas.microsoft.com/office/powerpoint/2010/main" val="8209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2019, a national team was convened to review and update the national list of resource concerns and planning criteria.  The team included diverse members from state, regional and national technical backgrounds.  By April 2019, the National Technical Guide Committee had voted to approve an updated list of 47 resource concern names.   By August, the team presented and earned approval from the NTGC for sets of planning criteria and assessment technology, by land use category, for each resource concern.</a:t>
            </a:r>
          </a:p>
        </p:txBody>
      </p:sp>
      <p:sp>
        <p:nvSpPr>
          <p:cNvPr id="4" name="Slide Number Placeholder 3"/>
          <p:cNvSpPr>
            <a:spLocks noGrp="1"/>
          </p:cNvSpPr>
          <p:nvPr>
            <p:ph type="sldNum" sz="quarter" idx="5"/>
          </p:nvPr>
        </p:nvSpPr>
        <p:spPr/>
        <p:txBody>
          <a:bodyPr/>
          <a:lstStyle/>
          <a:p>
            <a:fld id="{B31E4399-E124-4FA4-B074-5A7AB792E01C}" type="slidenum">
              <a:rPr lang="en-US" smtClean="0"/>
              <a:t>1</a:t>
            </a:fld>
            <a:endParaRPr lang="en-US" dirty="0"/>
          </a:p>
        </p:txBody>
      </p:sp>
    </p:spTree>
    <p:extLst>
      <p:ext uri="{BB962C8B-B14F-4D97-AF65-F5344CB8AC3E}">
        <p14:creationId xmlns:p14="http://schemas.microsoft.com/office/powerpoint/2010/main" val="4011003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parallel with the updates to the national list of resource concerns and planning criteria, a team of state, regional and national volunteers was established to identify streamlined assessment methods that could be used in CART to identify presence/absence of seven soil quality and soil health resource concerns with a high level of certainty using remotely sensed information and simple questions observations to the greatest extent possible.</a:t>
            </a:r>
          </a:p>
          <a:p>
            <a:r>
              <a:rPr lang="en-US" dirty="0"/>
              <a:t>The CART assessment methods are intended to provide streamlined alternative to traditional in-field assessment technology, but they DO NOT rule out use of in-field methods.  Planners using the CART assessment will be able to use field collected data to override results from the streamlined assessment.</a:t>
            </a:r>
          </a:p>
        </p:txBody>
      </p:sp>
      <p:sp>
        <p:nvSpPr>
          <p:cNvPr id="4" name="Slide Number Placeholder 3"/>
          <p:cNvSpPr>
            <a:spLocks noGrp="1"/>
          </p:cNvSpPr>
          <p:nvPr>
            <p:ph type="sldNum" sz="quarter" idx="5"/>
          </p:nvPr>
        </p:nvSpPr>
        <p:spPr/>
        <p:txBody>
          <a:bodyPr/>
          <a:lstStyle/>
          <a:p>
            <a:fld id="{B31E4399-E124-4FA4-B074-5A7AB792E01C}" type="slidenum">
              <a:rPr lang="en-US" smtClean="0"/>
              <a:t>2</a:t>
            </a:fld>
            <a:endParaRPr lang="en-US" dirty="0"/>
          </a:p>
        </p:txBody>
      </p:sp>
    </p:spTree>
    <p:extLst>
      <p:ext uri="{BB962C8B-B14F-4D97-AF65-F5344CB8AC3E}">
        <p14:creationId xmlns:p14="http://schemas.microsoft.com/office/powerpoint/2010/main" val="2904490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simplified description of the CART Assessment workflow, emphasizing how webservices derived from SSURGO data inform the assessments.</a:t>
            </a:r>
          </a:p>
        </p:txBody>
      </p:sp>
      <p:sp>
        <p:nvSpPr>
          <p:cNvPr id="4" name="Slide Number Placeholder 3"/>
          <p:cNvSpPr>
            <a:spLocks noGrp="1"/>
          </p:cNvSpPr>
          <p:nvPr>
            <p:ph type="sldNum" sz="quarter" idx="5"/>
          </p:nvPr>
        </p:nvSpPr>
        <p:spPr/>
        <p:txBody>
          <a:bodyPr/>
          <a:lstStyle/>
          <a:p>
            <a:fld id="{B31E4399-E124-4FA4-B074-5A7AB792E01C}" type="slidenum">
              <a:rPr lang="en-US" smtClean="0"/>
              <a:t>3</a:t>
            </a:fld>
            <a:endParaRPr lang="en-US" dirty="0"/>
          </a:p>
        </p:txBody>
      </p:sp>
    </p:spTree>
    <p:extLst>
      <p:ext uri="{BB962C8B-B14F-4D97-AF65-F5344CB8AC3E}">
        <p14:creationId xmlns:p14="http://schemas.microsoft.com/office/powerpoint/2010/main" val="875457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resource concern listed, an overview of the CART streamlined assessment method is described.  Key concepts for each of these are:</a:t>
            </a:r>
          </a:p>
          <a:p>
            <a:pPr marL="171450" indent="-171450">
              <a:buFont typeface="Arial" panose="020B0604020202020204" pitchFamily="34" charset="0"/>
              <a:buChar char="•"/>
            </a:pPr>
            <a:r>
              <a:rPr lang="en-US" dirty="0"/>
              <a:t> “thresholds” (treatment/attainment goals used in lieu of planning criteria by CART)</a:t>
            </a:r>
          </a:p>
          <a:p>
            <a:pPr marL="171450" indent="-171450">
              <a:buFont typeface="Arial" panose="020B0604020202020204" pitchFamily="34" charset="0"/>
              <a:buChar char="•"/>
            </a:pPr>
            <a:r>
              <a:rPr lang="en-US" dirty="0"/>
              <a:t>Thresholds are either fixed @ 50 points, or are vary between 40 and 60 points depending on the site’s soil characteristics</a:t>
            </a:r>
          </a:p>
          <a:p>
            <a:pPr marL="171450" indent="-171450">
              <a:buFont typeface="Arial" panose="020B0604020202020204" pitchFamily="34" charset="0"/>
              <a:buChar char="•"/>
            </a:pPr>
            <a:r>
              <a:rPr lang="en-US" dirty="0"/>
              <a:t>Existing conditions (a.k.a. benchmark condition) are indicated by planner answered questions</a:t>
            </a:r>
          </a:p>
          <a:p>
            <a:pPr marL="171450" indent="-171450">
              <a:buFont typeface="Arial" panose="020B0604020202020204" pitchFamily="34" charset="0"/>
              <a:buChar char="•"/>
            </a:pPr>
            <a:r>
              <a:rPr lang="en-US" dirty="0"/>
              <a:t>Practice points (for existing and planned practices) are applied in the assessment to indicate the levels of conservation relative to the applicable threshold for the land.</a:t>
            </a:r>
          </a:p>
        </p:txBody>
      </p:sp>
      <p:sp>
        <p:nvSpPr>
          <p:cNvPr id="4" name="Slide Number Placeholder 3"/>
          <p:cNvSpPr>
            <a:spLocks noGrp="1"/>
          </p:cNvSpPr>
          <p:nvPr>
            <p:ph type="sldNum" sz="quarter" idx="5"/>
          </p:nvPr>
        </p:nvSpPr>
        <p:spPr/>
        <p:txBody>
          <a:bodyPr/>
          <a:lstStyle/>
          <a:p>
            <a:fld id="{B31E4399-E124-4FA4-B074-5A7AB792E01C}" type="slidenum">
              <a:rPr lang="en-US" smtClean="0"/>
              <a:t>4</a:t>
            </a:fld>
            <a:endParaRPr lang="en-US" dirty="0"/>
          </a:p>
        </p:txBody>
      </p:sp>
    </p:spTree>
    <p:extLst>
      <p:ext uri="{BB962C8B-B14F-4D97-AF65-F5344CB8AC3E}">
        <p14:creationId xmlns:p14="http://schemas.microsoft.com/office/powerpoint/2010/main" val="574473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how the soil webservices are used to establish thresholds that vary according to an interpretation of planning units soil capabilities and limitations for a soil health resource concern.</a:t>
            </a:r>
          </a:p>
        </p:txBody>
      </p:sp>
      <p:sp>
        <p:nvSpPr>
          <p:cNvPr id="4" name="Slide Number Placeholder 3"/>
          <p:cNvSpPr>
            <a:spLocks noGrp="1"/>
          </p:cNvSpPr>
          <p:nvPr>
            <p:ph type="sldNum" sz="quarter" idx="5"/>
          </p:nvPr>
        </p:nvSpPr>
        <p:spPr/>
        <p:txBody>
          <a:bodyPr/>
          <a:lstStyle/>
          <a:p>
            <a:fld id="{B31E4399-E124-4FA4-B074-5A7AB792E01C}" type="slidenum">
              <a:rPr lang="en-US" smtClean="0"/>
              <a:t>5</a:t>
            </a:fld>
            <a:endParaRPr lang="en-US" dirty="0"/>
          </a:p>
        </p:txBody>
      </p:sp>
    </p:spTree>
    <p:extLst>
      <p:ext uri="{BB962C8B-B14F-4D97-AF65-F5344CB8AC3E}">
        <p14:creationId xmlns:p14="http://schemas.microsoft.com/office/powerpoint/2010/main" val="1992102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Maintaining SOM represented the idea of ‘sustainability’, therefor should be set as the CART threshold.  </a:t>
            </a:r>
          </a:p>
          <a:p>
            <a:r>
              <a:rPr lang="en-US" dirty="0"/>
              <a:t> </a:t>
            </a:r>
          </a:p>
          <a:p>
            <a:r>
              <a:rPr lang="en-US" dirty="0"/>
              <a:t>Conservation Practices can be used to meet the threshold, except on non-irrigated land with soil having a high vulnerability to SOM depletion.</a:t>
            </a:r>
          </a:p>
          <a:p>
            <a:r>
              <a:rPr lang="en-US" dirty="0"/>
              <a:t> </a:t>
            </a:r>
          </a:p>
          <a:p>
            <a:r>
              <a:rPr lang="en-US" dirty="0"/>
              <a:t>CSP enhancements can be used to take land past the threshold into the “building SOM” category.</a:t>
            </a:r>
          </a:p>
          <a:p>
            <a:r>
              <a:rPr lang="en-US" dirty="0"/>
              <a:t> </a:t>
            </a:r>
          </a:p>
          <a:p>
            <a:r>
              <a:rPr lang="en-US" dirty="0"/>
              <a:t>Need to add practice points for irrigation b/c it modifies the climate.</a:t>
            </a:r>
          </a:p>
        </p:txBody>
      </p:sp>
      <p:sp>
        <p:nvSpPr>
          <p:cNvPr id="4" name="Slide Number Placeholder 3"/>
          <p:cNvSpPr>
            <a:spLocks noGrp="1"/>
          </p:cNvSpPr>
          <p:nvPr>
            <p:ph type="sldNum" sz="quarter" idx="5"/>
          </p:nvPr>
        </p:nvSpPr>
        <p:spPr/>
        <p:txBody>
          <a:bodyPr/>
          <a:lstStyle/>
          <a:p>
            <a:fld id="{B31E4399-E124-4FA4-B074-5A7AB792E01C}" type="slidenum">
              <a:rPr lang="en-US" smtClean="0"/>
              <a:t>6</a:t>
            </a:fld>
            <a:endParaRPr lang="en-US" dirty="0"/>
          </a:p>
        </p:txBody>
      </p:sp>
    </p:spTree>
    <p:extLst>
      <p:ext uri="{BB962C8B-B14F-4D97-AF65-F5344CB8AC3E}">
        <p14:creationId xmlns:p14="http://schemas.microsoft.com/office/powerpoint/2010/main" val="139249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provides a screen capture of the thematic map output that can be generated from the soil webservices for a planning land unit.  Color intensities indicate soil ratings for the Organic Matter Depletion resource concern.  It is intended to add this map generation feature within the CART assessment, to aid planners and support decision-making by their clients.</a:t>
            </a:r>
          </a:p>
        </p:txBody>
      </p:sp>
      <p:sp>
        <p:nvSpPr>
          <p:cNvPr id="4" name="Slide Number Placeholder 3"/>
          <p:cNvSpPr>
            <a:spLocks noGrp="1"/>
          </p:cNvSpPr>
          <p:nvPr>
            <p:ph type="sldNum" sz="quarter" idx="5"/>
          </p:nvPr>
        </p:nvSpPr>
        <p:spPr/>
        <p:txBody>
          <a:bodyPr/>
          <a:lstStyle/>
          <a:p>
            <a:fld id="{57DC1755-625D-A742-ACDB-726AD4CDF29D}" type="slidenum">
              <a:rPr lang="en-US" smtClean="0"/>
              <a:t>7</a:t>
            </a:fld>
            <a:endParaRPr lang="en-US" dirty="0"/>
          </a:p>
        </p:txBody>
      </p:sp>
    </p:spTree>
    <p:extLst>
      <p:ext uri="{BB962C8B-B14F-4D97-AF65-F5344CB8AC3E}">
        <p14:creationId xmlns:p14="http://schemas.microsoft.com/office/powerpoint/2010/main" val="143079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provides hyperlinks to soil health interpretation refence materials, developed by Jason Nemecek, State Soil Scientist in Wisconsin and Steve Peaslee GIS Specialist at the National Soil Survey Center</a:t>
            </a:r>
          </a:p>
        </p:txBody>
      </p:sp>
      <p:sp>
        <p:nvSpPr>
          <p:cNvPr id="4" name="Slide Number Placeholder 3"/>
          <p:cNvSpPr>
            <a:spLocks noGrp="1"/>
          </p:cNvSpPr>
          <p:nvPr>
            <p:ph type="sldNum" sz="quarter" idx="5"/>
          </p:nvPr>
        </p:nvSpPr>
        <p:spPr/>
        <p:txBody>
          <a:bodyPr/>
          <a:lstStyle/>
          <a:p>
            <a:fld id="{B31E4399-E124-4FA4-B074-5A7AB792E01C}" type="slidenum">
              <a:rPr lang="en-US" smtClean="0"/>
              <a:t>8</a:t>
            </a:fld>
            <a:endParaRPr lang="en-US" dirty="0"/>
          </a:p>
        </p:txBody>
      </p:sp>
    </p:spTree>
    <p:extLst>
      <p:ext uri="{BB962C8B-B14F-4D97-AF65-F5344CB8AC3E}">
        <p14:creationId xmlns:p14="http://schemas.microsoft.com/office/powerpoint/2010/main" val="778815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rgbClr val="00529D"/>
                </a:solidFill>
              </a:defRPr>
            </a:lvl1pPr>
            <a:lvl2pPr>
              <a:defRPr>
                <a:solidFill>
                  <a:schemeClr val="bg2">
                    <a:lumMod val="25000"/>
                  </a:schemeClr>
                </a:solidFill>
              </a:defRPr>
            </a:lvl2pPr>
            <a:lvl3pPr>
              <a:defRPr sz="2200">
                <a:solidFill>
                  <a:srgbClr val="005941"/>
                </a:solidFill>
              </a:defRPr>
            </a:lvl3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834123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221971"/>
            <a:ext cx="5181600" cy="4954992"/>
          </a:xfrm>
        </p:spPr>
        <p:txBody>
          <a:bodyPr/>
          <a:lstStyle/>
          <a:p>
            <a:pPr lvl="0"/>
            <a:r>
              <a:rPr lang="en-US" dirty="0"/>
              <a:t>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172200" y="1221971"/>
            <a:ext cx="5181600" cy="4954992"/>
          </a:xfrm>
        </p:spPr>
        <p:txBody>
          <a:body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165978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30073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45748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94066" y="5947"/>
            <a:ext cx="8959735" cy="84279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147156"/>
            <a:ext cx="10515600" cy="502980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7" name="TextBox 6">
            <a:extLst>
              <a:ext uri="{FF2B5EF4-FFF2-40B4-BE49-F238E27FC236}">
                <a16:creationId xmlns:a16="http://schemas.microsoft.com/office/drawing/2014/main" id="{EE54A740-5D66-40FB-9545-E0AA01A6DB9F}"/>
              </a:ext>
            </a:extLst>
          </p:cNvPr>
          <p:cNvSpPr txBox="1"/>
          <p:nvPr userDrawn="1"/>
        </p:nvSpPr>
        <p:spPr>
          <a:xfrm>
            <a:off x="11028218" y="6475382"/>
            <a:ext cx="1163783" cy="400110"/>
          </a:xfrm>
          <a:prstGeom prst="rect">
            <a:avLst/>
          </a:prstGeom>
          <a:noFill/>
        </p:spPr>
        <p:txBody>
          <a:bodyPr wrap="square" rtlCol="0">
            <a:spAutoFit/>
          </a:bodyPr>
          <a:lstStyle/>
          <a:p>
            <a:pPr algn="ctr"/>
            <a:r>
              <a:rPr lang="en-US" sz="1000" dirty="0">
                <a:solidFill>
                  <a:schemeClr val="bg2">
                    <a:lumMod val="25000"/>
                  </a:schemeClr>
                </a:solidFill>
              </a:rPr>
              <a:t>Slide </a:t>
            </a:r>
            <a:fld id="{E996FD43-BCA5-469D-B59C-2DFD4B6E3EDA}" type="slidenum">
              <a:rPr lang="en-US" sz="1000" smtClean="0">
                <a:solidFill>
                  <a:schemeClr val="bg2">
                    <a:lumMod val="25000"/>
                  </a:schemeClr>
                </a:solidFill>
              </a:rPr>
              <a:pPr algn="ctr"/>
              <a:t>‹#›</a:t>
            </a:fld>
            <a:r>
              <a:rPr lang="en-US" sz="1000" dirty="0">
                <a:solidFill>
                  <a:schemeClr val="bg2">
                    <a:lumMod val="25000"/>
                  </a:schemeClr>
                </a:solidFill>
              </a:rPr>
              <a:t> </a:t>
            </a:r>
          </a:p>
          <a:p>
            <a:pPr algn="ctr"/>
            <a:fld id="{FAADAE4D-EF51-469F-A839-6C80F94C53B8}" type="datetime12">
              <a:rPr lang="en-US" sz="1000" smtClean="0">
                <a:solidFill>
                  <a:schemeClr val="bg2">
                    <a:lumMod val="25000"/>
                  </a:schemeClr>
                </a:solidFill>
              </a:rPr>
              <a:t>10:37 AM</a:t>
            </a:fld>
            <a:endParaRPr lang="en-US" sz="1000" dirty="0">
              <a:solidFill>
                <a:schemeClr val="bg2">
                  <a:lumMod val="25000"/>
                </a:schemeClr>
              </a:solidFill>
            </a:endParaRPr>
          </a:p>
        </p:txBody>
      </p:sp>
      <p:pic>
        <p:nvPicPr>
          <p:cNvPr id="9" name="Picture 8" descr="A close up of a sign&#10;&#10;Description generated with very high confidence">
            <a:extLst>
              <a:ext uri="{FF2B5EF4-FFF2-40B4-BE49-F238E27FC236}">
                <a16:creationId xmlns:a16="http://schemas.microsoft.com/office/drawing/2014/main" id="{CE55D761-A6B0-4A26-95CE-A6B5BB0D0450}"/>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21673" y="149565"/>
            <a:ext cx="1828800" cy="699172"/>
          </a:xfrm>
          <a:prstGeom prst="rect">
            <a:avLst/>
          </a:prstGeom>
        </p:spPr>
      </p:pic>
    </p:spTree>
    <p:extLst>
      <p:ext uri="{BB962C8B-B14F-4D97-AF65-F5344CB8AC3E}">
        <p14:creationId xmlns:p14="http://schemas.microsoft.com/office/powerpoint/2010/main" val="15633103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p:txStyles>
    <p:titleStyle>
      <a:lvl1pPr algn="ctr" defTabSz="914400" rtl="0" eaLnBrk="1" latinLnBrk="0" hangingPunct="1">
        <a:lnSpc>
          <a:spcPct val="90000"/>
        </a:lnSpc>
        <a:spcBef>
          <a:spcPct val="0"/>
        </a:spcBef>
        <a:buNone/>
        <a:defRPr sz="4400" kern="1200">
          <a:solidFill>
            <a:srgbClr val="00594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529D"/>
          </a:solidFill>
          <a:latin typeface="Calibri Light" panose="020F0302020204030204" pitchFamily="34" charset="0"/>
          <a:ea typeface="+mn-ea"/>
          <a:cs typeface="Calibri Light" panose="020F0302020204030204" pitchFamily="34" charset="0"/>
        </a:defRPr>
      </a:lvl1pPr>
      <a:lvl2pPr marL="685800" indent="-228600" algn="l" defTabSz="914400" rtl="0" eaLnBrk="1" latinLnBrk="0" hangingPunct="1">
        <a:lnSpc>
          <a:spcPct val="90000"/>
        </a:lnSpc>
        <a:spcBef>
          <a:spcPts val="500"/>
        </a:spcBef>
        <a:buSzPct val="60000"/>
        <a:buFont typeface="Wingdings" panose="05000000000000000000" pitchFamily="2" charset="2"/>
        <a:buChar char="§"/>
        <a:defRPr sz="2400" kern="1200">
          <a:solidFill>
            <a:schemeClr val="bg2">
              <a:lumMod val="25000"/>
            </a:schemeClr>
          </a:solidFill>
          <a:latin typeface="Calibri Light" panose="020F0302020204030204" pitchFamily="34" charset="0"/>
          <a:ea typeface="+mn-ea"/>
          <a:cs typeface="Calibri Light" panose="020F03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5941"/>
          </a:solidFill>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gcc02.safelinks.protection.outlook.com/?url=https%3A%2F%2Fgithub.com%2Fjneme910%2FCART&amp;data=02%7C01%7C%7C00c2f27856744544845a08d72c98def2%7Ced5b36e701ee4ebc867ee03cfa0d4697%7C0%7C0%7C637026908265478167&amp;sdata=ru39lX04ryuPTD0S6rKDa6J7a%2BK5aPyE3gfoVo7ML3A%3D&amp;reserved=0"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gcc02.safelinks.protection.outlook.com/?url=https%3A%2F%2Fjneme910.github.io%2FCART%2Fdocuments%2Frev00_Organic_Matter_Depletion.html&amp;data=02%7C01%7C%7C00c2f27856744544845a08d72c98def2%7Ced5b36e701ee4ebc867ee03cfa0d4697%7C0%7C0%7C637026908265488170&amp;sdata=UmAHSa35KV80futU64SVprqG11E49qmZYXYUAKHtr7Q%3D&amp;reserved=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13EA-224F-4FBA-8E85-9BEACF3274A8}"/>
              </a:ext>
            </a:extLst>
          </p:cNvPr>
          <p:cNvSpPr>
            <a:spLocks noGrp="1"/>
          </p:cNvSpPr>
          <p:nvPr>
            <p:ph type="title"/>
          </p:nvPr>
        </p:nvSpPr>
        <p:spPr/>
        <p:txBody>
          <a:bodyPr>
            <a:normAutofit/>
          </a:bodyPr>
          <a:lstStyle/>
          <a:p>
            <a:r>
              <a:rPr lang="en-US" dirty="0"/>
              <a:t>National Resource Concerns Team</a:t>
            </a:r>
          </a:p>
        </p:txBody>
      </p:sp>
      <p:sp>
        <p:nvSpPr>
          <p:cNvPr id="5" name="TextBox 4">
            <a:extLst>
              <a:ext uri="{FF2B5EF4-FFF2-40B4-BE49-F238E27FC236}">
                <a16:creationId xmlns:a16="http://schemas.microsoft.com/office/drawing/2014/main" id="{9DA45CA1-3695-4324-9B1E-9DC686A452FF}"/>
              </a:ext>
            </a:extLst>
          </p:cNvPr>
          <p:cNvSpPr txBox="1"/>
          <p:nvPr/>
        </p:nvSpPr>
        <p:spPr>
          <a:xfrm>
            <a:off x="701336" y="1027556"/>
            <a:ext cx="10386874" cy="2092881"/>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sz="2400" dirty="0">
                <a:solidFill>
                  <a:srgbClr val="00529D"/>
                </a:solidFill>
                <a:latin typeface="+mj-lt"/>
              </a:rPr>
              <a:t>Team proposed updated “list of 47” resource concern names to National Technical Guide Committee.  </a:t>
            </a:r>
          </a:p>
          <a:p>
            <a:pPr marL="342900" indent="-342900">
              <a:spcAft>
                <a:spcPts val="600"/>
              </a:spcAft>
              <a:buFont typeface="Arial" panose="020B0604020202020204" pitchFamily="34" charset="0"/>
              <a:buChar char="•"/>
            </a:pPr>
            <a:r>
              <a:rPr lang="en-US" sz="2400" dirty="0">
                <a:solidFill>
                  <a:srgbClr val="00529D"/>
                </a:solidFill>
                <a:latin typeface="+mj-lt"/>
              </a:rPr>
              <a:t>April 2019, NTGC approved changes, including addition of </a:t>
            </a:r>
            <a:r>
              <a:rPr lang="en-US" sz="2400" u="sng" dirty="0">
                <a:solidFill>
                  <a:srgbClr val="00529D"/>
                </a:solidFill>
                <a:latin typeface="+mj-lt"/>
              </a:rPr>
              <a:t>Soil Organism Habitat Loss or Degradation</a:t>
            </a:r>
            <a:r>
              <a:rPr lang="en-US" sz="2400" dirty="0">
                <a:solidFill>
                  <a:srgbClr val="00529D"/>
                </a:solidFill>
                <a:latin typeface="+mj-lt"/>
              </a:rPr>
              <a:t> and </a:t>
            </a:r>
            <a:r>
              <a:rPr lang="en-US" sz="2400" u="sng" dirty="0">
                <a:solidFill>
                  <a:srgbClr val="00529D"/>
                </a:solidFill>
                <a:latin typeface="+mj-lt"/>
              </a:rPr>
              <a:t>Aggregate Instability</a:t>
            </a:r>
            <a:endParaRPr lang="en-US" sz="2400" b="1" dirty="0">
              <a:solidFill>
                <a:srgbClr val="00529D"/>
              </a:solidFill>
              <a:latin typeface="+mj-lt"/>
            </a:endParaRPr>
          </a:p>
          <a:p>
            <a:pPr marL="342900" indent="-342900">
              <a:spcAft>
                <a:spcPts val="600"/>
              </a:spcAft>
              <a:buFont typeface="Arial" panose="020B0604020202020204" pitchFamily="34" charset="0"/>
              <a:buChar char="•"/>
            </a:pPr>
            <a:r>
              <a:rPr lang="en-US" sz="2400" dirty="0">
                <a:solidFill>
                  <a:srgbClr val="00529D"/>
                </a:solidFill>
                <a:latin typeface="+mj-lt"/>
              </a:rPr>
              <a:t>Team members included:</a:t>
            </a:r>
          </a:p>
        </p:txBody>
      </p:sp>
      <p:sp>
        <p:nvSpPr>
          <p:cNvPr id="6" name="TextBox 5">
            <a:extLst>
              <a:ext uri="{FF2B5EF4-FFF2-40B4-BE49-F238E27FC236}">
                <a16:creationId xmlns:a16="http://schemas.microsoft.com/office/drawing/2014/main" id="{B77B6C9B-4EE3-487B-8581-C5846034C2FE}"/>
              </a:ext>
            </a:extLst>
          </p:cNvPr>
          <p:cNvSpPr txBox="1"/>
          <p:nvPr/>
        </p:nvSpPr>
        <p:spPr>
          <a:xfrm>
            <a:off x="8540341" y="3231472"/>
            <a:ext cx="2920753" cy="2846933"/>
          </a:xfrm>
          <a:prstGeom prst="rect">
            <a:avLst/>
          </a:prstGeom>
          <a:noFill/>
        </p:spPr>
        <p:txBody>
          <a:bodyPr wrap="square" rtlCol="0">
            <a:spAutoFit/>
          </a:bodyPr>
          <a:lstStyle/>
          <a:p>
            <a:pPr>
              <a:spcAft>
                <a:spcPts val="600"/>
              </a:spcAft>
            </a:pPr>
            <a:r>
              <a:rPr lang="en-US" dirty="0">
                <a:solidFill>
                  <a:srgbClr val="00529D"/>
                </a:solidFill>
                <a:latin typeface="+mj-lt"/>
              </a:rPr>
              <a:t>Jim Lyons, SO-MA</a:t>
            </a:r>
          </a:p>
          <a:p>
            <a:pPr>
              <a:spcAft>
                <a:spcPts val="600"/>
              </a:spcAft>
            </a:pPr>
            <a:r>
              <a:rPr lang="en-US" dirty="0">
                <a:solidFill>
                  <a:srgbClr val="00529D"/>
                </a:solidFill>
                <a:latin typeface="+mj-lt"/>
              </a:rPr>
              <a:t>Joseph Bagdon, WQQDT</a:t>
            </a:r>
          </a:p>
          <a:p>
            <a:pPr>
              <a:spcAft>
                <a:spcPts val="600"/>
              </a:spcAft>
            </a:pPr>
            <a:r>
              <a:rPr lang="en-US" dirty="0">
                <a:solidFill>
                  <a:srgbClr val="00529D"/>
                </a:solidFill>
                <a:latin typeface="+mj-lt"/>
              </a:rPr>
              <a:t>Karma Anderson, WQQDT</a:t>
            </a:r>
          </a:p>
          <a:p>
            <a:pPr>
              <a:spcAft>
                <a:spcPts val="600"/>
              </a:spcAft>
            </a:pPr>
            <a:r>
              <a:rPr lang="en-US" dirty="0">
                <a:solidFill>
                  <a:srgbClr val="00529D"/>
                </a:solidFill>
                <a:latin typeface="+mj-lt"/>
              </a:rPr>
              <a:t>Kerry Goodrich, CNTSC</a:t>
            </a:r>
          </a:p>
          <a:p>
            <a:pPr>
              <a:spcAft>
                <a:spcPts val="600"/>
              </a:spcAft>
            </a:pPr>
            <a:r>
              <a:rPr lang="en-US" dirty="0">
                <a:solidFill>
                  <a:srgbClr val="00529D"/>
                </a:solidFill>
                <a:latin typeface="+mj-lt"/>
              </a:rPr>
              <a:t>Lindsay Haines, ESD</a:t>
            </a:r>
          </a:p>
          <a:p>
            <a:pPr>
              <a:spcAft>
                <a:spcPts val="600"/>
              </a:spcAft>
            </a:pPr>
            <a:r>
              <a:rPr lang="en-US" dirty="0">
                <a:solidFill>
                  <a:srgbClr val="00529D"/>
                </a:solidFill>
                <a:latin typeface="+mj-lt"/>
              </a:rPr>
              <a:t>Matt Flint, ENTSC</a:t>
            </a:r>
          </a:p>
          <a:p>
            <a:pPr>
              <a:spcAft>
                <a:spcPts val="600"/>
              </a:spcAft>
            </a:pPr>
            <a:r>
              <a:rPr lang="en-US" dirty="0">
                <a:solidFill>
                  <a:srgbClr val="00529D"/>
                </a:solidFill>
                <a:latin typeface="+mj-lt"/>
              </a:rPr>
              <a:t>Steve Durgin, CED</a:t>
            </a:r>
          </a:p>
          <a:p>
            <a:pPr>
              <a:spcAft>
                <a:spcPts val="600"/>
              </a:spcAft>
            </a:pPr>
            <a:r>
              <a:rPr lang="en-US" dirty="0">
                <a:solidFill>
                  <a:srgbClr val="00529D"/>
                </a:solidFill>
                <a:latin typeface="+mj-lt"/>
              </a:rPr>
              <a:t>Terri Ruch, CED</a:t>
            </a:r>
          </a:p>
        </p:txBody>
      </p:sp>
      <p:sp>
        <p:nvSpPr>
          <p:cNvPr id="7" name="TextBox 6">
            <a:extLst>
              <a:ext uri="{FF2B5EF4-FFF2-40B4-BE49-F238E27FC236}">
                <a16:creationId xmlns:a16="http://schemas.microsoft.com/office/drawing/2014/main" id="{C8FC4993-7F70-4E39-A248-151211AC7AD9}"/>
              </a:ext>
            </a:extLst>
          </p:cNvPr>
          <p:cNvSpPr txBox="1"/>
          <p:nvPr/>
        </p:nvSpPr>
        <p:spPr>
          <a:xfrm>
            <a:off x="4804310" y="3231472"/>
            <a:ext cx="2920753" cy="3200876"/>
          </a:xfrm>
          <a:prstGeom prst="rect">
            <a:avLst/>
          </a:prstGeom>
          <a:noFill/>
        </p:spPr>
        <p:txBody>
          <a:bodyPr wrap="square" rtlCol="0">
            <a:spAutoFit/>
          </a:bodyPr>
          <a:lstStyle/>
          <a:p>
            <a:pPr>
              <a:spcAft>
                <a:spcPts val="600"/>
              </a:spcAft>
            </a:pPr>
            <a:r>
              <a:rPr lang="en-US" dirty="0">
                <a:solidFill>
                  <a:srgbClr val="00529D"/>
                </a:solidFill>
                <a:latin typeface="+mj-lt"/>
              </a:rPr>
              <a:t>Chuck Schmitt, SO-WY</a:t>
            </a:r>
          </a:p>
          <a:p>
            <a:pPr>
              <a:spcAft>
                <a:spcPts val="600"/>
              </a:spcAft>
            </a:pPr>
            <a:r>
              <a:rPr lang="en-US" dirty="0">
                <a:solidFill>
                  <a:srgbClr val="00529D"/>
                </a:solidFill>
                <a:latin typeface="+mj-lt"/>
              </a:rPr>
              <a:t>Clare Prestwich, WQQDT</a:t>
            </a:r>
          </a:p>
          <a:p>
            <a:pPr>
              <a:spcAft>
                <a:spcPts val="600"/>
              </a:spcAft>
            </a:pPr>
            <a:r>
              <a:rPr lang="en-US" dirty="0">
                <a:solidFill>
                  <a:srgbClr val="00529D"/>
                </a:solidFill>
                <a:latin typeface="+mj-lt"/>
              </a:rPr>
              <a:t>Dana Ashford, ESD</a:t>
            </a:r>
          </a:p>
          <a:p>
            <a:pPr>
              <a:spcAft>
                <a:spcPts val="600"/>
              </a:spcAft>
            </a:pPr>
            <a:r>
              <a:rPr lang="en-US" dirty="0">
                <a:solidFill>
                  <a:srgbClr val="00529D"/>
                </a:solidFill>
                <a:latin typeface="+mj-lt"/>
              </a:rPr>
              <a:t>Danielle Flynn, ESD</a:t>
            </a:r>
          </a:p>
          <a:p>
            <a:pPr>
              <a:spcAft>
                <a:spcPts val="600"/>
              </a:spcAft>
            </a:pPr>
            <a:r>
              <a:rPr lang="en-US" dirty="0">
                <a:solidFill>
                  <a:srgbClr val="00529D"/>
                </a:solidFill>
                <a:latin typeface="+mj-lt"/>
              </a:rPr>
              <a:t>Dennis Chessman, SHD</a:t>
            </a:r>
          </a:p>
          <a:p>
            <a:pPr>
              <a:spcAft>
                <a:spcPts val="600"/>
              </a:spcAft>
            </a:pPr>
            <a:r>
              <a:rPr lang="en-US" dirty="0">
                <a:solidFill>
                  <a:srgbClr val="00529D"/>
                </a:solidFill>
                <a:latin typeface="+mj-lt"/>
              </a:rPr>
              <a:t>Diane Stott, SHD</a:t>
            </a:r>
          </a:p>
          <a:p>
            <a:pPr>
              <a:spcAft>
                <a:spcPts val="600"/>
              </a:spcAft>
            </a:pPr>
            <a:r>
              <a:rPr lang="en-US" dirty="0">
                <a:solidFill>
                  <a:srgbClr val="00529D"/>
                </a:solidFill>
                <a:latin typeface="+mj-lt"/>
              </a:rPr>
              <a:t>Greg Zwicke, AQT</a:t>
            </a:r>
          </a:p>
          <a:p>
            <a:pPr>
              <a:spcAft>
                <a:spcPts val="600"/>
              </a:spcAft>
            </a:pPr>
            <a:r>
              <a:rPr lang="en-US" dirty="0">
                <a:solidFill>
                  <a:srgbClr val="00529D"/>
                </a:solidFill>
                <a:latin typeface="+mj-lt"/>
              </a:rPr>
              <a:t>James Eller, SO-ID</a:t>
            </a:r>
          </a:p>
          <a:p>
            <a:pPr>
              <a:spcAft>
                <a:spcPts val="600"/>
              </a:spcAft>
            </a:pPr>
            <a:r>
              <a:rPr lang="en-US" dirty="0">
                <a:solidFill>
                  <a:srgbClr val="00529D"/>
                </a:solidFill>
                <a:latin typeface="+mj-lt"/>
              </a:rPr>
              <a:t>Jan Surface, ESD</a:t>
            </a:r>
          </a:p>
        </p:txBody>
      </p:sp>
      <p:sp>
        <p:nvSpPr>
          <p:cNvPr id="8" name="TextBox 7">
            <a:extLst>
              <a:ext uri="{FF2B5EF4-FFF2-40B4-BE49-F238E27FC236}">
                <a16:creationId xmlns:a16="http://schemas.microsoft.com/office/drawing/2014/main" id="{F8CF0ED9-B583-48B8-812D-77EAD10FD175}"/>
              </a:ext>
            </a:extLst>
          </p:cNvPr>
          <p:cNvSpPr txBox="1"/>
          <p:nvPr/>
        </p:nvSpPr>
        <p:spPr>
          <a:xfrm>
            <a:off x="1068279" y="3231472"/>
            <a:ext cx="2920753" cy="3200876"/>
          </a:xfrm>
          <a:prstGeom prst="rect">
            <a:avLst/>
          </a:prstGeom>
          <a:noFill/>
        </p:spPr>
        <p:txBody>
          <a:bodyPr wrap="square" rtlCol="0">
            <a:spAutoFit/>
          </a:bodyPr>
          <a:lstStyle/>
          <a:p>
            <a:pPr>
              <a:spcAft>
                <a:spcPts val="600"/>
              </a:spcAft>
            </a:pPr>
            <a:r>
              <a:rPr lang="en-US" dirty="0">
                <a:solidFill>
                  <a:srgbClr val="00529D"/>
                </a:solidFill>
                <a:latin typeface="+mj-lt"/>
              </a:rPr>
              <a:t>Aaron Lauster, CPTAD</a:t>
            </a:r>
          </a:p>
          <a:p>
            <a:pPr>
              <a:spcAft>
                <a:spcPts val="600"/>
              </a:spcAft>
            </a:pPr>
            <a:r>
              <a:rPr lang="en-US" dirty="0">
                <a:solidFill>
                  <a:srgbClr val="00529D"/>
                </a:solidFill>
                <a:latin typeface="+mj-lt"/>
              </a:rPr>
              <a:t>Barry Fisher, SHD</a:t>
            </a:r>
          </a:p>
          <a:p>
            <a:pPr>
              <a:spcAft>
                <a:spcPts val="600"/>
              </a:spcAft>
            </a:pPr>
            <a:r>
              <a:rPr lang="en-US" dirty="0">
                <a:solidFill>
                  <a:srgbClr val="00529D"/>
                </a:solidFill>
                <a:latin typeface="+mj-lt"/>
              </a:rPr>
              <a:t>Bianca Moebius-Clune, SHD</a:t>
            </a:r>
          </a:p>
          <a:p>
            <a:pPr>
              <a:spcAft>
                <a:spcPts val="600"/>
              </a:spcAft>
            </a:pPr>
            <a:r>
              <a:rPr lang="en-US" dirty="0">
                <a:solidFill>
                  <a:srgbClr val="00529D"/>
                </a:solidFill>
                <a:latin typeface="+mj-lt"/>
              </a:rPr>
              <a:t>Bill Reck, CED</a:t>
            </a:r>
          </a:p>
          <a:p>
            <a:pPr>
              <a:spcAft>
                <a:spcPts val="600"/>
              </a:spcAft>
            </a:pPr>
            <a:r>
              <a:rPr lang="en-US" dirty="0">
                <a:solidFill>
                  <a:srgbClr val="00529D"/>
                </a:solidFill>
                <a:latin typeface="+mj-lt"/>
              </a:rPr>
              <a:t>Brandon Smith, SHD</a:t>
            </a:r>
          </a:p>
          <a:p>
            <a:pPr>
              <a:spcAft>
                <a:spcPts val="600"/>
              </a:spcAft>
            </a:pPr>
            <a:r>
              <a:rPr lang="en-US" dirty="0">
                <a:solidFill>
                  <a:srgbClr val="00529D"/>
                </a:solidFill>
                <a:latin typeface="+mj-lt"/>
              </a:rPr>
              <a:t>Brenda Simpson, SO-NM</a:t>
            </a:r>
          </a:p>
          <a:p>
            <a:pPr>
              <a:spcAft>
                <a:spcPts val="600"/>
              </a:spcAft>
            </a:pPr>
            <a:r>
              <a:rPr lang="en-US" dirty="0">
                <a:solidFill>
                  <a:srgbClr val="00529D"/>
                </a:solidFill>
                <a:latin typeface="+mj-lt"/>
              </a:rPr>
              <a:t>Candy Thomas, SHD</a:t>
            </a:r>
          </a:p>
          <a:p>
            <a:pPr>
              <a:spcAft>
                <a:spcPts val="600"/>
              </a:spcAft>
            </a:pPr>
            <a:r>
              <a:rPr lang="en-US" dirty="0">
                <a:solidFill>
                  <a:srgbClr val="00529D"/>
                </a:solidFill>
                <a:latin typeface="+mj-lt"/>
              </a:rPr>
              <a:t>Casey Sheley, WNTSC</a:t>
            </a:r>
          </a:p>
          <a:p>
            <a:pPr>
              <a:spcAft>
                <a:spcPts val="600"/>
              </a:spcAft>
            </a:pPr>
            <a:r>
              <a:rPr lang="en-US" dirty="0">
                <a:solidFill>
                  <a:srgbClr val="00529D"/>
                </a:solidFill>
                <a:latin typeface="+mj-lt"/>
              </a:rPr>
              <a:t>Charles Kome, NSSC</a:t>
            </a:r>
          </a:p>
        </p:txBody>
      </p:sp>
    </p:spTree>
    <p:extLst>
      <p:ext uri="{BB962C8B-B14F-4D97-AF65-F5344CB8AC3E}">
        <p14:creationId xmlns:p14="http://schemas.microsoft.com/office/powerpoint/2010/main" val="3707045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13EA-224F-4FBA-8E85-9BEACF3274A8}"/>
              </a:ext>
            </a:extLst>
          </p:cNvPr>
          <p:cNvSpPr>
            <a:spLocks noGrp="1"/>
          </p:cNvSpPr>
          <p:nvPr>
            <p:ph type="title"/>
          </p:nvPr>
        </p:nvSpPr>
        <p:spPr>
          <a:xfrm>
            <a:off x="2394066" y="210136"/>
            <a:ext cx="8959735" cy="842791"/>
          </a:xfrm>
        </p:spPr>
        <p:txBody>
          <a:bodyPr>
            <a:normAutofit fontScale="90000"/>
          </a:bodyPr>
          <a:lstStyle/>
          <a:p>
            <a:r>
              <a:rPr lang="en-US" dirty="0"/>
              <a:t>CART Soil Quality/Health</a:t>
            </a:r>
            <a:br>
              <a:rPr lang="en-US" dirty="0"/>
            </a:br>
            <a:r>
              <a:rPr lang="en-US" dirty="0"/>
              <a:t>Resource Concerns Team</a:t>
            </a:r>
          </a:p>
        </p:txBody>
      </p:sp>
      <p:sp>
        <p:nvSpPr>
          <p:cNvPr id="3" name="Content Placeholder 2">
            <a:extLst>
              <a:ext uri="{FF2B5EF4-FFF2-40B4-BE49-F238E27FC236}">
                <a16:creationId xmlns:a16="http://schemas.microsoft.com/office/drawing/2014/main" id="{5BB01023-86E3-40C3-964C-4AA8E1D35F31}"/>
              </a:ext>
            </a:extLst>
          </p:cNvPr>
          <p:cNvSpPr>
            <a:spLocks noGrp="1"/>
          </p:cNvSpPr>
          <p:nvPr>
            <p:ph idx="1"/>
          </p:nvPr>
        </p:nvSpPr>
        <p:spPr>
          <a:xfrm>
            <a:off x="461639" y="1377976"/>
            <a:ext cx="5314025" cy="5029807"/>
          </a:xfrm>
        </p:spPr>
        <p:txBody>
          <a:bodyPr>
            <a:noAutofit/>
          </a:bodyPr>
          <a:lstStyle/>
          <a:p>
            <a:pPr marL="0" indent="0">
              <a:buNone/>
            </a:pPr>
            <a:r>
              <a:rPr lang="en-US" b="1" dirty="0"/>
              <a:t>State volunteers</a:t>
            </a:r>
          </a:p>
          <a:p>
            <a:pPr marL="457200" lvl="1" indent="0">
              <a:buNone/>
            </a:pPr>
            <a:r>
              <a:rPr lang="en-US" dirty="0"/>
              <a:t>Paul DuBort, DC Carrington, ND</a:t>
            </a:r>
          </a:p>
          <a:p>
            <a:pPr marL="457200" lvl="1" indent="0">
              <a:buNone/>
            </a:pPr>
            <a:r>
              <a:rPr lang="en-US" dirty="0"/>
              <a:t>Helen Denniston, SRC Little Rock, AR</a:t>
            </a:r>
          </a:p>
          <a:p>
            <a:pPr marL="457200" lvl="1" indent="0">
              <a:buNone/>
            </a:pPr>
            <a:r>
              <a:rPr lang="en-US" dirty="0"/>
              <a:t>Jason Undercoffer, Soil Con., Zanesville, OH</a:t>
            </a:r>
          </a:p>
          <a:p>
            <a:pPr marL="457200" lvl="1" indent="0">
              <a:buNone/>
            </a:pPr>
            <a:r>
              <a:rPr lang="en-US" dirty="0"/>
              <a:t>Kelly German, State Soil Health Specialist, Nashville, TN</a:t>
            </a:r>
          </a:p>
        </p:txBody>
      </p:sp>
      <p:sp>
        <p:nvSpPr>
          <p:cNvPr id="5" name="Content Placeholder 2">
            <a:extLst>
              <a:ext uri="{FF2B5EF4-FFF2-40B4-BE49-F238E27FC236}">
                <a16:creationId xmlns:a16="http://schemas.microsoft.com/office/drawing/2014/main" id="{370136CB-93DE-478C-B184-504EA36AFB6B}"/>
              </a:ext>
            </a:extLst>
          </p:cNvPr>
          <p:cNvSpPr txBox="1">
            <a:spLocks/>
          </p:cNvSpPr>
          <p:nvPr/>
        </p:nvSpPr>
        <p:spPr>
          <a:xfrm>
            <a:off x="5775664" y="1377975"/>
            <a:ext cx="5880717" cy="50298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529D"/>
                </a:solidFill>
                <a:latin typeface="Calibri Light" panose="020F0302020204030204" pitchFamily="34" charset="0"/>
                <a:ea typeface="+mn-ea"/>
                <a:cs typeface="Calibri Light" panose="020F0302020204030204" pitchFamily="34" charset="0"/>
              </a:defRPr>
            </a:lvl1pPr>
            <a:lvl2pPr marL="685800" indent="-228600" algn="l" defTabSz="914400" rtl="0" eaLnBrk="1" latinLnBrk="0" hangingPunct="1">
              <a:lnSpc>
                <a:spcPct val="90000"/>
              </a:lnSpc>
              <a:spcBef>
                <a:spcPts val="500"/>
              </a:spcBef>
              <a:buSzPct val="60000"/>
              <a:buFont typeface="Wingdings" panose="05000000000000000000" pitchFamily="2" charset="2"/>
              <a:buChar char="§"/>
              <a:defRPr sz="2400" kern="1200">
                <a:solidFill>
                  <a:schemeClr val="bg2">
                    <a:lumMod val="25000"/>
                  </a:schemeClr>
                </a:solidFill>
                <a:latin typeface="Calibri Light" panose="020F0302020204030204" pitchFamily="34" charset="0"/>
                <a:ea typeface="+mn-ea"/>
                <a:cs typeface="Calibri Light" panose="020F03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rgbClr val="005941"/>
                </a:solidFill>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Regional and National volunteers</a:t>
            </a:r>
          </a:p>
          <a:p>
            <a:pPr marL="457200" lvl="1" indent="0">
              <a:buNone/>
            </a:pPr>
            <a:r>
              <a:rPr lang="en-US" dirty="0"/>
              <a:t>Barry Fisher, Central Regional Soil Health Team Leader</a:t>
            </a:r>
          </a:p>
          <a:p>
            <a:pPr marL="457200" lvl="1" indent="0">
              <a:buNone/>
            </a:pPr>
            <a:r>
              <a:rPr lang="en-US" dirty="0"/>
              <a:t>Brandon Smith, Northeast Regional Soil Health Team Leader</a:t>
            </a:r>
          </a:p>
          <a:p>
            <a:pPr marL="457200" lvl="1" indent="0">
              <a:buNone/>
            </a:pPr>
            <a:r>
              <a:rPr lang="en-US" dirty="0"/>
              <a:t>Candy Thomas, Regional Soil Health Specialist</a:t>
            </a:r>
          </a:p>
          <a:p>
            <a:pPr marL="457200" lvl="1" indent="0">
              <a:buNone/>
            </a:pPr>
            <a:r>
              <a:rPr lang="en-US" dirty="0"/>
              <a:t>Jason Nemecek, State Soil Scientist</a:t>
            </a:r>
          </a:p>
          <a:p>
            <a:pPr marL="457200" lvl="1" indent="0">
              <a:buNone/>
            </a:pPr>
            <a:r>
              <a:rPr lang="en-US" dirty="0"/>
              <a:t>Mark Peters, Senior Econ.</a:t>
            </a:r>
          </a:p>
          <a:p>
            <a:pPr marL="457200" lvl="1" indent="0">
              <a:buNone/>
            </a:pPr>
            <a:r>
              <a:rPr lang="en-US" dirty="0"/>
              <a:t>Nathan Lowder, Regional Soil Health Specialist</a:t>
            </a:r>
          </a:p>
        </p:txBody>
      </p:sp>
    </p:spTree>
    <p:extLst>
      <p:ext uri="{BB962C8B-B14F-4D97-AF65-F5344CB8AC3E}">
        <p14:creationId xmlns:p14="http://schemas.microsoft.com/office/powerpoint/2010/main" val="2049620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13EA-224F-4FBA-8E85-9BEACF3274A8}"/>
              </a:ext>
            </a:extLst>
          </p:cNvPr>
          <p:cNvSpPr>
            <a:spLocks noGrp="1"/>
          </p:cNvSpPr>
          <p:nvPr>
            <p:ph type="title"/>
          </p:nvPr>
        </p:nvSpPr>
        <p:spPr>
          <a:xfrm>
            <a:off x="2394066" y="210136"/>
            <a:ext cx="8959735" cy="842791"/>
          </a:xfrm>
        </p:spPr>
        <p:txBody>
          <a:bodyPr>
            <a:normAutofit/>
          </a:bodyPr>
          <a:lstStyle/>
          <a:p>
            <a:r>
              <a:rPr lang="en-US" dirty="0"/>
              <a:t>CART Soil Health Assessments</a:t>
            </a:r>
          </a:p>
        </p:txBody>
      </p:sp>
      <p:sp>
        <p:nvSpPr>
          <p:cNvPr id="3" name="Content Placeholder 2">
            <a:extLst>
              <a:ext uri="{FF2B5EF4-FFF2-40B4-BE49-F238E27FC236}">
                <a16:creationId xmlns:a16="http://schemas.microsoft.com/office/drawing/2014/main" id="{5BB01023-86E3-40C3-964C-4AA8E1D35F31}"/>
              </a:ext>
            </a:extLst>
          </p:cNvPr>
          <p:cNvSpPr>
            <a:spLocks noGrp="1"/>
          </p:cNvSpPr>
          <p:nvPr>
            <p:ph idx="1"/>
          </p:nvPr>
        </p:nvSpPr>
        <p:spPr>
          <a:xfrm>
            <a:off x="461639" y="1377976"/>
            <a:ext cx="10892162" cy="5029807"/>
          </a:xfrm>
        </p:spPr>
        <p:txBody>
          <a:bodyPr>
            <a:noAutofit/>
          </a:bodyPr>
          <a:lstStyle/>
          <a:p>
            <a:pPr marL="514350" indent="-514350">
              <a:buFont typeface="+mj-lt"/>
              <a:buAutoNum type="arabicPeriod"/>
            </a:pPr>
            <a:r>
              <a:rPr lang="en-US" dirty="0"/>
              <a:t>Planner defines the planning land unit (PLU) and selects when soil health resource concerns are assessed.</a:t>
            </a:r>
          </a:p>
          <a:p>
            <a:pPr marL="514350" indent="-514350">
              <a:buFont typeface="+mj-lt"/>
              <a:buAutoNum type="arabicPeriod"/>
            </a:pPr>
            <a:r>
              <a:rPr lang="en-US" dirty="0"/>
              <a:t>SSURGO derived webservices determine percentage of soils in the PLU susceptible to the resource concern.  </a:t>
            </a:r>
          </a:p>
          <a:p>
            <a:pPr marL="514350" indent="-514350">
              <a:buFont typeface="+mj-lt"/>
              <a:buAutoNum type="arabicPeriod"/>
            </a:pPr>
            <a:r>
              <a:rPr lang="en-US" dirty="0"/>
              <a:t>A service request calculates the rolling sum values for rating acres and rating percent for each resource concern and finds the single most limiting rating (per land unit) that comprises </a:t>
            </a:r>
            <a:r>
              <a:rPr lang="en-US" b="1" dirty="0"/>
              <a:t>at least 10% by area </a:t>
            </a:r>
            <a:r>
              <a:rPr lang="en-US" b="1" u="sng" dirty="0"/>
              <a:t>or</a:t>
            </a:r>
            <a:r>
              <a:rPr lang="en-US" b="1" dirty="0"/>
              <a:t> 10 acres. </a:t>
            </a:r>
          </a:p>
          <a:p>
            <a:pPr marL="514350" indent="-514350">
              <a:buFont typeface="+mj-lt"/>
              <a:buAutoNum type="arabicPeriod"/>
            </a:pPr>
            <a:r>
              <a:rPr lang="en-US" dirty="0"/>
              <a:t>Thresholds are set, based on the webservice results; and the planner is prompted to answer questions about existing conditions to determine the benchmark condition.</a:t>
            </a:r>
          </a:p>
        </p:txBody>
      </p:sp>
    </p:spTree>
    <p:extLst>
      <p:ext uri="{BB962C8B-B14F-4D97-AF65-F5344CB8AC3E}">
        <p14:creationId xmlns:p14="http://schemas.microsoft.com/office/powerpoint/2010/main" val="549783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13EA-224F-4FBA-8E85-9BEACF3274A8}"/>
              </a:ext>
            </a:extLst>
          </p:cNvPr>
          <p:cNvSpPr>
            <a:spLocks noGrp="1"/>
          </p:cNvSpPr>
          <p:nvPr>
            <p:ph type="title"/>
          </p:nvPr>
        </p:nvSpPr>
        <p:spPr>
          <a:xfrm>
            <a:off x="2394066" y="210136"/>
            <a:ext cx="8959735" cy="842791"/>
          </a:xfrm>
        </p:spPr>
        <p:txBody>
          <a:bodyPr>
            <a:normAutofit/>
          </a:bodyPr>
          <a:lstStyle/>
          <a:p>
            <a:r>
              <a:rPr lang="en-US" dirty="0"/>
              <a:t>CART Soil Health Assessments</a:t>
            </a:r>
          </a:p>
        </p:txBody>
      </p:sp>
      <p:sp>
        <p:nvSpPr>
          <p:cNvPr id="3" name="Content Placeholder 2">
            <a:extLst>
              <a:ext uri="{FF2B5EF4-FFF2-40B4-BE49-F238E27FC236}">
                <a16:creationId xmlns:a16="http://schemas.microsoft.com/office/drawing/2014/main" id="{5BB01023-86E3-40C3-964C-4AA8E1D35F31}"/>
              </a:ext>
            </a:extLst>
          </p:cNvPr>
          <p:cNvSpPr>
            <a:spLocks noGrp="1"/>
          </p:cNvSpPr>
          <p:nvPr>
            <p:ph idx="1"/>
          </p:nvPr>
        </p:nvSpPr>
        <p:spPr>
          <a:xfrm>
            <a:off x="461639" y="1377976"/>
            <a:ext cx="10892162" cy="5029807"/>
          </a:xfrm>
        </p:spPr>
        <p:txBody>
          <a:bodyPr>
            <a:noAutofit/>
          </a:bodyPr>
          <a:lstStyle/>
          <a:p>
            <a:pPr marL="0" indent="0">
              <a:buNone/>
            </a:pPr>
            <a:r>
              <a:rPr lang="en-US" dirty="0"/>
              <a:t>Subsidence</a:t>
            </a:r>
          </a:p>
          <a:p>
            <a:pPr lvl="1"/>
            <a:r>
              <a:rPr lang="en-US" dirty="0"/>
              <a:t>Soil data derived threshold is fixed (present/absent)</a:t>
            </a:r>
          </a:p>
          <a:p>
            <a:pPr lvl="1"/>
            <a:r>
              <a:rPr lang="en-US" dirty="0"/>
              <a:t>Existing condition based on planner observation of limitation on land use</a:t>
            </a:r>
          </a:p>
          <a:p>
            <a:pPr marL="0" indent="0">
              <a:buNone/>
            </a:pPr>
            <a:r>
              <a:rPr lang="en-US" dirty="0"/>
              <a:t>Compaction</a:t>
            </a:r>
          </a:p>
          <a:p>
            <a:pPr lvl="1"/>
            <a:r>
              <a:rPr lang="en-US" dirty="0"/>
              <a:t>Soil data derived threshold is variable (range of susceptibility)</a:t>
            </a:r>
          </a:p>
          <a:p>
            <a:pPr lvl="1"/>
            <a:r>
              <a:rPr lang="en-US" dirty="0"/>
              <a:t>Existing condition based on planner observation of compacted layers, surface ponding</a:t>
            </a:r>
          </a:p>
          <a:p>
            <a:pPr marL="0" indent="0">
              <a:buNone/>
            </a:pPr>
            <a:r>
              <a:rPr lang="en-US" dirty="0"/>
              <a:t>Organic Matter Depletion</a:t>
            </a:r>
          </a:p>
          <a:p>
            <a:pPr lvl="1"/>
            <a:r>
              <a:rPr lang="en-US" dirty="0"/>
              <a:t>Soil data derived threshold is variable (range of susceptibility)</a:t>
            </a:r>
          </a:p>
          <a:p>
            <a:pPr lvl="1"/>
            <a:r>
              <a:rPr lang="en-US" dirty="0"/>
              <a:t>Soil rating adjusted upward, if irrigated</a:t>
            </a:r>
          </a:p>
          <a:p>
            <a:pPr lvl="1"/>
            <a:r>
              <a:rPr lang="en-US" dirty="0"/>
              <a:t>Existing condition based on planner observation of managements, plant litter, RHA and PCS elements</a:t>
            </a:r>
          </a:p>
        </p:txBody>
      </p:sp>
    </p:spTree>
    <p:extLst>
      <p:ext uri="{BB962C8B-B14F-4D97-AF65-F5344CB8AC3E}">
        <p14:creationId xmlns:p14="http://schemas.microsoft.com/office/powerpoint/2010/main" val="1949941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13EA-224F-4FBA-8E85-9BEACF3274A8}"/>
              </a:ext>
            </a:extLst>
          </p:cNvPr>
          <p:cNvSpPr>
            <a:spLocks noGrp="1"/>
          </p:cNvSpPr>
          <p:nvPr>
            <p:ph type="title"/>
          </p:nvPr>
        </p:nvSpPr>
        <p:spPr>
          <a:xfrm>
            <a:off x="2021204" y="902595"/>
            <a:ext cx="8959735" cy="842791"/>
          </a:xfrm>
        </p:spPr>
        <p:txBody>
          <a:bodyPr>
            <a:normAutofit fontScale="90000"/>
          </a:bodyPr>
          <a:lstStyle/>
          <a:p>
            <a:r>
              <a:rPr lang="en-US" b="1" dirty="0"/>
              <a:t>Example: sliding thresholds based on soil interp. and existing points matrix crossing soil interp. and management questions</a:t>
            </a:r>
            <a:endParaRPr lang="en-US" dirty="0"/>
          </a:p>
        </p:txBody>
      </p:sp>
      <p:graphicFrame>
        <p:nvGraphicFramePr>
          <p:cNvPr id="11" name="Content Placeholder 10">
            <a:extLst>
              <a:ext uri="{FF2B5EF4-FFF2-40B4-BE49-F238E27FC236}">
                <a16:creationId xmlns:a16="http://schemas.microsoft.com/office/drawing/2014/main" id="{C7E71362-CDA3-4D6A-995B-A3232EA55661}"/>
              </a:ext>
            </a:extLst>
          </p:cNvPr>
          <p:cNvGraphicFramePr>
            <a:graphicFrameLocks noGrp="1"/>
          </p:cNvGraphicFramePr>
          <p:nvPr>
            <p:ph idx="1"/>
            <p:extLst>
              <p:ext uri="{D42A27DB-BD31-4B8C-83A1-F6EECF244321}">
                <p14:modId xmlns:p14="http://schemas.microsoft.com/office/powerpoint/2010/main" val="189590562"/>
              </p:ext>
            </p:extLst>
          </p:nvPr>
        </p:nvGraphicFramePr>
        <p:xfrm>
          <a:off x="2294891" y="2696361"/>
          <a:ext cx="7852284" cy="3742715"/>
        </p:xfrm>
        <a:graphic>
          <a:graphicData uri="http://schemas.openxmlformats.org/drawingml/2006/table">
            <a:tbl>
              <a:tblPr firstRow="1" firstCol="1" bandRow="1">
                <a:tableStyleId>{5C22544A-7EE6-4342-B048-85BDC9FD1C3A}</a:tableStyleId>
              </a:tblPr>
              <a:tblGrid>
                <a:gridCol w="2391589">
                  <a:extLst>
                    <a:ext uri="{9D8B030D-6E8A-4147-A177-3AD203B41FA5}">
                      <a16:colId xmlns:a16="http://schemas.microsoft.com/office/drawing/2014/main" val="3842980762"/>
                    </a:ext>
                  </a:extLst>
                </a:gridCol>
                <a:gridCol w="1092139">
                  <a:extLst>
                    <a:ext uri="{9D8B030D-6E8A-4147-A177-3AD203B41FA5}">
                      <a16:colId xmlns:a16="http://schemas.microsoft.com/office/drawing/2014/main" val="3964882844"/>
                    </a:ext>
                  </a:extLst>
                </a:gridCol>
                <a:gridCol w="1092139">
                  <a:extLst>
                    <a:ext uri="{9D8B030D-6E8A-4147-A177-3AD203B41FA5}">
                      <a16:colId xmlns:a16="http://schemas.microsoft.com/office/drawing/2014/main" val="580321617"/>
                    </a:ext>
                  </a:extLst>
                </a:gridCol>
                <a:gridCol w="1092139">
                  <a:extLst>
                    <a:ext uri="{9D8B030D-6E8A-4147-A177-3AD203B41FA5}">
                      <a16:colId xmlns:a16="http://schemas.microsoft.com/office/drawing/2014/main" val="3179970799"/>
                    </a:ext>
                  </a:extLst>
                </a:gridCol>
                <a:gridCol w="1092139">
                  <a:extLst>
                    <a:ext uri="{9D8B030D-6E8A-4147-A177-3AD203B41FA5}">
                      <a16:colId xmlns:a16="http://schemas.microsoft.com/office/drawing/2014/main" val="4238986481"/>
                    </a:ext>
                  </a:extLst>
                </a:gridCol>
                <a:gridCol w="1092139">
                  <a:extLst>
                    <a:ext uri="{9D8B030D-6E8A-4147-A177-3AD203B41FA5}">
                      <a16:colId xmlns:a16="http://schemas.microsoft.com/office/drawing/2014/main" val="3934591773"/>
                    </a:ext>
                  </a:extLst>
                </a:gridCol>
              </a:tblGrid>
              <a:tr h="0">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solidFill>
                      <a:schemeClr val="bg1"/>
                    </a:solidFill>
                  </a:tcPr>
                </a:tc>
                <a:tc gridSpan="4">
                  <a:txBody>
                    <a:bodyPr/>
                    <a:lstStyle/>
                    <a:p>
                      <a:pPr marL="0" marR="0" algn="ctr">
                        <a:lnSpc>
                          <a:spcPct val="107000"/>
                        </a:lnSpc>
                        <a:spcBef>
                          <a:spcPts val="0"/>
                        </a:spcBef>
                        <a:spcAft>
                          <a:spcPts val="0"/>
                        </a:spcAft>
                      </a:pPr>
                      <a:r>
                        <a:rPr lang="en-US" sz="1100" dirty="0">
                          <a:effectLst/>
                        </a:rPr>
                        <a:t>Existing Condition Points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solidFill>
                      <a:schemeClr val="tx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29619115"/>
                  </a:ext>
                </a:extLst>
              </a:tr>
              <a:tr h="668986">
                <a:tc>
                  <a:txBody>
                    <a:bodyPr/>
                    <a:lstStyle/>
                    <a:p>
                      <a:pPr marL="0" marR="0">
                        <a:lnSpc>
                          <a:spcPct val="107000"/>
                        </a:lnSpc>
                        <a:spcBef>
                          <a:spcPts val="0"/>
                        </a:spcBef>
                        <a:spcAft>
                          <a:spcPts val="0"/>
                        </a:spcAft>
                      </a:pPr>
                      <a:r>
                        <a:rPr lang="en-US" sz="1100" dirty="0">
                          <a:effectLst/>
                        </a:rPr>
                        <a:t>Soil Interp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lgn="ctr">
                        <a:lnSpc>
                          <a:spcPct val="107000"/>
                        </a:lnSpc>
                        <a:spcBef>
                          <a:spcPts val="0"/>
                        </a:spcBef>
                        <a:spcAft>
                          <a:spcPts val="0"/>
                        </a:spcAft>
                      </a:pPr>
                      <a:r>
                        <a:rPr lang="en-US" sz="1100" b="1" dirty="0">
                          <a:effectLst/>
                        </a:rPr>
                        <a:t>Variable</a:t>
                      </a:r>
                      <a:br>
                        <a:rPr lang="en-US" sz="1100" b="1" dirty="0">
                          <a:effectLst/>
                        </a:rPr>
                      </a:br>
                      <a:r>
                        <a:rPr lang="en-US" sz="1100" b="1" dirty="0">
                          <a:effectLst/>
                        </a:rPr>
                        <a:t>Thresholds</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algn="ctr">
                        <a:lnSpc>
                          <a:spcPct val="107000"/>
                        </a:lnSpc>
                        <a:spcBef>
                          <a:spcPts val="0"/>
                        </a:spcBef>
                        <a:spcAft>
                          <a:spcPts val="0"/>
                        </a:spcAft>
                      </a:pPr>
                      <a:r>
                        <a:rPr lang="en-US" sz="1100" b="1" dirty="0">
                          <a:effectLst/>
                        </a:rPr>
                        <a:t>Rapidly Depleting SOM</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100" b="1" dirty="0">
                          <a:effectLst/>
                        </a:rPr>
                        <a:t>Depleting SOM</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100" b="1" dirty="0">
                          <a:effectLst/>
                        </a:rPr>
                        <a:t>Maintaining SOM</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100" b="1" dirty="0">
                          <a:effectLst/>
                        </a:rPr>
                        <a:t>Not assessed</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00459039"/>
                  </a:ext>
                </a:extLst>
              </a:tr>
              <a:tr h="895320">
                <a:tc>
                  <a:txBody>
                    <a:bodyPr/>
                    <a:lstStyle/>
                    <a:p>
                      <a:pPr marL="0" marR="0">
                        <a:lnSpc>
                          <a:spcPct val="107000"/>
                        </a:lnSpc>
                        <a:spcBef>
                          <a:spcPts val="0"/>
                        </a:spcBef>
                        <a:spcAft>
                          <a:spcPts val="0"/>
                        </a:spcAft>
                      </a:pPr>
                      <a:r>
                        <a:rPr lang="en-US" sz="1100" dirty="0">
                          <a:effectLst/>
                        </a:rPr>
                        <a:t>Soil highly capable of accumulating OM</a:t>
                      </a:r>
                    </a:p>
                    <a:p>
                      <a:pPr marL="0" marR="0">
                        <a:lnSpc>
                          <a:spcPct val="107000"/>
                        </a:lnSpc>
                        <a:spcBef>
                          <a:spcPts val="0"/>
                        </a:spcBef>
                        <a:spcAft>
                          <a:spcPts val="0"/>
                        </a:spcAft>
                      </a:pPr>
                      <a:r>
                        <a:rPr lang="en-US" sz="1100" dirty="0">
                          <a:effectLst/>
                        </a:rPr>
                        <a:t>(Low vulnerability to depletion)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100" dirty="0">
                          <a:effectLst/>
                        </a:rPr>
                        <a:t>40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algn="ctr">
                        <a:lnSpc>
                          <a:spcPct val="107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100" dirty="0">
                          <a:effectLst/>
                        </a:rPr>
                        <a:t>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100" dirty="0">
                          <a:effectLst/>
                        </a:rPr>
                        <a:t>40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1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51861321"/>
                  </a:ext>
                </a:extLst>
              </a:tr>
              <a:tr h="895320">
                <a:tc>
                  <a:txBody>
                    <a:bodyPr/>
                    <a:lstStyle/>
                    <a:p>
                      <a:pPr marL="0" marR="0">
                        <a:lnSpc>
                          <a:spcPct val="107000"/>
                        </a:lnSpc>
                        <a:spcBef>
                          <a:spcPts val="0"/>
                        </a:spcBef>
                        <a:spcAft>
                          <a:spcPts val="0"/>
                        </a:spcAft>
                      </a:pPr>
                      <a:r>
                        <a:rPr lang="en-US" sz="1100" dirty="0">
                          <a:effectLst/>
                        </a:rPr>
                        <a:t>Soil moderately capable of accumulating OM</a:t>
                      </a:r>
                    </a:p>
                    <a:p>
                      <a:pPr marL="0" marR="0">
                        <a:lnSpc>
                          <a:spcPct val="107000"/>
                        </a:lnSpc>
                        <a:spcBef>
                          <a:spcPts val="0"/>
                        </a:spcBef>
                        <a:spcAft>
                          <a:spcPts val="0"/>
                        </a:spcAft>
                      </a:pPr>
                      <a:r>
                        <a:rPr lang="en-US" sz="1100" dirty="0">
                          <a:effectLst/>
                        </a:rPr>
                        <a:t> (Moderate vulnerability to depletion)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100" dirty="0">
                          <a:effectLst/>
                        </a:rPr>
                        <a:t>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algn="ctr">
                        <a:lnSpc>
                          <a:spcPct val="107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100" dirty="0">
                          <a:effectLst/>
                        </a:rPr>
                        <a:t>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100" dirty="0">
                          <a:effectLst/>
                        </a:rPr>
                        <a:t>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1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90815256"/>
                  </a:ext>
                </a:extLst>
              </a:tr>
              <a:tr h="895320">
                <a:tc>
                  <a:txBody>
                    <a:bodyPr/>
                    <a:lstStyle/>
                    <a:p>
                      <a:pPr marL="0" marR="0">
                        <a:lnSpc>
                          <a:spcPct val="107000"/>
                        </a:lnSpc>
                        <a:spcBef>
                          <a:spcPts val="0"/>
                        </a:spcBef>
                        <a:spcAft>
                          <a:spcPts val="0"/>
                        </a:spcAft>
                      </a:pPr>
                      <a:r>
                        <a:rPr lang="en-US" sz="1100" dirty="0">
                          <a:effectLst/>
                        </a:rPr>
                        <a:t>Soil barely capable of accumulating OM </a:t>
                      </a:r>
                    </a:p>
                    <a:p>
                      <a:pPr marL="0" marR="0">
                        <a:lnSpc>
                          <a:spcPct val="107000"/>
                        </a:lnSpc>
                        <a:spcBef>
                          <a:spcPts val="0"/>
                        </a:spcBef>
                        <a:spcAft>
                          <a:spcPts val="0"/>
                        </a:spcAft>
                      </a:pPr>
                      <a:r>
                        <a:rPr lang="en-US" sz="1100" dirty="0">
                          <a:effectLst/>
                        </a:rPr>
                        <a:t>(High vulnerability to depletion)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100" dirty="0">
                          <a:effectLst/>
                        </a:rPr>
                        <a:t>60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algn="ctr">
                        <a:lnSpc>
                          <a:spcPct val="107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100" dirty="0">
                          <a:effectLst/>
                        </a:rPr>
                        <a:t>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100" dirty="0">
                          <a:effectLst/>
                        </a:rPr>
                        <a:t>60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1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64924493"/>
                  </a:ext>
                </a:extLst>
              </a:tr>
              <a:tr h="216319">
                <a:tc>
                  <a:txBody>
                    <a:bodyPr/>
                    <a:lstStyle/>
                    <a:p>
                      <a:pPr marL="0" marR="0">
                        <a:lnSpc>
                          <a:spcPct val="107000"/>
                        </a:lnSpc>
                        <a:spcBef>
                          <a:spcPts val="0"/>
                        </a:spcBef>
                        <a:spcAft>
                          <a:spcPts val="0"/>
                        </a:spcAft>
                      </a:pPr>
                      <a:r>
                        <a:rPr lang="en-US" sz="1100" dirty="0">
                          <a:effectLst/>
                        </a:rPr>
                        <a:t>Not rated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100" dirty="0">
                          <a:effectLst/>
                        </a:rPr>
                        <a:t>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algn="ctr">
                        <a:lnSpc>
                          <a:spcPct val="107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100" dirty="0">
                          <a:effectLst/>
                        </a:rPr>
                        <a:t>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100" dirty="0">
                          <a:effectLst/>
                        </a:rPr>
                        <a:t>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1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13678853"/>
                  </a:ext>
                </a:extLst>
              </a:tr>
            </a:tbl>
          </a:graphicData>
        </a:graphic>
      </p:graphicFrame>
    </p:spTree>
    <p:extLst>
      <p:ext uri="{BB962C8B-B14F-4D97-AF65-F5344CB8AC3E}">
        <p14:creationId xmlns:p14="http://schemas.microsoft.com/office/powerpoint/2010/main" val="4158096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13EA-224F-4FBA-8E85-9BEACF3274A8}"/>
              </a:ext>
            </a:extLst>
          </p:cNvPr>
          <p:cNvSpPr>
            <a:spLocks noGrp="1"/>
          </p:cNvSpPr>
          <p:nvPr>
            <p:ph type="title"/>
          </p:nvPr>
        </p:nvSpPr>
        <p:spPr>
          <a:xfrm>
            <a:off x="2394066" y="210136"/>
            <a:ext cx="8959735" cy="842791"/>
          </a:xfrm>
        </p:spPr>
        <p:txBody>
          <a:bodyPr>
            <a:normAutofit/>
          </a:bodyPr>
          <a:lstStyle/>
          <a:p>
            <a:r>
              <a:rPr lang="en-US" dirty="0"/>
              <a:t>CART Soil Health Assessments</a:t>
            </a:r>
          </a:p>
        </p:txBody>
      </p:sp>
      <p:sp>
        <p:nvSpPr>
          <p:cNvPr id="3" name="Content Placeholder 2">
            <a:extLst>
              <a:ext uri="{FF2B5EF4-FFF2-40B4-BE49-F238E27FC236}">
                <a16:creationId xmlns:a16="http://schemas.microsoft.com/office/drawing/2014/main" id="{5BB01023-86E3-40C3-964C-4AA8E1D35F31}"/>
              </a:ext>
            </a:extLst>
          </p:cNvPr>
          <p:cNvSpPr>
            <a:spLocks noGrp="1"/>
          </p:cNvSpPr>
          <p:nvPr>
            <p:ph idx="1"/>
          </p:nvPr>
        </p:nvSpPr>
        <p:spPr>
          <a:xfrm>
            <a:off x="461639" y="1377976"/>
            <a:ext cx="10892162" cy="5029807"/>
          </a:xfrm>
        </p:spPr>
        <p:txBody>
          <a:bodyPr>
            <a:noAutofit/>
          </a:bodyPr>
          <a:lstStyle/>
          <a:p>
            <a:pPr marL="0" indent="0">
              <a:buNone/>
            </a:pPr>
            <a:r>
              <a:rPr lang="en-US" dirty="0"/>
              <a:t>Concentration of Salts or Other Chemicals</a:t>
            </a:r>
          </a:p>
          <a:p>
            <a:pPr lvl="1"/>
            <a:r>
              <a:rPr lang="en-US" dirty="0"/>
              <a:t>Soil data derived threshold is variable (range of susceptibility)</a:t>
            </a:r>
          </a:p>
          <a:p>
            <a:pPr lvl="1"/>
            <a:r>
              <a:rPr lang="en-US" dirty="0"/>
              <a:t>Existing condition based on planner observation of damage, soil test, water test, RHA, PCS indicators</a:t>
            </a:r>
          </a:p>
          <a:p>
            <a:pPr marL="0" indent="0">
              <a:buNone/>
            </a:pPr>
            <a:r>
              <a:rPr lang="en-US" dirty="0"/>
              <a:t>Soil Organism Habitat Loss or Degradation</a:t>
            </a:r>
          </a:p>
          <a:p>
            <a:pPr lvl="1"/>
            <a:r>
              <a:rPr lang="en-US" dirty="0"/>
              <a:t>Soil data derived threshold is variable (range of susceptibility)</a:t>
            </a:r>
          </a:p>
          <a:p>
            <a:pPr lvl="1"/>
            <a:r>
              <a:rPr lang="en-US" dirty="0"/>
              <a:t>Soil rating adjusted upward, if irrigated</a:t>
            </a:r>
          </a:p>
          <a:p>
            <a:pPr lvl="1"/>
            <a:r>
              <a:rPr lang="en-US" dirty="0"/>
              <a:t>Existing condition based on planner observation of managements, plant litter, RHA and PCS elements</a:t>
            </a:r>
          </a:p>
          <a:p>
            <a:pPr marL="0" indent="0">
              <a:buNone/>
            </a:pPr>
            <a:r>
              <a:rPr lang="en-US" dirty="0"/>
              <a:t>Aggregate Instability</a:t>
            </a:r>
          </a:p>
          <a:p>
            <a:pPr lvl="1"/>
            <a:r>
              <a:rPr lang="en-US" dirty="0"/>
              <a:t>Soil data derived threshold is variable (range of susceptibility)</a:t>
            </a:r>
          </a:p>
          <a:p>
            <a:pPr lvl="1"/>
            <a:r>
              <a:rPr lang="en-US" dirty="0"/>
              <a:t>Existing condition based on planner observation of managements, plant litter, RHA and PCS elements</a:t>
            </a:r>
          </a:p>
        </p:txBody>
      </p:sp>
    </p:spTree>
    <p:extLst>
      <p:ext uri="{BB962C8B-B14F-4D97-AF65-F5344CB8AC3E}">
        <p14:creationId xmlns:p14="http://schemas.microsoft.com/office/powerpoint/2010/main" val="2353776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igure 3.—Field 3 is on the left, and Field 4 is on the right.">
            <a:extLst>
              <a:ext uri="{FF2B5EF4-FFF2-40B4-BE49-F238E27FC236}">
                <a16:creationId xmlns:a16="http://schemas.microsoft.com/office/drawing/2014/main" id="{D9E59AF3-84F4-4330-BC30-9F9AD9C08DA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81760" y="1091558"/>
            <a:ext cx="8178799" cy="525487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21E7D937-44DB-4CFE-8C6C-AA32433141A1}"/>
              </a:ext>
            </a:extLst>
          </p:cNvPr>
          <p:cNvSpPr>
            <a:spLocks noGrp="1"/>
          </p:cNvSpPr>
          <p:nvPr>
            <p:ph type="sldNum" sz="quarter" idx="12"/>
          </p:nvPr>
        </p:nvSpPr>
        <p:spPr>
          <a:xfrm>
            <a:off x="0" y="0"/>
            <a:ext cx="0" cy="0"/>
          </a:xfr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6D2E695F-2E31-4152-87B7-EDFAB14C19DB}" type="slidenum">
              <a:rPr lang="en-US" smtClean="0"/>
              <a:pPr>
                <a:spcAft>
                  <a:spcPts val="600"/>
                </a:spcAft>
              </a:pPr>
              <a:t>7</a:t>
            </a:fld>
            <a:endParaRPr lang="en-US" dirty="0"/>
          </a:p>
        </p:txBody>
      </p:sp>
      <p:sp>
        <p:nvSpPr>
          <p:cNvPr id="5" name="Rectangle 4">
            <a:extLst>
              <a:ext uri="{FF2B5EF4-FFF2-40B4-BE49-F238E27FC236}">
                <a16:creationId xmlns:a16="http://schemas.microsoft.com/office/drawing/2014/main" id="{9AD483B5-CDAB-441F-AA27-ADFF1A0394D2}"/>
              </a:ext>
            </a:extLst>
          </p:cNvPr>
          <p:cNvSpPr/>
          <p:nvPr/>
        </p:nvSpPr>
        <p:spPr>
          <a:xfrm>
            <a:off x="2131442" y="598390"/>
            <a:ext cx="8359577" cy="646331"/>
          </a:xfrm>
          <a:prstGeom prst="rect">
            <a:avLst/>
          </a:prstGeom>
        </p:spPr>
        <p:txBody>
          <a:bodyPr wrap="square">
            <a:spAutoFit/>
          </a:bodyPr>
          <a:lstStyle/>
          <a:p>
            <a:r>
              <a:rPr lang="en-US" dirty="0">
                <a:solidFill>
                  <a:srgbClr val="333333"/>
                </a:solidFill>
                <a:latin typeface="Helvetica Neue"/>
              </a:rPr>
              <a:t>Example for Proposal #6: Thematic Soil Map</a:t>
            </a:r>
          </a:p>
          <a:p>
            <a:r>
              <a:rPr lang="en-US" dirty="0">
                <a:solidFill>
                  <a:srgbClr val="333333"/>
                </a:solidFill>
                <a:latin typeface="inherit"/>
              </a:rPr>
              <a:t>Organic Matter Depletion</a:t>
            </a:r>
          </a:p>
        </p:txBody>
      </p:sp>
    </p:spTree>
    <p:extLst>
      <p:ext uri="{BB962C8B-B14F-4D97-AF65-F5344CB8AC3E}">
        <p14:creationId xmlns:p14="http://schemas.microsoft.com/office/powerpoint/2010/main" val="158479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0DC80-1581-4024-AEF2-B7AE55275BA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073ECCD-4A60-4163-A8FF-C7D52E023FEF}"/>
              </a:ext>
            </a:extLst>
          </p:cNvPr>
          <p:cNvSpPr>
            <a:spLocks noGrp="1"/>
          </p:cNvSpPr>
          <p:nvPr>
            <p:ph sz="half" idx="1"/>
          </p:nvPr>
        </p:nvSpPr>
        <p:spPr/>
        <p:txBody>
          <a:bodyPr/>
          <a:lstStyle/>
          <a:p>
            <a:pPr marL="0" indent="0">
              <a:buNone/>
            </a:pPr>
            <a:r>
              <a:rPr lang="en-US" dirty="0">
                <a:solidFill>
                  <a:schemeClr val="tx1"/>
                </a:solidFill>
              </a:rPr>
              <a:t>Future Development, Outcomes for SS Opportunities</a:t>
            </a:r>
            <a:endParaRPr lang="en-US" u="sng" dirty="0">
              <a:solidFill>
                <a:schemeClr val="tx1"/>
              </a:solidFill>
              <a:hlinkClick r:id="rId3">
                <a:extLst>
                  <a:ext uri="{A12FA001-AC4F-418D-AE19-62706E023703}">
                    <ahyp:hlinkClr xmlns:ahyp="http://schemas.microsoft.com/office/drawing/2018/hyperlinkcolor" val="tx"/>
                  </a:ext>
                </a:extLst>
              </a:hlinkClick>
            </a:endParaRPr>
          </a:p>
          <a:p>
            <a:r>
              <a:rPr lang="en-US" u="sng" dirty="0">
                <a:hlinkClick r:id="rId3">
                  <a:extLst>
                    <a:ext uri="{A12FA001-AC4F-418D-AE19-62706E023703}">
                      <ahyp:hlinkClr xmlns:ahyp="http://schemas.microsoft.com/office/drawing/2018/hyperlinkcolor" val="tx"/>
                    </a:ext>
                  </a:extLst>
                </a:hlinkClick>
              </a:rPr>
              <a:t>https://github.com/jneme910/CART</a:t>
            </a:r>
            <a:r>
              <a:rPr lang="en-US" dirty="0"/>
              <a:t> </a:t>
            </a:r>
          </a:p>
          <a:p>
            <a:pPr marL="0" indent="0">
              <a:buNone/>
            </a:pPr>
            <a:r>
              <a:rPr lang="en-US" dirty="0"/>
              <a:t> </a:t>
            </a:r>
          </a:p>
          <a:p>
            <a:pPr marL="0" indent="0">
              <a:buNone/>
            </a:pPr>
            <a:r>
              <a:rPr lang="en-US" dirty="0">
                <a:solidFill>
                  <a:schemeClr val="tx1"/>
                </a:solidFill>
              </a:rPr>
              <a:t>Prototype</a:t>
            </a:r>
            <a:r>
              <a:rPr lang="en-US" dirty="0"/>
              <a:t> </a:t>
            </a:r>
            <a:r>
              <a:rPr lang="en-US" u="sng" dirty="0">
                <a:hlinkClick r:id="rId4"/>
              </a:rPr>
              <a:t>https://jneme910.github.io/CART/documents/rev00_Organic_Matter_Depletion.html</a:t>
            </a:r>
            <a:endParaRPr lang="en-US" dirty="0"/>
          </a:p>
          <a:p>
            <a:endParaRPr lang="en-US" dirty="0"/>
          </a:p>
        </p:txBody>
      </p:sp>
    </p:spTree>
    <p:extLst>
      <p:ext uri="{BB962C8B-B14F-4D97-AF65-F5344CB8AC3E}">
        <p14:creationId xmlns:p14="http://schemas.microsoft.com/office/powerpoint/2010/main" val="3498182129"/>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ssion Delivery.potx" id="{49F56719-CB4A-4ADB-B3C6-4B1F42CF8472}" vid="{E40FC2FD-1CDF-40EA-A646-E17BA6D203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340</TotalTime>
  <Words>1167</Words>
  <Application>Microsoft Office PowerPoint</Application>
  <PresentationFormat>Widescreen</PresentationFormat>
  <Paragraphs>141</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Helvetica Neue</vt:lpstr>
      <vt:lpstr>inherit</vt:lpstr>
      <vt:lpstr>Wingdings</vt:lpstr>
      <vt:lpstr>1_Office Theme</vt:lpstr>
      <vt:lpstr>National Resource Concerns Team</vt:lpstr>
      <vt:lpstr>CART Soil Quality/Health Resource Concerns Team</vt:lpstr>
      <vt:lpstr>CART Soil Health Assessments</vt:lpstr>
      <vt:lpstr>CART Soil Health Assessments</vt:lpstr>
      <vt:lpstr>Example: sliding thresholds based on soil interp. and existing points matrix crossing soil interp. and management questions</vt:lpstr>
      <vt:lpstr>CART Soil Health Assessments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Chessman, Dennis -  NRCS, Lexington, KY</dc:creator>
  <cp:lastModifiedBy>Flint, Matt - NRCS, Greensboro, NC</cp:lastModifiedBy>
  <cp:revision>51</cp:revision>
  <dcterms:created xsi:type="dcterms:W3CDTF">2019-08-23T15:29:48Z</dcterms:created>
  <dcterms:modified xsi:type="dcterms:W3CDTF">2019-09-05T15:33:19Z</dcterms:modified>
</cp:coreProperties>
</file>