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9" r:id="rId2"/>
    <p:sldId id="260" r:id="rId3"/>
    <p:sldId id="262" r:id="rId4"/>
    <p:sldId id="264" r:id="rId5"/>
    <p:sldId id="263" r:id="rId6"/>
    <p:sldId id="261" r:id="rId7"/>
    <p:sldId id="258"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78">
          <p15:clr>
            <a:srgbClr val="A4A3A4"/>
          </p15:clr>
        </p15:guide>
        <p15:guide id="2" orient="horz" pos="3490">
          <p15:clr>
            <a:srgbClr val="A4A3A4"/>
          </p15:clr>
        </p15:guide>
        <p15:guide id="3" orient="horz" pos="3379">
          <p15:clr>
            <a:srgbClr val="A4A3A4"/>
          </p15:clr>
        </p15:guide>
        <p15:guide id="4" orient="horz" pos="1964">
          <p15:clr>
            <a:srgbClr val="A4A3A4"/>
          </p15:clr>
        </p15:guide>
        <p15:guide id="5" orient="horz" pos="2099">
          <p15:clr>
            <a:srgbClr val="A4A3A4"/>
          </p15:clr>
        </p15:guide>
        <p15:guide id="6" orient="horz" pos="795">
          <p15:clr>
            <a:srgbClr val="A4A3A4"/>
          </p15:clr>
        </p15:guide>
        <p15:guide id="7" orient="horz" pos="666">
          <p15:clr>
            <a:srgbClr val="A4A3A4"/>
          </p15:clr>
        </p15:guide>
        <p15:guide id="8" pos="3403">
          <p15:clr>
            <a:srgbClr val="A4A3A4"/>
          </p15:clr>
        </p15:guide>
        <p15:guide id="9" pos="351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9AB2"/>
    <a:srgbClr val="89C32D"/>
    <a:srgbClr val="053773"/>
    <a:srgbClr val="FEC20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77719" autoAdjust="0"/>
  </p:normalViewPr>
  <p:slideViewPr>
    <p:cSldViewPr snapToGrid="0" snapToObjects="1">
      <p:cViewPr>
        <p:scale>
          <a:sx n="110" d="100"/>
          <a:sy n="110" d="100"/>
        </p:scale>
        <p:origin x="1656" y="-276"/>
      </p:cViewPr>
      <p:guideLst>
        <p:guide orient="horz" pos="3378"/>
        <p:guide orient="horz" pos="3490"/>
        <p:guide orient="horz" pos="3379"/>
        <p:guide orient="horz" pos="1964"/>
        <p:guide orient="horz" pos="2099"/>
        <p:guide orient="horz" pos="795"/>
        <p:guide orient="horz" pos="666"/>
        <p:guide pos="3403"/>
        <p:guide pos="3514"/>
      </p:guideLst>
    </p:cSldViewPr>
  </p:slideViewPr>
  <p:notesTextViewPr>
    <p:cViewPr>
      <p:scale>
        <a:sx n="100" d="100"/>
        <a:sy n="100" d="100"/>
      </p:scale>
      <p:origin x="0" y="0"/>
    </p:cViewPr>
  </p:notesTextViewPr>
  <p:notesViewPr>
    <p:cSldViewPr snapToGrid="0" snapToObjects="1">
      <p:cViewPr varScale="1">
        <p:scale>
          <a:sx n="69" d="100"/>
          <a:sy n="69" d="100"/>
        </p:scale>
        <p:origin x="215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643E8-7A84-1C46-BD5E-B291CD34BF80}" type="datetimeFigureOut">
              <a:rPr lang="en-US" smtClean="0"/>
              <a:t>9/6/2019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DC1755-625D-A742-ACDB-726AD4CDF29D}" type="slidenum">
              <a:rPr lang="en-US" smtClean="0"/>
              <a:t>‹#›</a:t>
            </a:fld>
            <a:endParaRPr lang="en-US"/>
          </a:p>
        </p:txBody>
      </p:sp>
    </p:spTree>
    <p:extLst>
      <p:ext uri="{BB962C8B-B14F-4D97-AF65-F5344CB8AC3E}">
        <p14:creationId xmlns:p14="http://schemas.microsoft.com/office/powerpoint/2010/main" val="38173928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C1755-625D-A742-ACDB-726AD4CDF29D}" type="slidenum">
              <a:rPr lang="en-US" smtClean="0"/>
              <a:t>1</a:t>
            </a:fld>
            <a:endParaRPr lang="en-US"/>
          </a:p>
        </p:txBody>
      </p:sp>
    </p:spTree>
    <p:extLst>
      <p:ext uri="{BB962C8B-B14F-4D97-AF65-F5344CB8AC3E}">
        <p14:creationId xmlns:p14="http://schemas.microsoft.com/office/powerpoint/2010/main" val="85906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C1755-625D-A742-ACDB-726AD4CDF29D}" type="slidenum">
              <a:rPr lang="en-US" smtClean="0"/>
              <a:t>2</a:t>
            </a:fld>
            <a:endParaRPr lang="en-US"/>
          </a:p>
        </p:txBody>
      </p:sp>
    </p:spTree>
    <p:extLst>
      <p:ext uri="{BB962C8B-B14F-4D97-AF65-F5344CB8AC3E}">
        <p14:creationId xmlns:p14="http://schemas.microsoft.com/office/powerpoint/2010/main" val="1370317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C1755-625D-A742-ACDB-726AD4CDF29D}" type="slidenum">
              <a:rPr lang="en-US" smtClean="0"/>
              <a:t>3</a:t>
            </a:fld>
            <a:endParaRPr lang="en-US"/>
          </a:p>
        </p:txBody>
      </p:sp>
    </p:spTree>
    <p:extLst>
      <p:ext uri="{BB962C8B-B14F-4D97-AF65-F5344CB8AC3E}">
        <p14:creationId xmlns:p14="http://schemas.microsoft.com/office/powerpoint/2010/main" val="633199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C1755-625D-A742-ACDB-726AD4CDF29D}" type="slidenum">
              <a:rPr lang="en-US" smtClean="0"/>
              <a:t>4</a:t>
            </a:fld>
            <a:endParaRPr lang="en-US"/>
          </a:p>
        </p:txBody>
      </p:sp>
    </p:spTree>
    <p:extLst>
      <p:ext uri="{BB962C8B-B14F-4D97-AF65-F5344CB8AC3E}">
        <p14:creationId xmlns:p14="http://schemas.microsoft.com/office/powerpoint/2010/main" val="2765402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C1755-625D-A742-ACDB-726AD4CDF29D}" type="slidenum">
              <a:rPr lang="en-US" smtClean="0"/>
              <a:t>5</a:t>
            </a:fld>
            <a:endParaRPr lang="en-US"/>
          </a:p>
        </p:txBody>
      </p:sp>
    </p:spTree>
    <p:extLst>
      <p:ext uri="{BB962C8B-B14F-4D97-AF65-F5344CB8AC3E}">
        <p14:creationId xmlns:p14="http://schemas.microsoft.com/office/powerpoint/2010/main" val="106914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DC1755-625D-A742-ACDB-726AD4CDF29D}" type="slidenum">
              <a:rPr lang="en-US" smtClean="0"/>
              <a:t>6</a:t>
            </a:fld>
            <a:endParaRPr lang="en-US"/>
          </a:p>
        </p:txBody>
      </p:sp>
    </p:spTree>
    <p:extLst>
      <p:ext uri="{BB962C8B-B14F-4D97-AF65-F5344CB8AC3E}">
        <p14:creationId xmlns:p14="http://schemas.microsoft.com/office/powerpoint/2010/main" val="449566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baseline="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7DC1755-625D-A742-ACDB-726AD4CDF29D}" type="slidenum">
              <a:rPr lang="en-US" smtClean="0"/>
              <a:t>7</a:t>
            </a:fld>
            <a:endParaRPr lang="en-US"/>
          </a:p>
        </p:txBody>
      </p:sp>
    </p:spTree>
    <p:extLst>
      <p:ext uri="{BB962C8B-B14F-4D97-AF65-F5344CB8AC3E}">
        <p14:creationId xmlns:p14="http://schemas.microsoft.com/office/powerpoint/2010/main" val="3179729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5581898" y="3341077"/>
            <a:ext cx="3063874" cy="2027907"/>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0" y="1231638"/>
            <a:ext cx="5402385" cy="4136630"/>
          </a:xfrm>
          <a:prstGeom prst="rect">
            <a:avLst/>
          </a:prstGeom>
        </p:spPr>
      </p:pic>
      <p:sp>
        <p:nvSpPr>
          <p:cNvPr id="2" name="Title 1"/>
          <p:cNvSpPr>
            <a:spLocks noGrp="1"/>
          </p:cNvSpPr>
          <p:nvPr>
            <p:ph type="ctrTitle" hasCustomPrompt="1"/>
          </p:nvPr>
        </p:nvSpPr>
        <p:spPr>
          <a:xfrm>
            <a:off x="177550" y="5218935"/>
            <a:ext cx="8308421" cy="1257326"/>
          </a:xfrm>
        </p:spPr>
        <p:txBody>
          <a:bodyPr>
            <a:noAutofit/>
          </a:bodyPr>
          <a:lstStyle>
            <a:lvl1pPr algn="l">
              <a:defRPr sz="2500" b="1" baseline="0">
                <a:solidFill>
                  <a:schemeClr val="bg1"/>
                </a:solidFill>
                <a:latin typeface="Arial"/>
                <a:cs typeface="Arial"/>
              </a:defRPr>
            </a:lvl1pPr>
          </a:lstStyle>
          <a:p>
            <a:r>
              <a:rPr lang="en-US" dirty="0"/>
              <a:t>What is Natural Resources Conservation Service?</a:t>
            </a:r>
          </a:p>
        </p:txBody>
      </p:sp>
      <p:sp>
        <p:nvSpPr>
          <p:cNvPr id="3" name="Subtitle 2"/>
          <p:cNvSpPr>
            <a:spLocks noGrp="1"/>
          </p:cNvSpPr>
          <p:nvPr>
            <p:ph type="subTitle" idx="1" hasCustomPrompt="1"/>
          </p:nvPr>
        </p:nvSpPr>
        <p:spPr>
          <a:xfrm>
            <a:off x="470877" y="6250355"/>
            <a:ext cx="3143738" cy="412261"/>
          </a:xfrm>
        </p:spPr>
        <p:txBody>
          <a:bodyPr>
            <a:normAutofit/>
          </a:bodyPr>
          <a:lstStyle>
            <a:lvl1pPr marL="0" indent="0" algn="l">
              <a:buNone/>
              <a:defRPr sz="1500" b="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Date | Presenter</a:t>
            </a:r>
          </a:p>
        </p:txBody>
      </p:sp>
      <p:pic>
        <p:nvPicPr>
          <p:cNvPr id="16" name="Picture 15" descr="NRCS_Title-Raindrop1.png"/>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6770076" y="1133231"/>
            <a:ext cx="2373924" cy="4261977"/>
          </a:xfrm>
          <a:prstGeom prst="rect">
            <a:avLst/>
          </a:prstGeom>
        </p:spPr>
      </p:pic>
      <p:pic>
        <p:nvPicPr>
          <p:cNvPr id="19" name="Picture 18" descr="NRCS_Title-Raindrop1.png"/>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5581898" y="3341076"/>
            <a:ext cx="445717" cy="468923"/>
          </a:xfrm>
          <a:prstGeom prst="rect">
            <a:avLst/>
          </a:prstGeom>
        </p:spPr>
      </p:pic>
      <p:sp>
        <p:nvSpPr>
          <p:cNvPr id="20" name="Content Placeholder 19"/>
          <p:cNvSpPr>
            <a:spLocks noGrp="1"/>
          </p:cNvSpPr>
          <p:nvPr>
            <p:ph sz="quarter" idx="10" hasCustomPrompt="1"/>
          </p:nvPr>
        </p:nvSpPr>
        <p:spPr>
          <a:xfrm>
            <a:off x="5616943" y="1249851"/>
            <a:ext cx="2266950" cy="342900"/>
          </a:xfrm>
        </p:spPr>
        <p:txBody>
          <a:bodyPr anchor="ctr">
            <a:normAutofit/>
          </a:bodyPr>
          <a:lstStyle>
            <a:lvl1pPr>
              <a:defRPr sz="1000" b="0" spc="300" baseline="0">
                <a:solidFill>
                  <a:srgbClr val="FEC20D"/>
                </a:solidFill>
              </a:defRPr>
            </a:lvl1pPr>
          </a:lstStyle>
          <a:p>
            <a:pPr lvl="0"/>
            <a:r>
              <a:rPr lang="en-US" dirty="0"/>
              <a:t>WISCONSIN</a:t>
            </a:r>
          </a:p>
        </p:txBody>
      </p:sp>
    </p:spTree>
    <p:extLst>
      <p:ext uri="{BB962C8B-B14F-4D97-AF65-F5344CB8AC3E}">
        <p14:creationId xmlns:p14="http://schemas.microsoft.com/office/powerpoint/2010/main" val="271478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581897" y="3341077"/>
            <a:ext cx="3579584" cy="2036835"/>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5581899" y="1260232"/>
            <a:ext cx="3562102" cy="1856153"/>
          </a:xfrm>
          <a:prstGeom prst="rect">
            <a:avLst/>
          </a:prstGeom>
        </p:spPr>
      </p:pic>
      <p:sp>
        <p:nvSpPr>
          <p:cNvPr id="2" name="Title 1"/>
          <p:cNvSpPr>
            <a:spLocks noGrp="1"/>
          </p:cNvSpPr>
          <p:nvPr>
            <p:ph type="title"/>
          </p:nvPr>
        </p:nvSpPr>
        <p:spPr>
          <a:xfrm>
            <a:off x="614854" y="1767694"/>
            <a:ext cx="4367456" cy="2402254"/>
          </a:xfrm>
        </p:spPr>
        <p:txBody>
          <a:bodyPr anchor="t"/>
          <a:lstStyle>
            <a:lvl1pPr algn="l">
              <a:lnSpc>
                <a:spcPct val="90000"/>
              </a:lnSpc>
              <a:defRPr sz="4000" b="1" cap="none" spc="60" baseline="0">
                <a:solidFill>
                  <a:schemeClr val="bg1"/>
                </a:solidFill>
              </a:defRPr>
            </a:lvl1pPr>
          </a:lstStyle>
          <a:p>
            <a:endParaRPr lang="en-US" dirty="0"/>
          </a:p>
        </p:txBody>
      </p:sp>
      <p:sp>
        <p:nvSpPr>
          <p:cNvPr id="3" name="Text Placeholder 2"/>
          <p:cNvSpPr>
            <a:spLocks noGrp="1"/>
          </p:cNvSpPr>
          <p:nvPr>
            <p:ph type="body" idx="1"/>
          </p:nvPr>
        </p:nvSpPr>
        <p:spPr>
          <a:xfrm>
            <a:off x="614854" y="3501941"/>
            <a:ext cx="3761764" cy="929054"/>
          </a:xfrm>
        </p:spPr>
        <p:txBody>
          <a:bodyPr anchor="b"/>
          <a:lstStyle>
            <a:lvl1pPr marL="0" indent="0">
              <a:buNone/>
              <a:defRPr sz="2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pic>
        <p:nvPicPr>
          <p:cNvPr id="4" name="Picture 3"/>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5581897" y="1260231"/>
            <a:ext cx="3571872" cy="1877252"/>
          </a:xfrm>
          <a:prstGeom prst="rect">
            <a:avLst/>
          </a:prstGeom>
        </p:spPr>
      </p:pic>
      <p:pic>
        <p:nvPicPr>
          <p:cNvPr id="9" name="Picture 8" descr="NRCS-Divider-Slide_Raindrop.png"/>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7933864" y="2031999"/>
            <a:ext cx="1258650" cy="2676770"/>
          </a:xfrm>
          <a:prstGeom prst="rect">
            <a:avLst/>
          </a:prstGeom>
        </p:spPr>
      </p:pic>
    </p:spTree>
    <p:extLst>
      <p:ext uri="{BB962C8B-B14F-4D97-AF65-F5344CB8AC3E}">
        <p14:creationId xmlns:p14="http://schemas.microsoft.com/office/powerpoint/2010/main" val="2807294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1694" y="723780"/>
            <a:ext cx="8229600" cy="806938"/>
          </a:xfrm>
        </p:spPr>
        <p:txBody>
          <a:bodyPr/>
          <a:lstStyle>
            <a:lvl1pPr>
              <a:defRPr>
                <a:latin typeface="Hand Of Sean" pitchFamily="2" charset="0"/>
              </a:defRPr>
            </a:lvl1pPr>
          </a:lstStyle>
          <a:p>
            <a:r>
              <a:rPr lang="en-US" dirty="0"/>
              <a:t>Click to edit Master title style</a:t>
            </a:r>
          </a:p>
        </p:txBody>
      </p:sp>
      <p:sp>
        <p:nvSpPr>
          <p:cNvPr id="3" name="Content Placeholder 2"/>
          <p:cNvSpPr>
            <a:spLocks noGrp="1"/>
          </p:cNvSpPr>
          <p:nvPr>
            <p:ph idx="1"/>
          </p:nvPr>
        </p:nvSpPr>
        <p:spPr>
          <a:xfrm>
            <a:off x="691694" y="1600200"/>
            <a:ext cx="7631724"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691661" y="632362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9244-15B3-8F40-A6D8-795DD2FF1F30}" type="slidenum">
              <a:rPr lang="en-US" smtClean="0"/>
              <a:pPr/>
              <a:t>‹#›</a:t>
            </a:fld>
            <a:endParaRPr lang="en-US"/>
          </a:p>
        </p:txBody>
      </p:sp>
    </p:spTree>
    <p:extLst>
      <p:ext uri="{BB962C8B-B14F-4D97-AF65-F5344CB8AC3E}">
        <p14:creationId xmlns:p14="http://schemas.microsoft.com/office/powerpoint/2010/main" val="2153175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1661" y="650505"/>
            <a:ext cx="8230389" cy="943708"/>
          </a:xfrm>
        </p:spPr>
        <p:txBody>
          <a:bodyPr/>
          <a:lstStyle/>
          <a:p>
            <a:r>
              <a:rPr lang="en-US" dirty="0"/>
              <a:t>Click to edit Master title style</a:t>
            </a:r>
          </a:p>
        </p:txBody>
      </p:sp>
      <p:sp>
        <p:nvSpPr>
          <p:cNvPr id="3" name="Content Placeholder 2"/>
          <p:cNvSpPr>
            <a:spLocks noGrp="1"/>
          </p:cNvSpPr>
          <p:nvPr>
            <p:ph idx="1"/>
          </p:nvPr>
        </p:nvSpPr>
        <p:spPr>
          <a:xfrm>
            <a:off x="696214" y="1600200"/>
            <a:ext cx="6811108" cy="4525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691661" y="632362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9244-15B3-8F40-A6D8-795DD2FF1F30}" type="slidenum">
              <a:rPr lang="en-US" smtClean="0"/>
              <a:pPr/>
              <a:t>‹#›</a:t>
            </a:fld>
            <a:endParaRPr lang="en-US"/>
          </a:p>
        </p:txBody>
      </p:sp>
    </p:spTree>
    <p:extLst>
      <p:ext uri="{BB962C8B-B14F-4D97-AF65-F5344CB8AC3E}">
        <p14:creationId xmlns:p14="http://schemas.microsoft.com/office/powerpoint/2010/main" val="1502528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1814" y="650505"/>
            <a:ext cx="8229600" cy="94370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61814" y="1600200"/>
            <a:ext cx="7731369"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91661" y="632362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9244-15B3-8F40-A6D8-795DD2FF1F30}" type="slidenum">
              <a:rPr lang="en-US" smtClean="0"/>
              <a:pPr/>
              <a:t>‹#›</a:t>
            </a:fld>
            <a:endParaRPr lang="en-US"/>
          </a:p>
        </p:txBody>
      </p:sp>
    </p:spTree>
    <p:extLst>
      <p:ext uri="{BB962C8B-B14F-4D97-AF65-F5344CB8AC3E}">
        <p14:creationId xmlns:p14="http://schemas.microsoft.com/office/powerpoint/2010/main" val="122868768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Lst>
  <p:txStyles>
    <p:titleStyle>
      <a:lvl1pPr algn="l" defTabSz="457200" rtl="0" eaLnBrk="1" latinLnBrk="0" hangingPunct="1">
        <a:spcBef>
          <a:spcPct val="0"/>
        </a:spcBef>
        <a:buNone/>
        <a:defRPr sz="3600" b="1" kern="1200">
          <a:solidFill>
            <a:srgbClr val="89C32D"/>
          </a:solidFill>
          <a:latin typeface="Hand Of Sean" pitchFamily="2" charset="0"/>
          <a:ea typeface="+mj-ea"/>
          <a:cs typeface="+mj-cs"/>
        </a:defRPr>
      </a:lvl1pPr>
    </p:titleStyle>
    <p:bodyStyle>
      <a:lvl1pPr marL="0" indent="0" algn="l" defTabSz="457200" rtl="0" eaLnBrk="1" latinLnBrk="0" hangingPunct="1">
        <a:spcBef>
          <a:spcPct val="20000"/>
        </a:spcBef>
        <a:buFont typeface="Arial"/>
        <a:buNone/>
        <a:defRPr sz="2000" b="1" kern="1200">
          <a:solidFill>
            <a:srgbClr val="05377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6709-55B5-4BF8-B93E-7A32E058B5CA}"/>
              </a:ext>
            </a:extLst>
          </p:cNvPr>
          <p:cNvSpPr>
            <a:spLocks noGrp="1"/>
          </p:cNvSpPr>
          <p:nvPr>
            <p:ph type="title"/>
          </p:nvPr>
        </p:nvSpPr>
        <p:spPr>
          <a:xfrm>
            <a:off x="756138" y="4242378"/>
            <a:ext cx="8229600" cy="806938"/>
          </a:xfrm>
        </p:spPr>
        <p:txBody>
          <a:bodyPr/>
          <a:lstStyle/>
          <a:p>
            <a:r>
              <a:rPr lang="en-US" dirty="0">
                <a:latin typeface="bromello" panose="03060900000000020004" pitchFamily="66" charset="0"/>
              </a:rPr>
              <a:t>- Hugh Hammond Bennett</a:t>
            </a:r>
          </a:p>
        </p:txBody>
      </p:sp>
      <p:sp>
        <p:nvSpPr>
          <p:cNvPr id="3" name="Content Placeholder 2">
            <a:extLst>
              <a:ext uri="{FF2B5EF4-FFF2-40B4-BE49-F238E27FC236}">
                <a16:creationId xmlns:a16="http://schemas.microsoft.com/office/drawing/2014/main" id="{8383B8F7-3AB9-4D2F-BC9A-BB7D7379272D}"/>
              </a:ext>
            </a:extLst>
          </p:cNvPr>
          <p:cNvSpPr>
            <a:spLocks noGrp="1"/>
          </p:cNvSpPr>
          <p:nvPr>
            <p:ph idx="1"/>
          </p:nvPr>
        </p:nvSpPr>
        <p:spPr>
          <a:xfrm>
            <a:off x="756138" y="1561516"/>
            <a:ext cx="7631724" cy="4525963"/>
          </a:xfrm>
        </p:spPr>
        <p:txBody>
          <a:bodyPr/>
          <a:lstStyle/>
          <a:p>
            <a:r>
              <a:rPr lang="en-US" sz="2800" dirty="0"/>
              <a:t>“If we are bold in our thinking, courageous in accepting new ideas, and willing to work with instead of against our land, we shall find in conservation farming an avenue to the greatest food production the world has ever known.”</a:t>
            </a:r>
          </a:p>
          <a:p>
            <a:endParaRPr lang="en-US" dirty="0"/>
          </a:p>
          <a:p>
            <a:endParaRPr lang="en-US" dirty="0"/>
          </a:p>
        </p:txBody>
      </p:sp>
      <p:pic>
        <p:nvPicPr>
          <p:cNvPr id="5" name="Picture 4">
            <a:extLst>
              <a:ext uri="{FF2B5EF4-FFF2-40B4-BE49-F238E27FC236}">
                <a16:creationId xmlns:a16="http://schemas.microsoft.com/office/drawing/2014/main" id="{A3B211A0-3531-4444-8A69-6BB81D03655A}"/>
              </a:ext>
            </a:extLst>
          </p:cNvPr>
          <p:cNvPicPr>
            <a:picLocks noChangeAspect="1"/>
          </p:cNvPicPr>
          <p:nvPr/>
        </p:nvPicPr>
        <p:blipFill>
          <a:blip r:embed="rId3"/>
          <a:stretch>
            <a:fillRect/>
          </a:stretch>
        </p:blipFill>
        <p:spPr>
          <a:xfrm>
            <a:off x="5430128" y="4092635"/>
            <a:ext cx="2180493" cy="2765365"/>
          </a:xfrm>
          <a:prstGeom prst="rect">
            <a:avLst/>
          </a:prstGeom>
        </p:spPr>
      </p:pic>
    </p:spTree>
    <p:extLst>
      <p:ext uri="{BB962C8B-B14F-4D97-AF65-F5344CB8AC3E}">
        <p14:creationId xmlns:p14="http://schemas.microsoft.com/office/powerpoint/2010/main" val="46370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6709-55B5-4BF8-B93E-7A32E058B5CA}"/>
              </a:ext>
            </a:extLst>
          </p:cNvPr>
          <p:cNvSpPr>
            <a:spLocks noGrp="1"/>
          </p:cNvSpPr>
          <p:nvPr>
            <p:ph type="title"/>
          </p:nvPr>
        </p:nvSpPr>
        <p:spPr>
          <a:xfrm>
            <a:off x="643596" y="4003227"/>
            <a:ext cx="8229600" cy="806938"/>
          </a:xfrm>
        </p:spPr>
        <p:txBody>
          <a:bodyPr/>
          <a:lstStyle/>
          <a:p>
            <a:r>
              <a:rPr lang="en-US" dirty="0">
                <a:latin typeface="bromello" panose="03060900000000020004" pitchFamily="66" charset="0"/>
              </a:rPr>
              <a:t>- Hugh Hammond Bennett</a:t>
            </a:r>
          </a:p>
        </p:txBody>
      </p:sp>
      <p:sp>
        <p:nvSpPr>
          <p:cNvPr id="3" name="Content Placeholder 2">
            <a:extLst>
              <a:ext uri="{FF2B5EF4-FFF2-40B4-BE49-F238E27FC236}">
                <a16:creationId xmlns:a16="http://schemas.microsoft.com/office/drawing/2014/main" id="{8383B8F7-3AB9-4D2F-BC9A-BB7D7379272D}"/>
              </a:ext>
            </a:extLst>
          </p:cNvPr>
          <p:cNvSpPr>
            <a:spLocks noGrp="1"/>
          </p:cNvSpPr>
          <p:nvPr>
            <p:ph idx="1"/>
          </p:nvPr>
        </p:nvSpPr>
        <p:spPr>
          <a:xfrm>
            <a:off x="643596" y="1406771"/>
            <a:ext cx="7631724" cy="2835607"/>
          </a:xfrm>
        </p:spPr>
        <p:txBody>
          <a:bodyPr/>
          <a:lstStyle/>
          <a:p>
            <a:r>
              <a:rPr lang="en-US" sz="2800" dirty="0"/>
              <a:t>“If you will take the trouble to ascertain the facts about our farmland – and other natural resources – and then lend your support to our conservation program, we will get results and hold onto them. To stand by silently will not help.”</a:t>
            </a:r>
          </a:p>
          <a:p>
            <a:endParaRPr lang="en-US" dirty="0"/>
          </a:p>
          <a:p>
            <a:endParaRPr lang="en-US" dirty="0"/>
          </a:p>
        </p:txBody>
      </p:sp>
      <p:pic>
        <p:nvPicPr>
          <p:cNvPr id="5" name="Picture 4">
            <a:extLst>
              <a:ext uri="{FF2B5EF4-FFF2-40B4-BE49-F238E27FC236}">
                <a16:creationId xmlns:a16="http://schemas.microsoft.com/office/drawing/2014/main" id="{A3B211A0-3531-4444-8A69-6BB81D03655A}"/>
              </a:ext>
            </a:extLst>
          </p:cNvPr>
          <p:cNvPicPr>
            <a:picLocks noChangeAspect="1"/>
          </p:cNvPicPr>
          <p:nvPr/>
        </p:nvPicPr>
        <p:blipFill rotWithShape="1">
          <a:blip r:embed="rId3"/>
          <a:srcRect b="29066"/>
          <a:stretch/>
        </p:blipFill>
        <p:spPr>
          <a:xfrm>
            <a:off x="3615398" y="4930898"/>
            <a:ext cx="3995224" cy="1927102"/>
          </a:xfrm>
          <a:prstGeom prst="rect">
            <a:avLst/>
          </a:prstGeom>
        </p:spPr>
      </p:pic>
    </p:spTree>
    <p:extLst>
      <p:ext uri="{BB962C8B-B14F-4D97-AF65-F5344CB8AC3E}">
        <p14:creationId xmlns:p14="http://schemas.microsoft.com/office/powerpoint/2010/main" val="881827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6709-55B5-4BF8-B93E-7A32E058B5CA}"/>
              </a:ext>
            </a:extLst>
          </p:cNvPr>
          <p:cNvSpPr>
            <a:spLocks noGrp="1"/>
          </p:cNvSpPr>
          <p:nvPr>
            <p:ph type="title"/>
          </p:nvPr>
        </p:nvSpPr>
        <p:spPr>
          <a:xfrm>
            <a:off x="834096" y="1288602"/>
            <a:ext cx="8229600" cy="806938"/>
          </a:xfrm>
        </p:spPr>
        <p:txBody>
          <a:bodyPr/>
          <a:lstStyle/>
          <a:p>
            <a:r>
              <a:rPr lang="en-US" dirty="0">
                <a:latin typeface="bromello" panose="03060900000000020004" pitchFamily="66" charset="0"/>
              </a:rPr>
              <a:t>What is CART</a:t>
            </a:r>
          </a:p>
        </p:txBody>
      </p:sp>
      <p:sp>
        <p:nvSpPr>
          <p:cNvPr id="3" name="Content Placeholder 2">
            <a:extLst>
              <a:ext uri="{FF2B5EF4-FFF2-40B4-BE49-F238E27FC236}">
                <a16:creationId xmlns:a16="http://schemas.microsoft.com/office/drawing/2014/main" id="{8383B8F7-3AB9-4D2F-BC9A-BB7D7379272D}"/>
              </a:ext>
            </a:extLst>
          </p:cNvPr>
          <p:cNvSpPr>
            <a:spLocks noGrp="1"/>
          </p:cNvSpPr>
          <p:nvPr>
            <p:ph idx="1"/>
          </p:nvPr>
        </p:nvSpPr>
        <p:spPr>
          <a:xfrm>
            <a:off x="942534" y="2251444"/>
            <a:ext cx="7631724" cy="2835607"/>
          </a:xfrm>
        </p:spPr>
        <p:txBody>
          <a:bodyPr>
            <a:normAutofit fontScale="92500" lnSpcReduction="10000"/>
          </a:bodyPr>
          <a:lstStyle/>
          <a:p>
            <a:r>
              <a:rPr lang="en-US" sz="2800" dirty="0"/>
              <a:t>Conservation Assessment Ranking Tool</a:t>
            </a:r>
          </a:p>
          <a:p>
            <a:pPr marL="457200" indent="-457200">
              <a:buFont typeface="Arial" panose="020B0604020202020204" pitchFamily="34" charset="0"/>
              <a:buChar char="•"/>
            </a:pPr>
            <a:r>
              <a:rPr lang="en-US" sz="2800" dirty="0"/>
              <a:t>Set of business practices to streamline conservation planning and program delivery.</a:t>
            </a:r>
          </a:p>
          <a:p>
            <a:pPr marL="457200" indent="-457200">
              <a:buFont typeface="Arial" panose="020B0604020202020204" pitchFamily="34" charset="0"/>
              <a:buChar char="•"/>
            </a:pPr>
            <a:r>
              <a:rPr lang="en-US" sz="2800" dirty="0"/>
              <a:t>Program neutral integrated information technology software application. Any USDA program!</a:t>
            </a:r>
          </a:p>
          <a:p>
            <a:endParaRPr lang="en-US" sz="2800" dirty="0"/>
          </a:p>
          <a:p>
            <a:endParaRPr lang="en-US" dirty="0"/>
          </a:p>
          <a:p>
            <a:endParaRPr lang="en-US" dirty="0"/>
          </a:p>
        </p:txBody>
      </p:sp>
      <p:pic>
        <p:nvPicPr>
          <p:cNvPr id="6" name="Picture 5">
            <a:extLst>
              <a:ext uri="{FF2B5EF4-FFF2-40B4-BE49-F238E27FC236}">
                <a16:creationId xmlns:a16="http://schemas.microsoft.com/office/drawing/2014/main" id="{326AA2E1-39F6-48B9-AEEB-5FFF4C6061A1}"/>
              </a:ext>
            </a:extLst>
          </p:cNvPr>
          <p:cNvPicPr>
            <a:picLocks noChangeAspect="1"/>
          </p:cNvPicPr>
          <p:nvPr/>
        </p:nvPicPr>
        <p:blipFill>
          <a:blip r:embed="rId3"/>
          <a:stretch>
            <a:fillRect/>
          </a:stretch>
        </p:blipFill>
        <p:spPr>
          <a:xfrm>
            <a:off x="3727692" y="4927002"/>
            <a:ext cx="2917093" cy="1944728"/>
          </a:xfrm>
          <a:prstGeom prst="rect">
            <a:avLst/>
          </a:prstGeom>
        </p:spPr>
      </p:pic>
    </p:spTree>
    <p:extLst>
      <p:ext uri="{BB962C8B-B14F-4D97-AF65-F5344CB8AC3E}">
        <p14:creationId xmlns:p14="http://schemas.microsoft.com/office/powerpoint/2010/main" val="59647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6709-55B5-4BF8-B93E-7A32E058B5CA}"/>
              </a:ext>
            </a:extLst>
          </p:cNvPr>
          <p:cNvSpPr>
            <a:spLocks noGrp="1"/>
          </p:cNvSpPr>
          <p:nvPr>
            <p:ph type="title"/>
          </p:nvPr>
        </p:nvSpPr>
        <p:spPr>
          <a:xfrm>
            <a:off x="834096" y="1288602"/>
            <a:ext cx="8229600" cy="806938"/>
          </a:xfrm>
        </p:spPr>
        <p:txBody>
          <a:bodyPr/>
          <a:lstStyle/>
          <a:p>
            <a:r>
              <a:rPr lang="en-US" dirty="0">
                <a:latin typeface="bromello" panose="03060900000000020004" pitchFamily="66" charset="0"/>
              </a:rPr>
              <a:t>Why CART</a:t>
            </a:r>
          </a:p>
        </p:txBody>
      </p:sp>
      <p:sp>
        <p:nvSpPr>
          <p:cNvPr id="3" name="Content Placeholder 2">
            <a:extLst>
              <a:ext uri="{FF2B5EF4-FFF2-40B4-BE49-F238E27FC236}">
                <a16:creationId xmlns:a16="http://schemas.microsoft.com/office/drawing/2014/main" id="{8383B8F7-3AB9-4D2F-BC9A-BB7D7379272D}"/>
              </a:ext>
            </a:extLst>
          </p:cNvPr>
          <p:cNvSpPr>
            <a:spLocks noGrp="1"/>
          </p:cNvSpPr>
          <p:nvPr>
            <p:ph idx="1"/>
          </p:nvPr>
        </p:nvSpPr>
        <p:spPr>
          <a:xfrm>
            <a:off x="942534" y="2251444"/>
            <a:ext cx="7631724" cy="2835607"/>
          </a:xfrm>
        </p:spPr>
        <p:txBody>
          <a:bodyPr>
            <a:normAutofit fontScale="77500" lnSpcReduction="20000"/>
          </a:bodyPr>
          <a:lstStyle/>
          <a:p>
            <a:r>
              <a:rPr lang="en-US" sz="2800" dirty="0"/>
              <a:t>NRCS Must Streamline.</a:t>
            </a:r>
          </a:p>
          <a:p>
            <a:pPr marL="457200" indent="-457200">
              <a:buFont typeface="Arial" panose="020B0604020202020204" pitchFamily="34" charset="0"/>
              <a:buChar char="•"/>
            </a:pPr>
            <a:r>
              <a:rPr lang="en-US" sz="2800" dirty="0"/>
              <a:t>Chief Priorities</a:t>
            </a:r>
          </a:p>
          <a:p>
            <a:pPr marL="1200150" lvl="1" indent="-457200">
              <a:buFont typeface="Arial" panose="020B0604020202020204" pitchFamily="34" charset="0"/>
              <a:buChar char="•"/>
            </a:pPr>
            <a:r>
              <a:rPr lang="en-US" sz="2400" dirty="0"/>
              <a:t>Implement 2018 Farm Bill and streamline process and program delivery. </a:t>
            </a:r>
          </a:p>
          <a:p>
            <a:pPr marL="1200150" lvl="1" indent="-457200">
              <a:buFont typeface="Arial" panose="020B0604020202020204" pitchFamily="34" charset="0"/>
              <a:buChar char="•"/>
            </a:pPr>
            <a:r>
              <a:rPr lang="en-US" sz="2400" dirty="0"/>
              <a:t>Improve Customer Service</a:t>
            </a:r>
          </a:p>
          <a:p>
            <a:pPr marL="457200" indent="-457200">
              <a:buFont typeface="Arial" panose="020B0604020202020204" pitchFamily="34" charset="0"/>
              <a:buChar char="•"/>
            </a:pPr>
            <a:r>
              <a:rPr lang="en-US" sz="2800" dirty="0"/>
              <a:t>Secretary Priorities</a:t>
            </a:r>
          </a:p>
          <a:p>
            <a:pPr marL="1200150" lvl="1" indent="-457200">
              <a:buFont typeface="Arial" panose="020B0604020202020204" pitchFamily="34" charset="0"/>
              <a:buChar char="•"/>
            </a:pPr>
            <a:r>
              <a:rPr lang="en-US" sz="2400" dirty="0"/>
              <a:t>Streamline Programs</a:t>
            </a:r>
          </a:p>
          <a:p>
            <a:pPr marL="1200150" lvl="1" indent="-457200">
              <a:buFont typeface="Arial" panose="020B0604020202020204" pitchFamily="34" charset="0"/>
              <a:buChar char="•"/>
            </a:pPr>
            <a:r>
              <a:rPr lang="en-US" sz="2400" dirty="0"/>
              <a:t>Increase Efficiency</a:t>
            </a:r>
          </a:p>
          <a:p>
            <a:pPr marL="1200150" lvl="1" indent="-457200">
              <a:buFont typeface="Arial" panose="020B0604020202020204" pitchFamily="34" charset="0"/>
              <a:buChar char="•"/>
            </a:pPr>
            <a:r>
              <a:rPr lang="en-US" sz="2400" dirty="0"/>
              <a:t>Improve Customer Service</a:t>
            </a:r>
          </a:p>
          <a:p>
            <a:endParaRPr lang="en-US" sz="2800" dirty="0"/>
          </a:p>
          <a:p>
            <a:endParaRPr lang="en-US" dirty="0"/>
          </a:p>
          <a:p>
            <a:endParaRPr lang="en-US" dirty="0"/>
          </a:p>
        </p:txBody>
      </p:sp>
      <p:sp>
        <p:nvSpPr>
          <p:cNvPr id="4" name="Rectangle 3">
            <a:extLst>
              <a:ext uri="{FF2B5EF4-FFF2-40B4-BE49-F238E27FC236}">
                <a16:creationId xmlns:a16="http://schemas.microsoft.com/office/drawing/2014/main" id="{083CE8D6-67A9-46FC-82D0-2434224B20E2}"/>
              </a:ext>
            </a:extLst>
          </p:cNvPr>
          <p:cNvSpPr/>
          <p:nvPr/>
        </p:nvSpPr>
        <p:spPr>
          <a:xfrm>
            <a:off x="376895" y="5249376"/>
            <a:ext cx="7408567" cy="830997"/>
          </a:xfrm>
          <a:prstGeom prst="rect">
            <a:avLst/>
          </a:prstGeom>
        </p:spPr>
        <p:txBody>
          <a:bodyPr wrap="square">
            <a:spAutoFit/>
          </a:bodyPr>
          <a:lstStyle/>
          <a:p>
            <a:pPr algn="ctr"/>
            <a:r>
              <a:rPr lang="en-US" sz="2400" dirty="0">
                <a:ln w="0"/>
                <a:solidFill>
                  <a:srgbClr val="139AB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Customers/Partners/Field Offices/NRCS of Future =&gt; </a:t>
            </a:r>
          </a:p>
          <a:p>
            <a:pPr algn="ctr"/>
            <a:r>
              <a:rPr lang="en-US" sz="2400" dirty="0">
                <a:ln w="0"/>
                <a:solidFill>
                  <a:srgbClr val="139AB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Simplify - Streamline</a:t>
            </a:r>
          </a:p>
        </p:txBody>
      </p:sp>
    </p:spTree>
    <p:extLst>
      <p:ext uri="{BB962C8B-B14F-4D97-AF65-F5344CB8AC3E}">
        <p14:creationId xmlns:p14="http://schemas.microsoft.com/office/powerpoint/2010/main" val="249597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6709-55B5-4BF8-B93E-7A32E058B5CA}"/>
              </a:ext>
            </a:extLst>
          </p:cNvPr>
          <p:cNvSpPr>
            <a:spLocks noGrp="1"/>
          </p:cNvSpPr>
          <p:nvPr>
            <p:ph type="title"/>
          </p:nvPr>
        </p:nvSpPr>
        <p:spPr>
          <a:xfrm>
            <a:off x="834096" y="1288602"/>
            <a:ext cx="8229600" cy="806938"/>
          </a:xfrm>
        </p:spPr>
        <p:txBody>
          <a:bodyPr/>
          <a:lstStyle/>
          <a:p>
            <a:r>
              <a:rPr lang="en-US" dirty="0">
                <a:latin typeface="bromello" panose="03060900000000020004" pitchFamily="66" charset="0"/>
              </a:rPr>
              <a:t>CART  Structure</a:t>
            </a:r>
          </a:p>
        </p:txBody>
      </p:sp>
      <p:pic>
        <p:nvPicPr>
          <p:cNvPr id="7" name="Content Placeholder 4">
            <a:extLst>
              <a:ext uri="{FF2B5EF4-FFF2-40B4-BE49-F238E27FC236}">
                <a16:creationId xmlns:a16="http://schemas.microsoft.com/office/drawing/2014/main" id="{0301DB06-F82C-4714-ACC0-CF55ECA52EAC}"/>
              </a:ext>
            </a:extLst>
          </p:cNvPr>
          <p:cNvPicPr>
            <a:picLocks noGrp="1" noChangeAspect="1"/>
          </p:cNvPicPr>
          <p:nvPr>
            <p:ph idx="1"/>
          </p:nvPr>
        </p:nvPicPr>
        <p:blipFill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rcRect l="2864" t="6320" r="944" b="3469"/>
          <a:stretch/>
        </p:blipFill>
        <p:spPr>
          <a:xfrm>
            <a:off x="761999" y="2095540"/>
            <a:ext cx="7358419" cy="3714751"/>
          </a:xfrm>
          <a:prstGeom prst="rect">
            <a:avLst/>
          </a:prstGeom>
          <a:ln>
            <a:noFill/>
          </a:ln>
        </p:spPr>
      </p:pic>
      <p:sp>
        <p:nvSpPr>
          <p:cNvPr id="8" name="Oval 7">
            <a:extLst>
              <a:ext uri="{FF2B5EF4-FFF2-40B4-BE49-F238E27FC236}">
                <a16:creationId xmlns:a16="http://schemas.microsoft.com/office/drawing/2014/main" id="{65ED81F2-CE49-4327-B95B-200FEE7F80A2}"/>
              </a:ext>
            </a:extLst>
          </p:cNvPr>
          <p:cNvSpPr/>
          <p:nvPr/>
        </p:nvSpPr>
        <p:spPr>
          <a:xfrm>
            <a:off x="3166281" y="3098042"/>
            <a:ext cx="5015551" cy="1937982"/>
          </a:xfrm>
          <a:prstGeom prst="ellipse">
            <a:avLst/>
          </a:prstGeom>
          <a:noFill/>
          <a:ln w="38100">
            <a:solidFill>
              <a:srgbClr val="139AB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865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D0293-F1CC-433B-BBF1-BB0E4FFADE2C}"/>
              </a:ext>
            </a:extLst>
          </p:cNvPr>
          <p:cNvPicPr>
            <a:picLocks noChangeAspect="1"/>
          </p:cNvPicPr>
          <p:nvPr/>
        </p:nvPicPr>
        <p:blipFill rotWithShape="1">
          <a:blip r:embed="rId3"/>
          <a:srcRect l="14882" t="3734" r="15616"/>
          <a:stretch/>
        </p:blipFill>
        <p:spPr>
          <a:xfrm>
            <a:off x="1941341" y="829993"/>
            <a:ext cx="5606365" cy="5824024"/>
          </a:xfrm>
          <a:prstGeom prst="rect">
            <a:avLst/>
          </a:prstGeom>
          <a:ln w="76200">
            <a:solidFill>
              <a:schemeClr val="bg1"/>
            </a:solidFill>
          </a:ln>
        </p:spPr>
      </p:pic>
    </p:spTree>
    <p:extLst>
      <p:ext uri="{BB962C8B-B14F-4D97-AF65-F5344CB8AC3E}">
        <p14:creationId xmlns:p14="http://schemas.microsoft.com/office/powerpoint/2010/main" val="1108169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853" y="2219168"/>
            <a:ext cx="4560461" cy="1077218"/>
          </a:xfrm>
          <a:prstGeom prst="rect">
            <a:avLst/>
          </a:prstGeom>
        </p:spPr>
        <p:txBody>
          <a:bodyPr wrap="square">
            <a:spAutoFit/>
          </a:bodyPr>
          <a:lstStyle/>
          <a:p>
            <a:br>
              <a:rPr lang="en-US" sz="3200" dirty="0">
                <a:solidFill>
                  <a:schemeClr val="bg1"/>
                </a:solidFill>
                <a:latin typeface="Hand Of Sean" pitchFamily="2" charset="0"/>
              </a:rPr>
            </a:br>
            <a:endParaRPr lang="en-US" sz="3200" u="sng" dirty="0">
              <a:solidFill>
                <a:schemeClr val="bg1"/>
              </a:solidFill>
            </a:endParaRPr>
          </a:p>
        </p:txBody>
      </p:sp>
      <p:sp>
        <p:nvSpPr>
          <p:cNvPr id="6" name="Title 5"/>
          <p:cNvSpPr>
            <a:spLocks noGrp="1"/>
          </p:cNvSpPr>
          <p:nvPr>
            <p:ph type="title"/>
          </p:nvPr>
        </p:nvSpPr>
        <p:spPr>
          <a:xfrm>
            <a:off x="807858" y="1688601"/>
            <a:ext cx="4367456" cy="2402254"/>
          </a:xfrm>
        </p:spPr>
        <p:txBody>
          <a:bodyPr>
            <a:noAutofit/>
          </a:bodyPr>
          <a:lstStyle/>
          <a:p>
            <a:pPr>
              <a:lnSpc>
                <a:spcPct val="150000"/>
              </a:lnSpc>
              <a:spcBef>
                <a:spcPts val="1200"/>
              </a:spcBef>
            </a:pPr>
            <a:r>
              <a:rPr lang="en-US" sz="8000" dirty="0">
                <a:latin typeface="bromello" panose="03060900000000020004" pitchFamily="66" charset="0"/>
                <a:cs typeface="Calibri" panose="020F0502020204030204" pitchFamily="34" charset="0"/>
              </a:rPr>
              <a:t>Than k You</a:t>
            </a:r>
            <a:br>
              <a:rPr lang="en-US" sz="4400" dirty="0">
                <a:latin typeface="Calibri" panose="020F0502020204030204" pitchFamily="34" charset="0"/>
                <a:cs typeface="Calibri" panose="020F0502020204030204" pitchFamily="34" charset="0"/>
              </a:rPr>
            </a:br>
            <a:r>
              <a:rPr lang="en-US" sz="4400" dirty="0">
                <a:latin typeface="Calibri" panose="020F0502020204030204" pitchFamily="34" charset="0"/>
                <a:cs typeface="Calibri" panose="020F0502020204030204" pitchFamily="34" charset="0"/>
              </a:rPr>
              <a:t>for attending!</a:t>
            </a:r>
          </a:p>
        </p:txBody>
      </p:sp>
    </p:spTree>
    <p:extLst>
      <p:ext uri="{BB962C8B-B14F-4D97-AF65-F5344CB8AC3E}">
        <p14:creationId xmlns:p14="http://schemas.microsoft.com/office/powerpoint/2010/main" val="1586602442"/>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1F497D"/>
      </a:dk2>
      <a:lt2>
        <a:srgbClr val="EEECE1"/>
      </a:lt2>
      <a:accent1>
        <a:srgbClr val="139AB2"/>
      </a:accent1>
      <a:accent2>
        <a:srgbClr val="78BA22"/>
      </a:accent2>
      <a:accent3>
        <a:srgbClr val="FEC210"/>
      </a:accent3>
      <a:accent4>
        <a:srgbClr val="72A931"/>
      </a:accent4>
      <a:accent5>
        <a:srgbClr val="6989A6"/>
      </a:accent5>
      <a:accent6>
        <a:srgbClr val="4E667B"/>
      </a:accent6>
      <a:hlink>
        <a:srgbClr val="139AB2"/>
      </a:hlink>
      <a:folHlink>
        <a:srgbClr val="1088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3750</TotalTime>
  <Words>188</Words>
  <Application>Microsoft Office PowerPoint</Application>
  <PresentationFormat>On-screen Show (4:3)</PresentationFormat>
  <Paragraphs>31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bromello</vt:lpstr>
      <vt:lpstr>Calibri</vt:lpstr>
      <vt:lpstr>Hand Of Sean</vt:lpstr>
      <vt:lpstr>Office Theme</vt:lpstr>
      <vt:lpstr>- Hugh Hammond Bennett</vt:lpstr>
      <vt:lpstr>- Hugh Hammond Bennett</vt:lpstr>
      <vt:lpstr>What is CART</vt:lpstr>
      <vt:lpstr>Why CART</vt:lpstr>
      <vt:lpstr>CART  Structure</vt:lpstr>
      <vt:lpstr>PowerPoint Presentation</vt:lpstr>
      <vt:lpstr>Than k You for attending!</vt:lpstr>
    </vt:vector>
  </TitlesOfParts>
  <Company>ketchum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Rachna Patel</dc:creator>
  <cp:lastModifiedBy>Gough, Tivoli - NRCS, Madison, WI</cp:lastModifiedBy>
  <cp:revision>131</cp:revision>
  <dcterms:created xsi:type="dcterms:W3CDTF">2016-02-17T21:52:56Z</dcterms:created>
  <dcterms:modified xsi:type="dcterms:W3CDTF">2019-09-06T14:32:08Z</dcterms:modified>
</cp:coreProperties>
</file>