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7"/>
  </p:sldMasterIdLst>
  <p:notesMasterIdLst>
    <p:notesMasterId r:id="rId89"/>
  </p:notesMasterIdLst>
  <p:handoutMasterIdLst>
    <p:handoutMasterId r:id="rId90"/>
  </p:handoutMasterIdLst>
  <p:sldIdLst>
    <p:sldId id="296" r:id="rId18"/>
    <p:sldId id="373" r:id="rId19"/>
    <p:sldId id="353" r:id="rId20"/>
    <p:sldId id="290" r:id="rId21"/>
    <p:sldId id="359" r:id="rId22"/>
    <p:sldId id="307" r:id="rId23"/>
    <p:sldId id="306" r:id="rId24"/>
    <p:sldId id="302" r:id="rId25"/>
    <p:sldId id="357" r:id="rId26"/>
    <p:sldId id="303" r:id="rId27"/>
    <p:sldId id="374" r:id="rId28"/>
    <p:sldId id="358" r:id="rId29"/>
    <p:sldId id="304" r:id="rId30"/>
    <p:sldId id="413" r:id="rId31"/>
    <p:sldId id="447" r:id="rId32"/>
    <p:sldId id="443" r:id="rId33"/>
    <p:sldId id="444" r:id="rId34"/>
    <p:sldId id="445" r:id="rId35"/>
    <p:sldId id="446" r:id="rId36"/>
    <p:sldId id="360" r:id="rId37"/>
    <p:sldId id="314" r:id="rId38"/>
    <p:sldId id="366" r:id="rId39"/>
    <p:sldId id="421" r:id="rId40"/>
    <p:sldId id="372" r:id="rId41"/>
    <p:sldId id="448" r:id="rId42"/>
    <p:sldId id="369" r:id="rId43"/>
    <p:sldId id="370" r:id="rId44"/>
    <p:sldId id="299" r:id="rId45"/>
    <p:sldId id="429" r:id="rId46"/>
    <p:sldId id="375" r:id="rId47"/>
    <p:sldId id="416" r:id="rId48"/>
    <p:sldId id="371" r:id="rId49"/>
    <p:sldId id="377" r:id="rId50"/>
    <p:sldId id="424" r:id="rId51"/>
    <p:sldId id="430" r:id="rId52"/>
    <p:sldId id="398" r:id="rId53"/>
    <p:sldId id="449" r:id="rId54"/>
    <p:sldId id="410" r:id="rId55"/>
    <p:sldId id="415" r:id="rId56"/>
    <p:sldId id="390" r:id="rId57"/>
    <p:sldId id="389" r:id="rId58"/>
    <p:sldId id="380" r:id="rId59"/>
    <p:sldId id="391" r:id="rId60"/>
    <p:sldId id="320" r:id="rId61"/>
    <p:sldId id="322" r:id="rId62"/>
    <p:sldId id="323" r:id="rId63"/>
    <p:sldId id="347" r:id="rId64"/>
    <p:sldId id="419" r:id="rId65"/>
    <p:sldId id="339" r:id="rId66"/>
    <p:sldId id="354" r:id="rId67"/>
    <p:sldId id="396" r:id="rId68"/>
    <p:sldId id="393" r:id="rId69"/>
    <p:sldId id="395" r:id="rId70"/>
    <p:sldId id="417" r:id="rId71"/>
    <p:sldId id="450" r:id="rId72"/>
    <p:sldId id="453" r:id="rId73"/>
    <p:sldId id="454" r:id="rId74"/>
    <p:sldId id="455" r:id="rId75"/>
    <p:sldId id="456" r:id="rId76"/>
    <p:sldId id="451" r:id="rId77"/>
    <p:sldId id="433" r:id="rId78"/>
    <p:sldId id="442" r:id="rId79"/>
    <p:sldId id="441" r:id="rId80"/>
    <p:sldId id="399" r:id="rId81"/>
    <p:sldId id="425" r:id="rId82"/>
    <p:sldId id="426" r:id="rId83"/>
    <p:sldId id="457" r:id="rId84"/>
    <p:sldId id="458" r:id="rId85"/>
    <p:sldId id="459" r:id="rId86"/>
    <p:sldId id="452" r:id="rId87"/>
    <p:sldId id="330" r:id="rId8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56"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8C5"/>
    <a:srgbClr val="CC99FF"/>
    <a:srgbClr val="FF9900"/>
    <a:srgbClr val="ECDDCC"/>
    <a:srgbClr val="EBD7C3"/>
    <a:srgbClr val="7F6000"/>
    <a:srgbClr val="996633"/>
    <a:srgbClr val="FF5050"/>
    <a:srgbClr val="00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4" autoAdjust="0"/>
    <p:restoredTop sz="95332" autoAdjust="0"/>
  </p:normalViewPr>
  <p:slideViewPr>
    <p:cSldViewPr snapToGrid="0" snapToObjects="1" showGuides="1">
      <p:cViewPr varScale="1">
        <p:scale>
          <a:sx n="87" d="100"/>
          <a:sy n="87" d="100"/>
        </p:scale>
        <p:origin x="1334" y="77"/>
      </p:cViewPr>
      <p:guideLst>
        <p:guide orient="horz" pos="2184"/>
        <p:guide pos="2856"/>
        <p:guide orient="horz" pos="2160"/>
      </p:guideLst>
    </p:cSldViewPr>
  </p:slideViewPr>
  <p:notesTextViewPr>
    <p:cViewPr>
      <p:scale>
        <a:sx n="1" d="1"/>
        <a:sy n="1" d="1"/>
      </p:scale>
      <p:origin x="0" y="0"/>
    </p:cViewPr>
  </p:notesTextViewPr>
  <p:sorterViewPr>
    <p:cViewPr>
      <p:scale>
        <a:sx n="33" d="100"/>
        <a:sy n="33" d="100"/>
      </p:scale>
      <p:origin x="0" y="-5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slide" Target="slides/slide46.xml"/><Relationship Id="rId68" Type="http://schemas.openxmlformats.org/officeDocument/2006/relationships/slide" Target="slides/slide51.xml"/><Relationship Id="rId76" Type="http://schemas.openxmlformats.org/officeDocument/2006/relationships/slide" Target="slides/slide59.xml"/><Relationship Id="rId84" Type="http://schemas.openxmlformats.org/officeDocument/2006/relationships/slide" Target="slides/slide67.xml"/><Relationship Id="rId89"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54.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2.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66" Type="http://schemas.openxmlformats.org/officeDocument/2006/relationships/slide" Target="slides/slide49.xml"/><Relationship Id="rId74" Type="http://schemas.openxmlformats.org/officeDocument/2006/relationships/slide" Target="slides/slide57.xml"/><Relationship Id="rId79" Type="http://schemas.openxmlformats.org/officeDocument/2006/relationships/slide" Target="slides/slide62.xml"/><Relationship Id="rId87" Type="http://schemas.openxmlformats.org/officeDocument/2006/relationships/slide" Target="slides/slide70.xml"/><Relationship Id="rId5" Type="http://schemas.openxmlformats.org/officeDocument/2006/relationships/customXml" Target="../customXml/item5.xml"/><Relationship Id="rId61" Type="http://schemas.openxmlformats.org/officeDocument/2006/relationships/slide" Target="slides/slide44.xml"/><Relationship Id="rId82" Type="http://schemas.openxmlformats.org/officeDocument/2006/relationships/slide" Target="slides/slide65.xml"/><Relationship Id="rId90" Type="http://schemas.openxmlformats.org/officeDocument/2006/relationships/handoutMaster" Target="handoutMasters/handoutMaster1.xml"/><Relationship Id="rId19" Type="http://schemas.openxmlformats.org/officeDocument/2006/relationships/slide" Target="slides/slide2.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slide" Target="slides/slide63.xml"/><Relationship Id="rId85" Type="http://schemas.openxmlformats.org/officeDocument/2006/relationships/slide" Target="slides/slide68.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1B810-D5F5-4EF3-8429-D24D13508F68}" type="doc">
      <dgm:prSet loTypeId="urn:microsoft.com/office/officeart/2005/8/layout/pyramid1" loCatId="pyramid" qsTypeId="urn:microsoft.com/office/officeart/2005/8/quickstyle/simple1" qsCatId="simple" csTypeId="urn:microsoft.com/office/officeart/2005/8/colors/accent1_2" csCatId="accent1" phldr="1"/>
      <dgm:spPr/>
    </dgm:pt>
    <dgm:pt modelId="{1528A836-BC87-41E4-884A-A92592A676C4}">
      <dgm:prSet phldrT="[Text]" custT="1"/>
      <dgm:spPr>
        <a:solidFill>
          <a:schemeClr val="accent1">
            <a:lumMod val="20000"/>
            <a:lumOff val="80000"/>
          </a:schemeClr>
        </a:solidFill>
        <a:ln>
          <a:solidFill>
            <a:schemeClr val="tx1"/>
          </a:solidFill>
        </a:ln>
      </dgm:spPr>
      <dgm:t>
        <a:bodyPr anchor="b"/>
        <a:lstStyle/>
        <a:p>
          <a:r>
            <a:rPr lang="en-US" sz="1200" dirty="0" smtClean="0"/>
            <a:t>World</a:t>
          </a:r>
          <a:endParaRPr lang="en-US" sz="1100" dirty="0"/>
        </a:p>
      </dgm:t>
    </dgm:pt>
    <dgm:pt modelId="{1FA335B6-5745-4E74-A9CF-A973521D00E1}" type="parTrans" cxnId="{D5FA2738-EF61-400B-97BD-EB3BC1344497}">
      <dgm:prSet/>
      <dgm:spPr/>
      <dgm:t>
        <a:bodyPr/>
        <a:lstStyle/>
        <a:p>
          <a:endParaRPr lang="en-US"/>
        </a:p>
      </dgm:t>
    </dgm:pt>
    <dgm:pt modelId="{B34DF35E-61DD-48F2-897A-23117A6655A2}" type="sibTrans" cxnId="{D5FA2738-EF61-400B-97BD-EB3BC1344497}">
      <dgm:prSet/>
      <dgm:spPr/>
      <dgm:t>
        <a:bodyPr/>
        <a:lstStyle/>
        <a:p>
          <a:endParaRPr lang="en-US"/>
        </a:p>
      </dgm:t>
    </dgm:pt>
    <dgm:pt modelId="{8169CB4E-6DE9-4036-AD2C-8BEDBEF0E9E8}">
      <dgm:prSet phldrT="[Text]" custT="1"/>
      <dgm:spPr>
        <a:solidFill>
          <a:schemeClr val="accent4">
            <a:lumMod val="40000"/>
            <a:lumOff val="60000"/>
          </a:schemeClr>
        </a:solidFill>
        <a:ln>
          <a:solidFill>
            <a:schemeClr val="tx1"/>
          </a:solidFill>
        </a:ln>
      </dgm:spPr>
      <dgm:t>
        <a:bodyPr/>
        <a:lstStyle/>
        <a:p>
          <a:r>
            <a:rPr lang="en-US" sz="1400" dirty="0" smtClean="0"/>
            <a:t>Ecoregion</a:t>
          </a:r>
          <a:endParaRPr lang="en-US" sz="1400" dirty="0"/>
        </a:p>
      </dgm:t>
    </dgm:pt>
    <dgm:pt modelId="{E788C1A6-3668-4FF0-8F92-6C29124D8075}" type="parTrans" cxnId="{E6D86873-9FEF-4C03-BF54-A39C81FBC331}">
      <dgm:prSet/>
      <dgm:spPr/>
      <dgm:t>
        <a:bodyPr/>
        <a:lstStyle/>
        <a:p>
          <a:endParaRPr lang="en-US"/>
        </a:p>
      </dgm:t>
    </dgm:pt>
    <dgm:pt modelId="{F8A36E93-2319-4764-8FB9-AC8FC1B97C4A}" type="sibTrans" cxnId="{E6D86873-9FEF-4C03-BF54-A39C81FBC331}">
      <dgm:prSet/>
      <dgm:spPr/>
      <dgm:t>
        <a:bodyPr/>
        <a:lstStyle/>
        <a:p>
          <a:endParaRPr lang="en-US"/>
        </a:p>
      </dgm:t>
    </dgm:pt>
    <dgm:pt modelId="{307FF73E-D60F-4F05-96A2-BB7EA3764446}">
      <dgm:prSet phldrT="[Text]"/>
      <dgm:spPr>
        <a:solidFill>
          <a:srgbClr val="EBD7C3"/>
        </a:solidFill>
        <a:ln>
          <a:solidFill>
            <a:schemeClr val="tx1"/>
          </a:solidFill>
        </a:ln>
      </dgm:spPr>
      <dgm:t>
        <a:bodyPr/>
        <a:lstStyle/>
        <a:p>
          <a:r>
            <a:rPr lang="en-US" dirty="0" smtClean="0"/>
            <a:t>Site</a:t>
          </a:r>
          <a:endParaRPr lang="en-US" dirty="0"/>
        </a:p>
      </dgm:t>
    </dgm:pt>
    <dgm:pt modelId="{85705AAA-5AF1-4E0D-A072-B39C597DD8D1}" type="parTrans" cxnId="{BE655BAF-9692-4A4D-8988-D82E6EF517E4}">
      <dgm:prSet/>
      <dgm:spPr/>
      <dgm:t>
        <a:bodyPr/>
        <a:lstStyle/>
        <a:p>
          <a:endParaRPr lang="en-US"/>
        </a:p>
      </dgm:t>
    </dgm:pt>
    <dgm:pt modelId="{A6999A6B-A83C-4F34-AEF6-39C372F66546}" type="sibTrans" cxnId="{BE655BAF-9692-4A4D-8988-D82E6EF517E4}">
      <dgm:prSet/>
      <dgm:spPr/>
      <dgm:t>
        <a:bodyPr/>
        <a:lstStyle/>
        <a:p>
          <a:endParaRPr lang="en-US"/>
        </a:p>
      </dgm:t>
    </dgm:pt>
    <dgm:pt modelId="{69B6C681-0270-478D-A32F-5BC8B76A91F4}">
      <dgm:prSet custT="1"/>
      <dgm:spPr>
        <a:solidFill>
          <a:schemeClr val="accent6">
            <a:lumMod val="40000"/>
            <a:lumOff val="60000"/>
          </a:schemeClr>
        </a:solidFill>
        <a:ln>
          <a:solidFill>
            <a:schemeClr val="tx1"/>
          </a:solidFill>
        </a:ln>
      </dgm:spPr>
      <dgm:t>
        <a:bodyPr/>
        <a:lstStyle/>
        <a:p>
          <a:r>
            <a:rPr lang="en-US" sz="2400" dirty="0" smtClean="0"/>
            <a:t>Ecosystem</a:t>
          </a:r>
          <a:endParaRPr lang="en-US" sz="2400" dirty="0"/>
        </a:p>
      </dgm:t>
    </dgm:pt>
    <dgm:pt modelId="{790C1E4B-7A41-4427-9059-9978257879F9}" type="parTrans" cxnId="{5BCD1518-6274-4038-AE88-0AEC8CC9CA81}">
      <dgm:prSet/>
      <dgm:spPr/>
      <dgm:t>
        <a:bodyPr/>
        <a:lstStyle/>
        <a:p>
          <a:endParaRPr lang="en-US"/>
        </a:p>
      </dgm:t>
    </dgm:pt>
    <dgm:pt modelId="{3CF261AF-B4A5-4447-B4ED-66DFC3579C95}" type="sibTrans" cxnId="{5BCD1518-6274-4038-AE88-0AEC8CC9CA81}">
      <dgm:prSet/>
      <dgm:spPr/>
      <dgm:t>
        <a:bodyPr/>
        <a:lstStyle/>
        <a:p>
          <a:endParaRPr lang="en-US"/>
        </a:p>
      </dgm:t>
    </dgm:pt>
    <dgm:pt modelId="{FB252DFC-5CA1-47E2-9E71-DEDC8D754DB2}" type="pres">
      <dgm:prSet presAssocID="{5AE1B810-D5F5-4EF3-8429-D24D13508F68}" presName="Name0" presStyleCnt="0">
        <dgm:presLayoutVars>
          <dgm:dir/>
          <dgm:animLvl val="lvl"/>
          <dgm:resizeHandles val="exact"/>
        </dgm:presLayoutVars>
      </dgm:prSet>
      <dgm:spPr/>
    </dgm:pt>
    <dgm:pt modelId="{22111D55-2060-4833-B3D1-1F7D94993993}" type="pres">
      <dgm:prSet presAssocID="{1528A836-BC87-41E4-884A-A92592A676C4}" presName="Name8" presStyleCnt="0"/>
      <dgm:spPr/>
    </dgm:pt>
    <dgm:pt modelId="{E08C8A97-086A-41C7-8E0C-29D079B7ED7E}" type="pres">
      <dgm:prSet presAssocID="{1528A836-BC87-41E4-884A-A92592A676C4}" presName="level" presStyleLbl="node1" presStyleIdx="0" presStyleCnt="4" custScaleY="22635">
        <dgm:presLayoutVars>
          <dgm:chMax val="1"/>
          <dgm:bulletEnabled val="1"/>
        </dgm:presLayoutVars>
      </dgm:prSet>
      <dgm:spPr/>
      <dgm:t>
        <a:bodyPr/>
        <a:lstStyle/>
        <a:p>
          <a:endParaRPr lang="en-US"/>
        </a:p>
      </dgm:t>
    </dgm:pt>
    <dgm:pt modelId="{CC7D8440-ED82-4849-816B-D781AD659AD5}" type="pres">
      <dgm:prSet presAssocID="{1528A836-BC87-41E4-884A-A92592A676C4}" presName="levelTx" presStyleLbl="revTx" presStyleIdx="0" presStyleCnt="0">
        <dgm:presLayoutVars>
          <dgm:chMax val="1"/>
          <dgm:bulletEnabled val="1"/>
        </dgm:presLayoutVars>
      </dgm:prSet>
      <dgm:spPr/>
      <dgm:t>
        <a:bodyPr/>
        <a:lstStyle/>
        <a:p>
          <a:endParaRPr lang="en-US"/>
        </a:p>
      </dgm:t>
    </dgm:pt>
    <dgm:pt modelId="{0470F158-8D80-4D0A-8D2C-AEADB73C7ADB}" type="pres">
      <dgm:prSet presAssocID="{8169CB4E-6DE9-4036-AD2C-8BEDBEF0E9E8}" presName="Name8" presStyleCnt="0"/>
      <dgm:spPr/>
    </dgm:pt>
    <dgm:pt modelId="{BC61552F-1C97-4561-B509-C43A5F9EC019}" type="pres">
      <dgm:prSet presAssocID="{8169CB4E-6DE9-4036-AD2C-8BEDBEF0E9E8}" presName="level" presStyleLbl="node1" presStyleIdx="1" presStyleCnt="4" custScaleY="19550">
        <dgm:presLayoutVars>
          <dgm:chMax val="1"/>
          <dgm:bulletEnabled val="1"/>
        </dgm:presLayoutVars>
      </dgm:prSet>
      <dgm:spPr/>
      <dgm:t>
        <a:bodyPr/>
        <a:lstStyle/>
        <a:p>
          <a:endParaRPr lang="en-US"/>
        </a:p>
      </dgm:t>
    </dgm:pt>
    <dgm:pt modelId="{F089067A-7FFD-4C7A-9738-10AA4C701A07}" type="pres">
      <dgm:prSet presAssocID="{8169CB4E-6DE9-4036-AD2C-8BEDBEF0E9E8}" presName="levelTx" presStyleLbl="revTx" presStyleIdx="0" presStyleCnt="0">
        <dgm:presLayoutVars>
          <dgm:chMax val="1"/>
          <dgm:bulletEnabled val="1"/>
        </dgm:presLayoutVars>
      </dgm:prSet>
      <dgm:spPr/>
      <dgm:t>
        <a:bodyPr/>
        <a:lstStyle/>
        <a:p>
          <a:endParaRPr lang="en-US"/>
        </a:p>
      </dgm:t>
    </dgm:pt>
    <dgm:pt modelId="{5317FBAD-2AA9-48FD-B570-328645A31BDE}" type="pres">
      <dgm:prSet presAssocID="{69B6C681-0270-478D-A32F-5BC8B76A91F4}" presName="Name8" presStyleCnt="0"/>
      <dgm:spPr/>
    </dgm:pt>
    <dgm:pt modelId="{37DBEDE3-A1C0-48ED-BEDB-C93F7C6B6FCB}" type="pres">
      <dgm:prSet presAssocID="{69B6C681-0270-478D-A32F-5BC8B76A91F4}" presName="level" presStyleLbl="node1" presStyleIdx="2" presStyleCnt="4" custScaleY="34860">
        <dgm:presLayoutVars>
          <dgm:chMax val="1"/>
          <dgm:bulletEnabled val="1"/>
        </dgm:presLayoutVars>
      </dgm:prSet>
      <dgm:spPr/>
      <dgm:t>
        <a:bodyPr/>
        <a:lstStyle/>
        <a:p>
          <a:endParaRPr lang="en-US"/>
        </a:p>
      </dgm:t>
    </dgm:pt>
    <dgm:pt modelId="{52D0D88B-3BE4-4538-9143-0B9CD9680945}" type="pres">
      <dgm:prSet presAssocID="{69B6C681-0270-478D-A32F-5BC8B76A91F4}" presName="levelTx" presStyleLbl="revTx" presStyleIdx="0" presStyleCnt="0">
        <dgm:presLayoutVars>
          <dgm:chMax val="1"/>
          <dgm:bulletEnabled val="1"/>
        </dgm:presLayoutVars>
      </dgm:prSet>
      <dgm:spPr/>
      <dgm:t>
        <a:bodyPr/>
        <a:lstStyle/>
        <a:p>
          <a:endParaRPr lang="en-US"/>
        </a:p>
      </dgm:t>
    </dgm:pt>
    <dgm:pt modelId="{4CBA5C31-4B7B-4BEF-90E2-7E936EDB813E}" type="pres">
      <dgm:prSet presAssocID="{307FF73E-D60F-4F05-96A2-BB7EA3764446}" presName="Name8" presStyleCnt="0"/>
      <dgm:spPr/>
    </dgm:pt>
    <dgm:pt modelId="{30A2C107-F378-4209-818E-A5464BC5FDA5}" type="pres">
      <dgm:prSet presAssocID="{307FF73E-D60F-4F05-96A2-BB7EA3764446}" presName="level" presStyleLbl="node1" presStyleIdx="3" presStyleCnt="4">
        <dgm:presLayoutVars>
          <dgm:chMax val="1"/>
          <dgm:bulletEnabled val="1"/>
        </dgm:presLayoutVars>
      </dgm:prSet>
      <dgm:spPr/>
      <dgm:t>
        <a:bodyPr/>
        <a:lstStyle/>
        <a:p>
          <a:endParaRPr lang="en-US"/>
        </a:p>
      </dgm:t>
    </dgm:pt>
    <dgm:pt modelId="{F4A63E9A-6A84-4417-BC56-D85E72C85558}" type="pres">
      <dgm:prSet presAssocID="{307FF73E-D60F-4F05-96A2-BB7EA3764446}" presName="levelTx" presStyleLbl="revTx" presStyleIdx="0" presStyleCnt="0">
        <dgm:presLayoutVars>
          <dgm:chMax val="1"/>
          <dgm:bulletEnabled val="1"/>
        </dgm:presLayoutVars>
      </dgm:prSet>
      <dgm:spPr/>
      <dgm:t>
        <a:bodyPr/>
        <a:lstStyle/>
        <a:p>
          <a:endParaRPr lang="en-US"/>
        </a:p>
      </dgm:t>
    </dgm:pt>
  </dgm:ptLst>
  <dgm:cxnLst>
    <dgm:cxn modelId="{7DDCCB61-6499-4C53-AEEB-3DFCAB8A978A}" type="presOf" srcId="{307FF73E-D60F-4F05-96A2-BB7EA3764446}" destId="{30A2C107-F378-4209-818E-A5464BC5FDA5}" srcOrd="0" destOrd="0" presId="urn:microsoft.com/office/officeart/2005/8/layout/pyramid1"/>
    <dgm:cxn modelId="{D5FA2738-EF61-400B-97BD-EB3BC1344497}" srcId="{5AE1B810-D5F5-4EF3-8429-D24D13508F68}" destId="{1528A836-BC87-41E4-884A-A92592A676C4}" srcOrd="0" destOrd="0" parTransId="{1FA335B6-5745-4E74-A9CF-A973521D00E1}" sibTransId="{B34DF35E-61DD-48F2-897A-23117A6655A2}"/>
    <dgm:cxn modelId="{E6D86873-9FEF-4C03-BF54-A39C81FBC331}" srcId="{5AE1B810-D5F5-4EF3-8429-D24D13508F68}" destId="{8169CB4E-6DE9-4036-AD2C-8BEDBEF0E9E8}" srcOrd="1" destOrd="0" parTransId="{E788C1A6-3668-4FF0-8F92-6C29124D8075}" sibTransId="{F8A36E93-2319-4764-8FB9-AC8FC1B97C4A}"/>
    <dgm:cxn modelId="{5BD3DFA6-DEFE-462B-84B3-31EC1389AEE3}" type="presOf" srcId="{1528A836-BC87-41E4-884A-A92592A676C4}" destId="{E08C8A97-086A-41C7-8E0C-29D079B7ED7E}" srcOrd="0" destOrd="0" presId="urn:microsoft.com/office/officeart/2005/8/layout/pyramid1"/>
    <dgm:cxn modelId="{BCC74701-57B9-45A2-9E59-1C944C8F606B}" type="presOf" srcId="{307FF73E-D60F-4F05-96A2-BB7EA3764446}" destId="{F4A63E9A-6A84-4417-BC56-D85E72C85558}" srcOrd="1" destOrd="0" presId="urn:microsoft.com/office/officeart/2005/8/layout/pyramid1"/>
    <dgm:cxn modelId="{C483189D-27FA-495D-BA1E-6687EDD92733}" type="presOf" srcId="{5AE1B810-D5F5-4EF3-8429-D24D13508F68}" destId="{FB252DFC-5CA1-47E2-9E71-DEDC8D754DB2}" srcOrd="0" destOrd="0" presId="urn:microsoft.com/office/officeart/2005/8/layout/pyramid1"/>
    <dgm:cxn modelId="{5BAB2B69-14B5-4315-8CFD-6A9A9B46E921}" type="presOf" srcId="{69B6C681-0270-478D-A32F-5BC8B76A91F4}" destId="{52D0D88B-3BE4-4538-9143-0B9CD9680945}" srcOrd="1" destOrd="0" presId="urn:microsoft.com/office/officeart/2005/8/layout/pyramid1"/>
    <dgm:cxn modelId="{1DDCAF19-72F8-469D-BEAA-FB684B6535D0}" type="presOf" srcId="{1528A836-BC87-41E4-884A-A92592A676C4}" destId="{CC7D8440-ED82-4849-816B-D781AD659AD5}" srcOrd="1" destOrd="0" presId="urn:microsoft.com/office/officeart/2005/8/layout/pyramid1"/>
    <dgm:cxn modelId="{B77FEC77-7AC7-4186-B224-FB476143E621}" type="presOf" srcId="{8169CB4E-6DE9-4036-AD2C-8BEDBEF0E9E8}" destId="{F089067A-7FFD-4C7A-9738-10AA4C701A07}" srcOrd="1" destOrd="0" presId="urn:microsoft.com/office/officeart/2005/8/layout/pyramid1"/>
    <dgm:cxn modelId="{4BF23ACE-4661-415D-A5E1-CBEB9BAD7725}" type="presOf" srcId="{8169CB4E-6DE9-4036-AD2C-8BEDBEF0E9E8}" destId="{BC61552F-1C97-4561-B509-C43A5F9EC019}" srcOrd="0" destOrd="0" presId="urn:microsoft.com/office/officeart/2005/8/layout/pyramid1"/>
    <dgm:cxn modelId="{5BCD1518-6274-4038-AE88-0AEC8CC9CA81}" srcId="{5AE1B810-D5F5-4EF3-8429-D24D13508F68}" destId="{69B6C681-0270-478D-A32F-5BC8B76A91F4}" srcOrd="2" destOrd="0" parTransId="{790C1E4B-7A41-4427-9059-9978257879F9}" sibTransId="{3CF261AF-B4A5-4447-B4ED-66DFC3579C95}"/>
    <dgm:cxn modelId="{F20618E6-C87B-4903-8385-E6D9920A3948}" type="presOf" srcId="{69B6C681-0270-478D-A32F-5BC8B76A91F4}" destId="{37DBEDE3-A1C0-48ED-BEDB-C93F7C6B6FCB}" srcOrd="0" destOrd="0" presId="urn:microsoft.com/office/officeart/2005/8/layout/pyramid1"/>
    <dgm:cxn modelId="{BE655BAF-9692-4A4D-8988-D82E6EF517E4}" srcId="{5AE1B810-D5F5-4EF3-8429-D24D13508F68}" destId="{307FF73E-D60F-4F05-96A2-BB7EA3764446}" srcOrd="3" destOrd="0" parTransId="{85705AAA-5AF1-4E0D-A072-B39C597DD8D1}" sibTransId="{A6999A6B-A83C-4F34-AEF6-39C372F66546}"/>
    <dgm:cxn modelId="{AD32B115-9581-4A99-BA09-00BB269E320A}" type="presParOf" srcId="{FB252DFC-5CA1-47E2-9E71-DEDC8D754DB2}" destId="{22111D55-2060-4833-B3D1-1F7D94993993}" srcOrd="0" destOrd="0" presId="urn:microsoft.com/office/officeart/2005/8/layout/pyramid1"/>
    <dgm:cxn modelId="{D86074B0-3A3B-4728-9CB5-BCA993C4A349}" type="presParOf" srcId="{22111D55-2060-4833-B3D1-1F7D94993993}" destId="{E08C8A97-086A-41C7-8E0C-29D079B7ED7E}" srcOrd="0" destOrd="0" presId="urn:microsoft.com/office/officeart/2005/8/layout/pyramid1"/>
    <dgm:cxn modelId="{061E1FA0-B830-4A18-AC7E-E87EE4375D55}" type="presParOf" srcId="{22111D55-2060-4833-B3D1-1F7D94993993}" destId="{CC7D8440-ED82-4849-816B-D781AD659AD5}" srcOrd="1" destOrd="0" presId="urn:microsoft.com/office/officeart/2005/8/layout/pyramid1"/>
    <dgm:cxn modelId="{B26E9235-82CC-429C-80BD-ECB076EE418C}" type="presParOf" srcId="{FB252DFC-5CA1-47E2-9E71-DEDC8D754DB2}" destId="{0470F158-8D80-4D0A-8D2C-AEADB73C7ADB}" srcOrd="1" destOrd="0" presId="urn:microsoft.com/office/officeart/2005/8/layout/pyramid1"/>
    <dgm:cxn modelId="{AD7E8BF7-1087-407A-B8C4-6DD43604355F}" type="presParOf" srcId="{0470F158-8D80-4D0A-8D2C-AEADB73C7ADB}" destId="{BC61552F-1C97-4561-B509-C43A5F9EC019}" srcOrd="0" destOrd="0" presId="urn:microsoft.com/office/officeart/2005/8/layout/pyramid1"/>
    <dgm:cxn modelId="{ED28321F-AD8B-466B-8DD0-AAB3A58E7BEA}" type="presParOf" srcId="{0470F158-8D80-4D0A-8D2C-AEADB73C7ADB}" destId="{F089067A-7FFD-4C7A-9738-10AA4C701A07}" srcOrd="1" destOrd="0" presId="urn:microsoft.com/office/officeart/2005/8/layout/pyramid1"/>
    <dgm:cxn modelId="{0E1910CB-34C4-4EC0-953D-FC4D998AD546}" type="presParOf" srcId="{FB252DFC-5CA1-47E2-9E71-DEDC8D754DB2}" destId="{5317FBAD-2AA9-48FD-B570-328645A31BDE}" srcOrd="2" destOrd="0" presId="urn:microsoft.com/office/officeart/2005/8/layout/pyramid1"/>
    <dgm:cxn modelId="{1888DC46-088A-43DF-94E0-B86B63A41030}" type="presParOf" srcId="{5317FBAD-2AA9-48FD-B570-328645A31BDE}" destId="{37DBEDE3-A1C0-48ED-BEDB-C93F7C6B6FCB}" srcOrd="0" destOrd="0" presId="urn:microsoft.com/office/officeart/2005/8/layout/pyramid1"/>
    <dgm:cxn modelId="{64642139-F21E-42E3-9312-2E35DA7086BE}" type="presParOf" srcId="{5317FBAD-2AA9-48FD-B570-328645A31BDE}" destId="{52D0D88B-3BE4-4538-9143-0B9CD9680945}" srcOrd="1" destOrd="0" presId="urn:microsoft.com/office/officeart/2005/8/layout/pyramid1"/>
    <dgm:cxn modelId="{E9E993A7-EBFE-44CE-8564-2D9B9A39C3CB}" type="presParOf" srcId="{FB252DFC-5CA1-47E2-9E71-DEDC8D754DB2}" destId="{4CBA5C31-4B7B-4BEF-90E2-7E936EDB813E}" srcOrd="3" destOrd="0" presId="urn:microsoft.com/office/officeart/2005/8/layout/pyramid1"/>
    <dgm:cxn modelId="{5C0BBDC3-7B89-4C24-93AC-576D13549E0A}" type="presParOf" srcId="{4CBA5C31-4B7B-4BEF-90E2-7E936EDB813E}" destId="{30A2C107-F378-4209-818E-A5464BC5FDA5}" srcOrd="0" destOrd="0" presId="urn:microsoft.com/office/officeart/2005/8/layout/pyramid1"/>
    <dgm:cxn modelId="{6C441090-182A-4391-B508-D6BA97C1D91E}" type="presParOf" srcId="{4CBA5C31-4B7B-4BEF-90E2-7E936EDB813E}" destId="{F4A63E9A-6A84-4417-BC56-D85E72C85558}" srcOrd="1" destOrd="0" presId="urn:microsoft.com/office/officeart/2005/8/layout/pyramid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C8A97-086A-41C7-8E0C-29D079B7ED7E}">
      <dsp:nvSpPr>
        <dsp:cNvPr id="0" name=""/>
        <dsp:cNvSpPr/>
      </dsp:nvSpPr>
      <dsp:spPr>
        <a:xfrm>
          <a:off x="2658316" y="0"/>
          <a:ext cx="779366" cy="519577"/>
        </a:xfrm>
        <a:prstGeom prst="trapezoid">
          <a:avLst>
            <a:gd name="adj" fmla="val 75000"/>
          </a:avLst>
        </a:prstGeom>
        <a:solidFill>
          <a:schemeClr val="accent1">
            <a:lumMod val="20000"/>
            <a:lumOff val="8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en-US" sz="1200" kern="1200" dirty="0" smtClean="0"/>
            <a:t>World</a:t>
          </a:r>
          <a:endParaRPr lang="en-US" sz="1100" kern="1200" dirty="0"/>
        </a:p>
      </dsp:txBody>
      <dsp:txXfrm>
        <a:off x="2658316" y="0"/>
        <a:ext cx="779366" cy="519577"/>
      </dsp:txXfrm>
    </dsp:sp>
    <dsp:sp modelId="{BC61552F-1C97-4561-B509-C43A5F9EC019}">
      <dsp:nvSpPr>
        <dsp:cNvPr id="0" name=""/>
        <dsp:cNvSpPr/>
      </dsp:nvSpPr>
      <dsp:spPr>
        <a:xfrm>
          <a:off x="2321744" y="519577"/>
          <a:ext cx="1452510" cy="448762"/>
        </a:xfrm>
        <a:prstGeom prst="trapezoid">
          <a:avLst>
            <a:gd name="adj" fmla="val 75000"/>
          </a:avLst>
        </a:prstGeom>
        <a:solidFill>
          <a:schemeClr val="accent4">
            <a:lumMod val="40000"/>
            <a:lumOff val="6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Ecoregion</a:t>
          </a:r>
          <a:endParaRPr lang="en-US" sz="1400" kern="1200" dirty="0"/>
        </a:p>
      </dsp:txBody>
      <dsp:txXfrm>
        <a:off x="2575934" y="519577"/>
        <a:ext cx="944131" cy="448762"/>
      </dsp:txXfrm>
    </dsp:sp>
    <dsp:sp modelId="{37DBEDE3-A1C0-48ED-BEDB-C93F7C6B6FCB}">
      <dsp:nvSpPr>
        <dsp:cNvPr id="0" name=""/>
        <dsp:cNvSpPr/>
      </dsp:nvSpPr>
      <dsp:spPr>
        <a:xfrm>
          <a:off x="1721596" y="968340"/>
          <a:ext cx="2652807" cy="800197"/>
        </a:xfrm>
        <a:prstGeom prst="trapezoid">
          <a:avLst>
            <a:gd name="adj" fmla="val 75000"/>
          </a:avLst>
        </a:prstGeom>
        <a:solidFill>
          <a:schemeClr val="accent6">
            <a:lumMod val="40000"/>
            <a:lumOff val="6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Ecosystem</a:t>
          </a:r>
          <a:endParaRPr lang="en-US" sz="2400" kern="1200" dirty="0"/>
        </a:p>
      </dsp:txBody>
      <dsp:txXfrm>
        <a:off x="2185837" y="968340"/>
        <a:ext cx="1724324" cy="800197"/>
      </dsp:txXfrm>
    </dsp:sp>
    <dsp:sp modelId="{30A2C107-F378-4209-818E-A5464BC5FDA5}">
      <dsp:nvSpPr>
        <dsp:cNvPr id="0" name=""/>
        <dsp:cNvSpPr/>
      </dsp:nvSpPr>
      <dsp:spPr>
        <a:xfrm>
          <a:off x="0" y="1768538"/>
          <a:ext cx="6096000" cy="2295461"/>
        </a:xfrm>
        <a:prstGeom prst="trapezoid">
          <a:avLst>
            <a:gd name="adj" fmla="val 75000"/>
          </a:avLst>
        </a:prstGeom>
        <a:solidFill>
          <a:srgbClr val="EBD7C3"/>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Site</a:t>
          </a:r>
          <a:endParaRPr lang="en-US" sz="6500" kern="1200" dirty="0"/>
        </a:p>
      </dsp:txBody>
      <dsp:txXfrm>
        <a:off x="1066799" y="1768538"/>
        <a:ext cx="3962400" cy="229546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725"/>
          </a:xfrm>
          <a:prstGeom prst="rect">
            <a:avLst/>
          </a:prstGeom>
        </p:spPr>
        <p:txBody>
          <a:bodyPr vert="horz" lIns="91440" tIns="45720" rIns="91440" bIns="45720" rtlCol="0"/>
          <a:lstStyle>
            <a:lvl1pPr algn="l">
              <a:defRPr sz="1200"/>
            </a:lvl1pPr>
          </a:lstStyle>
          <a:p>
            <a:r>
              <a:rPr lang="en-US" smtClean="0"/>
              <a:t>DRAFT 22 June 2016</a:t>
            </a:r>
            <a:endParaRPr lang="en-US"/>
          </a:p>
        </p:txBody>
      </p:sp>
      <p:sp>
        <p:nvSpPr>
          <p:cNvPr id="3" name="Date Placeholder 2"/>
          <p:cNvSpPr>
            <a:spLocks noGrp="1"/>
          </p:cNvSpPr>
          <p:nvPr>
            <p:ph type="dt" sz="quarter" idx="1"/>
          </p:nvPr>
        </p:nvSpPr>
        <p:spPr>
          <a:xfrm>
            <a:off x="3970938" y="1"/>
            <a:ext cx="3037840" cy="466725"/>
          </a:xfrm>
          <a:prstGeom prst="rect">
            <a:avLst/>
          </a:prstGeom>
        </p:spPr>
        <p:txBody>
          <a:bodyPr vert="horz" lIns="91440" tIns="45720" rIns="91440" bIns="45720" rtlCol="0"/>
          <a:lstStyle>
            <a:lvl1pPr algn="r">
              <a:defRPr sz="1200"/>
            </a:lvl1pPr>
          </a:lstStyle>
          <a:p>
            <a:fld id="{20875AC5-2BD6-44F6-85BF-3CCC63EDAF12}" type="datetimeFigureOut">
              <a:rPr lang="en-US" smtClean="0"/>
              <a:t>8/2/2017</a:t>
            </a:fld>
            <a:endParaRPr lang="en-US"/>
          </a:p>
        </p:txBody>
      </p:sp>
      <p:sp>
        <p:nvSpPr>
          <p:cNvPr id="4" name="Footer Placeholder 3"/>
          <p:cNvSpPr>
            <a:spLocks noGrp="1"/>
          </p:cNvSpPr>
          <p:nvPr>
            <p:ph type="ftr" sz="quarter" idx="2"/>
          </p:nvPr>
        </p:nvSpPr>
        <p:spPr>
          <a:xfrm>
            <a:off x="0" y="8829676"/>
            <a:ext cx="303784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676"/>
            <a:ext cx="3037840" cy="466725"/>
          </a:xfrm>
          <a:prstGeom prst="rect">
            <a:avLst/>
          </a:prstGeom>
        </p:spPr>
        <p:txBody>
          <a:bodyPr vert="horz" lIns="91440" tIns="45720" rIns="91440" bIns="45720" rtlCol="0" anchor="b"/>
          <a:lstStyle>
            <a:lvl1pPr algn="r">
              <a:defRPr sz="1200"/>
            </a:lvl1pPr>
          </a:lstStyle>
          <a:p>
            <a:fld id="{858DAA41-2BA8-46A0-8301-581BADAE02AF}" type="slidenum">
              <a:rPr lang="en-US" smtClean="0"/>
              <a:t>‹#›</a:t>
            </a:fld>
            <a:endParaRPr lang="en-US"/>
          </a:p>
        </p:txBody>
      </p:sp>
    </p:spTree>
    <p:extLst>
      <p:ext uri="{BB962C8B-B14F-4D97-AF65-F5344CB8AC3E}">
        <p14:creationId xmlns:p14="http://schemas.microsoft.com/office/powerpoint/2010/main" val="4501836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725"/>
          </a:xfrm>
          <a:prstGeom prst="rect">
            <a:avLst/>
          </a:prstGeom>
        </p:spPr>
        <p:txBody>
          <a:bodyPr vert="horz" lIns="91440" tIns="45720" rIns="91440" bIns="45720" rtlCol="0"/>
          <a:lstStyle>
            <a:lvl1pPr algn="l">
              <a:defRPr sz="1200"/>
            </a:lvl1pPr>
          </a:lstStyle>
          <a:p>
            <a:r>
              <a:rPr lang="en-US" smtClean="0"/>
              <a:t>DRAFT 22 June 2016</a:t>
            </a:r>
            <a:endParaRPr lang="en-US"/>
          </a:p>
        </p:txBody>
      </p:sp>
      <p:sp>
        <p:nvSpPr>
          <p:cNvPr id="3" name="Date Placeholder 2"/>
          <p:cNvSpPr>
            <a:spLocks noGrp="1"/>
          </p:cNvSpPr>
          <p:nvPr>
            <p:ph type="dt" idx="1"/>
          </p:nvPr>
        </p:nvSpPr>
        <p:spPr>
          <a:xfrm>
            <a:off x="3970938" y="1"/>
            <a:ext cx="3037840" cy="466725"/>
          </a:xfrm>
          <a:prstGeom prst="rect">
            <a:avLst/>
          </a:prstGeom>
        </p:spPr>
        <p:txBody>
          <a:bodyPr vert="horz" lIns="91440" tIns="45720" rIns="91440" bIns="45720" rtlCol="0"/>
          <a:lstStyle>
            <a:lvl1pPr algn="r">
              <a:defRPr sz="1200"/>
            </a:lvl1pPr>
          </a:lstStyle>
          <a:p>
            <a:fld id="{50DEE01D-3AF4-442C-99AA-DD89DD6051DC}" type="datetimeFigureOut">
              <a:rPr lang="en-US" smtClean="0"/>
              <a:t>8/2/2017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576"/>
            <a:ext cx="560832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6"/>
            <a:ext cx="303784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676"/>
            <a:ext cx="3037840" cy="466725"/>
          </a:xfrm>
          <a:prstGeom prst="rect">
            <a:avLst/>
          </a:prstGeom>
        </p:spPr>
        <p:txBody>
          <a:bodyPr vert="horz" lIns="91440" tIns="45720" rIns="91440" bIns="45720" rtlCol="0" anchor="b"/>
          <a:lstStyle>
            <a:lvl1pPr algn="r">
              <a:defRPr sz="1200"/>
            </a:lvl1pPr>
          </a:lstStyle>
          <a:p>
            <a:fld id="{3A8A4219-B413-4876-8BD1-7614DF268D49}" type="slidenum">
              <a:rPr lang="en-US" smtClean="0"/>
              <a:t>‹#›</a:t>
            </a:fld>
            <a:endParaRPr lang="en-US"/>
          </a:p>
        </p:txBody>
      </p:sp>
    </p:spTree>
    <p:extLst>
      <p:ext uri="{BB962C8B-B14F-4D97-AF65-F5344CB8AC3E}">
        <p14:creationId xmlns:p14="http://schemas.microsoft.com/office/powerpoint/2010/main" val="70405447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A4219-B413-4876-8BD1-7614DF268D49}"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DRAFT 22 June 2016</a:t>
            </a:r>
            <a:endParaRPr lang="en-US"/>
          </a:p>
        </p:txBody>
      </p:sp>
    </p:spTree>
    <p:extLst>
      <p:ext uri="{BB962C8B-B14F-4D97-AF65-F5344CB8AC3E}">
        <p14:creationId xmlns:p14="http://schemas.microsoft.com/office/powerpoint/2010/main" val="1590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DRAFT 22 June 2016</a:t>
            </a:r>
            <a:endParaRPr lang="en-US"/>
          </a:p>
        </p:txBody>
      </p:sp>
      <p:sp>
        <p:nvSpPr>
          <p:cNvPr id="5" name="Slide Number Placeholder 4"/>
          <p:cNvSpPr>
            <a:spLocks noGrp="1"/>
          </p:cNvSpPr>
          <p:nvPr>
            <p:ph type="sldNum" sz="quarter" idx="11"/>
          </p:nvPr>
        </p:nvSpPr>
        <p:spPr/>
        <p:txBody>
          <a:bodyPr/>
          <a:lstStyle/>
          <a:p>
            <a:fld id="{3A8A4219-B413-4876-8BD1-7614DF268D49}" type="slidenum">
              <a:rPr lang="en-US" smtClean="0"/>
              <a:t>2</a:t>
            </a:fld>
            <a:endParaRPr lang="en-US"/>
          </a:p>
        </p:txBody>
      </p:sp>
    </p:spTree>
    <p:extLst>
      <p:ext uri="{BB962C8B-B14F-4D97-AF65-F5344CB8AC3E}">
        <p14:creationId xmlns:p14="http://schemas.microsoft.com/office/powerpoint/2010/main" val="297522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production system, at its most basic level,</a:t>
            </a:r>
            <a:r>
              <a:rPr lang="en-US" baseline="0" dirty="0" smtClean="0"/>
              <a:t> is one or more </a:t>
            </a:r>
            <a:r>
              <a:rPr lang="en-US" b="1" i="1" baseline="0" dirty="0" smtClean="0"/>
              <a:t>transformation processes</a:t>
            </a:r>
            <a:r>
              <a:rPr lang="en-US" baseline="0" dirty="0" smtClean="0"/>
              <a:t> (i.e., </a:t>
            </a:r>
            <a:r>
              <a:rPr lang="en-US" b="1" i="1" baseline="0" dirty="0" smtClean="0"/>
              <a:t>production processes</a:t>
            </a:r>
            <a:r>
              <a:rPr lang="en-US" baseline="0" dirty="0" smtClean="0"/>
              <a:t>) that transform resources into useful goods, products, or services.  </a:t>
            </a:r>
          </a:p>
          <a:p>
            <a:endParaRPr lang="en-US" baseline="0" dirty="0" smtClean="0"/>
          </a:p>
          <a:p>
            <a:r>
              <a:rPr lang="en-US" b="1" i="1" baseline="0" dirty="0" smtClean="0"/>
              <a:t>Production resources</a:t>
            </a:r>
            <a:r>
              <a:rPr lang="en-US" baseline="0" dirty="0" smtClean="0"/>
              <a:t> are commonly called by economists the “factors of production” and include labor, capital (machinery, equipment, and materials), and production space (land and buildings).</a:t>
            </a:r>
          </a:p>
          <a:p>
            <a:endParaRPr lang="en-US" baseline="0" dirty="0" smtClean="0"/>
          </a:p>
          <a:p>
            <a:r>
              <a:rPr lang="en-US" baseline="0" dirty="0" smtClean="0"/>
              <a:t>A production system may be characterized by “flows” or movement of raw materials to finished products.</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smtClean="0"/>
              <a:t>DRAFT 22 June 2016</a:t>
            </a:r>
            <a:endParaRPr lang="en-US"/>
          </a:p>
        </p:txBody>
      </p:sp>
      <p:sp>
        <p:nvSpPr>
          <p:cNvPr id="5" name="Slide Number Placeholder 4"/>
          <p:cNvSpPr>
            <a:spLocks noGrp="1"/>
          </p:cNvSpPr>
          <p:nvPr>
            <p:ph type="sldNum" sz="quarter" idx="11"/>
          </p:nvPr>
        </p:nvSpPr>
        <p:spPr/>
        <p:txBody>
          <a:bodyPr/>
          <a:lstStyle/>
          <a:p>
            <a:fld id="{3A8A4219-B413-4876-8BD1-7614DF268D49}" type="slidenum">
              <a:rPr lang="en-US" smtClean="0"/>
              <a:t>16</a:t>
            </a:fld>
            <a:endParaRPr lang="en-US"/>
          </a:p>
        </p:txBody>
      </p:sp>
    </p:spTree>
    <p:extLst>
      <p:ext uri="{BB962C8B-B14F-4D97-AF65-F5344CB8AC3E}">
        <p14:creationId xmlns:p14="http://schemas.microsoft.com/office/powerpoint/2010/main" val="234502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DRAFT 22 June 2016</a:t>
            </a:r>
            <a:endParaRPr lang="en-US"/>
          </a:p>
        </p:txBody>
      </p:sp>
      <p:sp>
        <p:nvSpPr>
          <p:cNvPr id="5" name="Slide Number Placeholder 4"/>
          <p:cNvSpPr>
            <a:spLocks noGrp="1"/>
          </p:cNvSpPr>
          <p:nvPr>
            <p:ph type="sldNum" sz="quarter" idx="11"/>
          </p:nvPr>
        </p:nvSpPr>
        <p:spPr/>
        <p:txBody>
          <a:bodyPr/>
          <a:lstStyle/>
          <a:p>
            <a:fld id="{3A8A4219-B413-4876-8BD1-7614DF268D49}" type="slidenum">
              <a:rPr lang="en-US" smtClean="0"/>
              <a:t>22</a:t>
            </a:fld>
            <a:endParaRPr lang="en-US"/>
          </a:p>
        </p:txBody>
      </p:sp>
    </p:spTree>
    <p:extLst>
      <p:ext uri="{BB962C8B-B14F-4D97-AF65-F5344CB8AC3E}">
        <p14:creationId xmlns:p14="http://schemas.microsoft.com/office/powerpoint/2010/main" val="2561491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DRAFT 22 June 2016</a:t>
            </a:r>
            <a:endParaRPr lang="en-US"/>
          </a:p>
        </p:txBody>
      </p:sp>
      <p:sp>
        <p:nvSpPr>
          <p:cNvPr id="5" name="Slide Number Placeholder 4"/>
          <p:cNvSpPr>
            <a:spLocks noGrp="1"/>
          </p:cNvSpPr>
          <p:nvPr>
            <p:ph type="sldNum" sz="quarter" idx="11"/>
          </p:nvPr>
        </p:nvSpPr>
        <p:spPr/>
        <p:txBody>
          <a:bodyPr/>
          <a:lstStyle/>
          <a:p>
            <a:fld id="{3A8A4219-B413-4876-8BD1-7614DF268D49}" type="slidenum">
              <a:rPr lang="en-US" smtClean="0"/>
              <a:t>23</a:t>
            </a:fld>
            <a:endParaRPr lang="en-US"/>
          </a:p>
        </p:txBody>
      </p:sp>
    </p:spTree>
    <p:extLst>
      <p:ext uri="{BB962C8B-B14F-4D97-AF65-F5344CB8AC3E}">
        <p14:creationId xmlns:p14="http://schemas.microsoft.com/office/powerpoint/2010/main" val="314227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DRAFT 22 June 2016</a:t>
            </a:r>
            <a:endParaRPr lang="en-US"/>
          </a:p>
        </p:txBody>
      </p:sp>
      <p:sp>
        <p:nvSpPr>
          <p:cNvPr id="5" name="Slide Number Placeholder 4"/>
          <p:cNvSpPr>
            <a:spLocks noGrp="1"/>
          </p:cNvSpPr>
          <p:nvPr>
            <p:ph type="sldNum" sz="quarter" idx="11"/>
          </p:nvPr>
        </p:nvSpPr>
        <p:spPr/>
        <p:txBody>
          <a:bodyPr/>
          <a:lstStyle/>
          <a:p>
            <a:fld id="{3A8A4219-B413-4876-8BD1-7614DF268D49}" type="slidenum">
              <a:rPr lang="en-US" smtClean="0"/>
              <a:t>26</a:t>
            </a:fld>
            <a:endParaRPr lang="en-US"/>
          </a:p>
        </p:txBody>
      </p:sp>
    </p:spTree>
    <p:extLst>
      <p:ext uri="{BB962C8B-B14F-4D97-AF65-F5344CB8AC3E}">
        <p14:creationId xmlns:p14="http://schemas.microsoft.com/office/powerpoint/2010/main" val="377711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3E3D83A2-1E46-49D0-870D-80F760530151}" type="datetime1">
              <a:rPr lang="en-US" smtClean="0"/>
              <a:t>8/2/2017</a:t>
            </a:fld>
            <a:endParaRPr lang="en-US"/>
          </a:p>
        </p:txBody>
      </p:sp>
      <p:sp>
        <p:nvSpPr>
          <p:cNvPr id="8" name="Footer Placeholder 7"/>
          <p:cNvSpPr>
            <a:spLocks noGrp="1"/>
          </p:cNvSpPr>
          <p:nvPr>
            <p:ph type="ftr" sz="quarter" idx="11"/>
          </p:nvPr>
        </p:nvSpPr>
        <p:spPr>
          <a:xfrm>
            <a:off x="0" y="7802"/>
            <a:ext cx="3086100" cy="365125"/>
          </a:xfrm>
        </p:spPr>
        <p:txBody>
          <a:bodyPr/>
          <a:lstStyle/>
          <a:p>
            <a:r>
              <a:rPr lang="en-US" smtClean="0"/>
              <a:t>ESD Draft Working Version 1.5 – 2017-07-26</a:t>
            </a:r>
            <a:endParaRPr lang="en-US"/>
          </a:p>
        </p:txBody>
      </p:sp>
      <p:sp>
        <p:nvSpPr>
          <p:cNvPr id="9" name="Slide Number Placeholder 8"/>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4718736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806C1-D5DE-487D-8A6B-4C26B73ABA1F}" type="datetime1">
              <a:rPr lang="en-US" smtClean="0"/>
              <a:t>8/2/2017</a:t>
            </a:fld>
            <a:endParaRPr lang="en-US"/>
          </a:p>
        </p:txBody>
      </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
        <p:nvSpPr>
          <p:cNvPr id="6" name="Slide Number Placeholder 5"/>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226016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A6C3-E59B-457A-8402-C4F66AFF36D5}" type="datetime1">
              <a:rPr lang="en-US" smtClean="0"/>
              <a:t>8/2/2017</a:t>
            </a:fld>
            <a:endParaRPr lang="en-US"/>
          </a:p>
        </p:txBody>
      </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
        <p:nvSpPr>
          <p:cNvPr id="6" name="Slide Number Placeholder 5"/>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36490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2793"/>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a:xfrm>
            <a:off x="628650" y="1363969"/>
            <a:ext cx="7886700" cy="4351338"/>
          </a:xfrm>
        </p:spPr>
        <p:txBody>
          <a:bodyPr>
            <a:normAutofit/>
          </a:bodyPr>
          <a:lstStyle>
            <a:lvl1pPr>
              <a:defRPr sz="3200"/>
            </a:lvl1pPr>
            <a:lvl2pPr>
              <a:defRPr sz="28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E084533-D315-47DE-93F6-5FF8B2DAE2F3}" type="datetime1">
              <a:rPr lang="en-US" smtClean="0"/>
              <a:t>8/2/2017</a:t>
            </a:fld>
            <a:endParaRPr lang="en-US"/>
          </a:p>
        </p:txBody>
      </p:sp>
      <p:sp>
        <p:nvSpPr>
          <p:cNvPr id="5" name="Footer Placeholder 4"/>
          <p:cNvSpPr>
            <a:spLocks noGrp="1"/>
          </p:cNvSpPr>
          <p:nvPr>
            <p:ph type="ftr" sz="quarter" idx="11"/>
          </p:nvPr>
        </p:nvSpPr>
        <p:spPr>
          <a:xfrm>
            <a:off x="0" y="7802"/>
            <a:ext cx="3086100" cy="365125"/>
          </a:xfrm>
        </p:spPr>
        <p:txBody>
          <a:bodyPr/>
          <a:lstStyle>
            <a:lvl1pPr algn="l">
              <a:defRPr/>
            </a:lvl1pPr>
          </a:lstStyle>
          <a:p>
            <a:r>
              <a:rPr lang="en-US" smtClean="0"/>
              <a:t>ESD Draft Working Version 1.5 – 2017-07-26</a:t>
            </a:r>
            <a:endParaRPr lang="en-US"/>
          </a:p>
        </p:txBody>
      </p:sp>
      <p:sp>
        <p:nvSpPr>
          <p:cNvPr id="6" name="Slide Number Placeholder 5"/>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7844152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3DC9BB-D9A6-420A-92EB-1417DECFCDDD}" type="datetime1">
              <a:rPr lang="en-US" smtClean="0"/>
              <a:t>8/2/2017</a:t>
            </a:fld>
            <a:endParaRPr lang="en-US"/>
          </a:p>
        </p:txBody>
      </p:sp>
      <p:sp>
        <p:nvSpPr>
          <p:cNvPr id="5" name="Footer Placeholder 4"/>
          <p:cNvSpPr>
            <a:spLocks noGrp="1"/>
          </p:cNvSpPr>
          <p:nvPr>
            <p:ph type="ftr" sz="quarter" idx="11"/>
          </p:nvPr>
        </p:nvSpPr>
        <p:spPr>
          <a:xfrm>
            <a:off x="0" y="0"/>
            <a:ext cx="3086100" cy="365125"/>
          </a:xfrm>
        </p:spPr>
        <p:txBody>
          <a:bodyPr/>
          <a:lstStyle>
            <a:lvl1pPr algn="l">
              <a:defRPr/>
            </a:lvl1pPr>
          </a:lstStyle>
          <a:p>
            <a:r>
              <a:rPr lang="en-US" smtClean="0"/>
              <a:t>ESD Draft Working Version 1.5 – 2017-07-26</a:t>
            </a:r>
            <a:endParaRPr lang="en-US"/>
          </a:p>
        </p:txBody>
      </p:sp>
      <p:sp>
        <p:nvSpPr>
          <p:cNvPr id="6" name="Slide Number Placeholder 5"/>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1109466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625327"/>
            <a:ext cx="369951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3589" y="1625327"/>
            <a:ext cx="375176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848452C-0657-4E76-8338-DB142D6777F6}" type="datetime1">
              <a:rPr lang="en-US" smtClean="0"/>
              <a:t>8/2/2017</a:t>
            </a:fld>
            <a:endParaRPr lang="en-US"/>
          </a:p>
        </p:txBody>
      </p:sp>
      <p:sp>
        <p:nvSpPr>
          <p:cNvPr id="6" name="Footer Placeholder 5"/>
          <p:cNvSpPr>
            <a:spLocks noGrp="1"/>
          </p:cNvSpPr>
          <p:nvPr>
            <p:ph type="ftr" sz="quarter" idx="11"/>
          </p:nvPr>
        </p:nvSpPr>
        <p:spPr/>
        <p:txBody>
          <a:bodyPr/>
          <a:lstStyle/>
          <a:p>
            <a:r>
              <a:rPr lang="en-US" smtClean="0"/>
              <a:t>ESD Draft Working Version 1.5 – 2017-07-26</a:t>
            </a:r>
            <a:endParaRPr lang="en-US"/>
          </a:p>
        </p:txBody>
      </p:sp>
      <p:sp>
        <p:nvSpPr>
          <p:cNvPr id="7" name="Slide Number Placeholder 6"/>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42124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FC69DC-E5F3-4F48-AB0E-B90B3A38BBAF}" type="datetime1">
              <a:rPr lang="en-US" smtClean="0"/>
              <a:t>8/2/2017</a:t>
            </a:fld>
            <a:endParaRPr lang="en-US"/>
          </a:p>
        </p:txBody>
      </p:sp>
      <p:sp>
        <p:nvSpPr>
          <p:cNvPr id="8" name="Footer Placeholder 7"/>
          <p:cNvSpPr>
            <a:spLocks noGrp="1"/>
          </p:cNvSpPr>
          <p:nvPr>
            <p:ph type="ftr" sz="quarter" idx="11"/>
          </p:nvPr>
        </p:nvSpPr>
        <p:spPr/>
        <p:txBody>
          <a:bodyPr/>
          <a:lstStyle/>
          <a:p>
            <a:r>
              <a:rPr lang="en-US" smtClean="0"/>
              <a:t>ESD Draft Working Version 1.5 – 2017-07-26</a:t>
            </a:r>
            <a:endParaRPr lang="en-US"/>
          </a:p>
        </p:txBody>
      </p:sp>
      <p:sp>
        <p:nvSpPr>
          <p:cNvPr id="9" name="Slide Number Placeholder 8"/>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25984227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5FA414D-4A4F-47FD-9D24-797B1EC6D366}" type="datetime1">
              <a:rPr lang="en-US" smtClean="0"/>
              <a:t>8/2/2017</a:t>
            </a:fld>
            <a:endParaRPr lang="en-US"/>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
        <p:nvSpPr>
          <p:cNvPr id="5" name="Slide Number Placeholder 4"/>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3728370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69D8E-7B84-42B2-BAB2-318DD10BC06B}" type="datetime1">
              <a:rPr lang="en-US" smtClean="0"/>
              <a:t>8/2/2017</a:t>
            </a:fld>
            <a:endParaRPr lang="en-US"/>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
        <p:nvSpPr>
          <p:cNvPr id="4" name="Slide Number Placeholder 3"/>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19206167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86CAA-2A7B-4A65-9DD4-9BB606513153}" type="datetime1">
              <a:rPr lang="en-US" smtClean="0"/>
              <a:t>8/2/2017</a:t>
            </a:fld>
            <a:endParaRPr lang="en-US"/>
          </a:p>
        </p:txBody>
      </p:sp>
      <p:sp>
        <p:nvSpPr>
          <p:cNvPr id="6" name="Footer Placeholder 5"/>
          <p:cNvSpPr>
            <a:spLocks noGrp="1"/>
          </p:cNvSpPr>
          <p:nvPr>
            <p:ph type="ftr" sz="quarter" idx="11"/>
          </p:nvPr>
        </p:nvSpPr>
        <p:spPr/>
        <p:txBody>
          <a:bodyPr/>
          <a:lstStyle/>
          <a:p>
            <a:r>
              <a:rPr lang="en-US" smtClean="0"/>
              <a:t>ESD Draft Working Version 1.5 – 2017-07-26</a:t>
            </a:r>
            <a:endParaRPr lang="en-US"/>
          </a:p>
        </p:txBody>
      </p:sp>
      <p:sp>
        <p:nvSpPr>
          <p:cNvPr id="7" name="Slide Number Placeholder 6"/>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204902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95C361-0C0F-44EB-9B96-6E7B2D377CA6}" type="datetime1">
              <a:rPr lang="en-US" smtClean="0"/>
              <a:t>8/2/2017</a:t>
            </a:fld>
            <a:endParaRPr lang="en-US"/>
          </a:p>
        </p:txBody>
      </p:sp>
      <p:sp>
        <p:nvSpPr>
          <p:cNvPr id="6" name="Footer Placeholder 5"/>
          <p:cNvSpPr>
            <a:spLocks noGrp="1"/>
          </p:cNvSpPr>
          <p:nvPr>
            <p:ph type="ftr" sz="quarter" idx="11"/>
          </p:nvPr>
        </p:nvSpPr>
        <p:spPr/>
        <p:txBody>
          <a:bodyPr/>
          <a:lstStyle/>
          <a:p>
            <a:r>
              <a:rPr lang="en-US" smtClean="0"/>
              <a:t>ESD Draft Working Version 1.5 – 2017-07-26</a:t>
            </a:r>
            <a:endParaRPr lang="en-US"/>
          </a:p>
        </p:txBody>
      </p:sp>
      <p:sp>
        <p:nvSpPr>
          <p:cNvPr id="7" name="Slide Number Placeholder 6"/>
          <p:cNvSpPr>
            <a:spLocks noGrp="1"/>
          </p:cNvSpPr>
          <p:nvPr>
            <p:ph type="sldNum" sz="quarter" idx="12"/>
          </p:nvPr>
        </p:nvSpPr>
        <p:spPr/>
        <p:txBody>
          <a:bodyPr/>
          <a:lstStyle/>
          <a:p>
            <a:fld id="{4674BBB1-EA0D-41C0-89B9-897294174BEC}" type="slidenum">
              <a:rPr lang="en-US" smtClean="0"/>
              <a:t>‹#›</a:t>
            </a:fld>
            <a:endParaRPr lang="en-US"/>
          </a:p>
        </p:txBody>
      </p:sp>
    </p:spTree>
    <p:extLst>
      <p:ext uri="{BB962C8B-B14F-4D97-AF65-F5344CB8AC3E}">
        <p14:creationId xmlns:p14="http://schemas.microsoft.com/office/powerpoint/2010/main" val="45475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118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6E09B5F-0EF0-4D87-ADD6-CD58F344D4AA}" type="datetime1">
              <a:rPr lang="en-US" smtClean="0"/>
              <a:t>8/2/2017</a:t>
            </a:fld>
            <a:endParaRPr lang="en-US"/>
          </a:p>
        </p:txBody>
      </p:sp>
      <p:sp>
        <p:nvSpPr>
          <p:cNvPr id="5" name="Footer Placeholder 4"/>
          <p:cNvSpPr>
            <a:spLocks noGrp="1"/>
          </p:cNvSpPr>
          <p:nvPr>
            <p:ph type="ftr" sz="quarter" idx="3"/>
          </p:nvPr>
        </p:nvSpPr>
        <p:spPr>
          <a:xfrm>
            <a:off x="0" y="-906"/>
            <a:ext cx="3086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ESD Draft Working Version 1.5 – 2017-07-26</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4BBB1-EA0D-41C0-89B9-897294174BEC}" type="slidenum">
              <a:rPr lang="en-US" smtClean="0"/>
              <a:t>‹#›</a:t>
            </a:fld>
            <a:endParaRPr lang="en-US"/>
          </a:p>
        </p:txBody>
      </p:sp>
    </p:spTree>
    <p:extLst>
      <p:ext uri="{BB962C8B-B14F-4D97-AF65-F5344CB8AC3E}">
        <p14:creationId xmlns:p14="http://schemas.microsoft.com/office/powerpoint/2010/main" val="209230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Rethinking </a:t>
            </a:r>
            <a:r>
              <a:rPr lang="en-US" dirty="0" smtClean="0"/>
              <a:t>Resource Concerns</a:t>
            </a:r>
            <a:endParaRPr lang="en-US" dirty="0"/>
          </a:p>
        </p:txBody>
      </p:sp>
      <p:sp>
        <p:nvSpPr>
          <p:cNvPr id="5" name="Subtitle 4"/>
          <p:cNvSpPr>
            <a:spLocks noGrp="1"/>
          </p:cNvSpPr>
          <p:nvPr>
            <p:ph type="subTitle" idx="1"/>
          </p:nvPr>
        </p:nvSpPr>
        <p:spPr/>
        <p:txBody>
          <a:bodyPr/>
          <a:lstStyle/>
          <a:p>
            <a:r>
              <a:rPr lang="en-US" dirty="0" smtClean="0"/>
              <a:t>Version </a:t>
            </a:r>
            <a:r>
              <a:rPr lang="en-US" dirty="0" smtClean="0"/>
              <a:t>1.5.02 </a:t>
            </a:r>
            <a:r>
              <a:rPr lang="en-US" dirty="0" smtClean="0"/>
              <a:t>– </a:t>
            </a:r>
            <a:r>
              <a:rPr lang="en-US" dirty="0" smtClean="0"/>
              <a:t>2017-07-26</a:t>
            </a:r>
          </a:p>
          <a:p>
            <a:endParaRPr lang="en-US" dirty="0"/>
          </a:p>
          <a:p>
            <a:r>
              <a:rPr lang="en-US" dirty="0" smtClean="0"/>
              <a:t>(ESD Draft Working Version)</a:t>
            </a:r>
            <a:endParaRPr lang="en-US" dirty="0" smtClean="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10230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Human, and Mixed Systems</a:t>
            </a:r>
            <a:endParaRPr lang="en-US" dirty="0"/>
          </a:p>
        </p:txBody>
      </p:sp>
      <p:sp>
        <p:nvSpPr>
          <p:cNvPr id="3" name="Content Placeholder 2"/>
          <p:cNvSpPr>
            <a:spLocks noGrp="1"/>
          </p:cNvSpPr>
          <p:nvPr>
            <p:ph idx="1"/>
          </p:nvPr>
        </p:nvSpPr>
        <p:spPr>
          <a:xfrm>
            <a:off x="628650" y="1363968"/>
            <a:ext cx="7886700" cy="4878211"/>
          </a:xfrm>
        </p:spPr>
        <p:txBody>
          <a:bodyPr>
            <a:normAutofit/>
          </a:bodyPr>
          <a:lstStyle/>
          <a:p>
            <a:r>
              <a:rPr lang="en-US" dirty="0" smtClean="0"/>
              <a:t>Natural Systems</a:t>
            </a:r>
          </a:p>
          <a:p>
            <a:pPr lvl="1"/>
            <a:r>
              <a:rPr lang="en-US" dirty="0" smtClean="0"/>
              <a:t>Outcome of natural processes: self-designing</a:t>
            </a:r>
          </a:p>
          <a:p>
            <a:pPr lvl="1"/>
            <a:r>
              <a:rPr lang="en-US" dirty="0" smtClean="0"/>
              <a:t>May have “fuzzy” system boundary</a:t>
            </a:r>
          </a:p>
          <a:p>
            <a:pPr lvl="1"/>
            <a:r>
              <a:rPr lang="en-US" dirty="0" smtClean="0"/>
              <a:t>No purpose or objective</a:t>
            </a:r>
          </a:p>
          <a:p>
            <a:r>
              <a:rPr lang="en-US" dirty="0" smtClean="0"/>
              <a:t>Human-Constructed Systems</a:t>
            </a:r>
          </a:p>
          <a:p>
            <a:pPr lvl="1"/>
            <a:r>
              <a:rPr lang="en-US" dirty="0" smtClean="0"/>
              <a:t>Human-designed and built</a:t>
            </a:r>
          </a:p>
          <a:p>
            <a:pPr lvl="1"/>
            <a:r>
              <a:rPr lang="en-US" dirty="0" smtClean="0"/>
              <a:t>Usually have a well-defined boundary</a:t>
            </a:r>
          </a:p>
          <a:p>
            <a:pPr lvl="1"/>
            <a:r>
              <a:rPr lang="en-US" dirty="0" smtClean="0"/>
              <a:t>Built for </a:t>
            </a:r>
            <a:r>
              <a:rPr lang="en-US" dirty="0"/>
              <a:t>a</a:t>
            </a:r>
            <a:r>
              <a:rPr lang="en-US" dirty="0" smtClean="0"/>
              <a:t> purpose/use (e.g., production)</a:t>
            </a:r>
          </a:p>
          <a:p>
            <a:pPr lvl="1"/>
            <a:r>
              <a:rPr lang="en-US" dirty="0" smtClean="0"/>
              <a:t>Has associated costs (land, labor, capital) </a:t>
            </a:r>
          </a:p>
          <a:p>
            <a:r>
              <a:rPr lang="en-US" dirty="0" smtClean="0"/>
              <a:t>Mixed Natural/Human Systems</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59985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Land-Unit Systems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194171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260" y="365127"/>
            <a:ext cx="3820258" cy="711834"/>
          </a:xfrm>
        </p:spPr>
        <p:txBody>
          <a:bodyPr/>
          <a:lstStyle/>
          <a:p>
            <a:r>
              <a:rPr lang="en-US" dirty="0" smtClean="0"/>
              <a:t>Land-Unit Systems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86492154"/>
              </p:ext>
            </p:extLst>
          </p:nvPr>
        </p:nvGraphicFramePr>
        <p:xfrm>
          <a:off x="441646" y="1060553"/>
          <a:ext cx="4759003" cy="3388360"/>
        </p:xfrm>
        <a:graphic>
          <a:graphicData uri="http://schemas.openxmlformats.org/drawingml/2006/table">
            <a:tbl>
              <a:tblPr firstRow="1" bandRow="1">
                <a:tableStyleId>{5940675A-B579-460E-94D1-54222C63F5DA}</a:tableStyleId>
              </a:tblPr>
              <a:tblGrid>
                <a:gridCol w="692562"/>
                <a:gridCol w="808892"/>
                <a:gridCol w="1230923"/>
                <a:gridCol w="2026626"/>
              </a:tblGrid>
              <a:tr h="370840">
                <a:tc>
                  <a:txBody>
                    <a:bodyPr/>
                    <a:lstStyle/>
                    <a:p>
                      <a:pPr algn="ctr"/>
                      <a:endParaRPr lang="en-US" sz="1600" b="1" dirty="0"/>
                    </a:p>
                  </a:txBody>
                  <a:tcPr anchor="b">
                    <a:solidFill>
                      <a:schemeClr val="bg1"/>
                    </a:solidFill>
                  </a:tcPr>
                </a:tc>
                <a:tc>
                  <a:txBody>
                    <a:bodyPr/>
                    <a:lstStyle/>
                    <a:p>
                      <a:pPr algn="ctr"/>
                      <a:r>
                        <a:rPr lang="en-US" sz="1600" b="0" dirty="0" smtClean="0"/>
                        <a:t>Land-Unit Scale</a:t>
                      </a:r>
                      <a:endParaRPr lang="en-US" sz="1600" b="0" dirty="0"/>
                    </a:p>
                  </a:txBody>
                  <a:tcPr anchor="b">
                    <a:solidFill>
                      <a:schemeClr val="bg1"/>
                    </a:solidFill>
                  </a:tcPr>
                </a:tc>
                <a:tc>
                  <a:txBody>
                    <a:bodyPr/>
                    <a:lstStyle/>
                    <a:p>
                      <a:pPr algn="ctr"/>
                      <a:r>
                        <a:rPr lang="en-US" sz="1600" b="0" dirty="0" smtClean="0"/>
                        <a:t>Natural</a:t>
                      </a:r>
                      <a:endParaRPr lang="en-US" sz="1600" b="0" dirty="0"/>
                    </a:p>
                  </a:txBody>
                  <a:tcPr anchor="b">
                    <a:solidFill>
                      <a:schemeClr val="bg1"/>
                    </a:solidFill>
                  </a:tcPr>
                </a:tc>
                <a:tc>
                  <a:txBody>
                    <a:bodyPr/>
                    <a:lstStyle/>
                    <a:p>
                      <a:pPr algn="ctr"/>
                      <a:r>
                        <a:rPr lang="en-US" sz="1600" b="0" dirty="0" smtClean="0"/>
                        <a:t>Human (Use, Planning, Production)</a:t>
                      </a:r>
                      <a:endParaRPr lang="en-US" sz="1600" b="0" dirty="0"/>
                    </a:p>
                  </a:txBody>
                  <a:tcPr anchor="b">
                    <a:solidFill>
                      <a:schemeClr val="bg1"/>
                    </a:solidFill>
                  </a:tcPr>
                </a:tc>
              </a:tr>
              <a:tr h="370840">
                <a:tc>
                  <a:txBody>
                    <a:bodyPr/>
                    <a:lstStyle/>
                    <a:p>
                      <a:r>
                        <a:rPr lang="en-US" sz="1400" b="1" dirty="0" smtClean="0"/>
                        <a:t>Onsite</a:t>
                      </a:r>
                      <a:endParaRPr lang="en-US" sz="1400" b="1" dirty="0"/>
                    </a:p>
                  </a:txBody>
                  <a:tcPr anchor="ctr">
                    <a:solidFill>
                      <a:srgbClr val="EBD7C3"/>
                    </a:solidFill>
                  </a:tcPr>
                </a:tc>
                <a:tc>
                  <a:txBody>
                    <a:bodyPr/>
                    <a:lstStyle/>
                    <a:p>
                      <a:pPr algn="ctr"/>
                      <a:r>
                        <a:rPr lang="en-US" sz="1400" dirty="0" smtClean="0"/>
                        <a:t>Site</a:t>
                      </a:r>
                      <a:endParaRPr lang="en-US" sz="1400" dirty="0"/>
                    </a:p>
                  </a:txBody>
                  <a:tcPr anchor="ctr">
                    <a:solidFill>
                      <a:srgbClr val="EBD7C3"/>
                    </a:solidFill>
                  </a:tcPr>
                </a:tc>
                <a:tc>
                  <a:txBody>
                    <a:bodyPr/>
                    <a:lstStyle/>
                    <a:p>
                      <a:r>
                        <a:rPr lang="en-US" sz="1400" dirty="0" smtClean="0"/>
                        <a:t>Ecological Site</a:t>
                      </a:r>
                      <a:endParaRPr lang="en-US" sz="1400" dirty="0"/>
                    </a:p>
                  </a:txBody>
                  <a:tcPr anchor="ctr">
                    <a:solidFill>
                      <a:srgbClr val="EBD7C3"/>
                    </a:solidFill>
                  </a:tcPr>
                </a:tc>
                <a:tc>
                  <a:txBody>
                    <a:bodyPr/>
                    <a:lstStyle/>
                    <a:p>
                      <a:r>
                        <a:rPr lang="en-US" sz="1400" dirty="0" smtClean="0"/>
                        <a:t>Use:</a:t>
                      </a:r>
                      <a:r>
                        <a:rPr lang="en-US" sz="1400" baseline="0" dirty="0" smtClean="0"/>
                        <a:t> </a:t>
                      </a:r>
                      <a:r>
                        <a:rPr lang="en-US" sz="1400" dirty="0" smtClean="0"/>
                        <a:t>Management, Production,</a:t>
                      </a:r>
                      <a:r>
                        <a:rPr lang="en-US" sz="1400" baseline="0" dirty="0" smtClean="0"/>
                        <a:t> </a:t>
                      </a:r>
                      <a:r>
                        <a:rPr lang="en-US" sz="1400" dirty="0" smtClean="0"/>
                        <a:t>Cultural, Planning Land Unit (PLU), Common Land Unit (CLU)</a:t>
                      </a:r>
                      <a:endParaRPr lang="en-US" sz="1400" dirty="0"/>
                    </a:p>
                  </a:txBody>
                  <a:tcPr anchor="ctr">
                    <a:solidFill>
                      <a:srgbClr val="EBD7C3"/>
                    </a:solidFill>
                  </a:tcPr>
                </a:tc>
              </a:tr>
              <a:tr h="370840">
                <a:tc rowSpan="3">
                  <a:txBody>
                    <a:bodyPr/>
                    <a:lstStyle/>
                    <a:p>
                      <a:r>
                        <a:rPr lang="en-US" sz="1400" b="1" dirty="0" smtClean="0"/>
                        <a:t>Offsite</a:t>
                      </a:r>
                      <a:endParaRPr lang="en-US" sz="1400" b="1" dirty="0"/>
                    </a:p>
                  </a:txBody>
                  <a:tcPr anchor="ctr">
                    <a:solidFill>
                      <a:schemeClr val="bg1">
                        <a:lumMod val="95000"/>
                      </a:schemeClr>
                    </a:solidFill>
                  </a:tcPr>
                </a:tc>
                <a:tc>
                  <a:txBody>
                    <a:bodyPr/>
                    <a:lstStyle/>
                    <a:p>
                      <a:pPr algn="ctr"/>
                      <a:r>
                        <a:rPr lang="en-US" sz="1400" dirty="0" smtClean="0"/>
                        <a:t>Local</a:t>
                      </a:r>
                      <a:endParaRPr lang="en-US" sz="1400" dirty="0"/>
                    </a:p>
                  </a:txBody>
                  <a:tcPr anchor="ctr">
                    <a:solidFill>
                      <a:schemeClr val="accent6">
                        <a:lumMod val="40000"/>
                        <a:lumOff val="60000"/>
                      </a:schemeClr>
                    </a:solidFill>
                  </a:tcPr>
                </a:tc>
                <a:tc>
                  <a:txBody>
                    <a:bodyPr/>
                    <a:lstStyle/>
                    <a:p>
                      <a:r>
                        <a:rPr lang="en-US" sz="1400" dirty="0" smtClean="0"/>
                        <a:t>Ecological System (Ecosystem)</a:t>
                      </a:r>
                      <a:endParaRPr lang="en-US" sz="1400" dirty="0"/>
                    </a:p>
                  </a:txBody>
                  <a:tcPr anchor="ctr">
                    <a:solidFill>
                      <a:schemeClr val="accent6">
                        <a:lumMod val="40000"/>
                        <a:lumOff val="60000"/>
                      </a:schemeClr>
                    </a:solidFill>
                  </a:tcPr>
                </a:tc>
                <a:tc>
                  <a:txBody>
                    <a:bodyPr/>
                    <a:lstStyle/>
                    <a:p>
                      <a:r>
                        <a:rPr lang="en-US" sz="1400" dirty="0" smtClean="0"/>
                        <a:t>Farm, Operation, Conservation Management Unit (CMU)</a:t>
                      </a:r>
                      <a:endParaRPr lang="en-US" sz="1400" dirty="0"/>
                    </a:p>
                  </a:txBody>
                  <a:tcPr anchor="ctr">
                    <a:solidFill>
                      <a:schemeClr val="accent6">
                        <a:lumMod val="40000"/>
                        <a:lumOff val="60000"/>
                      </a:schemeClr>
                    </a:solidFill>
                  </a:tcPr>
                </a:tc>
              </a:tr>
              <a:tr h="370840">
                <a:tc vMerge="1">
                  <a:txBody>
                    <a:bodyPr/>
                    <a:lstStyle/>
                    <a:p>
                      <a:endParaRPr lang="en-US" sz="1400" dirty="0"/>
                    </a:p>
                  </a:txBody>
                  <a:tcPr anchor="ctr">
                    <a:solidFill>
                      <a:schemeClr val="accent4">
                        <a:lumMod val="40000"/>
                        <a:lumOff val="60000"/>
                      </a:schemeClr>
                    </a:solidFill>
                  </a:tcPr>
                </a:tc>
                <a:tc>
                  <a:txBody>
                    <a:bodyPr/>
                    <a:lstStyle/>
                    <a:p>
                      <a:pPr algn="ctr"/>
                      <a:r>
                        <a:rPr lang="en-US" sz="1400" dirty="0" smtClean="0"/>
                        <a:t>Regional</a:t>
                      </a:r>
                      <a:endParaRPr lang="en-US" sz="1400" dirty="0"/>
                    </a:p>
                  </a:txBody>
                  <a:tcPr anchor="ctr">
                    <a:solidFill>
                      <a:schemeClr val="accent4">
                        <a:lumMod val="40000"/>
                        <a:lumOff val="60000"/>
                      </a:schemeClr>
                    </a:solidFill>
                  </a:tcPr>
                </a:tc>
                <a:tc>
                  <a:txBody>
                    <a:bodyPr/>
                    <a:lstStyle/>
                    <a:p>
                      <a:r>
                        <a:rPr lang="en-US" sz="1400" dirty="0" smtClean="0"/>
                        <a:t>Ecoregion, Watershed</a:t>
                      </a:r>
                      <a:endParaRPr lang="en-US" sz="1400" dirty="0"/>
                    </a:p>
                  </a:txBody>
                  <a:tcPr anchor="ctr">
                    <a:solidFill>
                      <a:schemeClr val="accent4">
                        <a:lumMod val="40000"/>
                        <a:lumOff val="60000"/>
                      </a:schemeClr>
                    </a:solidFill>
                  </a:tcPr>
                </a:tc>
                <a:tc>
                  <a:txBody>
                    <a:bodyPr/>
                    <a:lstStyle/>
                    <a:p>
                      <a:r>
                        <a:rPr lang="en-US" sz="1400" dirty="0" smtClean="0"/>
                        <a:t>County, State, MLRA,</a:t>
                      </a:r>
                      <a:r>
                        <a:rPr lang="en-US" sz="1400" baseline="0" dirty="0" smtClean="0"/>
                        <a:t> </a:t>
                      </a:r>
                      <a:r>
                        <a:rPr lang="en-US" sz="1400" dirty="0" smtClean="0"/>
                        <a:t>Area, Region</a:t>
                      </a:r>
                      <a:endParaRPr lang="en-US" sz="1400" dirty="0"/>
                    </a:p>
                  </a:txBody>
                  <a:tcPr anchor="ctr">
                    <a:solidFill>
                      <a:schemeClr val="accent4">
                        <a:lumMod val="40000"/>
                        <a:lumOff val="60000"/>
                      </a:schemeClr>
                    </a:solidFill>
                  </a:tcPr>
                </a:tc>
              </a:tr>
              <a:tr h="370840">
                <a:tc vMerge="1">
                  <a:txBody>
                    <a:bodyPr/>
                    <a:lstStyle/>
                    <a:p>
                      <a:endParaRPr lang="en-US" sz="1400" dirty="0"/>
                    </a:p>
                  </a:txBody>
                  <a:tcPr anchor="ctr">
                    <a:solidFill>
                      <a:schemeClr val="accent1">
                        <a:lumMod val="20000"/>
                        <a:lumOff val="80000"/>
                      </a:schemeClr>
                    </a:solidFill>
                  </a:tcPr>
                </a:tc>
                <a:tc>
                  <a:txBody>
                    <a:bodyPr/>
                    <a:lstStyle/>
                    <a:p>
                      <a:pPr algn="ctr"/>
                      <a:r>
                        <a:rPr lang="en-US" sz="1400" dirty="0" smtClean="0"/>
                        <a:t>Global</a:t>
                      </a:r>
                      <a:endParaRPr lang="en-US" sz="1400" dirty="0"/>
                    </a:p>
                  </a:txBody>
                  <a:tcPr anchor="ctr">
                    <a:solidFill>
                      <a:schemeClr val="accent1">
                        <a:lumMod val="20000"/>
                        <a:lumOff val="80000"/>
                      </a:schemeClr>
                    </a:solidFill>
                  </a:tcPr>
                </a:tc>
                <a:tc>
                  <a:txBody>
                    <a:bodyPr/>
                    <a:lstStyle/>
                    <a:p>
                      <a:r>
                        <a:rPr lang="en-US" sz="1400" dirty="0" smtClean="0"/>
                        <a:t>World</a:t>
                      </a:r>
                      <a:endParaRPr lang="en-US" sz="1400" dirty="0"/>
                    </a:p>
                  </a:txBody>
                  <a:tcPr anchor="ctr">
                    <a:solidFill>
                      <a:schemeClr val="accent1">
                        <a:lumMod val="20000"/>
                        <a:lumOff val="80000"/>
                      </a:schemeClr>
                    </a:solidFill>
                  </a:tcPr>
                </a:tc>
                <a:tc>
                  <a:txBody>
                    <a:bodyPr/>
                    <a:lstStyle/>
                    <a:p>
                      <a:r>
                        <a:rPr lang="en-US" sz="1400" dirty="0" smtClean="0"/>
                        <a:t>World</a:t>
                      </a:r>
                      <a:endParaRPr lang="en-US" sz="1400" dirty="0"/>
                    </a:p>
                  </a:txBody>
                  <a:tcPr anchor="ctr">
                    <a:solidFill>
                      <a:schemeClr val="accent1">
                        <a:lumMod val="20000"/>
                        <a:lumOff val="80000"/>
                      </a:schemeClr>
                    </a:solidFill>
                  </a:tcPr>
                </a:tc>
              </a:tr>
            </a:tbl>
          </a:graphicData>
        </a:graphic>
      </p:graphicFrame>
      <p:sp>
        <p:nvSpPr>
          <p:cNvPr id="14" name="Oval 13"/>
          <p:cNvSpPr>
            <a:spLocks noChangeAspect="1"/>
          </p:cNvSpPr>
          <p:nvPr/>
        </p:nvSpPr>
        <p:spPr>
          <a:xfrm>
            <a:off x="5363001" y="3044078"/>
            <a:ext cx="3657600" cy="365760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p:txBody>
      </p:sp>
      <p:sp>
        <p:nvSpPr>
          <p:cNvPr id="15" name="Freeform 14"/>
          <p:cNvSpPr>
            <a:spLocks noChangeAspect="1"/>
          </p:cNvSpPr>
          <p:nvPr/>
        </p:nvSpPr>
        <p:spPr>
          <a:xfrm>
            <a:off x="6017849" y="3305708"/>
            <a:ext cx="2351710" cy="1499557"/>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4">
              <a:lumMod val="40000"/>
              <a:lumOff val="60000"/>
            </a:schemeClr>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Ecoregion</a:t>
            </a:r>
          </a:p>
        </p:txBody>
      </p:sp>
      <p:sp>
        <p:nvSpPr>
          <p:cNvPr id="17" name="TextBox 16"/>
          <p:cNvSpPr txBox="1"/>
          <p:nvPr/>
        </p:nvSpPr>
        <p:spPr>
          <a:xfrm>
            <a:off x="6860034" y="6320061"/>
            <a:ext cx="667266" cy="325416"/>
          </a:xfrm>
          <a:prstGeom prst="rect">
            <a:avLst/>
          </a:prstGeom>
          <a:noFill/>
        </p:spPr>
        <p:txBody>
          <a:bodyPr wrap="none" rtlCol="0">
            <a:spAutoFit/>
          </a:bodyPr>
          <a:lstStyle/>
          <a:p>
            <a:r>
              <a:rPr lang="en-US" dirty="0" smtClean="0"/>
              <a:t>World</a:t>
            </a:r>
            <a:endParaRPr lang="en-US" dirty="0"/>
          </a:p>
        </p:txBody>
      </p:sp>
      <p:sp>
        <p:nvSpPr>
          <p:cNvPr id="20" name="Freeform 19"/>
          <p:cNvSpPr>
            <a:spLocks noChangeAspect="1"/>
          </p:cNvSpPr>
          <p:nvPr/>
        </p:nvSpPr>
        <p:spPr>
          <a:xfrm>
            <a:off x="6190085" y="3558566"/>
            <a:ext cx="1282496" cy="1036563"/>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40000"/>
              <a:lumOff val="60000"/>
            </a:schemeClr>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chemeClr val="tx1"/>
                </a:solidFill>
              </a:rPr>
              <a:t>Ecosystem</a:t>
            </a:r>
          </a:p>
        </p:txBody>
      </p:sp>
      <p:sp>
        <p:nvSpPr>
          <p:cNvPr id="21" name="Freeform 20"/>
          <p:cNvSpPr>
            <a:spLocks noChangeAspect="1"/>
          </p:cNvSpPr>
          <p:nvPr/>
        </p:nvSpPr>
        <p:spPr>
          <a:xfrm>
            <a:off x="6447474" y="3819481"/>
            <a:ext cx="666163" cy="431613"/>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rgbClr val="EBD7C3"/>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 Site</a:t>
            </a:r>
          </a:p>
        </p:txBody>
      </p:sp>
      <p:sp>
        <p:nvSpPr>
          <p:cNvPr id="7" name="Rectangle 6"/>
          <p:cNvSpPr/>
          <p:nvPr/>
        </p:nvSpPr>
        <p:spPr>
          <a:xfrm>
            <a:off x="6017849" y="5047517"/>
            <a:ext cx="1906886" cy="1080053"/>
          </a:xfrm>
          <a:prstGeom prst="rect">
            <a:avLst/>
          </a:prstGeom>
          <a:solidFill>
            <a:schemeClr val="accent4">
              <a:lumMod val="40000"/>
              <a:lumOff val="60000"/>
            </a:schemeClr>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400" dirty="0" smtClean="0">
                <a:solidFill>
                  <a:schemeClr val="tx1"/>
                </a:solidFill>
              </a:rPr>
              <a:t>Area</a:t>
            </a:r>
          </a:p>
        </p:txBody>
      </p:sp>
      <p:sp>
        <p:nvSpPr>
          <p:cNvPr id="22" name="Rectangle 21"/>
          <p:cNvSpPr/>
          <p:nvPr/>
        </p:nvSpPr>
        <p:spPr>
          <a:xfrm>
            <a:off x="6158204" y="5374434"/>
            <a:ext cx="1334933" cy="662472"/>
          </a:xfrm>
          <a:prstGeom prst="rect">
            <a:avLst/>
          </a:prstGeom>
          <a:solidFill>
            <a:schemeClr val="accent6">
              <a:lumMod val="40000"/>
              <a:lumOff val="60000"/>
            </a:schemeClr>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solidFill>
                  <a:schemeClr val="tx1"/>
                </a:solidFill>
              </a:rPr>
              <a:t>CMU</a:t>
            </a:r>
          </a:p>
        </p:txBody>
      </p:sp>
      <p:sp>
        <p:nvSpPr>
          <p:cNvPr id="23" name="Rectangle 22"/>
          <p:cNvSpPr/>
          <p:nvPr/>
        </p:nvSpPr>
        <p:spPr>
          <a:xfrm>
            <a:off x="6712595" y="5456915"/>
            <a:ext cx="731520" cy="274320"/>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CLU</a:t>
            </a:r>
          </a:p>
        </p:txBody>
      </p:sp>
      <p:sp>
        <p:nvSpPr>
          <p:cNvPr id="24" name="TextBox 23"/>
          <p:cNvSpPr txBox="1"/>
          <p:nvPr/>
        </p:nvSpPr>
        <p:spPr>
          <a:xfrm>
            <a:off x="5429065" y="6435489"/>
            <a:ext cx="1063112" cy="307777"/>
          </a:xfrm>
          <a:prstGeom prst="rect">
            <a:avLst/>
          </a:prstGeom>
          <a:noFill/>
        </p:spPr>
        <p:txBody>
          <a:bodyPr wrap="none" rtlCol="0">
            <a:spAutoFit/>
          </a:bodyPr>
          <a:lstStyle/>
          <a:p>
            <a:r>
              <a:rPr lang="en-US" sz="1400" dirty="0" smtClean="0"/>
              <a:t>Not to Scale</a:t>
            </a:r>
            <a:endParaRPr lang="en-US" sz="14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919257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1830186" y="1583035"/>
            <a:ext cx="5476834" cy="4436888"/>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20000"/>
              <a:lumOff val="80000"/>
              <a:alpha val="25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6" name="Left-Right Arrow 35"/>
          <p:cNvSpPr/>
          <p:nvPr/>
        </p:nvSpPr>
        <p:spPr>
          <a:xfrm>
            <a:off x="783790" y="3132842"/>
            <a:ext cx="1829784" cy="375459"/>
          </a:xfrm>
          <a:prstGeom prst="lef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400" dirty="0" smtClean="0">
                <a:solidFill>
                  <a:schemeClr val="tx1"/>
                </a:solidFill>
              </a:rPr>
              <a:t>Air</a:t>
            </a:r>
            <a:endParaRPr lang="en-US" dirty="0" smtClean="0">
              <a:solidFill>
                <a:schemeClr val="tx1"/>
              </a:solidFill>
            </a:endParaRPr>
          </a:p>
        </p:txBody>
      </p:sp>
      <p:grpSp>
        <p:nvGrpSpPr>
          <p:cNvPr id="47" name="Group 46"/>
          <p:cNvGrpSpPr/>
          <p:nvPr/>
        </p:nvGrpSpPr>
        <p:grpSpPr>
          <a:xfrm>
            <a:off x="911855" y="5290539"/>
            <a:ext cx="7315007" cy="731520"/>
            <a:chOff x="911855" y="3382999"/>
            <a:chExt cx="7315007" cy="731520"/>
          </a:xfrm>
        </p:grpSpPr>
        <p:sp>
          <p:nvSpPr>
            <p:cNvPr id="48" name="Rectangle 47"/>
            <p:cNvSpPr/>
            <p:nvPr/>
          </p:nvSpPr>
          <p:spPr>
            <a:xfrm>
              <a:off x="911856" y="3529303"/>
              <a:ext cx="7314217" cy="146304"/>
            </a:xfrm>
            <a:prstGeom prst="rect">
              <a:avLst/>
            </a:prstGeom>
            <a:solidFill>
              <a:srgbClr val="996633">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Soil</a:t>
              </a:r>
            </a:p>
          </p:txBody>
        </p:sp>
        <p:sp>
          <p:nvSpPr>
            <p:cNvPr id="49" name="Rectangle 48"/>
            <p:cNvSpPr/>
            <p:nvPr/>
          </p:nvSpPr>
          <p:spPr>
            <a:xfrm>
              <a:off x="911855" y="3382999"/>
              <a:ext cx="7314217" cy="146304"/>
            </a:xfrm>
            <a:prstGeom prst="rect">
              <a:avLst/>
            </a:prstGeom>
            <a:solidFill>
              <a:schemeClr val="accent6">
                <a:lumMod val="50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Native Vegetation Cover (Plants)</a:t>
              </a:r>
            </a:p>
          </p:txBody>
        </p:sp>
        <p:sp>
          <p:nvSpPr>
            <p:cNvPr id="50" name="Rectangle 49"/>
            <p:cNvSpPr/>
            <p:nvPr/>
          </p:nvSpPr>
          <p:spPr>
            <a:xfrm>
              <a:off x="912645" y="3675607"/>
              <a:ext cx="7314217" cy="146304"/>
            </a:xfrm>
            <a:prstGeom prst="rect">
              <a:avLst/>
            </a:prstGeom>
            <a:solidFill>
              <a:schemeClr val="bg2">
                <a:lumMod val="75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Land</a:t>
              </a:r>
            </a:p>
          </p:txBody>
        </p:sp>
        <p:sp>
          <p:nvSpPr>
            <p:cNvPr id="51" name="Rectangle 50"/>
            <p:cNvSpPr/>
            <p:nvPr/>
          </p:nvSpPr>
          <p:spPr>
            <a:xfrm>
              <a:off x="912645" y="3821911"/>
              <a:ext cx="7314217" cy="146304"/>
            </a:xfrm>
            <a:prstGeom prst="rect">
              <a:avLst/>
            </a:prstGeom>
            <a:solidFill>
              <a:srgbClr val="0099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Ground Water</a:t>
              </a:r>
            </a:p>
          </p:txBody>
        </p:sp>
        <p:sp>
          <p:nvSpPr>
            <p:cNvPr id="52" name="Rectangle 51"/>
            <p:cNvSpPr/>
            <p:nvPr/>
          </p:nvSpPr>
          <p:spPr>
            <a:xfrm>
              <a:off x="912645" y="3968215"/>
              <a:ext cx="7314217" cy="146304"/>
            </a:xfrm>
            <a:prstGeom prst="rect">
              <a:avLst/>
            </a:prstGeom>
            <a:solidFill>
              <a:srgbClr val="FF66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Minerals</a:t>
              </a:r>
            </a:p>
          </p:txBody>
        </p:sp>
      </p:grpSp>
      <p:sp>
        <p:nvSpPr>
          <p:cNvPr id="4" name="Title 3"/>
          <p:cNvSpPr>
            <a:spLocks noGrp="1"/>
          </p:cNvSpPr>
          <p:nvPr>
            <p:ph type="title"/>
          </p:nvPr>
        </p:nvSpPr>
        <p:spPr>
          <a:xfrm>
            <a:off x="628650" y="354771"/>
            <a:ext cx="7886700" cy="711834"/>
          </a:xfrm>
        </p:spPr>
        <p:txBody>
          <a:bodyPr>
            <a:normAutofit fontScale="90000"/>
          </a:bodyPr>
          <a:lstStyle/>
          <a:p>
            <a:r>
              <a:rPr lang="en-US" dirty="0" smtClean="0"/>
              <a:t>Ecological System/Sites with Natural Resources</a:t>
            </a:r>
            <a:endParaRPr lang="en-US" dirty="0"/>
          </a:p>
        </p:txBody>
      </p:sp>
      <p:sp>
        <p:nvSpPr>
          <p:cNvPr id="54" name="Left-Right Arrow 53"/>
          <p:cNvSpPr/>
          <p:nvPr/>
        </p:nvSpPr>
        <p:spPr>
          <a:xfrm>
            <a:off x="1564313" y="5088974"/>
            <a:ext cx="914400" cy="182880"/>
          </a:xfrm>
          <a:prstGeom prst="leftRightArrow">
            <a:avLst/>
          </a:prstGeom>
          <a:solidFill>
            <a:srgbClr val="385723">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100" dirty="0" smtClean="0">
                <a:solidFill>
                  <a:schemeClr val="tx1"/>
                </a:solidFill>
              </a:rPr>
              <a:t>Seeds</a:t>
            </a:r>
          </a:p>
        </p:txBody>
      </p:sp>
      <p:sp>
        <p:nvSpPr>
          <p:cNvPr id="56" name="Right Arrow 55"/>
          <p:cNvSpPr/>
          <p:nvPr/>
        </p:nvSpPr>
        <p:spPr>
          <a:xfrm rot="5400000">
            <a:off x="5877340" y="1581806"/>
            <a:ext cx="109728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27432" rtlCol="0" anchor="ctr"/>
          <a:lstStyle/>
          <a:p>
            <a:pPr algn="ctr"/>
            <a:r>
              <a:rPr lang="en-US" sz="1200" dirty="0" smtClean="0">
                <a:solidFill>
                  <a:schemeClr val="tx1"/>
                </a:solidFill>
              </a:rPr>
              <a:t>Precipitation</a:t>
            </a:r>
          </a:p>
        </p:txBody>
      </p:sp>
      <p:grpSp>
        <p:nvGrpSpPr>
          <p:cNvPr id="115" name="Group 114"/>
          <p:cNvGrpSpPr>
            <a:grpSpLocks noChangeAspect="1"/>
          </p:cNvGrpSpPr>
          <p:nvPr/>
        </p:nvGrpSpPr>
        <p:grpSpPr>
          <a:xfrm>
            <a:off x="2875470" y="5066471"/>
            <a:ext cx="402336" cy="365760"/>
            <a:chOff x="1554480" y="2651760"/>
            <a:chExt cx="502920" cy="457200"/>
          </a:xfrm>
          <a:solidFill>
            <a:srgbClr val="00FF00"/>
          </a:solidFill>
        </p:grpSpPr>
        <p:sp>
          <p:nvSpPr>
            <p:cNvPr id="116" name="Circular Arrow 115"/>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17" name="Circular Arrow 116"/>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5" name="Left-Right Arrow 4"/>
          <p:cNvSpPr/>
          <p:nvPr/>
        </p:nvSpPr>
        <p:spPr>
          <a:xfrm>
            <a:off x="6336764" y="5010009"/>
            <a:ext cx="1463040" cy="263707"/>
          </a:xfrm>
          <a:prstGeom prst="leftRightArrow">
            <a:avLst/>
          </a:prstGeom>
          <a:solidFill>
            <a:schemeClr val="accent4">
              <a:lumMod val="75000"/>
              <a:alpha val="25098"/>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dirty="0" smtClean="0">
                <a:solidFill>
                  <a:schemeClr val="tx1"/>
                </a:solidFill>
              </a:rPr>
              <a:t>Animals</a:t>
            </a:r>
          </a:p>
        </p:txBody>
      </p:sp>
      <p:grpSp>
        <p:nvGrpSpPr>
          <p:cNvPr id="76" name="Group 22"/>
          <p:cNvGrpSpPr>
            <a:grpSpLocks/>
          </p:cNvGrpSpPr>
          <p:nvPr/>
        </p:nvGrpSpPr>
        <p:grpSpPr bwMode="auto">
          <a:xfrm>
            <a:off x="2863968" y="5099797"/>
            <a:ext cx="456354" cy="274320"/>
            <a:chOff x="902" y="830"/>
            <a:chExt cx="2430" cy="1085"/>
          </a:xfrm>
        </p:grpSpPr>
        <p:sp>
          <p:nvSpPr>
            <p:cNvPr id="77" name="Freeform 16"/>
            <p:cNvSpPr>
              <a:spLocks/>
            </p:cNvSpPr>
            <p:nvPr/>
          </p:nvSpPr>
          <p:spPr bwMode="auto">
            <a:xfrm>
              <a:off x="902" y="830"/>
              <a:ext cx="2430" cy="1085"/>
            </a:xfrm>
            <a:custGeom>
              <a:avLst/>
              <a:gdLst>
                <a:gd name="T0" fmla="*/ 215 w 2430"/>
                <a:gd name="T1" fmla="*/ 815 h 1085"/>
                <a:gd name="T2" fmla="*/ 138 w 2430"/>
                <a:gd name="T3" fmla="*/ 626 h 1085"/>
                <a:gd name="T4" fmla="*/ 89 w 2430"/>
                <a:gd name="T5" fmla="*/ 506 h 1085"/>
                <a:gd name="T6" fmla="*/ 0 w 2430"/>
                <a:gd name="T7" fmla="*/ 365 h 1085"/>
                <a:gd name="T8" fmla="*/ 96 w 2430"/>
                <a:gd name="T9" fmla="*/ 173 h 1085"/>
                <a:gd name="T10" fmla="*/ 140 w 2430"/>
                <a:gd name="T11" fmla="*/ 354 h 1085"/>
                <a:gd name="T12" fmla="*/ 290 w 2430"/>
                <a:gd name="T13" fmla="*/ 312 h 1085"/>
                <a:gd name="T14" fmla="*/ 445 w 2430"/>
                <a:gd name="T15" fmla="*/ 180 h 1085"/>
                <a:gd name="T16" fmla="*/ 421 w 2430"/>
                <a:gd name="T17" fmla="*/ 281 h 1085"/>
                <a:gd name="T18" fmla="*/ 468 w 2430"/>
                <a:gd name="T19" fmla="*/ 394 h 1085"/>
                <a:gd name="T20" fmla="*/ 656 w 2430"/>
                <a:gd name="T21" fmla="*/ 485 h 1085"/>
                <a:gd name="T22" fmla="*/ 738 w 2430"/>
                <a:gd name="T23" fmla="*/ 490 h 1085"/>
                <a:gd name="T24" fmla="*/ 806 w 2430"/>
                <a:gd name="T25" fmla="*/ 417 h 1085"/>
                <a:gd name="T26" fmla="*/ 757 w 2430"/>
                <a:gd name="T27" fmla="*/ 298 h 1085"/>
                <a:gd name="T28" fmla="*/ 946 w 2430"/>
                <a:gd name="T29" fmla="*/ 75 h 1085"/>
                <a:gd name="T30" fmla="*/ 1047 w 2430"/>
                <a:gd name="T31" fmla="*/ 37 h 1085"/>
                <a:gd name="T32" fmla="*/ 970 w 2430"/>
                <a:gd name="T33" fmla="*/ 122 h 1085"/>
                <a:gd name="T34" fmla="*/ 1000 w 2430"/>
                <a:gd name="T35" fmla="*/ 234 h 1085"/>
                <a:gd name="T36" fmla="*/ 1080 w 2430"/>
                <a:gd name="T37" fmla="*/ 384 h 1085"/>
                <a:gd name="T38" fmla="*/ 1014 w 2430"/>
                <a:gd name="T39" fmla="*/ 548 h 1085"/>
                <a:gd name="T40" fmla="*/ 1122 w 2430"/>
                <a:gd name="T41" fmla="*/ 649 h 1085"/>
                <a:gd name="T42" fmla="*/ 1134 w 2430"/>
                <a:gd name="T43" fmla="*/ 579 h 1085"/>
                <a:gd name="T44" fmla="*/ 1253 w 2430"/>
                <a:gd name="T45" fmla="*/ 487 h 1085"/>
                <a:gd name="T46" fmla="*/ 1277 w 2430"/>
                <a:gd name="T47" fmla="*/ 328 h 1085"/>
                <a:gd name="T48" fmla="*/ 1396 w 2430"/>
                <a:gd name="T49" fmla="*/ 403 h 1085"/>
                <a:gd name="T50" fmla="*/ 1471 w 2430"/>
                <a:gd name="T51" fmla="*/ 529 h 1085"/>
                <a:gd name="T52" fmla="*/ 1631 w 2430"/>
                <a:gd name="T53" fmla="*/ 361 h 1085"/>
                <a:gd name="T54" fmla="*/ 1708 w 2430"/>
                <a:gd name="T55" fmla="*/ 305 h 1085"/>
                <a:gd name="T56" fmla="*/ 1729 w 2430"/>
                <a:gd name="T57" fmla="*/ 609 h 1085"/>
                <a:gd name="T58" fmla="*/ 1842 w 2430"/>
                <a:gd name="T59" fmla="*/ 469 h 1085"/>
                <a:gd name="T60" fmla="*/ 1938 w 2430"/>
                <a:gd name="T61" fmla="*/ 363 h 1085"/>
                <a:gd name="T62" fmla="*/ 1905 w 2430"/>
                <a:gd name="T63" fmla="*/ 185 h 1085"/>
                <a:gd name="T64" fmla="*/ 2027 w 2430"/>
                <a:gd name="T65" fmla="*/ 260 h 1085"/>
                <a:gd name="T66" fmla="*/ 1992 w 2430"/>
                <a:gd name="T67" fmla="*/ 511 h 1085"/>
                <a:gd name="T68" fmla="*/ 2137 w 2430"/>
                <a:gd name="T69" fmla="*/ 309 h 1085"/>
                <a:gd name="T70" fmla="*/ 2161 w 2430"/>
                <a:gd name="T71" fmla="*/ 251 h 1085"/>
                <a:gd name="T72" fmla="*/ 2198 w 2430"/>
                <a:gd name="T73" fmla="*/ 326 h 1085"/>
                <a:gd name="T74" fmla="*/ 2362 w 2430"/>
                <a:gd name="T75" fmla="*/ 124 h 1085"/>
                <a:gd name="T76" fmla="*/ 2428 w 2430"/>
                <a:gd name="T77" fmla="*/ 61 h 1085"/>
                <a:gd name="T78" fmla="*/ 2374 w 2430"/>
                <a:gd name="T79" fmla="*/ 223 h 1085"/>
                <a:gd name="T80" fmla="*/ 2325 w 2430"/>
                <a:gd name="T81" fmla="*/ 548 h 1085"/>
                <a:gd name="T82" fmla="*/ 2111 w 2430"/>
                <a:gd name="T83" fmla="*/ 764 h 1085"/>
                <a:gd name="T84" fmla="*/ 1938 w 2430"/>
                <a:gd name="T85" fmla="*/ 982 h 1085"/>
                <a:gd name="T86" fmla="*/ 1668 w 2430"/>
                <a:gd name="T87" fmla="*/ 1007 h 1085"/>
                <a:gd name="T88" fmla="*/ 1507 w 2430"/>
                <a:gd name="T89" fmla="*/ 1059 h 1085"/>
                <a:gd name="T90" fmla="*/ 1364 w 2430"/>
                <a:gd name="T91" fmla="*/ 1026 h 1085"/>
                <a:gd name="T92" fmla="*/ 1277 w 2430"/>
                <a:gd name="T93" fmla="*/ 984 h 1085"/>
                <a:gd name="T94" fmla="*/ 1125 w 2430"/>
                <a:gd name="T95" fmla="*/ 1071 h 1085"/>
                <a:gd name="T96" fmla="*/ 930 w 2430"/>
                <a:gd name="T97" fmla="*/ 1066 h 1085"/>
                <a:gd name="T98" fmla="*/ 754 w 2430"/>
                <a:gd name="T99" fmla="*/ 939 h 1085"/>
                <a:gd name="T100" fmla="*/ 623 w 2430"/>
                <a:gd name="T101" fmla="*/ 965 h 1085"/>
                <a:gd name="T102" fmla="*/ 482 w 2430"/>
                <a:gd name="T103" fmla="*/ 956 h 1085"/>
                <a:gd name="T104" fmla="*/ 370 w 2430"/>
                <a:gd name="T105" fmla="*/ 853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30" h="1085">
                  <a:moveTo>
                    <a:pt x="370" y="853"/>
                  </a:moveTo>
                  <a:lnTo>
                    <a:pt x="332" y="853"/>
                  </a:lnTo>
                  <a:lnTo>
                    <a:pt x="292" y="848"/>
                  </a:lnTo>
                  <a:lnTo>
                    <a:pt x="253" y="836"/>
                  </a:lnTo>
                  <a:lnTo>
                    <a:pt x="215" y="815"/>
                  </a:lnTo>
                  <a:lnTo>
                    <a:pt x="182" y="790"/>
                  </a:lnTo>
                  <a:lnTo>
                    <a:pt x="154" y="757"/>
                  </a:lnTo>
                  <a:lnTo>
                    <a:pt x="140" y="717"/>
                  </a:lnTo>
                  <a:lnTo>
                    <a:pt x="135" y="670"/>
                  </a:lnTo>
                  <a:lnTo>
                    <a:pt x="138" y="626"/>
                  </a:lnTo>
                  <a:lnTo>
                    <a:pt x="135" y="590"/>
                  </a:lnTo>
                  <a:lnTo>
                    <a:pt x="128" y="565"/>
                  </a:lnTo>
                  <a:lnTo>
                    <a:pt x="119" y="541"/>
                  </a:lnTo>
                  <a:lnTo>
                    <a:pt x="107" y="522"/>
                  </a:lnTo>
                  <a:lnTo>
                    <a:pt x="89" y="506"/>
                  </a:lnTo>
                  <a:lnTo>
                    <a:pt x="67" y="487"/>
                  </a:lnTo>
                  <a:lnTo>
                    <a:pt x="44" y="466"/>
                  </a:lnTo>
                  <a:lnTo>
                    <a:pt x="21" y="438"/>
                  </a:lnTo>
                  <a:lnTo>
                    <a:pt x="7" y="405"/>
                  </a:lnTo>
                  <a:lnTo>
                    <a:pt x="0" y="365"/>
                  </a:lnTo>
                  <a:lnTo>
                    <a:pt x="2" y="323"/>
                  </a:lnTo>
                  <a:lnTo>
                    <a:pt x="11" y="281"/>
                  </a:lnTo>
                  <a:lnTo>
                    <a:pt x="30" y="241"/>
                  </a:lnTo>
                  <a:lnTo>
                    <a:pt x="58" y="204"/>
                  </a:lnTo>
                  <a:lnTo>
                    <a:pt x="96" y="173"/>
                  </a:lnTo>
                  <a:lnTo>
                    <a:pt x="89" y="209"/>
                  </a:lnTo>
                  <a:lnTo>
                    <a:pt x="89" y="248"/>
                  </a:lnTo>
                  <a:lnTo>
                    <a:pt x="98" y="286"/>
                  </a:lnTo>
                  <a:lnTo>
                    <a:pt x="114" y="323"/>
                  </a:lnTo>
                  <a:lnTo>
                    <a:pt x="140" y="354"/>
                  </a:lnTo>
                  <a:lnTo>
                    <a:pt x="175" y="377"/>
                  </a:lnTo>
                  <a:lnTo>
                    <a:pt x="222" y="394"/>
                  </a:lnTo>
                  <a:lnTo>
                    <a:pt x="278" y="396"/>
                  </a:lnTo>
                  <a:lnTo>
                    <a:pt x="281" y="351"/>
                  </a:lnTo>
                  <a:lnTo>
                    <a:pt x="290" y="312"/>
                  </a:lnTo>
                  <a:lnTo>
                    <a:pt x="307" y="274"/>
                  </a:lnTo>
                  <a:lnTo>
                    <a:pt x="330" y="241"/>
                  </a:lnTo>
                  <a:lnTo>
                    <a:pt x="360" y="216"/>
                  </a:lnTo>
                  <a:lnTo>
                    <a:pt x="398" y="194"/>
                  </a:lnTo>
                  <a:lnTo>
                    <a:pt x="445" y="180"/>
                  </a:lnTo>
                  <a:lnTo>
                    <a:pt x="501" y="173"/>
                  </a:lnTo>
                  <a:lnTo>
                    <a:pt x="466" y="199"/>
                  </a:lnTo>
                  <a:lnTo>
                    <a:pt x="440" y="227"/>
                  </a:lnTo>
                  <a:lnTo>
                    <a:pt x="428" y="255"/>
                  </a:lnTo>
                  <a:lnTo>
                    <a:pt x="421" y="281"/>
                  </a:lnTo>
                  <a:lnTo>
                    <a:pt x="424" y="307"/>
                  </a:lnTo>
                  <a:lnTo>
                    <a:pt x="428" y="333"/>
                  </a:lnTo>
                  <a:lnTo>
                    <a:pt x="438" y="356"/>
                  </a:lnTo>
                  <a:lnTo>
                    <a:pt x="450" y="375"/>
                  </a:lnTo>
                  <a:lnTo>
                    <a:pt x="468" y="394"/>
                  </a:lnTo>
                  <a:lnTo>
                    <a:pt x="499" y="408"/>
                  </a:lnTo>
                  <a:lnTo>
                    <a:pt x="539" y="424"/>
                  </a:lnTo>
                  <a:lnTo>
                    <a:pt x="581" y="440"/>
                  </a:lnTo>
                  <a:lnTo>
                    <a:pt x="621" y="459"/>
                  </a:lnTo>
                  <a:lnTo>
                    <a:pt x="656" y="485"/>
                  </a:lnTo>
                  <a:lnTo>
                    <a:pt x="684" y="518"/>
                  </a:lnTo>
                  <a:lnTo>
                    <a:pt x="696" y="558"/>
                  </a:lnTo>
                  <a:lnTo>
                    <a:pt x="710" y="527"/>
                  </a:lnTo>
                  <a:lnTo>
                    <a:pt x="724" y="506"/>
                  </a:lnTo>
                  <a:lnTo>
                    <a:pt x="738" y="490"/>
                  </a:lnTo>
                  <a:lnTo>
                    <a:pt x="752" y="476"/>
                  </a:lnTo>
                  <a:lnTo>
                    <a:pt x="764" y="464"/>
                  </a:lnTo>
                  <a:lnTo>
                    <a:pt x="778" y="452"/>
                  </a:lnTo>
                  <a:lnTo>
                    <a:pt x="792" y="436"/>
                  </a:lnTo>
                  <a:lnTo>
                    <a:pt x="806" y="417"/>
                  </a:lnTo>
                  <a:lnTo>
                    <a:pt x="813" y="396"/>
                  </a:lnTo>
                  <a:lnTo>
                    <a:pt x="803" y="375"/>
                  </a:lnTo>
                  <a:lnTo>
                    <a:pt x="785" y="354"/>
                  </a:lnTo>
                  <a:lnTo>
                    <a:pt x="768" y="328"/>
                  </a:lnTo>
                  <a:lnTo>
                    <a:pt x="757" y="298"/>
                  </a:lnTo>
                  <a:lnTo>
                    <a:pt x="761" y="262"/>
                  </a:lnTo>
                  <a:lnTo>
                    <a:pt x="785" y="218"/>
                  </a:lnTo>
                  <a:lnTo>
                    <a:pt x="836" y="162"/>
                  </a:lnTo>
                  <a:lnTo>
                    <a:pt x="897" y="110"/>
                  </a:lnTo>
                  <a:lnTo>
                    <a:pt x="946" y="75"/>
                  </a:lnTo>
                  <a:lnTo>
                    <a:pt x="984" y="52"/>
                  </a:lnTo>
                  <a:lnTo>
                    <a:pt x="1012" y="40"/>
                  </a:lnTo>
                  <a:lnTo>
                    <a:pt x="1031" y="35"/>
                  </a:lnTo>
                  <a:lnTo>
                    <a:pt x="1043" y="35"/>
                  </a:lnTo>
                  <a:lnTo>
                    <a:pt x="1047" y="37"/>
                  </a:lnTo>
                  <a:lnTo>
                    <a:pt x="1050" y="40"/>
                  </a:lnTo>
                  <a:lnTo>
                    <a:pt x="1024" y="56"/>
                  </a:lnTo>
                  <a:lnTo>
                    <a:pt x="1003" y="77"/>
                  </a:lnTo>
                  <a:lnTo>
                    <a:pt x="984" y="98"/>
                  </a:lnTo>
                  <a:lnTo>
                    <a:pt x="970" y="122"/>
                  </a:lnTo>
                  <a:lnTo>
                    <a:pt x="960" y="145"/>
                  </a:lnTo>
                  <a:lnTo>
                    <a:pt x="958" y="171"/>
                  </a:lnTo>
                  <a:lnTo>
                    <a:pt x="965" y="192"/>
                  </a:lnTo>
                  <a:lnTo>
                    <a:pt x="979" y="213"/>
                  </a:lnTo>
                  <a:lnTo>
                    <a:pt x="1000" y="234"/>
                  </a:lnTo>
                  <a:lnTo>
                    <a:pt x="1024" y="258"/>
                  </a:lnTo>
                  <a:lnTo>
                    <a:pt x="1045" y="286"/>
                  </a:lnTo>
                  <a:lnTo>
                    <a:pt x="1064" y="316"/>
                  </a:lnTo>
                  <a:lnTo>
                    <a:pt x="1078" y="349"/>
                  </a:lnTo>
                  <a:lnTo>
                    <a:pt x="1080" y="384"/>
                  </a:lnTo>
                  <a:lnTo>
                    <a:pt x="1073" y="419"/>
                  </a:lnTo>
                  <a:lnTo>
                    <a:pt x="1050" y="457"/>
                  </a:lnTo>
                  <a:lnTo>
                    <a:pt x="1026" y="492"/>
                  </a:lnTo>
                  <a:lnTo>
                    <a:pt x="1014" y="522"/>
                  </a:lnTo>
                  <a:lnTo>
                    <a:pt x="1014" y="548"/>
                  </a:lnTo>
                  <a:lnTo>
                    <a:pt x="1021" y="572"/>
                  </a:lnTo>
                  <a:lnTo>
                    <a:pt x="1038" y="593"/>
                  </a:lnTo>
                  <a:lnTo>
                    <a:pt x="1061" y="611"/>
                  </a:lnTo>
                  <a:lnTo>
                    <a:pt x="1089" y="630"/>
                  </a:lnTo>
                  <a:lnTo>
                    <a:pt x="1122" y="649"/>
                  </a:lnTo>
                  <a:lnTo>
                    <a:pt x="1113" y="628"/>
                  </a:lnTo>
                  <a:lnTo>
                    <a:pt x="1110" y="614"/>
                  </a:lnTo>
                  <a:lnTo>
                    <a:pt x="1113" y="600"/>
                  </a:lnTo>
                  <a:lnTo>
                    <a:pt x="1122" y="590"/>
                  </a:lnTo>
                  <a:lnTo>
                    <a:pt x="1134" y="579"/>
                  </a:lnTo>
                  <a:lnTo>
                    <a:pt x="1153" y="569"/>
                  </a:lnTo>
                  <a:lnTo>
                    <a:pt x="1176" y="555"/>
                  </a:lnTo>
                  <a:lnTo>
                    <a:pt x="1204" y="539"/>
                  </a:lnTo>
                  <a:lnTo>
                    <a:pt x="1232" y="515"/>
                  </a:lnTo>
                  <a:lnTo>
                    <a:pt x="1253" y="487"/>
                  </a:lnTo>
                  <a:lnTo>
                    <a:pt x="1270" y="454"/>
                  </a:lnTo>
                  <a:lnTo>
                    <a:pt x="1279" y="422"/>
                  </a:lnTo>
                  <a:lnTo>
                    <a:pt x="1284" y="389"/>
                  </a:lnTo>
                  <a:lnTo>
                    <a:pt x="1284" y="356"/>
                  </a:lnTo>
                  <a:lnTo>
                    <a:pt x="1277" y="328"/>
                  </a:lnTo>
                  <a:lnTo>
                    <a:pt x="1265" y="305"/>
                  </a:lnTo>
                  <a:lnTo>
                    <a:pt x="1303" y="321"/>
                  </a:lnTo>
                  <a:lnTo>
                    <a:pt x="1338" y="342"/>
                  </a:lnTo>
                  <a:lnTo>
                    <a:pt x="1368" y="370"/>
                  </a:lnTo>
                  <a:lnTo>
                    <a:pt x="1396" y="403"/>
                  </a:lnTo>
                  <a:lnTo>
                    <a:pt x="1418" y="438"/>
                  </a:lnTo>
                  <a:lnTo>
                    <a:pt x="1432" y="476"/>
                  </a:lnTo>
                  <a:lnTo>
                    <a:pt x="1436" y="513"/>
                  </a:lnTo>
                  <a:lnTo>
                    <a:pt x="1434" y="548"/>
                  </a:lnTo>
                  <a:lnTo>
                    <a:pt x="1471" y="529"/>
                  </a:lnTo>
                  <a:lnTo>
                    <a:pt x="1516" y="508"/>
                  </a:lnTo>
                  <a:lnTo>
                    <a:pt x="1558" y="485"/>
                  </a:lnTo>
                  <a:lnTo>
                    <a:pt x="1596" y="452"/>
                  </a:lnTo>
                  <a:lnTo>
                    <a:pt x="1621" y="412"/>
                  </a:lnTo>
                  <a:lnTo>
                    <a:pt x="1631" y="361"/>
                  </a:lnTo>
                  <a:lnTo>
                    <a:pt x="1621" y="295"/>
                  </a:lnTo>
                  <a:lnTo>
                    <a:pt x="1586" y="213"/>
                  </a:lnTo>
                  <a:lnTo>
                    <a:pt x="1628" y="234"/>
                  </a:lnTo>
                  <a:lnTo>
                    <a:pt x="1671" y="265"/>
                  </a:lnTo>
                  <a:lnTo>
                    <a:pt x="1708" y="305"/>
                  </a:lnTo>
                  <a:lnTo>
                    <a:pt x="1739" y="354"/>
                  </a:lnTo>
                  <a:lnTo>
                    <a:pt x="1760" y="410"/>
                  </a:lnTo>
                  <a:lnTo>
                    <a:pt x="1767" y="471"/>
                  </a:lnTo>
                  <a:lnTo>
                    <a:pt x="1757" y="539"/>
                  </a:lnTo>
                  <a:lnTo>
                    <a:pt x="1729" y="609"/>
                  </a:lnTo>
                  <a:lnTo>
                    <a:pt x="1757" y="574"/>
                  </a:lnTo>
                  <a:lnTo>
                    <a:pt x="1783" y="541"/>
                  </a:lnTo>
                  <a:lnTo>
                    <a:pt x="1804" y="515"/>
                  </a:lnTo>
                  <a:lnTo>
                    <a:pt x="1823" y="490"/>
                  </a:lnTo>
                  <a:lnTo>
                    <a:pt x="1842" y="469"/>
                  </a:lnTo>
                  <a:lnTo>
                    <a:pt x="1861" y="450"/>
                  </a:lnTo>
                  <a:lnTo>
                    <a:pt x="1882" y="433"/>
                  </a:lnTo>
                  <a:lnTo>
                    <a:pt x="1903" y="417"/>
                  </a:lnTo>
                  <a:lnTo>
                    <a:pt x="1924" y="396"/>
                  </a:lnTo>
                  <a:lnTo>
                    <a:pt x="1938" y="363"/>
                  </a:lnTo>
                  <a:lnTo>
                    <a:pt x="1947" y="323"/>
                  </a:lnTo>
                  <a:lnTo>
                    <a:pt x="1947" y="283"/>
                  </a:lnTo>
                  <a:lnTo>
                    <a:pt x="1943" y="244"/>
                  </a:lnTo>
                  <a:lnTo>
                    <a:pt x="1928" y="209"/>
                  </a:lnTo>
                  <a:lnTo>
                    <a:pt x="1905" y="185"/>
                  </a:lnTo>
                  <a:lnTo>
                    <a:pt x="1872" y="173"/>
                  </a:lnTo>
                  <a:lnTo>
                    <a:pt x="1917" y="176"/>
                  </a:lnTo>
                  <a:lnTo>
                    <a:pt x="1959" y="192"/>
                  </a:lnTo>
                  <a:lnTo>
                    <a:pt x="1999" y="220"/>
                  </a:lnTo>
                  <a:lnTo>
                    <a:pt x="2027" y="260"/>
                  </a:lnTo>
                  <a:lnTo>
                    <a:pt x="2043" y="312"/>
                  </a:lnTo>
                  <a:lnTo>
                    <a:pt x="2039" y="373"/>
                  </a:lnTo>
                  <a:lnTo>
                    <a:pt x="2011" y="440"/>
                  </a:lnTo>
                  <a:lnTo>
                    <a:pt x="1954" y="518"/>
                  </a:lnTo>
                  <a:lnTo>
                    <a:pt x="1992" y="511"/>
                  </a:lnTo>
                  <a:lnTo>
                    <a:pt x="2032" y="487"/>
                  </a:lnTo>
                  <a:lnTo>
                    <a:pt x="2071" y="452"/>
                  </a:lnTo>
                  <a:lnTo>
                    <a:pt x="2104" y="410"/>
                  </a:lnTo>
                  <a:lnTo>
                    <a:pt x="2128" y="361"/>
                  </a:lnTo>
                  <a:lnTo>
                    <a:pt x="2137" y="309"/>
                  </a:lnTo>
                  <a:lnTo>
                    <a:pt x="2128" y="255"/>
                  </a:lnTo>
                  <a:lnTo>
                    <a:pt x="2095" y="204"/>
                  </a:lnTo>
                  <a:lnTo>
                    <a:pt x="2121" y="216"/>
                  </a:lnTo>
                  <a:lnTo>
                    <a:pt x="2142" y="230"/>
                  </a:lnTo>
                  <a:lnTo>
                    <a:pt x="2161" y="251"/>
                  </a:lnTo>
                  <a:lnTo>
                    <a:pt x="2175" y="272"/>
                  </a:lnTo>
                  <a:lnTo>
                    <a:pt x="2184" y="293"/>
                  </a:lnTo>
                  <a:lnTo>
                    <a:pt x="2191" y="309"/>
                  </a:lnTo>
                  <a:lnTo>
                    <a:pt x="2196" y="321"/>
                  </a:lnTo>
                  <a:lnTo>
                    <a:pt x="2198" y="326"/>
                  </a:lnTo>
                  <a:lnTo>
                    <a:pt x="2217" y="276"/>
                  </a:lnTo>
                  <a:lnTo>
                    <a:pt x="2247" y="232"/>
                  </a:lnTo>
                  <a:lnTo>
                    <a:pt x="2287" y="194"/>
                  </a:lnTo>
                  <a:lnTo>
                    <a:pt x="2327" y="159"/>
                  </a:lnTo>
                  <a:lnTo>
                    <a:pt x="2362" y="124"/>
                  </a:lnTo>
                  <a:lnTo>
                    <a:pt x="2390" y="87"/>
                  </a:lnTo>
                  <a:lnTo>
                    <a:pt x="2407" y="47"/>
                  </a:lnTo>
                  <a:lnTo>
                    <a:pt x="2402" y="0"/>
                  </a:lnTo>
                  <a:lnTo>
                    <a:pt x="2418" y="33"/>
                  </a:lnTo>
                  <a:lnTo>
                    <a:pt x="2428" y="61"/>
                  </a:lnTo>
                  <a:lnTo>
                    <a:pt x="2430" y="87"/>
                  </a:lnTo>
                  <a:lnTo>
                    <a:pt x="2428" y="115"/>
                  </a:lnTo>
                  <a:lnTo>
                    <a:pt x="2418" y="145"/>
                  </a:lnTo>
                  <a:lnTo>
                    <a:pt x="2400" y="180"/>
                  </a:lnTo>
                  <a:lnTo>
                    <a:pt x="2374" y="223"/>
                  </a:lnTo>
                  <a:lnTo>
                    <a:pt x="2341" y="274"/>
                  </a:lnTo>
                  <a:lnTo>
                    <a:pt x="2325" y="326"/>
                  </a:lnTo>
                  <a:lnTo>
                    <a:pt x="2320" y="394"/>
                  </a:lnTo>
                  <a:lnTo>
                    <a:pt x="2325" y="471"/>
                  </a:lnTo>
                  <a:lnTo>
                    <a:pt x="2325" y="548"/>
                  </a:lnTo>
                  <a:lnTo>
                    <a:pt x="2311" y="618"/>
                  </a:lnTo>
                  <a:lnTo>
                    <a:pt x="2278" y="675"/>
                  </a:lnTo>
                  <a:lnTo>
                    <a:pt x="2217" y="710"/>
                  </a:lnTo>
                  <a:lnTo>
                    <a:pt x="2116" y="712"/>
                  </a:lnTo>
                  <a:lnTo>
                    <a:pt x="2111" y="764"/>
                  </a:lnTo>
                  <a:lnTo>
                    <a:pt x="2100" y="820"/>
                  </a:lnTo>
                  <a:lnTo>
                    <a:pt x="2079" y="876"/>
                  </a:lnTo>
                  <a:lnTo>
                    <a:pt x="2048" y="923"/>
                  </a:lnTo>
                  <a:lnTo>
                    <a:pt x="2001" y="961"/>
                  </a:lnTo>
                  <a:lnTo>
                    <a:pt x="1938" y="982"/>
                  </a:lnTo>
                  <a:lnTo>
                    <a:pt x="1856" y="979"/>
                  </a:lnTo>
                  <a:lnTo>
                    <a:pt x="1750" y="954"/>
                  </a:lnTo>
                  <a:lnTo>
                    <a:pt x="1727" y="972"/>
                  </a:lnTo>
                  <a:lnTo>
                    <a:pt x="1699" y="991"/>
                  </a:lnTo>
                  <a:lnTo>
                    <a:pt x="1668" y="1007"/>
                  </a:lnTo>
                  <a:lnTo>
                    <a:pt x="1638" y="1021"/>
                  </a:lnTo>
                  <a:lnTo>
                    <a:pt x="1605" y="1036"/>
                  </a:lnTo>
                  <a:lnTo>
                    <a:pt x="1572" y="1045"/>
                  </a:lnTo>
                  <a:lnTo>
                    <a:pt x="1539" y="1054"/>
                  </a:lnTo>
                  <a:lnTo>
                    <a:pt x="1507" y="1059"/>
                  </a:lnTo>
                  <a:lnTo>
                    <a:pt x="1474" y="1061"/>
                  </a:lnTo>
                  <a:lnTo>
                    <a:pt x="1443" y="1059"/>
                  </a:lnTo>
                  <a:lnTo>
                    <a:pt x="1413" y="1052"/>
                  </a:lnTo>
                  <a:lnTo>
                    <a:pt x="1387" y="1040"/>
                  </a:lnTo>
                  <a:lnTo>
                    <a:pt x="1364" y="1026"/>
                  </a:lnTo>
                  <a:lnTo>
                    <a:pt x="1343" y="1003"/>
                  </a:lnTo>
                  <a:lnTo>
                    <a:pt x="1326" y="977"/>
                  </a:lnTo>
                  <a:lnTo>
                    <a:pt x="1314" y="944"/>
                  </a:lnTo>
                  <a:lnTo>
                    <a:pt x="1298" y="963"/>
                  </a:lnTo>
                  <a:lnTo>
                    <a:pt x="1277" y="984"/>
                  </a:lnTo>
                  <a:lnTo>
                    <a:pt x="1251" y="1005"/>
                  </a:lnTo>
                  <a:lnTo>
                    <a:pt x="1223" y="1024"/>
                  </a:lnTo>
                  <a:lnTo>
                    <a:pt x="1193" y="1040"/>
                  </a:lnTo>
                  <a:lnTo>
                    <a:pt x="1160" y="1057"/>
                  </a:lnTo>
                  <a:lnTo>
                    <a:pt x="1125" y="1071"/>
                  </a:lnTo>
                  <a:lnTo>
                    <a:pt x="1087" y="1080"/>
                  </a:lnTo>
                  <a:lnTo>
                    <a:pt x="1050" y="1085"/>
                  </a:lnTo>
                  <a:lnTo>
                    <a:pt x="1010" y="1085"/>
                  </a:lnTo>
                  <a:lnTo>
                    <a:pt x="970" y="1078"/>
                  </a:lnTo>
                  <a:lnTo>
                    <a:pt x="930" y="1066"/>
                  </a:lnTo>
                  <a:lnTo>
                    <a:pt x="890" y="1045"/>
                  </a:lnTo>
                  <a:lnTo>
                    <a:pt x="850" y="1017"/>
                  </a:lnTo>
                  <a:lnTo>
                    <a:pt x="813" y="982"/>
                  </a:lnTo>
                  <a:lnTo>
                    <a:pt x="775" y="935"/>
                  </a:lnTo>
                  <a:lnTo>
                    <a:pt x="754" y="939"/>
                  </a:lnTo>
                  <a:lnTo>
                    <a:pt x="731" y="944"/>
                  </a:lnTo>
                  <a:lnTo>
                    <a:pt x="705" y="949"/>
                  </a:lnTo>
                  <a:lnTo>
                    <a:pt x="679" y="956"/>
                  </a:lnTo>
                  <a:lnTo>
                    <a:pt x="651" y="961"/>
                  </a:lnTo>
                  <a:lnTo>
                    <a:pt x="623" y="965"/>
                  </a:lnTo>
                  <a:lnTo>
                    <a:pt x="595" y="968"/>
                  </a:lnTo>
                  <a:lnTo>
                    <a:pt x="567" y="968"/>
                  </a:lnTo>
                  <a:lnTo>
                    <a:pt x="536" y="968"/>
                  </a:lnTo>
                  <a:lnTo>
                    <a:pt x="508" y="963"/>
                  </a:lnTo>
                  <a:lnTo>
                    <a:pt x="482" y="956"/>
                  </a:lnTo>
                  <a:lnTo>
                    <a:pt x="457" y="944"/>
                  </a:lnTo>
                  <a:lnTo>
                    <a:pt x="431" y="930"/>
                  </a:lnTo>
                  <a:lnTo>
                    <a:pt x="410" y="909"/>
                  </a:lnTo>
                  <a:lnTo>
                    <a:pt x="389" y="883"/>
                  </a:lnTo>
                  <a:lnTo>
                    <a:pt x="370" y="853"/>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17"/>
            <p:cNvSpPr>
              <a:spLocks/>
            </p:cNvSpPr>
            <p:nvPr/>
          </p:nvSpPr>
          <p:spPr bwMode="auto">
            <a:xfrm>
              <a:off x="1837" y="1552"/>
              <a:ext cx="290" cy="332"/>
            </a:xfrm>
            <a:custGeom>
              <a:avLst/>
              <a:gdLst>
                <a:gd name="T0" fmla="*/ 115 w 290"/>
                <a:gd name="T1" fmla="*/ 332 h 332"/>
                <a:gd name="T2" fmla="*/ 49 w 290"/>
                <a:gd name="T3" fmla="*/ 299 h 332"/>
                <a:gd name="T4" fmla="*/ 14 w 290"/>
                <a:gd name="T5" fmla="*/ 264 h 332"/>
                <a:gd name="T6" fmla="*/ 0 w 290"/>
                <a:gd name="T7" fmla="*/ 224 h 332"/>
                <a:gd name="T8" fmla="*/ 2 w 290"/>
                <a:gd name="T9" fmla="*/ 185 h 332"/>
                <a:gd name="T10" fmla="*/ 16 w 290"/>
                <a:gd name="T11" fmla="*/ 140 h 332"/>
                <a:gd name="T12" fmla="*/ 33 w 290"/>
                <a:gd name="T13" fmla="*/ 96 h 332"/>
                <a:gd name="T14" fmla="*/ 47 w 290"/>
                <a:gd name="T15" fmla="*/ 49 h 332"/>
                <a:gd name="T16" fmla="*/ 54 w 290"/>
                <a:gd name="T17" fmla="*/ 0 h 332"/>
                <a:gd name="T18" fmla="*/ 72 w 290"/>
                <a:gd name="T19" fmla="*/ 16 h 332"/>
                <a:gd name="T20" fmla="*/ 91 w 290"/>
                <a:gd name="T21" fmla="*/ 39 h 332"/>
                <a:gd name="T22" fmla="*/ 108 w 290"/>
                <a:gd name="T23" fmla="*/ 63 h 332"/>
                <a:gd name="T24" fmla="*/ 122 w 290"/>
                <a:gd name="T25" fmla="*/ 91 h 332"/>
                <a:gd name="T26" fmla="*/ 131 w 290"/>
                <a:gd name="T27" fmla="*/ 124 h 332"/>
                <a:gd name="T28" fmla="*/ 138 w 290"/>
                <a:gd name="T29" fmla="*/ 157 h 332"/>
                <a:gd name="T30" fmla="*/ 143 w 290"/>
                <a:gd name="T31" fmla="*/ 192 h 332"/>
                <a:gd name="T32" fmla="*/ 140 w 290"/>
                <a:gd name="T33" fmla="*/ 227 h 332"/>
                <a:gd name="T34" fmla="*/ 154 w 290"/>
                <a:gd name="T35" fmla="*/ 208 h 332"/>
                <a:gd name="T36" fmla="*/ 173 w 290"/>
                <a:gd name="T37" fmla="*/ 189 h 332"/>
                <a:gd name="T38" fmla="*/ 199 w 290"/>
                <a:gd name="T39" fmla="*/ 168 h 332"/>
                <a:gd name="T40" fmla="*/ 225 w 290"/>
                <a:gd name="T41" fmla="*/ 145 h 332"/>
                <a:gd name="T42" fmla="*/ 248 w 290"/>
                <a:gd name="T43" fmla="*/ 124 h 332"/>
                <a:gd name="T44" fmla="*/ 269 w 290"/>
                <a:gd name="T45" fmla="*/ 98 h 332"/>
                <a:gd name="T46" fmla="*/ 283 w 290"/>
                <a:gd name="T47" fmla="*/ 72 h 332"/>
                <a:gd name="T48" fmla="*/ 288 w 290"/>
                <a:gd name="T49" fmla="*/ 44 h 332"/>
                <a:gd name="T50" fmla="*/ 290 w 290"/>
                <a:gd name="T51" fmla="*/ 82 h 332"/>
                <a:gd name="T52" fmla="*/ 286 w 290"/>
                <a:gd name="T53" fmla="*/ 119 h 332"/>
                <a:gd name="T54" fmla="*/ 276 w 290"/>
                <a:gd name="T55" fmla="*/ 157 h 332"/>
                <a:gd name="T56" fmla="*/ 262 w 290"/>
                <a:gd name="T57" fmla="*/ 192 h 332"/>
                <a:gd name="T58" fmla="*/ 236 w 290"/>
                <a:gd name="T59" fmla="*/ 229 h 332"/>
                <a:gd name="T60" fmla="*/ 206 w 290"/>
                <a:gd name="T61" fmla="*/ 264 h 332"/>
                <a:gd name="T62" fmla="*/ 164 w 290"/>
                <a:gd name="T63" fmla="*/ 299 h 332"/>
                <a:gd name="T64" fmla="*/ 115 w 290"/>
                <a:gd name="T65"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32">
                  <a:moveTo>
                    <a:pt x="115" y="332"/>
                  </a:moveTo>
                  <a:lnTo>
                    <a:pt x="49" y="299"/>
                  </a:lnTo>
                  <a:lnTo>
                    <a:pt x="14" y="264"/>
                  </a:lnTo>
                  <a:lnTo>
                    <a:pt x="0" y="224"/>
                  </a:lnTo>
                  <a:lnTo>
                    <a:pt x="2" y="185"/>
                  </a:lnTo>
                  <a:lnTo>
                    <a:pt x="16" y="140"/>
                  </a:lnTo>
                  <a:lnTo>
                    <a:pt x="33" y="96"/>
                  </a:lnTo>
                  <a:lnTo>
                    <a:pt x="47" y="49"/>
                  </a:lnTo>
                  <a:lnTo>
                    <a:pt x="54" y="0"/>
                  </a:lnTo>
                  <a:lnTo>
                    <a:pt x="72" y="16"/>
                  </a:lnTo>
                  <a:lnTo>
                    <a:pt x="91" y="39"/>
                  </a:lnTo>
                  <a:lnTo>
                    <a:pt x="108" y="63"/>
                  </a:lnTo>
                  <a:lnTo>
                    <a:pt x="122" y="91"/>
                  </a:lnTo>
                  <a:lnTo>
                    <a:pt x="131" y="124"/>
                  </a:lnTo>
                  <a:lnTo>
                    <a:pt x="138" y="157"/>
                  </a:lnTo>
                  <a:lnTo>
                    <a:pt x="143" y="192"/>
                  </a:lnTo>
                  <a:lnTo>
                    <a:pt x="140" y="227"/>
                  </a:lnTo>
                  <a:lnTo>
                    <a:pt x="154" y="208"/>
                  </a:lnTo>
                  <a:lnTo>
                    <a:pt x="173" y="189"/>
                  </a:lnTo>
                  <a:lnTo>
                    <a:pt x="199" y="168"/>
                  </a:lnTo>
                  <a:lnTo>
                    <a:pt x="225" y="145"/>
                  </a:lnTo>
                  <a:lnTo>
                    <a:pt x="248" y="124"/>
                  </a:lnTo>
                  <a:lnTo>
                    <a:pt x="269" y="98"/>
                  </a:lnTo>
                  <a:lnTo>
                    <a:pt x="283" y="72"/>
                  </a:lnTo>
                  <a:lnTo>
                    <a:pt x="288" y="44"/>
                  </a:lnTo>
                  <a:lnTo>
                    <a:pt x="290" y="82"/>
                  </a:lnTo>
                  <a:lnTo>
                    <a:pt x="286" y="119"/>
                  </a:lnTo>
                  <a:lnTo>
                    <a:pt x="276" y="157"/>
                  </a:lnTo>
                  <a:lnTo>
                    <a:pt x="262" y="192"/>
                  </a:lnTo>
                  <a:lnTo>
                    <a:pt x="236" y="229"/>
                  </a:lnTo>
                  <a:lnTo>
                    <a:pt x="206" y="264"/>
                  </a:lnTo>
                  <a:lnTo>
                    <a:pt x="164" y="299"/>
                  </a:lnTo>
                  <a:lnTo>
                    <a:pt x="115" y="33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8"/>
            <p:cNvSpPr>
              <a:spLocks/>
            </p:cNvSpPr>
            <p:nvPr/>
          </p:nvSpPr>
          <p:spPr bwMode="auto">
            <a:xfrm>
              <a:off x="1438" y="1448"/>
              <a:ext cx="221" cy="296"/>
            </a:xfrm>
            <a:custGeom>
              <a:avLst/>
              <a:gdLst>
                <a:gd name="T0" fmla="*/ 221 w 221"/>
                <a:gd name="T1" fmla="*/ 282 h 296"/>
                <a:gd name="T2" fmla="*/ 192 w 221"/>
                <a:gd name="T3" fmla="*/ 286 h 296"/>
                <a:gd name="T4" fmla="*/ 162 w 221"/>
                <a:gd name="T5" fmla="*/ 293 h 296"/>
                <a:gd name="T6" fmla="*/ 132 w 221"/>
                <a:gd name="T7" fmla="*/ 296 h 296"/>
                <a:gd name="T8" fmla="*/ 101 w 221"/>
                <a:gd name="T9" fmla="*/ 293 h 296"/>
                <a:gd name="T10" fmla="*/ 71 w 221"/>
                <a:gd name="T11" fmla="*/ 286 h 296"/>
                <a:gd name="T12" fmla="*/ 45 w 221"/>
                <a:gd name="T13" fmla="*/ 270 h 296"/>
                <a:gd name="T14" fmla="*/ 21 w 221"/>
                <a:gd name="T15" fmla="*/ 244 h 296"/>
                <a:gd name="T16" fmla="*/ 7 w 221"/>
                <a:gd name="T17" fmla="*/ 204 h 296"/>
                <a:gd name="T18" fmla="*/ 0 w 221"/>
                <a:gd name="T19" fmla="*/ 162 h 296"/>
                <a:gd name="T20" fmla="*/ 0 w 221"/>
                <a:gd name="T21" fmla="*/ 129 h 296"/>
                <a:gd name="T22" fmla="*/ 5 w 221"/>
                <a:gd name="T23" fmla="*/ 101 h 296"/>
                <a:gd name="T24" fmla="*/ 12 w 221"/>
                <a:gd name="T25" fmla="*/ 78 h 296"/>
                <a:gd name="T26" fmla="*/ 19 w 221"/>
                <a:gd name="T27" fmla="*/ 57 h 296"/>
                <a:gd name="T28" fmla="*/ 21 w 221"/>
                <a:gd name="T29" fmla="*/ 38 h 296"/>
                <a:gd name="T30" fmla="*/ 19 w 221"/>
                <a:gd name="T31" fmla="*/ 19 h 296"/>
                <a:gd name="T32" fmla="*/ 7 w 221"/>
                <a:gd name="T33" fmla="*/ 0 h 296"/>
                <a:gd name="T34" fmla="*/ 26 w 221"/>
                <a:gd name="T35" fmla="*/ 12 h 296"/>
                <a:gd name="T36" fmla="*/ 40 w 221"/>
                <a:gd name="T37" fmla="*/ 26 h 296"/>
                <a:gd name="T38" fmla="*/ 56 w 221"/>
                <a:gd name="T39" fmla="*/ 43 h 296"/>
                <a:gd name="T40" fmla="*/ 68 w 221"/>
                <a:gd name="T41" fmla="*/ 64 h 296"/>
                <a:gd name="T42" fmla="*/ 78 w 221"/>
                <a:gd name="T43" fmla="*/ 85 h 296"/>
                <a:gd name="T44" fmla="*/ 82 w 221"/>
                <a:gd name="T45" fmla="*/ 111 h 296"/>
                <a:gd name="T46" fmla="*/ 87 w 221"/>
                <a:gd name="T47" fmla="*/ 136 h 296"/>
                <a:gd name="T48" fmla="*/ 87 w 221"/>
                <a:gd name="T49" fmla="*/ 164 h 296"/>
                <a:gd name="T50" fmla="*/ 89 w 221"/>
                <a:gd name="T51" fmla="*/ 188 h 296"/>
                <a:gd name="T52" fmla="*/ 101 w 221"/>
                <a:gd name="T53" fmla="*/ 207 h 296"/>
                <a:gd name="T54" fmla="*/ 117 w 221"/>
                <a:gd name="T55" fmla="*/ 218 h 296"/>
                <a:gd name="T56" fmla="*/ 139 w 221"/>
                <a:gd name="T57" fmla="*/ 228 h 296"/>
                <a:gd name="T58" fmla="*/ 160 w 221"/>
                <a:gd name="T59" fmla="*/ 237 h 296"/>
                <a:gd name="T60" fmla="*/ 183 w 221"/>
                <a:gd name="T61" fmla="*/ 249 h 296"/>
                <a:gd name="T62" fmla="*/ 204 w 221"/>
                <a:gd name="T63" fmla="*/ 263 h 296"/>
                <a:gd name="T64" fmla="*/ 221 w 221"/>
                <a:gd name="T65" fmla="*/ 2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1" h="296">
                  <a:moveTo>
                    <a:pt x="221" y="282"/>
                  </a:moveTo>
                  <a:lnTo>
                    <a:pt x="192" y="286"/>
                  </a:lnTo>
                  <a:lnTo>
                    <a:pt x="162" y="293"/>
                  </a:lnTo>
                  <a:lnTo>
                    <a:pt x="132" y="296"/>
                  </a:lnTo>
                  <a:lnTo>
                    <a:pt x="101" y="293"/>
                  </a:lnTo>
                  <a:lnTo>
                    <a:pt x="71" y="286"/>
                  </a:lnTo>
                  <a:lnTo>
                    <a:pt x="45" y="270"/>
                  </a:lnTo>
                  <a:lnTo>
                    <a:pt x="21" y="244"/>
                  </a:lnTo>
                  <a:lnTo>
                    <a:pt x="7" y="204"/>
                  </a:lnTo>
                  <a:lnTo>
                    <a:pt x="0" y="162"/>
                  </a:lnTo>
                  <a:lnTo>
                    <a:pt x="0" y="129"/>
                  </a:lnTo>
                  <a:lnTo>
                    <a:pt x="5" y="101"/>
                  </a:lnTo>
                  <a:lnTo>
                    <a:pt x="12" y="78"/>
                  </a:lnTo>
                  <a:lnTo>
                    <a:pt x="19" y="57"/>
                  </a:lnTo>
                  <a:lnTo>
                    <a:pt x="21" y="38"/>
                  </a:lnTo>
                  <a:lnTo>
                    <a:pt x="19" y="19"/>
                  </a:lnTo>
                  <a:lnTo>
                    <a:pt x="7" y="0"/>
                  </a:lnTo>
                  <a:lnTo>
                    <a:pt x="26" y="12"/>
                  </a:lnTo>
                  <a:lnTo>
                    <a:pt x="40" y="26"/>
                  </a:lnTo>
                  <a:lnTo>
                    <a:pt x="56" y="43"/>
                  </a:lnTo>
                  <a:lnTo>
                    <a:pt x="68" y="64"/>
                  </a:lnTo>
                  <a:lnTo>
                    <a:pt x="78" y="85"/>
                  </a:lnTo>
                  <a:lnTo>
                    <a:pt x="82" y="111"/>
                  </a:lnTo>
                  <a:lnTo>
                    <a:pt x="87" y="136"/>
                  </a:lnTo>
                  <a:lnTo>
                    <a:pt x="87" y="164"/>
                  </a:lnTo>
                  <a:lnTo>
                    <a:pt x="89" y="188"/>
                  </a:lnTo>
                  <a:lnTo>
                    <a:pt x="101" y="207"/>
                  </a:lnTo>
                  <a:lnTo>
                    <a:pt x="117" y="218"/>
                  </a:lnTo>
                  <a:lnTo>
                    <a:pt x="139" y="228"/>
                  </a:lnTo>
                  <a:lnTo>
                    <a:pt x="160" y="237"/>
                  </a:lnTo>
                  <a:lnTo>
                    <a:pt x="183" y="249"/>
                  </a:lnTo>
                  <a:lnTo>
                    <a:pt x="204" y="263"/>
                  </a:lnTo>
                  <a:lnTo>
                    <a:pt x="221" y="28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9"/>
            <p:cNvSpPr>
              <a:spLocks/>
            </p:cNvSpPr>
            <p:nvPr/>
          </p:nvSpPr>
          <p:spPr bwMode="auto">
            <a:xfrm>
              <a:off x="2385" y="1481"/>
              <a:ext cx="244" cy="300"/>
            </a:xfrm>
            <a:custGeom>
              <a:avLst/>
              <a:gdLst>
                <a:gd name="T0" fmla="*/ 0 w 244"/>
                <a:gd name="T1" fmla="*/ 282 h 300"/>
                <a:gd name="T2" fmla="*/ 22 w 244"/>
                <a:gd name="T3" fmla="*/ 293 h 300"/>
                <a:gd name="T4" fmla="*/ 50 w 244"/>
                <a:gd name="T5" fmla="*/ 300 h 300"/>
                <a:gd name="T6" fmla="*/ 82 w 244"/>
                <a:gd name="T7" fmla="*/ 300 h 300"/>
                <a:gd name="T8" fmla="*/ 115 w 244"/>
                <a:gd name="T9" fmla="*/ 293 h 300"/>
                <a:gd name="T10" fmla="*/ 148 w 244"/>
                <a:gd name="T11" fmla="*/ 282 h 300"/>
                <a:gd name="T12" fmla="*/ 176 w 244"/>
                <a:gd name="T13" fmla="*/ 260 h 300"/>
                <a:gd name="T14" fmla="*/ 197 w 244"/>
                <a:gd name="T15" fmla="*/ 230 h 300"/>
                <a:gd name="T16" fmla="*/ 209 w 244"/>
                <a:gd name="T17" fmla="*/ 188 h 300"/>
                <a:gd name="T18" fmla="*/ 216 w 244"/>
                <a:gd name="T19" fmla="*/ 108 h 300"/>
                <a:gd name="T20" fmla="*/ 218 w 244"/>
                <a:gd name="T21" fmla="*/ 57 h 300"/>
                <a:gd name="T22" fmla="*/ 225 w 244"/>
                <a:gd name="T23" fmla="*/ 24 h 300"/>
                <a:gd name="T24" fmla="*/ 244 w 244"/>
                <a:gd name="T25" fmla="*/ 0 h 300"/>
                <a:gd name="T26" fmla="*/ 216 w 244"/>
                <a:gd name="T27" fmla="*/ 7 h 300"/>
                <a:gd name="T28" fmla="*/ 190 w 244"/>
                <a:gd name="T29" fmla="*/ 22 h 300"/>
                <a:gd name="T30" fmla="*/ 169 w 244"/>
                <a:gd name="T31" fmla="*/ 38 h 300"/>
                <a:gd name="T32" fmla="*/ 148 w 244"/>
                <a:gd name="T33" fmla="*/ 61 h 300"/>
                <a:gd name="T34" fmla="*/ 132 w 244"/>
                <a:gd name="T35" fmla="*/ 85 h 300"/>
                <a:gd name="T36" fmla="*/ 115 w 244"/>
                <a:gd name="T37" fmla="*/ 115 h 300"/>
                <a:gd name="T38" fmla="*/ 104 w 244"/>
                <a:gd name="T39" fmla="*/ 146 h 300"/>
                <a:gd name="T40" fmla="*/ 92 w 244"/>
                <a:gd name="T41" fmla="*/ 178 h 300"/>
                <a:gd name="T42" fmla="*/ 82 w 244"/>
                <a:gd name="T43" fmla="*/ 209 h 300"/>
                <a:gd name="T44" fmla="*/ 75 w 244"/>
                <a:gd name="T45" fmla="*/ 232 h 300"/>
                <a:gd name="T46" fmla="*/ 68 w 244"/>
                <a:gd name="T47" fmla="*/ 249 h 300"/>
                <a:gd name="T48" fmla="*/ 59 w 244"/>
                <a:gd name="T49" fmla="*/ 260 h 300"/>
                <a:gd name="T50" fmla="*/ 50 w 244"/>
                <a:gd name="T51" fmla="*/ 270 h 300"/>
                <a:gd name="T52" fmla="*/ 38 w 244"/>
                <a:gd name="T53" fmla="*/ 277 h 300"/>
                <a:gd name="T54" fmla="*/ 22 w 244"/>
                <a:gd name="T55" fmla="*/ 279 h 300"/>
                <a:gd name="T56" fmla="*/ 0 w 244"/>
                <a:gd name="T5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4" h="300">
                  <a:moveTo>
                    <a:pt x="0" y="282"/>
                  </a:moveTo>
                  <a:lnTo>
                    <a:pt x="22" y="293"/>
                  </a:lnTo>
                  <a:lnTo>
                    <a:pt x="50" y="300"/>
                  </a:lnTo>
                  <a:lnTo>
                    <a:pt x="82" y="300"/>
                  </a:lnTo>
                  <a:lnTo>
                    <a:pt x="115" y="293"/>
                  </a:lnTo>
                  <a:lnTo>
                    <a:pt x="148" y="282"/>
                  </a:lnTo>
                  <a:lnTo>
                    <a:pt x="176" y="260"/>
                  </a:lnTo>
                  <a:lnTo>
                    <a:pt x="197" y="230"/>
                  </a:lnTo>
                  <a:lnTo>
                    <a:pt x="209" y="188"/>
                  </a:lnTo>
                  <a:lnTo>
                    <a:pt x="216" y="108"/>
                  </a:lnTo>
                  <a:lnTo>
                    <a:pt x="218" y="57"/>
                  </a:lnTo>
                  <a:lnTo>
                    <a:pt x="225" y="24"/>
                  </a:lnTo>
                  <a:lnTo>
                    <a:pt x="244" y="0"/>
                  </a:lnTo>
                  <a:lnTo>
                    <a:pt x="216" y="7"/>
                  </a:lnTo>
                  <a:lnTo>
                    <a:pt x="190" y="22"/>
                  </a:lnTo>
                  <a:lnTo>
                    <a:pt x="169" y="38"/>
                  </a:lnTo>
                  <a:lnTo>
                    <a:pt x="148" y="61"/>
                  </a:lnTo>
                  <a:lnTo>
                    <a:pt x="132" y="85"/>
                  </a:lnTo>
                  <a:lnTo>
                    <a:pt x="115" y="115"/>
                  </a:lnTo>
                  <a:lnTo>
                    <a:pt x="104" y="146"/>
                  </a:lnTo>
                  <a:lnTo>
                    <a:pt x="92" y="178"/>
                  </a:lnTo>
                  <a:lnTo>
                    <a:pt x="82" y="209"/>
                  </a:lnTo>
                  <a:lnTo>
                    <a:pt x="75" y="232"/>
                  </a:lnTo>
                  <a:lnTo>
                    <a:pt x="68" y="249"/>
                  </a:lnTo>
                  <a:lnTo>
                    <a:pt x="59" y="260"/>
                  </a:lnTo>
                  <a:lnTo>
                    <a:pt x="50" y="270"/>
                  </a:lnTo>
                  <a:lnTo>
                    <a:pt x="38" y="277"/>
                  </a:lnTo>
                  <a:lnTo>
                    <a:pt x="22" y="279"/>
                  </a:lnTo>
                  <a:lnTo>
                    <a:pt x="0" y="28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0"/>
            <p:cNvSpPr>
              <a:spLocks/>
            </p:cNvSpPr>
            <p:nvPr/>
          </p:nvSpPr>
          <p:spPr bwMode="auto">
            <a:xfrm>
              <a:off x="2673" y="1500"/>
              <a:ext cx="218" cy="255"/>
            </a:xfrm>
            <a:custGeom>
              <a:avLst/>
              <a:gdLst>
                <a:gd name="T0" fmla="*/ 0 w 218"/>
                <a:gd name="T1" fmla="*/ 255 h 255"/>
                <a:gd name="T2" fmla="*/ 22 w 218"/>
                <a:gd name="T3" fmla="*/ 255 h 255"/>
                <a:gd name="T4" fmla="*/ 45 w 218"/>
                <a:gd name="T5" fmla="*/ 253 h 255"/>
                <a:gd name="T6" fmla="*/ 68 w 218"/>
                <a:gd name="T7" fmla="*/ 248 h 255"/>
                <a:gd name="T8" fmla="*/ 92 w 218"/>
                <a:gd name="T9" fmla="*/ 239 h 255"/>
                <a:gd name="T10" fmla="*/ 115 w 218"/>
                <a:gd name="T11" fmla="*/ 225 h 255"/>
                <a:gd name="T12" fmla="*/ 134 w 218"/>
                <a:gd name="T13" fmla="*/ 209 h 255"/>
                <a:gd name="T14" fmla="*/ 146 w 218"/>
                <a:gd name="T15" fmla="*/ 185 h 255"/>
                <a:gd name="T16" fmla="*/ 153 w 218"/>
                <a:gd name="T17" fmla="*/ 157 h 255"/>
                <a:gd name="T18" fmla="*/ 160 w 218"/>
                <a:gd name="T19" fmla="*/ 101 h 255"/>
                <a:gd name="T20" fmla="*/ 176 w 218"/>
                <a:gd name="T21" fmla="*/ 52 h 255"/>
                <a:gd name="T22" fmla="*/ 195 w 218"/>
                <a:gd name="T23" fmla="*/ 16 h 255"/>
                <a:gd name="T24" fmla="*/ 218 w 218"/>
                <a:gd name="T25" fmla="*/ 0 h 255"/>
                <a:gd name="T26" fmla="*/ 195 w 218"/>
                <a:gd name="T27" fmla="*/ 2 h 255"/>
                <a:gd name="T28" fmla="*/ 165 w 218"/>
                <a:gd name="T29" fmla="*/ 9 h 255"/>
                <a:gd name="T30" fmla="*/ 134 w 218"/>
                <a:gd name="T31" fmla="*/ 21 h 255"/>
                <a:gd name="T32" fmla="*/ 101 w 218"/>
                <a:gd name="T33" fmla="*/ 38 h 255"/>
                <a:gd name="T34" fmla="*/ 71 w 218"/>
                <a:gd name="T35" fmla="*/ 59 h 255"/>
                <a:gd name="T36" fmla="*/ 45 w 218"/>
                <a:gd name="T37" fmla="*/ 84 h 255"/>
                <a:gd name="T38" fmla="*/ 26 w 218"/>
                <a:gd name="T39" fmla="*/ 110 h 255"/>
                <a:gd name="T40" fmla="*/ 15 w 218"/>
                <a:gd name="T41" fmla="*/ 138 h 255"/>
                <a:gd name="T42" fmla="*/ 10 w 218"/>
                <a:gd name="T43" fmla="*/ 183 h 255"/>
                <a:gd name="T44" fmla="*/ 10 w 218"/>
                <a:gd name="T45" fmla="*/ 213 h 255"/>
                <a:gd name="T46" fmla="*/ 7 w 218"/>
                <a:gd name="T47" fmla="*/ 234 h 255"/>
                <a:gd name="T48" fmla="*/ 0 w 218"/>
                <a:gd name="T4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 h="255">
                  <a:moveTo>
                    <a:pt x="0" y="255"/>
                  </a:moveTo>
                  <a:lnTo>
                    <a:pt x="22" y="255"/>
                  </a:lnTo>
                  <a:lnTo>
                    <a:pt x="45" y="253"/>
                  </a:lnTo>
                  <a:lnTo>
                    <a:pt x="68" y="248"/>
                  </a:lnTo>
                  <a:lnTo>
                    <a:pt x="92" y="239"/>
                  </a:lnTo>
                  <a:lnTo>
                    <a:pt x="115" y="225"/>
                  </a:lnTo>
                  <a:lnTo>
                    <a:pt x="134" y="209"/>
                  </a:lnTo>
                  <a:lnTo>
                    <a:pt x="146" y="185"/>
                  </a:lnTo>
                  <a:lnTo>
                    <a:pt x="153" y="157"/>
                  </a:lnTo>
                  <a:lnTo>
                    <a:pt x="160" y="101"/>
                  </a:lnTo>
                  <a:lnTo>
                    <a:pt x="176" y="52"/>
                  </a:lnTo>
                  <a:lnTo>
                    <a:pt x="195" y="16"/>
                  </a:lnTo>
                  <a:lnTo>
                    <a:pt x="218" y="0"/>
                  </a:lnTo>
                  <a:lnTo>
                    <a:pt x="195" y="2"/>
                  </a:lnTo>
                  <a:lnTo>
                    <a:pt x="165" y="9"/>
                  </a:lnTo>
                  <a:lnTo>
                    <a:pt x="134" y="21"/>
                  </a:lnTo>
                  <a:lnTo>
                    <a:pt x="101" y="38"/>
                  </a:lnTo>
                  <a:lnTo>
                    <a:pt x="71" y="59"/>
                  </a:lnTo>
                  <a:lnTo>
                    <a:pt x="45" y="84"/>
                  </a:lnTo>
                  <a:lnTo>
                    <a:pt x="26" y="110"/>
                  </a:lnTo>
                  <a:lnTo>
                    <a:pt x="15" y="138"/>
                  </a:lnTo>
                  <a:lnTo>
                    <a:pt x="10" y="183"/>
                  </a:lnTo>
                  <a:lnTo>
                    <a:pt x="10" y="213"/>
                  </a:lnTo>
                  <a:lnTo>
                    <a:pt x="7" y="234"/>
                  </a:lnTo>
                  <a:lnTo>
                    <a:pt x="0" y="255"/>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21"/>
            <p:cNvSpPr>
              <a:spLocks/>
            </p:cNvSpPr>
            <p:nvPr/>
          </p:nvSpPr>
          <p:spPr bwMode="auto">
            <a:xfrm>
              <a:off x="1134" y="1409"/>
              <a:ext cx="126" cy="229"/>
            </a:xfrm>
            <a:custGeom>
              <a:avLst/>
              <a:gdLst>
                <a:gd name="T0" fmla="*/ 126 w 126"/>
                <a:gd name="T1" fmla="*/ 229 h 229"/>
                <a:gd name="T2" fmla="*/ 107 w 126"/>
                <a:gd name="T3" fmla="*/ 222 h 229"/>
                <a:gd name="T4" fmla="*/ 89 w 126"/>
                <a:gd name="T5" fmla="*/ 215 h 229"/>
                <a:gd name="T6" fmla="*/ 70 w 126"/>
                <a:gd name="T7" fmla="*/ 206 h 229"/>
                <a:gd name="T8" fmla="*/ 53 w 126"/>
                <a:gd name="T9" fmla="*/ 192 h 229"/>
                <a:gd name="T10" fmla="*/ 37 w 126"/>
                <a:gd name="T11" fmla="*/ 166 h 229"/>
                <a:gd name="T12" fmla="*/ 21 w 126"/>
                <a:gd name="T13" fmla="*/ 129 h 229"/>
                <a:gd name="T14" fmla="*/ 9 w 126"/>
                <a:gd name="T15" fmla="*/ 75 h 229"/>
                <a:gd name="T16" fmla="*/ 0 w 126"/>
                <a:gd name="T17" fmla="*/ 0 h 229"/>
                <a:gd name="T18" fmla="*/ 25 w 126"/>
                <a:gd name="T19" fmla="*/ 16 h 229"/>
                <a:gd name="T20" fmla="*/ 49 w 126"/>
                <a:gd name="T21" fmla="*/ 32 h 229"/>
                <a:gd name="T22" fmla="*/ 68 w 126"/>
                <a:gd name="T23" fmla="*/ 49 h 229"/>
                <a:gd name="T24" fmla="*/ 84 w 126"/>
                <a:gd name="T25" fmla="*/ 68 h 229"/>
                <a:gd name="T26" fmla="*/ 98 w 126"/>
                <a:gd name="T27" fmla="*/ 93 h 229"/>
                <a:gd name="T28" fmla="*/ 110 w 126"/>
                <a:gd name="T29" fmla="*/ 129 h 229"/>
                <a:gd name="T30" fmla="*/ 119 w 126"/>
                <a:gd name="T31" fmla="*/ 171 h 229"/>
                <a:gd name="T32" fmla="*/ 126 w 126"/>
                <a:gd name="T3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229">
                  <a:moveTo>
                    <a:pt x="126" y="229"/>
                  </a:moveTo>
                  <a:lnTo>
                    <a:pt x="107" y="222"/>
                  </a:lnTo>
                  <a:lnTo>
                    <a:pt x="89" y="215"/>
                  </a:lnTo>
                  <a:lnTo>
                    <a:pt x="70" y="206"/>
                  </a:lnTo>
                  <a:lnTo>
                    <a:pt x="53" y="192"/>
                  </a:lnTo>
                  <a:lnTo>
                    <a:pt x="37" y="166"/>
                  </a:lnTo>
                  <a:lnTo>
                    <a:pt x="21" y="129"/>
                  </a:lnTo>
                  <a:lnTo>
                    <a:pt x="9" y="75"/>
                  </a:lnTo>
                  <a:lnTo>
                    <a:pt x="0" y="0"/>
                  </a:lnTo>
                  <a:lnTo>
                    <a:pt x="25" y="16"/>
                  </a:lnTo>
                  <a:lnTo>
                    <a:pt x="49" y="32"/>
                  </a:lnTo>
                  <a:lnTo>
                    <a:pt x="68" y="49"/>
                  </a:lnTo>
                  <a:lnTo>
                    <a:pt x="84" y="68"/>
                  </a:lnTo>
                  <a:lnTo>
                    <a:pt x="98" y="93"/>
                  </a:lnTo>
                  <a:lnTo>
                    <a:pt x="110" y="129"/>
                  </a:lnTo>
                  <a:lnTo>
                    <a:pt x="119" y="171"/>
                  </a:lnTo>
                  <a:lnTo>
                    <a:pt x="126" y="229"/>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6" name="Right Arrow 95"/>
          <p:cNvSpPr/>
          <p:nvPr/>
        </p:nvSpPr>
        <p:spPr>
          <a:xfrm>
            <a:off x="912645" y="4770561"/>
            <a:ext cx="7313427" cy="274320"/>
          </a:xfrm>
          <a:prstGeom prst="rightArrow">
            <a:avLst/>
          </a:prstGeom>
          <a:solidFill>
            <a:srgbClr val="0099FF">
              <a:alpha val="25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Surface Water</a:t>
            </a:r>
          </a:p>
        </p:txBody>
      </p:sp>
      <p:grpSp>
        <p:nvGrpSpPr>
          <p:cNvPr id="2" name="Group 1"/>
          <p:cNvGrpSpPr/>
          <p:nvPr/>
        </p:nvGrpSpPr>
        <p:grpSpPr>
          <a:xfrm>
            <a:off x="7155180" y="4481241"/>
            <a:ext cx="1074088" cy="415921"/>
            <a:chOff x="7155180" y="4388519"/>
            <a:chExt cx="1074088" cy="415921"/>
          </a:xfrm>
        </p:grpSpPr>
        <p:sp>
          <p:nvSpPr>
            <p:cNvPr id="75" name="Right Arrow 74"/>
            <p:cNvSpPr/>
            <p:nvPr/>
          </p:nvSpPr>
          <p:spPr>
            <a:xfrm>
              <a:off x="7155180" y="4388519"/>
              <a:ext cx="1065399" cy="274320"/>
            </a:xfrm>
            <a:prstGeom prst="rightArrow">
              <a:avLst/>
            </a:prstGeom>
            <a:solidFill>
              <a:srgbClr val="663300">
                <a:alpha val="2470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ctr"/>
            <a:lstStyle/>
            <a:p>
              <a:pPr algn="ctr">
                <a:lnSpc>
                  <a:spcPct val="150000"/>
                </a:lnSpc>
                <a:spcBef>
                  <a:spcPts val="100"/>
                </a:spcBef>
              </a:pPr>
              <a:r>
                <a:rPr lang="en-US" sz="1000" dirty="0" err="1" smtClean="0">
                  <a:solidFill>
                    <a:schemeClr val="tx1"/>
                  </a:solidFill>
                </a:rPr>
                <a:t>Sed-Chem</a:t>
              </a:r>
              <a:r>
                <a:rPr lang="en-US" sz="1000" dirty="0" smtClean="0">
                  <a:solidFill>
                    <a:schemeClr val="tx1"/>
                  </a:solidFill>
                </a:rPr>
                <a:t> </a:t>
              </a:r>
            </a:p>
          </p:txBody>
        </p:sp>
        <p:sp>
          <p:nvSpPr>
            <p:cNvPr id="35" name="Right Arrow 34"/>
            <p:cNvSpPr/>
            <p:nvPr/>
          </p:nvSpPr>
          <p:spPr>
            <a:xfrm>
              <a:off x="7155180" y="4530120"/>
              <a:ext cx="1074088"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Runoff </a:t>
              </a:r>
            </a:p>
          </p:txBody>
        </p:sp>
      </p:grpSp>
      <p:sp>
        <p:nvSpPr>
          <p:cNvPr id="98" name="Left-Right Arrow 97"/>
          <p:cNvSpPr/>
          <p:nvPr/>
        </p:nvSpPr>
        <p:spPr>
          <a:xfrm>
            <a:off x="1248192" y="2782429"/>
            <a:ext cx="1463040" cy="274320"/>
          </a:xfrm>
          <a:prstGeom prst="leftRightArrow">
            <a:avLst/>
          </a:prstGeom>
          <a:solidFill>
            <a:srgbClr val="663300">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dirty="0" smtClean="0">
                <a:solidFill>
                  <a:schemeClr val="tx1"/>
                </a:solidFill>
              </a:rPr>
              <a:t>Sediment (Dust)</a:t>
            </a:r>
          </a:p>
        </p:txBody>
      </p:sp>
      <p:grpSp>
        <p:nvGrpSpPr>
          <p:cNvPr id="103" name="Group 102"/>
          <p:cNvGrpSpPr>
            <a:grpSpLocks noChangeAspect="1"/>
          </p:cNvGrpSpPr>
          <p:nvPr/>
        </p:nvGrpSpPr>
        <p:grpSpPr>
          <a:xfrm>
            <a:off x="6353966" y="2383117"/>
            <a:ext cx="402336" cy="365760"/>
            <a:chOff x="1554480" y="2651760"/>
            <a:chExt cx="502920" cy="457200"/>
          </a:xfrm>
          <a:solidFill>
            <a:srgbClr val="00FF00"/>
          </a:solidFill>
        </p:grpSpPr>
        <p:sp>
          <p:nvSpPr>
            <p:cNvPr id="104" name="Circular Arrow 103"/>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05" name="Circular Arrow 104"/>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06" name="Group 105"/>
          <p:cNvGrpSpPr>
            <a:grpSpLocks noChangeAspect="1"/>
          </p:cNvGrpSpPr>
          <p:nvPr/>
        </p:nvGrpSpPr>
        <p:grpSpPr>
          <a:xfrm>
            <a:off x="2679594" y="2031459"/>
            <a:ext cx="402336" cy="365760"/>
            <a:chOff x="1554480" y="2651760"/>
            <a:chExt cx="502920" cy="457200"/>
          </a:xfrm>
          <a:solidFill>
            <a:srgbClr val="00FF00"/>
          </a:solidFill>
        </p:grpSpPr>
        <p:sp>
          <p:nvSpPr>
            <p:cNvPr id="107" name="Circular Arrow 106"/>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08" name="Circular Arrow 107"/>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09" name="Group 108"/>
          <p:cNvGrpSpPr>
            <a:grpSpLocks noChangeAspect="1"/>
          </p:cNvGrpSpPr>
          <p:nvPr/>
        </p:nvGrpSpPr>
        <p:grpSpPr>
          <a:xfrm>
            <a:off x="2324719" y="2409683"/>
            <a:ext cx="402336" cy="365760"/>
            <a:chOff x="1554480" y="2651760"/>
            <a:chExt cx="502920" cy="457200"/>
          </a:xfrm>
          <a:solidFill>
            <a:srgbClr val="00FF00"/>
          </a:solidFill>
        </p:grpSpPr>
        <p:sp>
          <p:nvSpPr>
            <p:cNvPr id="110" name="Circular Arrow 109"/>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11" name="Circular Arrow 110"/>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12" name="Group 111"/>
          <p:cNvGrpSpPr>
            <a:grpSpLocks noChangeAspect="1"/>
          </p:cNvGrpSpPr>
          <p:nvPr/>
        </p:nvGrpSpPr>
        <p:grpSpPr>
          <a:xfrm>
            <a:off x="2067462" y="3483986"/>
            <a:ext cx="402336" cy="365760"/>
            <a:chOff x="1554480" y="2651760"/>
            <a:chExt cx="502920" cy="457200"/>
          </a:xfrm>
          <a:solidFill>
            <a:srgbClr val="00FF00"/>
          </a:solidFill>
        </p:grpSpPr>
        <p:sp>
          <p:nvSpPr>
            <p:cNvPr id="113" name="Circular Arrow 112"/>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14" name="Circular Arrow 113"/>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18" name="Group 117"/>
          <p:cNvGrpSpPr>
            <a:grpSpLocks noChangeAspect="1"/>
          </p:cNvGrpSpPr>
          <p:nvPr/>
        </p:nvGrpSpPr>
        <p:grpSpPr>
          <a:xfrm>
            <a:off x="2405818" y="5166801"/>
            <a:ext cx="402336" cy="365760"/>
            <a:chOff x="1554480" y="2651760"/>
            <a:chExt cx="502920" cy="457200"/>
          </a:xfrm>
          <a:solidFill>
            <a:srgbClr val="00FF00"/>
          </a:solidFill>
        </p:grpSpPr>
        <p:sp>
          <p:nvSpPr>
            <p:cNvPr id="119" name="Circular Arrow 118"/>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20" name="Circular Arrow 119"/>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21" name="Group 120"/>
          <p:cNvGrpSpPr>
            <a:grpSpLocks noChangeAspect="1"/>
          </p:cNvGrpSpPr>
          <p:nvPr/>
        </p:nvGrpSpPr>
        <p:grpSpPr>
          <a:xfrm>
            <a:off x="5340068" y="5005257"/>
            <a:ext cx="402336" cy="365760"/>
            <a:chOff x="1554480" y="2651760"/>
            <a:chExt cx="502920" cy="457200"/>
          </a:xfrm>
          <a:solidFill>
            <a:srgbClr val="00FF00"/>
          </a:solidFill>
        </p:grpSpPr>
        <p:sp>
          <p:nvSpPr>
            <p:cNvPr id="122" name="Circular Arrow 121"/>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23" name="Circular Arrow 122"/>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24" name="Group 123"/>
          <p:cNvGrpSpPr>
            <a:grpSpLocks noChangeAspect="1"/>
          </p:cNvGrpSpPr>
          <p:nvPr/>
        </p:nvGrpSpPr>
        <p:grpSpPr>
          <a:xfrm>
            <a:off x="5776534" y="4851841"/>
            <a:ext cx="554893" cy="958889"/>
            <a:chOff x="1554480" y="2651760"/>
            <a:chExt cx="502920" cy="457200"/>
          </a:xfrm>
          <a:solidFill>
            <a:srgbClr val="00FF00"/>
          </a:solidFill>
        </p:grpSpPr>
        <p:sp>
          <p:nvSpPr>
            <p:cNvPr id="125" name="Circular Arrow 124"/>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26" name="Circular Arrow 125"/>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30" name="Group 129"/>
          <p:cNvGrpSpPr>
            <a:grpSpLocks noChangeAspect="1"/>
          </p:cNvGrpSpPr>
          <p:nvPr/>
        </p:nvGrpSpPr>
        <p:grpSpPr>
          <a:xfrm>
            <a:off x="6714512" y="4426689"/>
            <a:ext cx="402336" cy="365760"/>
            <a:chOff x="1554480" y="2651760"/>
            <a:chExt cx="502920" cy="457200"/>
          </a:xfrm>
          <a:solidFill>
            <a:srgbClr val="00FF00"/>
          </a:solidFill>
        </p:grpSpPr>
        <p:sp>
          <p:nvSpPr>
            <p:cNvPr id="131" name="Circular Arrow 130"/>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32" name="Circular Arrow 131"/>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42" name="Chevron 141"/>
          <p:cNvSpPr/>
          <p:nvPr/>
        </p:nvSpPr>
        <p:spPr>
          <a:xfrm rot="2463499">
            <a:off x="1007573" y="1391631"/>
            <a:ext cx="1828800" cy="284213"/>
          </a:xfrm>
          <a:prstGeom prst="chevron">
            <a:avLst/>
          </a:prstGeom>
          <a:solidFill>
            <a:schemeClr val="accent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tx1"/>
                </a:solidFill>
              </a:rPr>
              <a:t>Solar Energy</a:t>
            </a:r>
          </a:p>
        </p:txBody>
      </p:sp>
      <p:sp>
        <p:nvSpPr>
          <p:cNvPr id="143" name="Chevron 142"/>
          <p:cNvSpPr/>
          <p:nvPr/>
        </p:nvSpPr>
        <p:spPr>
          <a:xfrm rot="1453093">
            <a:off x="1111338" y="2157095"/>
            <a:ext cx="1280160" cy="182880"/>
          </a:xfrm>
          <a:prstGeom prst="chevron">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200" dirty="0" smtClean="0">
                <a:solidFill>
                  <a:schemeClr val="bg1"/>
                </a:solidFill>
              </a:rPr>
              <a:t>Wind Energy</a:t>
            </a:r>
          </a:p>
        </p:txBody>
      </p:sp>
      <p:sp>
        <p:nvSpPr>
          <p:cNvPr id="144" name="Chevron 143"/>
          <p:cNvSpPr/>
          <p:nvPr/>
        </p:nvSpPr>
        <p:spPr>
          <a:xfrm rot="13260000" flipV="1">
            <a:off x="1865961" y="1451744"/>
            <a:ext cx="1188720" cy="182880"/>
          </a:xfrm>
          <a:prstGeom prst="chevron">
            <a:avLst/>
          </a:prstGeom>
          <a:solidFill>
            <a:schemeClr val="bg2">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200" dirty="0" smtClean="0">
                <a:solidFill>
                  <a:schemeClr val="bg1"/>
                </a:solidFill>
              </a:rPr>
              <a:t>Heat Energy</a:t>
            </a:r>
          </a:p>
        </p:txBody>
      </p:sp>
      <p:sp>
        <p:nvSpPr>
          <p:cNvPr id="57" name="Left-Right Arrow 56"/>
          <p:cNvSpPr/>
          <p:nvPr/>
        </p:nvSpPr>
        <p:spPr>
          <a:xfrm>
            <a:off x="3892268" y="5006961"/>
            <a:ext cx="1463040" cy="263707"/>
          </a:xfrm>
          <a:prstGeom prst="leftRightArrow">
            <a:avLst/>
          </a:prstGeom>
          <a:solidFill>
            <a:schemeClr val="accent4">
              <a:lumMod val="75000"/>
              <a:alpha val="25098"/>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dirty="0" smtClean="0">
                <a:solidFill>
                  <a:schemeClr val="tx1"/>
                </a:solidFill>
              </a:rPr>
              <a:t>Animals</a:t>
            </a:r>
          </a:p>
        </p:txBody>
      </p:sp>
      <p:sp>
        <p:nvSpPr>
          <p:cNvPr id="58" name="Right Arrow 57"/>
          <p:cNvSpPr/>
          <p:nvPr/>
        </p:nvSpPr>
        <p:spPr>
          <a:xfrm rot="16200000" flipV="1">
            <a:off x="6087053" y="1477003"/>
            <a:ext cx="1505985" cy="330482"/>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27432" rtlCol="0" anchor="ctr"/>
          <a:lstStyle/>
          <a:p>
            <a:pPr algn="ctr"/>
            <a:r>
              <a:rPr lang="en-US" sz="1200" dirty="0" smtClean="0">
                <a:solidFill>
                  <a:schemeClr val="tx1"/>
                </a:solidFill>
              </a:rPr>
              <a:t>Evapotranspiration</a:t>
            </a:r>
          </a:p>
        </p:txBody>
      </p:sp>
      <p:sp>
        <p:nvSpPr>
          <p:cNvPr id="59" name="TextBox 58"/>
          <p:cNvSpPr txBox="1"/>
          <p:nvPr/>
        </p:nvSpPr>
        <p:spPr>
          <a:xfrm>
            <a:off x="4307744" y="1042872"/>
            <a:ext cx="1908664" cy="338554"/>
          </a:xfrm>
          <a:prstGeom prst="rect">
            <a:avLst/>
          </a:prstGeom>
          <a:noFill/>
        </p:spPr>
        <p:txBody>
          <a:bodyPr wrap="none" rtlCol="0">
            <a:spAutoFit/>
          </a:bodyPr>
          <a:lstStyle/>
          <a:p>
            <a:r>
              <a:rPr lang="en-US" sz="1600" dirty="0" smtClean="0"/>
              <a:t>Ecosystem Boundary</a:t>
            </a:r>
            <a:endParaRPr lang="en-US" sz="1600" dirty="0"/>
          </a:p>
        </p:txBody>
      </p:sp>
      <p:cxnSp>
        <p:nvCxnSpPr>
          <p:cNvPr id="60" name="Straight Connector 59"/>
          <p:cNvCxnSpPr/>
          <p:nvPr/>
        </p:nvCxnSpPr>
        <p:spPr>
          <a:xfrm flipH="1">
            <a:off x="3986304" y="1221622"/>
            <a:ext cx="366420" cy="36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2649369" y="3800856"/>
            <a:ext cx="3922915" cy="966216"/>
            <a:chOff x="1369209" y="3928872"/>
            <a:chExt cx="4497243" cy="966216"/>
          </a:xfrm>
        </p:grpSpPr>
        <p:grpSp>
          <p:nvGrpSpPr>
            <p:cNvPr id="139" name="Group 138"/>
            <p:cNvGrpSpPr/>
            <p:nvPr/>
          </p:nvGrpSpPr>
          <p:grpSpPr>
            <a:xfrm>
              <a:off x="2868451" y="3931920"/>
              <a:ext cx="1498760" cy="960120"/>
              <a:chOff x="3414417" y="3931920"/>
              <a:chExt cx="2044551" cy="960120"/>
            </a:xfrm>
          </p:grpSpPr>
          <p:sp>
            <p:nvSpPr>
              <p:cNvPr id="153" name="TextBox 152"/>
              <p:cNvSpPr txBox="1"/>
              <p:nvPr/>
            </p:nvSpPr>
            <p:spPr>
              <a:xfrm>
                <a:off x="4036350" y="4070384"/>
                <a:ext cx="731520" cy="523220"/>
              </a:xfrm>
              <a:prstGeom prst="rect">
                <a:avLst/>
              </a:prstGeom>
              <a:noFill/>
            </p:spPr>
            <p:txBody>
              <a:bodyPr wrap="none" rtlCol="0">
                <a:spAutoFit/>
              </a:bodyPr>
              <a:lstStyle/>
              <a:p>
                <a:pPr algn="ctr"/>
                <a:r>
                  <a:rPr lang="en-US" sz="1400" dirty="0" smtClean="0"/>
                  <a:t>Ecological</a:t>
                </a:r>
              </a:p>
              <a:p>
                <a:pPr algn="ctr"/>
                <a:r>
                  <a:rPr lang="en-US" sz="1400" dirty="0" smtClean="0"/>
                  <a:t>Site</a:t>
                </a:r>
                <a:endParaRPr lang="en-US" sz="1400" dirty="0"/>
              </a:p>
            </p:txBody>
          </p:sp>
          <p:cxnSp>
            <p:nvCxnSpPr>
              <p:cNvPr id="154" name="Straight Arrow Connector 153"/>
              <p:cNvCxnSpPr>
                <a:stCxn id="153" idx="3"/>
              </p:cNvCxnSpPr>
              <p:nvPr/>
            </p:nvCxnSpPr>
            <p:spPr>
              <a:xfrm>
                <a:off x="4767870" y="4331994"/>
                <a:ext cx="691098" cy="38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3414417" y="4358742"/>
                <a:ext cx="468735" cy="80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414417" y="3931920"/>
                <a:ext cx="0" cy="960120"/>
              </a:xfrm>
              <a:prstGeom prst="line">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58968" y="3931920"/>
                <a:ext cx="0" cy="960120"/>
              </a:xfrm>
              <a:prstGeom prst="line">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4367692" y="3928872"/>
              <a:ext cx="1498760" cy="960120"/>
              <a:chOff x="4367692" y="3928872"/>
              <a:chExt cx="1498760" cy="960120"/>
            </a:xfrm>
          </p:grpSpPr>
          <p:sp>
            <p:nvSpPr>
              <p:cNvPr id="149" name="TextBox 148"/>
              <p:cNvSpPr txBox="1"/>
              <p:nvPr/>
            </p:nvSpPr>
            <p:spPr>
              <a:xfrm>
                <a:off x="4823601" y="4067336"/>
                <a:ext cx="536241" cy="523220"/>
              </a:xfrm>
              <a:prstGeom prst="rect">
                <a:avLst/>
              </a:prstGeom>
              <a:noFill/>
            </p:spPr>
            <p:txBody>
              <a:bodyPr wrap="none" rtlCol="0">
                <a:spAutoFit/>
              </a:bodyPr>
              <a:lstStyle/>
              <a:p>
                <a:pPr algn="ctr"/>
                <a:r>
                  <a:rPr lang="en-US" sz="1400" dirty="0" smtClean="0"/>
                  <a:t>Ecological</a:t>
                </a:r>
              </a:p>
              <a:p>
                <a:pPr algn="ctr"/>
                <a:r>
                  <a:rPr lang="en-US" sz="1400" dirty="0" smtClean="0"/>
                  <a:t>Site</a:t>
                </a:r>
                <a:endParaRPr lang="en-US" sz="1400" dirty="0"/>
              </a:p>
            </p:txBody>
          </p:sp>
          <p:cxnSp>
            <p:nvCxnSpPr>
              <p:cNvPr id="150" name="Straight Arrow Connector 149"/>
              <p:cNvCxnSpPr>
                <a:stCxn id="149" idx="3"/>
              </p:cNvCxnSpPr>
              <p:nvPr/>
            </p:nvCxnSpPr>
            <p:spPr>
              <a:xfrm>
                <a:off x="5359842" y="4328946"/>
                <a:ext cx="506610" cy="38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367692" y="4355694"/>
                <a:ext cx="343607" cy="80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5866452" y="3928872"/>
                <a:ext cx="0" cy="960120"/>
              </a:xfrm>
              <a:prstGeom prst="line">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1369209" y="3934968"/>
              <a:ext cx="1498760" cy="960120"/>
              <a:chOff x="1369209" y="3934968"/>
              <a:chExt cx="1498760" cy="960120"/>
            </a:xfrm>
          </p:grpSpPr>
          <p:sp>
            <p:nvSpPr>
              <p:cNvPr id="145" name="TextBox 144"/>
              <p:cNvSpPr txBox="1"/>
              <p:nvPr/>
            </p:nvSpPr>
            <p:spPr>
              <a:xfrm>
                <a:off x="1825118" y="4073432"/>
                <a:ext cx="536241" cy="523220"/>
              </a:xfrm>
              <a:prstGeom prst="rect">
                <a:avLst/>
              </a:prstGeom>
              <a:noFill/>
            </p:spPr>
            <p:txBody>
              <a:bodyPr wrap="none" rtlCol="0">
                <a:spAutoFit/>
              </a:bodyPr>
              <a:lstStyle/>
              <a:p>
                <a:pPr algn="ctr"/>
                <a:r>
                  <a:rPr lang="en-US" sz="1400" dirty="0" smtClean="0"/>
                  <a:t>Ecological</a:t>
                </a:r>
              </a:p>
              <a:p>
                <a:pPr algn="ctr"/>
                <a:r>
                  <a:rPr lang="en-US" sz="1400" dirty="0" smtClean="0"/>
                  <a:t>Site</a:t>
                </a:r>
                <a:endParaRPr lang="en-US" sz="1400" dirty="0"/>
              </a:p>
            </p:txBody>
          </p:sp>
          <p:cxnSp>
            <p:nvCxnSpPr>
              <p:cNvPr id="146" name="Straight Arrow Connector 145"/>
              <p:cNvCxnSpPr>
                <a:stCxn id="145" idx="3"/>
              </p:cNvCxnSpPr>
              <p:nvPr/>
            </p:nvCxnSpPr>
            <p:spPr>
              <a:xfrm>
                <a:off x="2361359" y="4335042"/>
                <a:ext cx="506610" cy="38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69209" y="4361790"/>
                <a:ext cx="343607" cy="80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369209" y="3934968"/>
                <a:ext cx="0" cy="960120"/>
              </a:xfrm>
              <a:prstGeom prst="line">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920950" y="6224138"/>
            <a:ext cx="1303992" cy="441838"/>
            <a:chOff x="783790" y="6251570"/>
            <a:chExt cx="1303992" cy="441838"/>
          </a:xfrm>
        </p:grpSpPr>
        <p:grpSp>
          <p:nvGrpSpPr>
            <p:cNvPr id="158" name="Group 157"/>
            <p:cNvGrpSpPr>
              <a:grpSpLocks noChangeAspect="1"/>
            </p:cNvGrpSpPr>
            <p:nvPr/>
          </p:nvGrpSpPr>
          <p:grpSpPr>
            <a:xfrm>
              <a:off x="802542" y="6269858"/>
              <a:ext cx="402336" cy="365760"/>
              <a:chOff x="1554480" y="2651760"/>
              <a:chExt cx="502920" cy="457200"/>
            </a:xfrm>
            <a:solidFill>
              <a:srgbClr val="00FF00"/>
            </a:solidFill>
          </p:grpSpPr>
          <p:sp>
            <p:nvSpPr>
              <p:cNvPr id="159" name="Circular Arrow 158"/>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60" name="Circular Arrow 159"/>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8" name="Rectangle 7"/>
            <p:cNvSpPr/>
            <p:nvPr/>
          </p:nvSpPr>
          <p:spPr>
            <a:xfrm>
              <a:off x="783790" y="6251570"/>
              <a:ext cx="1303992" cy="4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Ecosystem</a:t>
              </a:r>
            </a:p>
            <a:p>
              <a:pPr algn="r"/>
              <a:r>
                <a:rPr lang="en-US" sz="1400" dirty="0" smtClean="0">
                  <a:solidFill>
                    <a:schemeClr val="tx1"/>
                  </a:solidFill>
                </a:rPr>
                <a:t>Processes</a:t>
              </a:r>
            </a:p>
          </p:txBody>
        </p:sp>
      </p:gr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9830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Site-Offsite Effects</a:t>
            </a:r>
            <a:endParaRPr lang="en-US" dirty="0"/>
          </a:p>
        </p:txBody>
      </p:sp>
      <p:graphicFrame>
        <p:nvGraphicFramePr>
          <p:cNvPr id="5" name="Diagram 4"/>
          <p:cNvGraphicFramePr/>
          <p:nvPr>
            <p:extLst>
              <p:ext uri="{D42A27DB-BD31-4B8C-83A1-F6EECF244321}">
                <p14:modId xmlns:p14="http://schemas.microsoft.com/office/powerpoint/2010/main" val="183076518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rot="16200000">
            <a:off x="5987563" y="3217986"/>
            <a:ext cx="3578469" cy="26377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7" name="TextBox 6"/>
          <p:cNvSpPr txBox="1"/>
          <p:nvPr/>
        </p:nvSpPr>
        <p:spPr>
          <a:xfrm>
            <a:off x="6374422" y="2708026"/>
            <a:ext cx="1332224" cy="707886"/>
          </a:xfrm>
          <a:prstGeom prst="rect">
            <a:avLst/>
          </a:prstGeom>
          <a:noFill/>
        </p:spPr>
        <p:txBody>
          <a:bodyPr wrap="none" rtlCol="0">
            <a:spAutoFit/>
          </a:bodyPr>
          <a:lstStyle/>
          <a:p>
            <a:r>
              <a:rPr lang="en-US" sz="2000" dirty="0" smtClean="0"/>
              <a:t>Site Effects</a:t>
            </a:r>
          </a:p>
          <a:p>
            <a:r>
              <a:rPr lang="en-US" sz="2000" dirty="0" smtClean="0"/>
              <a:t>Decreasing</a:t>
            </a:r>
            <a:endParaRPr lang="en-US" sz="2000" dirty="0"/>
          </a:p>
        </p:txBody>
      </p:sp>
      <p:sp>
        <p:nvSpPr>
          <p:cNvPr id="8" name="Right Arrow 7"/>
          <p:cNvSpPr/>
          <p:nvPr/>
        </p:nvSpPr>
        <p:spPr>
          <a:xfrm rot="5400000">
            <a:off x="-383923" y="3212127"/>
            <a:ext cx="3578469" cy="26377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9" name="TextBox 8"/>
          <p:cNvSpPr txBox="1"/>
          <p:nvPr/>
        </p:nvSpPr>
        <p:spPr>
          <a:xfrm>
            <a:off x="1462462" y="2702167"/>
            <a:ext cx="1625830" cy="707886"/>
          </a:xfrm>
          <a:prstGeom prst="rect">
            <a:avLst/>
          </a:prstGeom>
          <a:noFill/>
        </p:spPr>
        <p:txBody>
          <a:bodyPr wrap="none" rtlCol="0">
            <a:spAutoFit/>
          </a:bodyPr>
          <a:lstStyle/>
          <a:p>
            <a:r>
              <a:rPr lang="en-US" sz="2000" dirty="0" smtClean="0"/>
              <a:t>Offsite Effects</a:t>
            </a:r>
          </a:p>
          <a:p>
            <a:r>
              <a:rPr lang="en-US" sz="2000" dirty="0" smtClean="0"/>
              <a:t>Decreasing</a:t>
            </a:r>
            <a:endParaRPr lang="en-US" sz="20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859696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Production Systems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44104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418395"/>
            <a:ext cx="7886700" cy="711834"/>
          </a:xfrm>
        </p:spPr>
        <p:txBody>
          <a:bodyPr/>
          <a:lstStyle/>
          <a:p>
            <a:r>
              <a:rPr lang="en-US" dirty="0" smtClean="0"/>
              <a:t>Production System (Factory) Site</a:t>
            </a:r>
            <a:endParaRPr lang="en-US" dirty="0"/>
          </a:p>
        </p:txBody>
      </p:sp>
      <p:sp>
        <p:nvSpPr>
          <p:cNvPr id="2" name="Rectangle 1"/>
          <p:cNvSpPr/>
          <p:nvPr/>
        </p:nvSpPr>
        <p:spPr>
          <a:xfrm>
            <a:off x="3269609" y="2971853"/>
            <a:ext cx="2604782" cy="2604782"/>
          </a:xfrm>
          <a:prstGeom prst="rect">
            <a:avLst/>
          </a:prstGeom>
          <a:solidFill>
            <a:schemeClr val="bg1">
              <a:lumMod val="95000"/>
            </a:schemeClr>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 name="Right Arrow 2"/>
          <p:cNvSpPr/>
          <p:nvPr/>
        </p:nvSpPr>
        <p:spPr>
          <a:xfrm>
            <a:off x="1166177" y="3988508"/>
            <a:ext cx="210312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Raw Materials</a:t>
            </a:r>
          </a:p>
        </p:txBody>
      </p:sp>
      <p:sp>
        <p:nvSpPr>
          <p:cNvPr id="19" name="Right Arrow 18"/>
          <p:cNvSpPr/>
          <p:nvPr/>
        </p:nvSpPr>
        <p:spPr>
          <a:xfrm>
            <a:off x="5874391" y="4047408"/>
            <a:ext cx="2103120" cy="457200"/>
          </a:xfrm>
          <a:prstGeom prst="rightArrow">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Products - Goods</a:t>
            </a:r>
          </a:p>
        </p:txBody>
      </p:sp>
      <p:sp>
        <p:nvSpPr>
          <p:cNvPr id="30" name="Right Arrow 29"/>
          <p:cNvSpPr/>
          <p:nvPr/>
        </p:nvSpPr>
        <p:spPr>
          <a:xfrm>
            <a:off x="3269609" y="3981013"/>
            <a:ext cx="2604782" cy="571353"/>
          </a:xfrm>
          <a:prstGeom prst="rightArrow">
            <a:avLst/>
          </a:prstGeom>
          <a:gradFill>
            <a:gsLst>
              <a:gs pos="8000">
                <a:schemeClr val="bg1"/>
              </a:gs>
              <a:gs pos="100000">
                <a:schemeClr val="accent2">
                  <a:lumMod val="67000"/>
                  <a:lumOff val="33000"/>
                </a:schemeClr>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3" name="Rectangle 32"/>
          <p:cNvSpPr/>
          <p:nvPr/>
        </p:nvSpPr>
        <p:spPr>
          <a:xfrm>
            <a:off x="3269298" y="5218347"/>
            <a:ext cx="2605094" cy="35828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p>
        </p:txBody>
      </p:sp>
      <p:sp>
        <p:nvSpPr>
          <p:cNvPr id="6" name="TextBox 5"/>
          <p:cNvSpPr txBox="1"/>
          <p:nvPr/>
        </p:nvSpPr>
        <p:spPr>
          <a:xfrm>
            <a:off x="1344451" y="3395433"/>
            <a:ext cx="1399742" cy="400110"/>
          </a:xfrm>
          <a:prstGeom prst="rect">
            <a:avLst/>
          </a:prstGeom>
          <a:noFill/>
        </p:spPr>
        <p:txBody>
          <a:bodyPr wrap="none" rtlCol="0">
            <a:spAutoFit/>
          </a:bodyPr>
          <a:lstStyle/>
          <a:p>
            <a:r>
              <a:rPr lang="en-US" sz="1000" dirty="0" smtClean="0"/>
              <a:t>Liquid/Gas/Solid Fuels, </a:t>
            </a:r>
          </a:p>
          <a:p>
            <a:r>
              <a:rPr lang="en-US" sz="1000" dirty="0" smtClean="0"/>
              <a:t>Electricity, Labor</a:t>
            </a:r>
            <a:endParaRPr lang="en-US" sz="1000" dirty="0"/>
          </a:p>
        </p:txBody>
      </p:sp>
      <p:sp>
        <p:nvSpPr>
          <p:cNvPr id="27" name="Right Arrow 26"/>
          <p:cNvSpPr/>
          <p:nvPr/>
        </p:nvSpPr>
        <p:spPr>
          <a:xfrm>
            <a:off x="1166177" y="4848056"/>
            <a:ext cx="210312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Delivered Water </a:t>
            </a:r>
          </a:p>
        </p:txBody>
      </p:sp>
      <p:sp>
        <p:nvSpPr>
          <p:cNvPr id="54" name="Right Arrow 53"/>
          <p:cNvSpPr/>
          <p:nvPr/>
        </p:nvSpPr>
        <p:spPr>
          <a:xfrm>
            <a:off x="2354897" y="3674251"/>
            <a:ext cx="914400" cy="274320"/>
          </a:xfrm>
          <a:prstGeom prst="rightArrow">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Contaminants</a:t>
            </a:r>
          </a:p>
        </p:txBody>
      </p:sp>
      <p:sp>
        <p:nvSpPr>
          <p:cNvPr id="32" name="Chevron 31"/>
          <p:cNvSpPr/>
          <p:nvPr/>
        </p:nvSpPr>
        <p:spPr>
          <a:xfrm>
            <a:off x="1435664" y="3150805"/>
            <a:ext cx="1828800" cy="27432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bg1"/>
                </a:solidFill>
              </a:rPr>
              <a:t>Energy</a:t>
            </a:r>
          </a:p>
        </p:txBody>
      </p:sp>
      <p:sp>
        <p:nvSpPr>
          <p:cNvPr id="36" name="Chevron 35"/>
          <p:cNvSpPr/>
          <p:nvPr/>
        </p:nvSpPr>
        <p:spPr>
          <a:xfrm>
            <a:off x="5874391" y="3189265"/>
            <a:ext cx="1188720" cy="182880"/>
          </a:xfrm>
          <a:prstGeom prst="chevron">
            <a:avLst/>
          </a:prstGeom>
          <a:solidFill>
            <a:schemeClr val="bg1">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400" dirty="0" smtClean="0">
                <a:solidFill>
                  <a:schemeClr val="bg1"/>
                </a:solidFill>
              </a:rPr>
              <a:t>Waste Energy</a:t>
            </a:r>
          </a:p>
        </p:txBody>
      </p:sp>
      <p:sp>
        <p:nvSpPr>
          <p:cNvPr id="37" name="Right Arrow 36"/>
          <p:cNvSpPr/>
          <p:nvPr/>
        </p:nvSpPr>
        <p:spPr>
          <a:xfrm>
            <a:off x="4426084" y="3636103"/>
            <a:ext cx="1005840" cy="45720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Equipment</a:t>
            </a:r>
          </a:p>
        </p:txBody>
      </p:sp>
      <p:grpSp>
        <p:nvGrpSpPr>
          <p:cNvPr id="8" name="Group 7"/>
          <p:cNvGrpSpPr/>
          <p:nvPr/>
        </p:nvGrpSpPr>
        <p:grpSpPr>
          <a:xfrm>
            <a:off x="3543372" y="3727813"/>
            <a:ext cx="747830" cy="579133"/>
            <a:chOff x="3973140" y="3727813"/>
            <a:chExt cx="747830" cy="579133"/>
          </a:xfrm>
        </p:grpSpPr>
        <p:sp>
          <p:nvSpPr>
            <p:cNvPr id="34" name="Rectangle 33"/>
            <p:cNvSpPr/>
            <p:nvPr/>
          </p:nvSpPr>
          <p:spPr>
            <a:xfrm>
              <a:off x="3973140" y="3727813"/>
              <a:ext cx="747830" cy="319595"/>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Machinery</a:t>
              </a:r>
            </a:p>
          </p:txBody>
        </p:sp>
        <p:grpSp>
          <p:nvGrpSpPr>
            <p:cNvPr id="45" name="Group 44"/>
            <p:cNvGrpSpPr>
              <a:grpSpLocks noChangeAspect="1"/>
            </p:cNvGrpSpPr>
            <p:nvPr/>
          </p:nvGrpSpPr>
          <p:grpSpPr>
            <a:xfrm>
              <a:off x="4142134" y="3941186"/>
              <a:ext cx="402336" cy="365760"/>
              <a:chOff x="1554480" y="2651760"/>
              <a:chExt cx="502920" cy="457200"/>
            </a:xfrm>
          </p:grpSpPr>
          <p:sp>
            <p:nvSpPr>
              <p:cNvPr id="46" name="Circular Arrow 4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7" name="Circular Arrow 4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grpSp>
        <p:nvGrpSpPr>
          <p:cNvPr id="48" name="Group 47"/>
          <p:cNvGrpSpPr>
            <a:grpSpLocks noChangeAspect="1"/>
          </p:cNvGrpSpPr>
          <p:nvPr/>
        </p:nvGrpSpPr>
        <p:grpSpPr>
          <a:xfrm>
            <a:off x="4703887" y="3917594"/>
            <a:ext cx="402336" cy="365760"/>
            <a:chOff x="1554480" y="2651760"/>
            <a:chExt cx="502920" cy="457200"/>
          </a:xfrm>
        </p:grpSpPr>
        <p:sp>
          <p:nvSpPr>
            <p:cNvPr id="49" name="Circular Arrow 48"/>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0" name="Circular Arrow 49"/>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1" name="TextBox 60"/>
          <p:cNvSpPr txBox="1"/>
          <p:nvPr/>
        </p:nvSpPr>
        <p:spPr>
          <a:xfrm>
            <a:off x="3043425" y="3582617"/>
            <a:ext cx="458780" cy="461665"/>
          </a:xfrm>
          <a:prstGeom prst="rect">
            <a:avLst/>
          </a:prstGeom>
          <a:noFill/>
        </p:spPr>
        <p:txBody>
          <a:bodyPr wrap="none" rtlCol="0">
            <a:spAutoFit/>
          </a:bodyPr>
          <a:lstStyle/>
          <a:p>
            <a:r>
              <a:rPr lang="en-US" sz="2400" b="1" dirty="0" smtClean="0">
                <a:solidFill>
                  <a:srgbClr val="FF0000"/>
                </a:solidFill>
                <a:sym typeface="Wingdings 2"/>
              </a:rPr>
              <a:t></a:t>
            </a:r>
            <a:endParaRPr lang="en-US" sz="2400" b="1" dirty="0">
              <a:solidFill>
                <a:srgbClr val="FF0000"/>
              </a:solidFill>
            </a:endParaRPr>
          </a:p>
        </p:txBody>
      </p:sp>
      <p:sp>
        <p:nvSpPr>
          <p:cNvPr id="66" name="Right Arrow 65"/>
          <p:cNvSpPr/>
          <p:nvPr/>
        </p:nvSpPr>
        <p:spPr>
          <a:xfrm>
            <a:off x="5881660" y="4650224"/>
            <a:ext cx="1209583" cy="259081"/>
          </a:xfrm>
          <a:prstGeom prst="rightArrow">
            <a:avLst/>
          </a:prstGeom>
          <a:solidFill>
            <a:srgbClr val="CC0000">
              <a:alpha val="6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Waste Byproducts</a:t>
            </a:r>
          </a:p>
        </p:txBody>
      </p:sp>
      <p:sp>
        <p:nvSpPr>
          <p:cNvPr id="67" name="TextBox 66"/>
          <p:cNvSpPr txBox="1"/>
          <p:nvPr/>
        </p:nvSpPr>
        <p:spPr>
          <a:xfrm>
            <a:off x="5820701" y="4828731"/>
            <a:ext cx="955711" cy="400110"/>
          </a:xfrm>
          <a:prstGeom prst="rect">
            <a:avLst/>
          </a:prstGeom>
          <a:noFill/>
        </p:spPr>
        <p:txBody>
          <a:bodyPr wrap="none" rtlCol="0">
            <a:spAutoFit/>
          </a:bodyPr>
          <a:lstStyle/>
          <a:p>
            <a:r>
              <a:rPr lang="en-US" sz="1000" dirty="0" smtClean="0"/>
              <a:t>Waterborne,</a:t>
            </a:r>
          </a:p>
          <a:p>
            <a:r>
              <a:rPr lang="en-US" sz="1000" dirty="0" smtClean="0"/>
              <a:t>Solid, Airborne</a:t>
            </a:r>
            <a:endParaRPr lang="en-US" sz="1000" dirty="0"/>
          </a:p>
        </p:txBody>
      </p:sp>
      <p:sp>
        <p:nvSpPr>
          <p:cNvPr id="9" name="Bent-Up Arrow 8"/>
          <p:cNvSpPr/>
          <p:nvPr/>
        </p:nvSpPr>
        <p:spPr>
          <a:xfrm rot="5400000">
            <a:off x="4931603" y="3966517"/>
            <a:ext cx="497647" cy="1387928"/>
          </a:xfrm>
          <a:prstGeom prst="bentUpArrow">
            <a:avLst/>
          </a:prstGeom>
          <a:solidFill>
            <a:srgbClr val="FF5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28" name="TextBox 27"/>
          <p:cNvSpPr txBox="1"/>
          <p:nvPr/>
        </p:nvSpPr>
        <p:spPr>
          <a:xfrm>
            <a:off x="4902104" y="2414472"/>
            <a:ext cx="3077509" cy="338554"/>
          </a:xfrm>
          <a:prstGeom prst="rect">
            <a:avLst/>
          </a:prstGeom>
          <a:noFill/>
        </p:spPr>
        <p:txBody>
          <a:bodyPr wrap="none" rtlCol="0">
            <a:spAutoFit/>
          </a:bodyPr>
          <a:lstStyle/>
          <a:p>
            <a:r>
              <a:rPr lang="en-US" sz="1600" dirty="0" smtClean="0"/>
              <a:t>Production System (Site) Boundary</a:t>
            </a:r>
            <a:endParaRPr lang="en-US" sz="1600" dirty="0"/>
          </a:p>
        </p:txBody>
      </p:sp>
      <p:cxnSp>
        <p:nvCxnSpPr>
          <p:cNvPr id="29" name="Straight Connector 28"/>
          <p:cNvCxnSpPr/>
          <p:nvPr/>
        </p:nvCxnSpPr>
        <p:spPr>
          <a:xfrm flipH="1">
            <a:off x="4580664" y="2593222"/>
            <a:ext cx="366420" cy="36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93682" y="5206155"/>
            <a:ext cx="2560320" cy="356616"/>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p>
        </p:txBody>
      </p:sp>
      <p:grpSp>
        <p:nvGrpSpPr>
          <p:cNvPr id="56" name="Group 55"/>
          <p:cNvGrpSpPr/>
          <p:nvPr/>
        </p:nvGrpSpPr>
        <p:grpSpPr>
          <a:xfrm>
            <a:off x="1311094" y="6230234"/>
            <a:ext cx="1303992" cy="441838"/>
            <a:chOff x="2399230" y="6257666"/>
            <a:chExt cx="1303992" cy="441838"/>
          </a:xfrm>
        </p:grpSpPr>
        <p:grpSp>
          <p:nvGrpSpPr>
            <p:cNvPr id="57" name="Group 56"/>
            <p:cNvGrpSpPr>
              <a:grpSpLocks noChangeAspect="1"/>
            </p:cNvGrpSpPr>
            <p:nvPr/>
          </p:nvGrpSpPr>
          <p:grpSpPr>
            <a:xfrm>
              <a:off x="2417982" y="6275954"/>
              <a:ext cx="402336" cy="365760"/>
              <a:chOff x="1554480" y="2651760"/>
              <a:chExt cx="502920" cy="457200"/>
            </a:xfrm>
            <a:solidFill>
              <a:srgbClr val="FFFF00"/>
            </a:solidFill>
          </p:grpSpPr>
          <p:sp>
            <p:nvSpPr>
              <p:cNvPr id="59" name="Circular Arrow 58"/>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60" name="Circular Arrow 59"/>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58" name="Rectangle 57"/>
            <p:cNvSpPr/>
            <p:nvPr/>
          </p:nvSpPr>
          <p:spPr>
            <a:xfrm>
              <a:off x="2399230" y="6257666"/>
              <a:ext cx="1303992" cy="4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Production</a:t>
              </a:r>
            </a:p>
            <a:p>
              <a:pPr algn="r"/>
              <a:r>
                <a:rPr lang="en-US" sz="1400" dirty="0" smtClean="0">
                  <a:solidFill>
                    <a:schemeClr val="tx1"/>
                  </a:solidFill>
                </a:rPr>
                <a:t>Processes</a:t>
              </a:r>
            </a:p>
          </p:txBody>
        </p:sp>
      </p:gr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035945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418395"/>
            <a:ext cx="7886700" cy="711834"/>
          </a:xfrm>
        </p:spPr>
        <p:txBody>
          <a:bodyPr/>
          <a:lstStyle/>
          <a:p>
            <a:r>
              <a:rPr lang="en-US" dirty="0" smtClean="0"/>
              <a:t>Production System Cost Flow</a:t>
            </a:r>
            <a:endParaRPr lang="en-US" dirty="0"/>
          </a:p>
        </p:txBody>
      </p:sp>
      <p:sp>
        <p:nvSpPr>
          <p:cNvPr id="2" name="Rectangle 1"/>
          <p:cNvSpPr/>
          <p:nvPr/>
        </p:nvSpPr>
        <p:spPr>
          <a:xfrm>
            <a:off x="3269609" y="2971853"/>
            <a:ext cx="2604782" cy="2604782"/>
          </a:xfrm>
          <a:prstGeom prst="rect">
            <a:avLst/>
          </a:prstGeom>
          <a:solidFill>
            <a:schemeClr val="bg1">
              <a:lumMod val="95000"/>
            </a:schemeClr>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 name="Right Arrow 2"/>
          <p:cNvSpPr/>
          <p:nvPr/>
        </p:nvSpPr>
        <p:spPr>
          <a:xfrm>
            <a:off x="1166177" y="3988508"/>
            <a:ext cx="210312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Raw Materials</a:t>
            </a:r>
          </a:p>
        </p:txBody>
      </p:sp>
      <p:sp>
        <p:nvSpPr>
          <p:cNvPr id="19" name="Right Arrow 18"/>
          <p:cNvSpPr/>
          <p:nvPr/>
        </p:nvSpPr>
        <p:spPr>
          <a:xfrm>
            <a:off x="5874391" y="4047408"/>
            <a:ext cx="2103120" cy="457200"/>
          </a:xfrm>
          <a:prstGeom prst="rightArrow">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Products - Goods</a:t>
            </a:r>
          </a:p>
        </p:txBody>
      </p:sp>
      <p:sp>
        <p:nvSpPr>
          <p:cNvPr id="30" name="Right Arrow 29"/>
          <p:cNvSpPr/>
          <p:nvPr/>
        </p:nvSpPr>
        <p:spPr>
          <a:xfrm>
            <a:off x="3269609" y="3981013"/>
            <a:ext cx="2604782" cy="571353"/>
          </a:xfrm>
          <a:prstGeom prst="rightArrow">
            <a:avLst/>
          </a:prstGeom>
          <a:gradFill>
            <a:gsLst>
              <a:gs pos="8000">
                <a:schemeClr val="bg1"/>
              </a:gs>
              <a:gs pos="100000">
                <a:schemeClr val="accent2">
                  <a:lumMod val="67000"/>
                  <a:lumOff val="33000"/>
                </a:schemeClr>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3" name="Rectangle 32"/>
          <p:cNvSpPr/>
          <p:nvPr/>
        </p:nvSpPr>
        <p:spPr>
          <a:xfrm>
            <a:off x="3287586" y="5200059"/>
            <a:ext cx="2560320" cy="358288"/>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p>
        </p:txBody>
      </p:sp>
      <p:sp>
        <p:nvSpPr>
          <p:cNvPr id="6" name="TextBox 5"/>
          <p:cNvSpPr txBox="1"/>
          <p:nvPr/>
        </p:nvSpPr>
        <p:spPr>
          <a:xfrm>
            <a:off x="1344451" y="3395433"/>
            <a:ext cx="1399742" cy="400110"/>
          </a:xfrm>
          <a:prstGeom prst="rect">
            <a:avLst/>
          </a:prstGeom>
          <a:noFill/>
        </p:spPr>
        <p:txBody>
          <a:bodyPr wrap="none" rtlCol="0">
            <a:spAutoFit/>
          </a:bodyPr>
          <a:lstStyle/>
          <a:p>
            <a:r>
              <a:rPr lang="en-US" sz="1000" dirty="0" smtClean="0"/>
              <a:t>Liquid/Gas/Solid Fuels, </a:t>
            </a:r>
          </a:p>
          <a:p>
            <a:r>
              <a:rPr lang="en-US" sz="1000" dirty="0" smtClean="0"/>
              <a:t>Electricity, Labor</a:t>
            </a:r>
            <a:endParaRPr lang="en-US" sz="1000" dirty="0"/>
          </a:p>
        </p:txBody>
      </p:sp>
      <p:sp>
        <p:nvSpPr>
          <p:cNvPr id="27" name="Right Arrow 26"/>
          <p:cNvSpPr/>
          <p:nvPr/>
        </p:nvSpPr>
        <p:spPr>
          <a:xfrm>
            <a:off x="1166177" y="4848056"/>
            <a:ext cx="210312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Delivered Water </a:t>
            </a:r>
          </a:p>
        </p:txBody>
      </p:sp>
      <p:sp>
        <p:nvSpPr>
          <p:cNvPr id="54" name="Right Arrow 53"/>
          <p:cNvSpPr/>
          <p:nvPr/>
        </p:nvSpPr>
        <p:spPr>
          <a:xfrm>
            <a:off x="2354897" y="3674251"/>
            <a:ext cx="914400" cy="274320"/>
          </a:xfrm>
          <a:prstGeom prst="rightArrow">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Contaminants</a:t>
            </a:r>
          </a:p>
        </p:txBody>
      </p:sp>
      <p:sp>
        <p:nvSpPr>
          <p:cNvPr id="32" name="Chevron 31"/>
          <p:cNvSpPr/>
          <p:nvPr/>
        </p:nvSpPr>
        <p:spPr>
          <a:xfrm>
            <a:off x="1435664" y="3150805"/>
            <a:ext cx="1828800" cy="27432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bg1"/>
                </a:solidFill>
              </a:rPr>
              <a:t>Energy</a:t>
            </a:r>
          </a:p>
        </p:txBody>
      </p:sp>
      <p:sp>
        <p:nvSpPr>
          <p:cNvPr id="36" name="Chevron 35"/>
          <p:cNvSpPr/>
          <p:nvPr/>
        </p:nvSpPr>
        <p:spPr>
          <a:xfrm>
            <a:off x="5874391" y="3189265"/>
            <a:ext cx="1188720" cy="182880"/>
          </a:xfrm>
          <a:prstGeom prst="chevron">
            <a:avLst/>
          </a:prstGeom>
          <a:solidFill>
            <a:schemeClr val="bg1">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400" dirty="0" smtClean="0">
                <a:solidFill>
                  <a:schemeClr val="bg1"/>
                </a:solidFill>
              </a:rPr>
              <a:t>Waste Energy</a:t>
            </a:r>
          </a:p>
        </p:txBody>
      </p:sp>
      <p:grpSp>
        <p:nvGrpSpPr>
          <p:cNvPr id="8" name="Group 7"/>
          <p:cNvGrpSpPr/>
          <p:nvPr/>
        </p:nvGrpSpPr>
        <p:grpSpPr>
          <a:xfrm>
            <a:off x="3543372" y="3727813"/>
            <a:ext cx="747830" cy="579133"/>
            <a:chOff x="3973140" y="3727813"/>
            <a:chExt cx="747830" cy="579133"/>
          </a:xfrm>
        </p:grpSpPr>
        <p:sp>
          <p:nvSpPr>
            <p:cNvPr id="34" name="Rectangle 33"/>
            <p:cNvSpPr/>
            <p:nvPr/>
          </p:nvSpPr>
          <p:spPr>
            <a:xfrm>
              <a:off x="3973140" y="3727813"/>
              <a:ext cx="747830" cy="319595"/>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Machinery</a:t>
              </a:r>
            </a:p>
          </p:txBody>
        </p:sp>
        <p:grpSp>
          <p:nvGrpSpPr>
            <p:cNvPr id="45" name="Group 44"/>
            <p:cNvGrpSpPr>
              <a:grpSpLocks noChangeAspect="1"/>
            </p:cNvGrpSpPr>
            <p:nvPr/>
          </p:nvGrpSpPr>
          <p:grpSpPr>
            <a:xfrm>
              <a:off x="4142134" y="3941186"/>
              <a:ext cx="402336" cy="365760"/>
              <a:chOff x="1554480" y="2651760"/>
              <a:chExt cx="502920" cy="457200"/>
            </a:xfrm>
          </p:grpSpPr>
          <p:sp>
            <p:nvSpPr>
              <p:cNvPr id="46" name="Circular Arrow 4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7" name="Circular Arrow 4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sp>
        <p:nvSpPr>
          <p:cNvPr id="52" name="Right Arrow 51"/>
          <p:cNvSpPr/>
          <p:nvPr/>
        </p:nvSpPr>
        <p:spPr>
          <a:xfrm>
            <a:off x="4426084" y="3636103"/>
            <a:ext cx="1005840" cy="45720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Equipment</a:t>
            </a:r>
          </a:p>
        </p:txBody>
      </p:sp>
      <p:grpSp>
        <p:nvGrpSpPr>
          <p:cNvPr id="48" name="Group 47"/>
          <p:cNvGrpSpPr>
            <a:grpSpLocks noChangeAspect="1"/>
          </p:cNvGrpSpPr>
          <p:nvPr/>
        </p:nvGrpSpPr>
        <p:grpSpPr>
          <a:xfrm>
            <a:off x="4703887" y="3917594"/>
            <a:ext cx="402336" cy="365760"/>
            <a:chOff x="1554480" y="2651760"/>
            <a:chExt cx="502920" cy="457200"/>
          </a:xfrm>
        </p:grpSpPr>
        <p:sp>
          <p:nvSpPr>
            <p:cNvPr id="49" name="Circular Arrow 48"/>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0" name="Circular Arrow 49"/>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1" name="TextBox 60"/>
          <p:cNvSpPr txBox="1"/>
          <p:nvPr/>
        </p:nvSpPr>
        <p:spPr>
          <a:xfrm>
            <a:off x="3043425" y="3582617"/>
            <a:ext cx="458780" cy="461665"/>
          </a:xfrm>
          <a:prstGeom prst="rect">
            <a:avLst/>
          </a:prstGeom>
          <a:noFill/>
        </p:spPr>
        <p:txBody>
          <a:bodyPr wrap="none" rtlCol="0">
            <a:spAutoFit/>
          </a:bodyPr>
          <a:lstStyle/>
          <a:p>
            <a:r>
              <a:rPr lang="en-US" sz="2400" b="1" dirty="0" smtClean="0">
                <a:solidFill>
                  <a:srgbClr val="FF0000"/>
                </a:solidFill>
                <a:sym typeface="Wingdings 2"/>
              </a:rPr>
              <a:t></a:t>
            </a:r>
            <a:endParaRPr lang="en-US" sz="2400" b="1" dirty="0">
              <a:solidFill>
                <a:srgbClr val="FF0000"/>
              </a:solidFill>
            </a:endParaRPr>
          </a:p>
        </p:txBody>
      </p:sp>
      <p:sp>
        <p:nvSpPr>
          <p:cNvPr id="66" name="Right Arrow 65"/>
          <p:cNvSpPr/>
          <p:nvPr/>
        </p:nvSpPr>
        <p:spPr>
          <a:xfrm>
            <a:off x="5881660" y="4650224"/>
            <a:ext cx="1209583" cy="259081"/>
          </a:xfrm>
          <a:prstGeom prst="rightArrow">
            <a:avLst/>
          </a:prstGeom>
          <a:solidFill>
            <a:srgbClr val="CC0000">
              <a:alpha val="6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Waste Byproducts</a:t>
            </a:r>
          </a:p>
        </p:txBody>
      </p:sp>
      <p:sp>
        <p:nvSpPr>
          <p:cNvPr id="67" name="TextBox 66"/>
          <p:cNvSpPr txBox="1"/>
          <p:nvPr/>
        </p:nvSpPr>
        <p:spPr>
          <a:xfrm>
            <a:off x="5820701" y="4828731"/>
            <a:ext cx="955711" cy="400110"/>
          </a:xfrm>
          <a:prstGeom prst="rect">
            <a:avLst/>
          </a:prstGeom>
          <a:noFill/>
        </p:spPr>
        <p:txBody>
          <a:bodyPr wrap="none" rtlCol="0">
            <a:spAutoFit/>
          </a:bodyPr>
          <a:lstStyle/>
          <a:p>
            <a:r>
              <a:rPr lang="en-US" sz="1000" dirty="0" smtClean="0"/>
              <a:t>Waterborne,</a:t>
            </a:r>
          </a:p>
          <a:p>
            <a:r>
              <a:rPr lang="en-US" sz="1000" dirty="0" smtClean="0"/>
              <a:t>Solid, Airborne</a:t>
            </a:r>
            <a:endParaRPr lang="en-US" sz="1000" dirty="0"/>
          </a:p>
        </p:txBody>
      </p:sp>
      <p:sp>
        <p:nvSpPr>
          <p:cNvPr id="9" name="Bent-Up Arrow 8"/>
          <p:cNvSpPr/>
          <p:nvPr/>
        </p:nvSpPr>
        <p:spPr>
          <a:xfrm rot="5400000">
            <a:off x="4931603" y="3966517"/>
            <a:ext cx="497647" cy="1387928"/>
          </a:xfrm>
          <a:prstGeom prst="bentUpArrow">
            <a:avLst/>
          </a:prstGeom>
          <a:solidFill>
            <a:srgbClr val="FF5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28" name="TextBox 27"/>
          <p:cNvSpPr txBox="1"/>
          <p:nvPr/>
        </p:nvSpPr>
        <p:spPr>
          <a:xfrm>
            <a:off x="1964058" y="2794004"/>
            <a:ext cx="607859" cy="400110"/>
          </a:xfrm>
          <a:prstGeom prst="rect">
            <a:avLst/>
          </a:prstGeom>
          <a:noFill/>
        </p:spPr>
        <p:txBody>
          <a:bodyPr wrap="none" rtlCol="0">
            <a:spAutoFit/>
          </a:bodyPr>
          <a:lstStyle/>
          <a:p>
            <a:r>
              <a:rPr lang="en-US" sz="2000" dirty="0" smtClean="0">
                <a:solidFill>
                  <a:schemeClr val="accent6">
                    <a:lumMod val="75000"/>
                  </a:schemeClr>
                </a:solidFill>
                <a:latin typeface="Arial Black"/>
                <a:sym typeface="Wingdings" pitchFamily="2" charset="2"/>
              </a:rPr>
              <a:t></a:t>
            </a:r>
            <a:r>
              <a:rPr lang="en-US" sz="2000" dirty="0" smtClean="0">
                <a:solidFill>
                  <a:schemeClr val="accent6">
                    <a:lumMod val="75000"/>
                  </a:schemeClr>
                </a:solidFill>
                <a:latin typeface="Arial Black"/>
              </a:rPr>
              <a:t>$</a:t>
            </a:r>
            <a:endParaRPr lang="en-US" sz="2000" dirty="0">
              <a:solidFill>
                <a:schemeClr val="accent6">
                  <a:lumMod val="75000"/>
                </a:schemeClr>
              </a:solidFill>
            </a:endParaRPr>
          </a:p>
        </p:txBody>
      </p:sp>
      <p:sp>
        <p:nvSpPr>
          <p:cNvPr id="29" name="TextBox 28"/>
          <p:cNvSpPr txBox="1"/>
          <p:nvPr/>
        </p:nvSpPr>
        <p:spPr>
          <a:xfrm>
            <a:off x="1790322" y="4605749"/>
            <a:ext cx="564578" cy="369332"/>
          </a:xfrm>
          <a:prstGeom prst="rect">
            <a:avLst/>
          </a:prstGeom>
          <a:noFill/>
        </p:spPr>
        <p:txBody>
          <a:bodyPr wrap="none" rtlCol="0">
            <a:spAutoFit/>
          </a:bodyPr>
          <a:lstStyle/>
          <a:p>
            <a:r>
              <a:rPr lang="en-US" dirty="0" smtClean="0">
                <a:solidFill>
                  <a:schemeClr val="accent6">
                    <a:lumMod val="75000"/>
                  </a:schemeClr>
                </a:solidFill>
                <a:latin typeface="Arial Black"/>
                <a:sym typeface="Wingdings" pitchFamily="2" charset="2"/>
              </a:rPr>
              <a:t></a:t>
            </a:r>
            <a:r>
              <a:rPr lang="en-US" dirty="0" smtClean="0">
                <a:solidFill>
                  <a:schemeClr val="accent6">
                    <a:lumMod val="75000"/>
                  </a:schemeClr>
                </a:solidFill>
                <a:latin typeface="Arial Black"/>
              </a:rPr>
              <a:t>$</a:t>
            </a:r>
            <a:endParaRPr lang="en-US" dirty="0">
              <a:solidFill>
                <a:schemeClr val="accent6">
                  <a:lumMod val="75000"/>
                </a:schemeClr>
              </a:solidFill>
            </a:endParaRPr>
          </a:p>
        </p:txBody>
      </p:sp>
      <p:sp>
        <p:nvSpPr>
          <p:cNvPr id="31" name="TextBox 30"/>
          <p:cNvSpPr txBox="1"/>
          <p:nvPr/>
        </p:nvSpPr>
        <p:spPr>
          <a:xfrm>
            <a:off x="1790322" y="3833589"/>
            <a:ext cx="564578" cy="369332"/>
          </a:xfrm>
          <a:prstGeom prst="rect">
            <a:avLst/>
          </a:prstGeom>
          <a:noFill/>
        </p:spPr>
        <p:txBody>
          <a:bodyPr wrap="none" rtlCol="0">
            <a:spAutoFit/>
          </a:bodyPr>
          <a:lstStyle/>
          <a:p>
            <a:r>
              <a:rPr lang="en-US" dirty="0" smtClean="0">
                <a:solidFill>
                  <a:schemeClr val="accent6">
                    <a:lumMod val="75000"/>
                  </a:schemeClr>
                </a:solidFill>
                <a:latin typeface="Arial Black"/>
                <a:sym typeface="Wingdings" pitchFamily="2" charset="2"/>
              </a:rPr>
              <a:t></a:t>
            </a:r>
            <a:r>
              <a:rPr lang="en-US" dirty="0" smtClean="0">
                <a:solidFill>
                  <a:schemeClr val="accent6">
                    <a:lumMod val="75000"/>
                  </a:schemeClr>
                </a:solidFill>
                <a:latin typeface="Arial Black"/>
              </a:rPr>
              <a:t>$</a:t>
            </a:r>
            <a:endParaRPr lang="en-US" dirty="0">
              <a:solidFill>
                <a:schemeClr val="accent6">
                  <a:lumMod val="75000"/>
                </a:schemeClr>
              </a:solidFill>
            </a:endParaRPr>
          </a:p>
        </p:txBody>
      </p:sp>
      <p:sp>
        <p:nvSpPr>
          <p:cNvPr id="35" name="TextBox 34"/>
          <p:cNvSpPr txBox="1"/>
          <p:nvPr/>
        </p:nvSpPr>
        <p:spPr>
          <a:xfrm>
            <a:off x="2867282" y="3455129"/>
            <a:ext cx="481222" cy="307777"/>
          </a:xfrm>
          <a:prstGeom prst="rect">
            <a:avLst/>
          </a:prstGeom>
          <a:noFill/>
        </p:spPr>
        <p:txBody>
          <a:bodyPr wrap="none" rtlCol="0">
            <a:spAutoFit/>
          </a:bodyPr>
          <a:lstStyle/>
          <a:p>
            <a:r>
              <a:rPr lang="en-US" sz="1400" dirty="0" smtClean="0">
                <a:solidFill>
                  <a:schemeClr val="accent6">
                    <a:lumMod val="75000"/>
                  </a:schemeClr>
                </a:solidFill>
                <a:latin typeface="Arial Black"/>
                <a:sym typeface="Wingdings" pitchFamily="2" charset="2"/>
              </a:rPr>
              <a:t></a:t>
            </a:r>
            <a:r>
              <a:rPr lang="en-US" sz="1400" dirty="0" smtClean="0">
                <a:solidFill>
                  <a:schemeClr val="accent6">
                    <a:lumMod val="75000"/>
                  </a:schemeClr>
                </a:solidFill>
                <a:latin typeface="Arial Black"/>
              </a:rPr>
              <a:t>$</a:t>
            </a:r>
            <a:endParaRPr lang="en-US" sz="1400" dirty="0">
              <a:solidFill>
                <a:schemeClr val="accent6">
                  <a:lumMod val="75000"/>
                </a:schemeClr>
              </a:solidFill>
            </a:endParaRPr>
          </a:p>
        </p:txBody>
      </p:sp>
      <p:sp>
        <p:nvSpPr>
          <p:cNvPr id="37" name="TextBox 36"/>
          <p:cNvSpPr txBox="1"/>
          <p:nvPr/>
        </p:nvSpPr>
        <p:spPr>
          <a:xfrm>
            <a:off x="6179442" y="3488149"/>
            <a:ext cx="1114408" cy="769441"/>
          </a:xfrm>
          <a:prstGeom prst="rect">
            <a:avLst/>
          </a:prstGeom>
          <a:noFill/>
        </p:spPr>
        <p:txBody>
          <a:bodyPr wrap="none" rtlCol="0">
            <a:spAutoFit/>
          </a:bodyPr>
          <a:lstStyle/>
          <a:p>
            <a:r>
              <a:rPr lang="en-US" sz="4400" dirty="0" smtClean="0">
                <a:solidFill>
                  <a:schemeClr val="accent6">
                    <a:lumMod val="75000"/>
                  </a:schemeClr>
                </a:solidFill>
                <a:latin typeface="Arial Black"/>
                <a:sym typeface="Wingdings" pitchFamily="2" charset="2"/>
              </a:rPr>
              <a:t></a:t>
            </a:r>
            <a:r>
              <a:rPr lang="en-US" sz="4400" dirty="0" smtClean="0">
                <a:solidFill>
                  <a:schemeClr val="accent6">
                    <a:lumMod val="75000"/>
                  </a:schemeClr>
                </a:solidFill>
                <a:latin typeface="Arial Black"/>
              </a:rPr>
              <a:t>$</a:t>
            </a:r>
            <a:endParaRPr lang="en-US" sz="4400" dirty="0">
              <a:solidFill>
                <a:schemeClr val="accent6">
                  <a:lumMod val="75000"/>
                </a:schemeClr>
              </a:solidFill>
            </a:endParaRPr>
          </a:p>
        </p:txBody>
      </p:sp>
      <p:sp>
        <p:nvSpPr>
          <p:cNvPr id="38" name="TextBox 37"/>
          <p:cNvSpPr txBox="1"/>
          <p:nvPr/>
        </p:nvSpPr>
        <p:spPr>
          <a:xfrm>
            <a:off x="6095971" y="4407240"/>
            <a:ext cx="564578" cy="369332"/>
          </a:xfrm>
          <a:prstGeom prst="rect">
            <a:avLst/>
          </a:prstGeom>
          <a:noFill/>
        </p:spPr>
        <p:txBody>
          <a:bodyPr wrap="none" rtlCol="0">
            <a:spAutoFit/>
          </a:bodyPr>
          <a:lstStyle/>
          <a:p>
            <a:r>
              <a:rPr lang="en-US" dirty="0" smtClean="0">
                <a:solidFill>
                  <a:schemeClr val="accent6">
                    <a:lumMod val="75000"/>
                  </a:schemeClr>
                </a:solidFill>
                <a:latin typeface="Arial Black"/>
              </a:rPr>
              <a:t>$</a:t>
            </a:r>
            <a:r>
              <a:rPr lang="en-US" dirty="0" smtClean="0">
                <a:solidFill>
                  <a:schemeClr val="accent6">
                    <a:lumMod val="75000"/>
                  </a:schemeClr>
                </a:solidFill>
                <a:latin typeface="Arial Black"/>
                <a:sym typeface="Wingdings" pitchFamily="2" charset="2"/>
              </a:rPr>
              <a:t></a:t>
            </a:r>
            <a:endParaRPr lang="en-US" dirty="0">
              <a:solidFill>
                <a:schemeClr val="accent6">
                  <a:lumMod val="75000"/>
                </a:schemeClr>
              </a:solidFill>
            </a:endParaRPr>
          </a:p>
        </p:txBody>
      </p:sp>
      <p:sp>
        <p:nvSpPr>
          <p:cNvPr id="39" name="TextBox 38"/>
          <p:cNvSpPr txBox="1"/>
          <p:nvPr/>
        </p:nvSpPr>
        <p:spPr>
          <a:xfrm>
            <a:off x="5430705" y="5253449"/>
            <a:ext cx="171522" cy="307777"/>
          </a:xfrm>
          <a:prstGeom prst="rect">
            <a:avLst/>
          </a:prstGeom>
          <a:noFill/>
        </p:spPr>
        <p:txBody>
          <a:bodyPr wrap="none" lIns="0" tIns="0" rIns="0" bIns="0" rtlCol="0">
            <a:spAutoFit/>
          </a:bodyPr>
          <a:lstStyle/>
          <a:p>
            <a:r>
              <a:rPr lang="en-US" sz="2000" dirty="0" smtClean="0">
                <a:solidFill>
                  <a:schemeClr val="accent6">
                    <a:lumMod val="75000"/>
                  </a:schemeClr>
                </a:solidFill>
                <a:latin typeface="Arial Black"/>
              </a:rPr>
              <a:t>$</a:t>
            </a:r>
            <a:endParaRPr lang="en-US" sz="2000" dirty="0">
              <a:solidFill>
                <a:schemeClr val="accent6">
                  <a:lumMod val="75000"/>
                </a:schemeClr>
              </a:solidFill>
            </a:endParaRPr>
          </a:p>
        </p:txBody>
      </p:sp>
      <p:sp>
        <p:nvSpPr>
          <p:cNvPr id="40" name="TextBox 39"/>
          <p:cNvSpPr txBox="1"/>
          <p:nvPr/>
        </p:nvSpPr>
        <p:spPr>
          <a:xfrm>
            <a:off x="4188645" y="3698969"/>
            <a:ext cx="120226" cy="215444"/>
          </a:xfrm>
          <a:prstGeom prst="rect">
            <a:avLst/>
          </a:prstGeom>
          <a:noFill/>
        </p:spPr>
        <p:txBody>
          <a:bodyPr wrap="none" lIns="0" tIns="0" rIns="0" bIns="0" rtlCol="0">
            <a:spAutoFit/>
          </a:bodyPr>
          <a:lstStyle/>
          <a:p>
            <a:r>
              <a:rPr lang="en-US" sz="1400" dirty="0" smtClean="0">
                <a:solidFill>
                  <a:schemeClr val="accent6">
                    <a:lumMod val="75000"/>
                  </a:schemeClr>
                </a:solidFill>
                <a:latin typeface="Arial Black"/>
              </a:rPr>
              <a:t>$</a:t>
            </a:r>
            <a:endParaRPr lang="en-US" sz="1400" dirty="0">
              <a:solidFill>
                <a:schemeClr val="accent6">
                  <a:lumMod val="75000"/>
                </a:schemeClr>
              </a:solidFill>
            </a:endParaRPr>
          </a:p>
        </p:txBody>
      </p:sp>
      <p:sp>
        <p:nvSpPr>
          <p:cNvPr id="41" name="TextBox 40"/>
          <p:cNvSpPr txBox="1"/>
          <p:nvPr/>
        </p:nvSpPr>
        <p:spPr>
          <a:xfrm>
            <a:off x="5196009" y="3695921"/>
            <a:ext cx="120226" cy="215444"/>
          </a:xfrm>
          <a:prstGeom prst="rect">
            <a:avLst/>
          </a:prstGeom>
          <a:noFill/>
        </p:spPr>
        <p:txBody>
          <a:bodyPr wrap="none" lIns="0" tIns="0" rIns="0" bIns="0" rtlCol="0">
            <a:spAutoFit/>
          </a:bodyPr>
          <a:lstStyle/>
          <a:p>
            <a:r>
              <a:rPr lang="en-US" sz="1400" dirty="0" smtClean="0">
                <a:solidFill>
                  <a:schemeClr val="accent6">
                    <a:lumMod val="75000"/>
                  </a:schemeClr>
                </a:solidFill>
                <a:latin typeface="Arial Black"/>
              </a:rPr>
              <a:t>$</a:t>
            </a:r>
            <a:endParaRPr lang="en-US" sz="1400" dirty="0">
              <a:solidFill>
                <a:schemeClr val="accent6">
                  <a:lumMod val="75000"/>
                </a:schemeClr>
              </a:solidFill>
            </a:endParaRPr>
          </a:p>
        </p:txBody>
      </p:sp>
      <p:sp>
        <p:nvSpPr>
          <p:cNvPr id="42" name="TextBox 41"/>
          <p:cNvSpPr txBox="1"/>
          <p:nvPr/>
        </p:nvSpPr>
        <p:spPr>
          <a:xfrm>
            <a:off x="4902104" y="2414472"/>
            <a:ext cx="3077509" cy="338554"/>
          </a:xfrm>
          <a:prstGeom prst="rect">
            <a:avLst/>
          </a:prstGeom>
          <a:noFill/>
        </p:spPr>
        <p:txBody>
          <a:bodyPr wrap="none" rtlCol="0">
            <a:spAutoFit/>
          </a:bodyPr>
          <a:lstStyle/>
          <a:p>
            <a:r>
              <a:rPr lang="en-US" sz="1600" dirty="0" smtClean="0"/>
              <a:t>Production System (Site) Boundary</a:t>
            </a:r>
            <a:endParaRPr lang="en-US" sz="1600" dirty="0"/>
          </a:p>
        </p:txBody>
      </p:sp>
      <p:cxnSp>
        <p:nvCxnSpPr>
          <p:cNvPr id="44" name="Straight Connector 43"/>
          <p:cNvCxnSpPr/>
          <p:nvPr/>
        </p:nvCxnSpPr>
        <p:spPr>
          <a:xfrm flipH="1">
            <a:off x="4580664" y="2593222"/>
            <a:ext cx="366420" cy="36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311094" y="6230234"/>
            <a:ext cx="1303992" cy="441838"/>
            <a:chOff x="2399230" y="6257666"/>
            <a:chExt cx="1303992" cy="441838"/>
          </a:xfrm>
        </p:grpSpPr>
        <p:grpSp>
          <p:nvGrpSpPr>
            <p:cNvPr id="56" name="Group 55"/>
            <p:cNvGrpSpPr>
              <a:grpSpLocks noChangeAspect="1"/>
            </p:cNvGrpSpPr>
            <p:nvPr/>
          </p:nvGrpSpPr>
          <p:grpSpPr>
            <a:xfrm>
              <a:off x="2417982" y="6275954"/>
              <a:ext cx="402336" cy="365760"/>
              <a:chOff x="1554480" y="2651760"/>
              <a:chExt cx="502920" cy="457200"/>
            </a:xfrm>
            <a:solidFill>
              <a:srgbClr val="FFFF00"/>
            </a:solidFill>
          </p:grpSpPr>
          <p:sp>
            <p:nvSpPr>
              <p:cNvPr id="58" name="Circular Arrow 57"/>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9" name="Circular Arrow 58"/>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57" name="Rectangle 56"/>
            <p:cNvSpPr/>
            <p:nvPr/>
          </p:nvSpPr>
          <p:spPr>
            <a:xfrm>
              <a:off x="2399230" y="6257666"/>
              <a:ext cx="1303992" cy="4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Production</a:t>
              </a:r>
            </a:p>
            <a:p>
              <a:pPr algn="r"/>
              <a:r>
                <a:rPr lang="en-US" sz="1400" dirty="0" smtClean="0">
                  <a:solidFill>
                    <a:schemeClr val="tx1"/>
                  </a:solidFill>
                </a:rPr>
                <a:t>Processes</a:t>
              </a:r>
            </a:p>
          </p:txBody>
        </p:sp>
      </p:gr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184549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11855" y="5290539"/>
            <a:ext cx="7315007" cy="731520"/>
            <a:chOff x="911855" y="5290539"/>
            <a:chExt cx="7315007" cy="731520"/>
          </a:xfrm>
        </p:grpSpPr>
        <p:sp>
          <p:nvSpPr>
            <p:cNvPr id="38" name="Rectangle 37"/>
            <p:cNvSpPr/>
            <p:nvPr/>
          </p:nvSpPr>
          <p:spPr>
            <a:xfrm>
              <a:off x="911856" y="5436843"/>
              <a:ext cx="7314217" cy="146304"/>
            </a:xfrm>
            <a:prstGeom prst="rect">
              <a:avLst/>
            </a:prstGeom>
            <a:solidFill>
              <a:srgbClr val="ECDD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p:txBody>
        </p:sp>
        <p:sp>
          <p:nvSpPr>
            <p:cNvPr id="39" name="Rectangle 38"/>
            <p:cNvSpPr/>
            <p:nvPr/>
          </p:nvSpPr>
          <p:spPr>
            <a:xfrm>
              <a:off x="911855" y="5290539"/>
              <a:ext cx="7314217" cy="146304"/>
            </a:xfrm>
            <a:prstGeom prst="rect">
              <a:avLst/>
            </a:prstGeom>
            <a:solidFill>
              <a:schemeClr val="accent6">
                <a:lumMod val="50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p:txBody>
        </p:sp>
        <p:sp>
          <p:nvSpPr>
            <p:cNvPr id="40" name="Rectangle 39"/>
            <p:cNvSpPr/>
            <p:nvPr/>
          </p:nvSpPr>
          <p:spPr>
            <a:xfrm>
              <a:off x="912645" y="5583147"/>
              <a:ext cx="7314217" cy="146304"/>
            </a:xfrm>
            <a:prstGeom prst="rect">
              <a:avLst/>
            </a:prstGeom>
            <a:solidFill>
              <a:schemeClr val="bg2">
                <a:lumMod val="75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Land</a:t>
              </a:r>
            </a:p>
          </p:txBody>
        </p:sp>
        <p:sp>
          <p:nvSpPr>
            <p:cNvPr id="41" name="Rectangle 40"/>
            <p:cNvSpPr/>
            <p:nvPr/>
          </p:nvSpPr>
          <p:spPr>
            <a:xfrm>
              <a:off x="912645" y="5729451"/>
              <a:ext cx="7314217" cy="146304"/>
            </a:xfrm>
            <a:prstGeom prst="rect">
              <a:avLst/>
            </a:prstGeom>
            <a:solidFill>
              <a:srgbClr val="0099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Ground Water</a:t>
              </a:r>
            </a:p>
          </p:txBody>
        </p:sp>
        <p:sp>
          <p:nvSpPr>
            <p:cNvPr id="42" name="Rectangle 41"/>
            <p:cNvSpPr/>
            <p:nvPr/>
          </p:nvSpPr>
          <p:spPr>
            <a:xfrm>
              <a:off x="912645" y="5875755"/>
              <a:ext cx="7314217" cy="146304"/>
            </a:xfrm>
            <a:prstGeom prst="rect">
              <a:avLst/>
            </a:prstGeom>
            <a:solidFill>
              <a:srgbClr val="FF66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Minerals</a:t>
              </a:r>
            </a:p>
          </p:txBody>
        </p:sp>
      </p:grpSp>
      <p:sp>
        <p:nvSpPr>
          <p:cNvPr id="80" name="Freeform 79"/>
          <p:cNvSpPr/>
          <p:nvPr/>
        </p:nvSpPr>
        <p:spPr>
          <a:xfrm>
            <a:off x="1833583" y="1583035"/>
            <a:ext cx="5476834" cy="4388550"/>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295605">
                <a:moveTo>
                  <a:pt x="54930" y="1140631"/>
                </a:moveTo>
                <a:cubicBezTo>
                  <a:pt x="97387" y="1330522"/>
                  <a:pt x="174335" y="1869412"/>
                  <a:pt x="259924" y="2039870"/>
                </a:cubicBezTo>
                <a:cubicBezTo>
                  <a:pt x="345513" y="2210328"/>
                  <a:pt x="420040" y="2141356"/>
                  <a:pt x="568462" y="2163380"/>
                </a:cubicBezTo>
                <a:cubicBezTo>
                  <a:pt x="716884" y="2185405"/>
                  <a:pt x="978138" y="2168318"/>
                  <a:pt x="1119267" y="2169360"/>
                </a:cubicBezTo>
                <a:lnTo>
                  <a:pt x="1537874" y="2170300"/>
                </a:lnTo>
                <a:cubicBezTo>
                  <a:pt x="1648933" y="2173179"/>
                  <a:pt x="1753545" y="2177599"/>
                  <a:pt x="1785621" y="2186632"/>
                </a:cubicBezTo>
                <a:cubicBezTo>
                  <a:pt x="1817697" y="2195665"/>
                  <a:pt x="1879195" y="2262033"/>
                  <a:pt x="1940868" y="2276316"/>
                </a:cubicBezTo>
                <a:cubicBezTo>
                  <a:pt x="2002541" y="2290599"/>
                  <a:pt x="2035725" y="2307161"/>
                  <a:pt x="2170546" y="2284288"/>
                </a:cubicBezTo>
                <a:cubicBezTo>
                  <a:pt x="2305367" y="2261415"/>
                  <a:pt x="2516302" y="2229483"/>
                  <a:pt x="2651968" y="2121141"/>
                </a:cubicBezTo>
                <a:cubicBezTo>
                  <a:pt x="2787634" y="2012799"/>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20000"/>
              <a:lumOff val="80000"/>
              <a:alpha val="25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2" name="Rectangle 1"/>
          <p:cNvSpPr/>
          <p:nvPr/>
        </p:nvSpPr>
        <p:spPr>
          <a:xfrm>
            <a:off x="3269609" y="2979473"/>
            <a:ext cx="2604782" cy="2604782"/>
          </a:xfrm>
          <a:prstGeom prst="rect">
            <a:avLst/>
          </a:prstGeom>
          <a:solidFill>
            <a:srgbClr val="ECDDCC"/>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4" name="Title 3"/>
          <p:cNvSpPr>
            <a:spLocks noGrp="1"/>
          </p:cNvSpPr>
          <p:nvPr>
            <p:ph type="title"/>
          </p:nvPr>
        </p:nvSpPr>
        <p:spPr>
          <a:xfrm>
            <a:off x="628650" y="418395"/>
            <a:ext cx="7886700" cy="711834"/>
          </a:xfrm>
        </p:spPr>
        <p:txBody>
          <a:bodyPr>
            <a:normAutofit fontScale="90000"/>
          </a:bodyPr>
          <a:lstStyle/>
          <a:p>
            <a:r>
              <a:rPr lang="en-US" dirty="0" smtClean="0"/>
              <a:t>Ecological System</a:t>
            </a:r>
            <a:br>
              <a:rPr lang="en-US" dirty="0" smtClean="0"/>
            </a:br>
            <a:r>
              <a:rPr lang="en-US" dirty="0" smtClean="0"/>
              <a:t>&amp; Crop </a:t>
            </a:r>
            <a:r>
              <a:rPr lang="en-US" dirty="0"/>
              <a:t>Production </a:t>
            </a:r>
            <a:r>
              <a:rPr lang="en-US" dirty="0" smtClean="0"/>
              <a:t>System/Site</a:t>
            </a:r>
            <a:endParaRPr lang="en-US" dirty="0"/>
          </a:p>
        </p:txBody>
      </p:sp>
      <p:sp>
        <p:nvSpPr>
          <p:cNvPr id="3" name="Right Arrow 2"/>
          <p:cNvSpPr/>
          <p:nvPr/>
        </p:nvSpPr>
        <p:spPr>
          <a:xfrm>
            <a:off x="1166177" y="3988508"/>
            <a:ext cx="210312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rPr>
              <a:t>Seed, Fertilizer, Pesticides</a:t>
            </a:r>
          </a:p>
        </p:txBody>
      </p:sp>
      <p:sp>
        <p:nvSpPr>
          <p:cNvPr id="19" name="Right Arrow 18"/>
          <p:cNvSpPr/>
          <p:nvPr/>
        </p:nvSpPr>
        <p:spPr>
          <a:xfrm>
            <a:off x="5874391" y="3973970"/>
            <a:ext cx="2103120" cy="571353"/>
          </a:xfrm>
          <a:prstGeom prst="rightArrow">
            <a:avLst/>
          </a:prstGeom>
          <a:solidFill>
            <a:schemeClr val="accent4">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Food/Fiber</a:t>
            </a:r>
          </a:p>
        </p:txBody>
      </p:sp>
      <p:sp>
        <p:nvSpPr>
          <p:cNvPr id="30" name="Right Arrow 29"/>
          <p:cNvSpPr/>
          <p:nvPr/>
        </p:nvSpPr>
        <p:spPr>
          <a:xfrm>
            <a:off x="3269609" y="3981013"/>
            <a:ext cx="2604782" cy="571353"/>
          </a:xfrm>
          <a:prstGeom prst="rightArrow">
            <a:avLst/>
          </a:prstGeom>
          <a:gradFill>
            <a:gsLst>
              <a:gs pos="77000">
                <a:schemeClr val="accent6">
                  <a:lumMod val="50000"/>
                </a:schemeClr>
              </a:gs>
              <a:gs pos="30000">
                <a:schemeClr val="accent6">
                  <a:lumMod val="50000"/>
                </a:schemeClr>
              </a:gs>
              <a:gs pos="7000">
                <a:schemeClr val="bg1"/>
              </a:gs>
              <a:gs pos="91000">
                <a:schemeClr val="accent4">
                  <a:lumMod val="60000"/>
                  <a:lumOff val="40000"/>
                </a:schemeClr>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4" name="Right Arrow 53"/>
          <p:cNvSpPr/>
          <p:nvPr/>
        </p:nvSpPr>
        <p:spPr>
          <a:xfrm>
            <a:off x="2354897" y="3379311"/>
            <a:ext cx="914400" cy="274320"/>
          </a:xfrm>
          <a:prstGeom prst="rightArrow">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Pests</a:t>
            </a:r>
          </a:p>
        </p:txBody>
      </p:sp>
      <p:sp>
        <p:nvSpPr>
          <p:cNvPr id="36" name="Chevron 35"/>
          <p:cNvSpPr/>
          <p:nvPr/>
        </p:nvSpPr>
        <p:spPr>
          <a:xfrm>
            <a:off x="5868187" y="3085685"/>
            <a:ext cx="822960" cy="109728"/>
          </a:xfrm>
          <a:prstGeom prst="chevron">
            <a:avLst/>
          </a:prstGeom>
          <a:solidFill>
            <a:schemeClr val="bg1">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000" dirty="0" smtClean="0">
                <a:solidFill>
                  <a:schemeClr val="bg1"/>
                </a:solidFill>
              </a:rPr>
              <a:t>Waste Energy</a:t>
            </a:r>
          </a:p>
        </p:txBody>
      </p:sp>
      <p:sp>
        <p:nvSpPr>
          <p:cNvPr id="44" name="Right Arrow 43"/>
          <p:cNvSpPr/>
          <p:nvPr/>
        </p:nvSpPr>
        <p:spPr>
          <a:xfrm>
            <a:off x="3307763" y="4653178"/>
            <a:ext cx="679276" cy="365760"/>
          </a:xfrm>
          <a:prstGeom prst="righ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Tillage</a:t>
            </a:r>
          </a:p>
        </p:txBody>
      </p:sp>
      <p:grpSp>
        <p:nvGrpSpPr>
          <p:cNvPr id="51" name="Group 50"/>
          <p:cNvGrpSpPr>
            <a:grpSpLocks noChangeAspect="1"/>
          </p:cNvGrpSpPr>
          <p:nvPr/>
        </p:nvGrpSpPr>
        <p:grpSpPr>
          <a:xfrm>
            <a:off x="3362322" y="4410862"/>
            <a:ext cx="402336" cy="365760"/>
            <a:chOff x="1554480" y="2651760"/>
            <a:chExt cx="502920" cy="457200"/>
          </a:xfrm>
        </p:grpSpPr>
        <p:sp>
          <p:nvSpPr>
            <p:cNvPr id="52" name="Circular Arrow 51"/>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3" name="Circular Arrow 52"/>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1" name="TextBox 60"/>
          <p:cNvSpPr txBox="1"/>
          <p:nvPr/>
        </p:nvSpPr>
        <p:spPr>
          <a:xfrm>
            <a:off x="3043425" y="3289887"/>
            <a:ext cx="458780" cy="461665"/>
          </a:xfrm>
          <a:prstGeom prst="rect">
            <a:avLst/>
          </a:prstGeom>
          <a:noFill/>
        </p:spPr>
        <p:txBody>
          <a:bodyPr wrap="none" rtlCol="0">
            <a:spAutoFit/>
          </a:bodyPr>
          <a:lstStyle/>
          <a:p>
            <a:r>
              <a:rPr lang="en-US" sz="2400" b="1" dirty="0" smtClean="0">
                <a:solidFill>
                  <a:srgbClr val="FF0000"/>
                </a:solidFill>
                <a:sym typeface="Wingdings 2"/>
              </a:rPr>
              <a:t></a:t>
            </a:r>
            <a:endParaRPr lang="en-US" sz="2400" b="1" dirty="0">
              <a:solidFill>
                <a:srgbClr val="FF0000"/>
              </a:solidFill>
            </a:endParaRPr>
          </a:p>
        </p:txBody>
      </p:sp>
      <p:sp>
        <p:nvSpPr>
          <p:cNvPr id="57" name="Chevron 56"/>
          <p:cNvSpPr/>
          <p:nvPr/>
        </p:nvSpPr>
        <p:spPr>
          <a:xfrm rot="19135859">
            <a:off x="6905520" y="2127979"/>
            <a:ext cx="1188720" cy="182880"/>
          </a:xfrm>
          <a:prstGeom prst="chevron">
            <a:avLst/>
          </a:prstGeom>
          <a:solidFill>
            <a:schemeClr val="bg2">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200" dirty="0" smtClean="0">
                <a:solidFill>
                  <a:schemeClr val="bg1"/>
                </a:solidFill>
              </a:rPr>
              <a:t>Heat Energy</a:t>
            </a:r>
          </a:p>
        </p:txBody>
      </p:sp>
      <p:sp>
        <p:nvSpPr>
          <p:cNvPr id="60" name="Chevron 59"/>
          <p:cNvSpPr/>
          <p:nvPr/>
        </p:nvSpPr>
        <p:spPr>
          <a:xfrm rot="3600000">
            <a:off x="2321309" y="2050148"/>
            <a:ext cx="1828800" cy="274320"/>
          </a:xfrm>
          <a:prstGeom prst="chevron">
            <a:avLst/>
          </a:prstGeom>
          <a:solidFill>
            <a:schemeClr val="accent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tx1"/>
                </a:solidFill>
              </a:rPr>
              <a:t>Solar Energy</a:t>
            </a:r>
          </a:p>
        </p:txBody>
      </p:sp>
      <p:sp>
        <p:nvSpPr>
          <p:cNvPr id="62" name="Chevron 61"/>
          <p:cNvSpPr/>
          <p:nvPr/>
        </p:nvSpPr>
        <p:spPr>
          <a:xfrm>
            <a:off x="1435664" y="3049109"/>
            <a:ext cx="1828800" cy="18288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200" dirty="0" smtClean="0">
                <a:solidFill>
                  <a:schemeClr val="bg1"/>
                </a:solidFill>
              </a:rPr>
              <a:t>Energy (Fuel)</a:t>
            </a:r>
          </a:p>
        </p:txBody>
      </p:sp>
      <p:sp>
        <p:nvSpPr>
          <p:cNvPr id="10" name="TextBox 9"/>
          <p:cNvSpPr txBox="1"/>
          <p:nvPr/>
        </p:nvSpPr>
        <p:spPr>
          <a:xfrm>
            <a:off x="4402168" y="5321965"/>
            <a:ext cx="333425" cy="276999"/>
          </a:xfrm>
          <a:prstGeom prst="rect">
            <a:avLst/>
          </a:prstGeom>
          <a:noFill/>
        </p:spPr>
        <p:txBody>
          <a:bodyPr wrap="none" lIns="0" tIns="0" rIns="0" bIns="0" rtlCol="0">
            <a:spAutoFit/>
          </a:bodyPr>
          <a:lstStyle/>
          <a:p>
            <a:r>
              <a:rPr lang="en-US" dirty="0" smtClean="0"/>
              <a:t>Soil</a:t>
            </a:r>
            <a:endParaRPr lang="en-US" dirty="0"/>
          </a:p>
        </p:txBody>
      </p:sp>
      <p:sp>
        <p:nvSpPr>
          <p:cNvPr id="64" name="Right Arrow 63"/>
          <p:cNvSpPr/>
          <p:nvPr/>
        </p:nvSpPr>
        <p:spPr>
          <a:xfrm>
            <a:off x="3359488" y="3680233"/>
            <a:ext cx="679276" cy="365760"/>
          </a:xfrm>
          <a:prstGeom prst="righ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Planter</a:t>
            </a:r>
          </a:p>
        </p:txBody>
      </p:sp>
      <p:grpSp>
        <p:nvGrpSpPr>
          <p:cNvPr id="65" name="Group 64"/>
          <p:cNvGrpSpPr>
            <a:grpSpLocks noChangeAspect="1"/>
          </p:cNvGrpSpPr>
          <p:nvPr/>
        </p:nvGrpSpPr>
        <p:grpSpPr>
          <a:xfrm>
            <a:off x="3450333" y="3926357"/>
            <a:ext cx="402336" cy="365760"/>
            <a:chOff x="1554480" y="2651760"/>
            <a:chExt cx="502920" cy="457200"/>
          </a:xfrm>
        </p:grpSpPr>
        <p:sp>
          <p:nvSpPr>
            <p:cNvPr id="66" name="Circular Arrow 6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67" name="Circular Arrow 6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1" name="Left Arrow 10"/>
          <p:cNvSpPr/>
          <p:nvPr/>
        </p:nvSpPr>
        <p:spPr>
          <a:xfrm>
            <a:off x="3745230" y="3335800"/>
            <a:ext cx="676656" cy="365760"/>
          </a:xfrm>
          <a:prstGeom prst="lef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Pest Equip.</a:t>
            </a:r>
          </a:p>
        </p:txBody>
      </p:sp>
      <p:grpSp>
        <p:nvGrpSpPr>
          <p:cNvPr id="69" name="Group 68"/>
          <p:cNvGrpSpPr>
            <a:grpSpLocks noChangeAspect="1"/>
          </p:cNvGrpSpPr>
          <p:nvPr/>
        </p:nvGrpSpPr>
        <p:grpSpPr>
          <a:xfrm>
            <a:off x="3361941" y="3337331"/>
            <a:ext cx="402336" cy="365760"/>
            <a:chOff x="1554480" y="2651760"/>
            <a:chExt cx="502920" cy="457200"/>
          </a:xfrm>
        </p:grpSpPr>
        <p:sp>
          <p:nvSpPr>
            <p:cNvPr id="70" name="Circular Arrow 69"/>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71" name="Circular Arrow 70"/>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3" name="Right Arrow 62"/>
          <p:cNvSpPr/>
          <p:nvPr/>
        </p:nvSpPr>
        <p:spPr>
          <a:xfrm rot="5400000">
            <a:off x="4316922" y="2019031"/>
            <a:ext cx="1631325"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27432" rtlCol="0" anchor="ctr"/>
          <a:lstStyle/>
          <a:p>
            <a:pPr algn="ctr"/>
            <a:r>
              <a:rPr lang="en-US" sz="1200" dirty="0" smtClean="0">
                <a:solidFill>
                  <a:schemeClr val="tx1"/>
                </a:solidFill>
              </a:rPr>
              <a:t>Precipitation</a:t>
            </a:r>
          </a:p>
        </p:txBody>
      </p:sp>
      <p:sp>
        <p:nvSpPr>
          <p:cNvPr id="72" name="Right Arrow 71"/>
          <p:cNvSpPr/>
          <p:nvPr/>
        </p:nvSpPr>
        <p:spPr>
          <a:xfrm>
            <a:off x="5197559" y="4331669"/>
            <a:ext cx="679276" cy="365760"/>
          </a:xfrm>
          <a:prstGeom prst="righ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Harvester</a:t>
            </a:r>
          </a:p>
        </p:txBody>
      </p:sp>
      <p:grpSp>
        <p:nvGrpSpPr>
          <p:cNvPr id="73" name="Group 72"/>
          <p:cNvGrpSpPr>
            <a:grpSpLocks noChangeAspect="1"/>
          </p:cNvGrpSpPr>
          <p:nvPr/>
        </p:nvGrpSpPr>
        <p:grpSpPr>
          <a:xfrm>
            <a:off x="5284213" y="4079953"/>
            <a:ext cx="402336" cy="365760"/>
            <a:chOff x="1554480" y="2651760"/>
            <a:chExt cx="502920" cy="457200"/>
          </a:xfrm>
        </p:grpSpPr>
        <p:sp>
          <p:nvSpPr>
            <p:cNvPr id="74" name="Circular Arrow 73"/>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75" name="Circular Arrow 74"/>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76" name="Right Arrow 75"/>
          <p:cNvSpPr/>
          <p:nvPr/>
        </p:nvSpPr>
        <p:spPr>
          <a:xfrm>
            <a:off x="4004775" y="4647617"/>
            <a:ext cx="679276" cy="365760"/>
          </a:xfrm>
          <a:prstGeom prst="righ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Fertilizer</a:t>
            </a:r>
          </a:p>
        </p:txBody>
      </p:sp>
      <p:grpSp>
        <p:nvGrpSpPr>
          <p:cNvPr id="48" name="Group 47"/>
          <p:cNvGrpSpPr>
            <a:grpSpLocks noChangeAspect="1"/>
          </p:cNvGrpSpPr>
          <p:nvPr/>
        </p:nvGrpSpPr>
        <p:grpSpPr>
          <a:xfrm>
            <a:off x="4076982" y="4397862"/>
            <a:ext cx="402336" cy="365760"/>
            <a:chOff x="1554480" y="2651760"/>
            <a:chExt cx="502920" cy="457200"/>
          </a:xfrm>
        </p:grpSpPr>
        <p:sp>
          <p:nvSpPr>
            <p:cNvPr id="49" name="Circular Arrow 48"/>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0" name="Circular Arrow 49"/>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77" name="Group 76"/>
          <p:cNvGrpSpPr>
            <a:grpSpLocks noChangeAspect="1"/>
          </p:cNvGrpSpPr>
          <p:nvPr/>
        </p:nvGrpSpPr>
        <p:grpSpPr>
          <a:xfrm>
            <a:off x="4427725" y="3937306"/>
            <a:ext cx="402336" cy="365760"/>
            <a:chOff x="1554480" y="2651760"/>
            <a:chExt cx="502920" cy="457200"/>
          </a:xfrm>
          <a:solidFill>
            <a:srgbClr val="00FF00"/>
          </a:solidFill>
        </p:grpSpPr>
        <p:sp>
          <p:nvSpPr>
            <p:cNvPr id="78" name="Circular Arrow 77"/>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79" name="Circular Arrow 78"/>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2" name="TextBox 11"/>
          <p:cNvSpPr txBox="1"/>
          <p:nvPr/>
        </p:nvSpPr>
        <p:spPr>
          <a:xfrm>
            <a:off x="4823965" y="3959090"/>
            <a:ext cx="483786" cy="184666"/>
          </a:xfrm>
          <a:prstGeom prst="rect">
            <a:avLst/>
          </a:prstGeom>
          <a:noFill/>
        </p:spPr>
        <p:txBody>
          <a:bodyPr wrap="none" lIns="0" tIns="0" rIns="0" bIns="0" rtlCol="0">
            <a:spAutoFit/>
          </a:bodyPr>
          <a:lstStyle/>
          <a:p>
            <a:pPr algn="ctr"/>
            <a:r>
              <a:rPr lang="en-US" sz="1200" b="1" i="1" dirty="0" smtClean="0">
                <a:solidFill>
                  <a:schemeClr val="accent6">
                    <a:lumMod val="50000"/>
                  </a:schemeClr>
                </a:solidFill>
              </a:rPr>
              <a:t>Growth</a:t>
            </a:r>
            <a:endParaRPr lang="en-US" sz="1200" b="1" i="1" dirty="0">
              <a:solidFill>
                <a:schemeClr val="accent6">
                  <a:lumMod val="50000"/>
                </a:schemeClr>
              </a:solidFill>
            </a:endParaRPr>
          </a:p>
        </p:txBody>
      </p:sp>
      <p:sp>
        <p:nvSpPr>
          <p:cNvPr id="84" name="Right Arrow 83"/>
          <p:cNvSpPr/>
          <p:nvPr/>
        </p:nvSpPr>
        <p:spPr>
          <a:xfrm>
            <a:off x="5887100" y="3593345"/>
            <a:ext cx="914400" cy="274320"/>
          </a:xfrm>
          <a:prstGeom prst="rightArrow">
            <a:avLst/>
          </a:prstGeom>
          <a:solidFill>
            <a:srgbClr val="663300">
              <a:alpha val="2470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algn="ctr">
              <a:lnSpc>
                <a:spcPct val="150000"/>
              </a:lnSpc>
              <a:spcBef>
                <a:spcPts val="100"/>
              </a:spcBef>
            </a:pPr>
            <a:r>
              <a:rPr lang="en-US" sz="1000" dirty="0" smtClean="0">
                <a:solidFill>
                  <a:schemeClr val="tx1"/>
                </a:solidFill>
              </a:rPr>
              <a:t>Sediment (Dust) </a:t>
            </a:r>
          </a:p>
        </p:txBody>
      </p:sp>
      <p:grpSp>
        <p:nvGrpSpPr>
          <p:cNvPr id="85" name="Group 84"/>
          <p:cNvGrpSpPr/>
          <p:nvPr/>
        </p:nvGrpSpPr>
        <p:grpSpPr>
          <a:xfrm>
            <a:off x="5876748" y="4585313"/>
            <a:ext cx="826770" cy="545461"/>
            <a:chOff x="5876748" y="4558135"/>
            <a:chExt cx="826770" cy="545461"/>
          </a:xfrm>
        </p:grpSpPr>
        <p:sp>
          <p:nvSpPr>
            <p:cNvPr id="86" name="Right Arrow 85"/>
            <p:cNvSpPr/>
            <p:nvPr/>
          </p:nvSpPr>
          <p:spPr>
            <a:xfrm>
              <a:off x="5876748" y="4692743"/>
              <a:ext cx="822960" cy="274320"/>
            </a:xfrm>
            <a:prstGeom prst="rightArrow">
              <a:avLst/>
            </a:prstGeom>
            <a:solidFill>
              <a:srgbClr val="663300">
                <a:alpha val="2470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algn="ctr">
                <a:lnSpc>
                  <a:spcPct val="150000"/>
                </a:lnSpc>
                <a:spcBef>
                  <a:spcPts val="100"/>
                </a:spcBef>
              </a:pPr>
              <a:r>
                <a:rPr lang="en-US" sz="1000" dirty="0" smtClean="0">
                  <a:solidFill>
                    <a:schemeClr val="tx1"/>
                  </a:solidFill>
                </a:rPr>
                <a:t>Sediment </a:t>
              </a:r>
            </a:p>
          </p:txBody>
        </p:sp>
        <p:sp>
          <p:nvSpPr>
            <p:cNvPr id="87" name="Right Arrow 86"/>
            <p:cNvSpPr/>
            <p:nvPr/>
          </p:nvSpPr>
          <p:spPr>
            <a:xfrm>
              <a:off x="5876748" y="4829276"/>
              <a:ext cx="82296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Runoff </a:t>
              </a:r>
            </a:p>
          </p:txBody>
        </p:sp>
        <p:sp>
          <p:nvSpPr>
            <p:cNvPr id="88" name="Right Arrow 87"/>
            <p:cNvSpPr/>
            <p:nvPr/>
          </p:nvSpPr>
          <p:spPr>
            <a:xfrm>
              <a:off x="5880558" y="4558135"/>
              <a:ext cx="822960" cy="274320"/>
            </a:xfrm>
            <a:prstGeom prst="rightArrow">
              <a:avLst/>
            </a:prstGeom>
            <a:solidFill>
              <a:srgbClr val="CC0000">
                <a:alpha val="2470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algn="ctr">
                <a:lnSpc>
                  <a:spcPct val="150000"/>
                </a:lnSpc>
                <a:spcBef>
                  <a:spcPts val="100"/>
                </a:spcBef>
              </a:pPr>
              <a:r>
                <a:rPr lang="en-US" sz="1000" dirty="0" err="1" smtClean="0">
                  <a:solidFill>
                    <a:schemeClr val="tx1"/>
                  </a:solidFill>
                </a:rPr>
                <a:t>Chem</a:t>
              </a:r>
              <a:r>
                <a:rPr lang="en-US" sz="1000" dirty="0" smtClean="0">
                  <a:solidFill>
                    <a:schemeClr val="tx1"/>
                  </a:solidFill>
                </a:rPr>
                <a:t> Waste </a:t>
              </a:r>
            </a:p>
          </p:txBody>
        </p:sp>
      </p:grpSp>
      <p:grpSp>
        <p:nvGrpSpPr>
          <p:cNvPr id="89" name="Group 88"/>
          <p:cNvGrpSpPr>
            <a:grpSpLocks noChangeAspect="1"/>
          </p:cNvGrpSpPr>
          <p:nvPr/>
        </p:nvGrpSpPr>
        <p:grpSpPr>
          <a:xfrm>
            <a:off x="5481857" y="4697400"/>
            <a:ext cx="402336" cy="365760"/>
            <a:chOff x="1554480" y="2651760"/>
            <a:chExt cx="502920" cy="457200"/>
          </a:xfrm>
          <a:solidFill>
            <a:srgbClr val="00FF00"/>
          </a:solidFill>
        </p:grpSpPr>
        <p:sp>
          <p:nvSpPr>
            <p:cNvPr id="90" name="Circular Arrow 89"/>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91" name="Circular Arrow 90"/>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92" name="Group 91"/>
          <p:cNvGrpSpPr>
            <a:grpSpLocks noChangeAspect="1"/>
          </p:cNvGrpSpPr>
          <p:nvPr/>
        </p:nvGrpSpPr>
        <p:grpSpPr>
          <a:xfrm>
            <a:off x="5482799" y="3420974"/>
            <a:ext cx="402336" cy="365760"/>
            <a:chOff x="1554480" y="2651760"/>
            <a:chExt cx="502920" cy="457200"/>
          </a:xfrm>
          <a:solidFill>
            <a:srgbClr val="00FF00"/>
          </a:solidFill>
        </p:grpSpPr>
        <p:sp>
          <p:nvSpPr>
            <p:cNvPr id="93" name="Circular Arrow 92"/>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94" name="Circular Arrow 93"/>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59" name="Right Arrow 58"/>
          <p:cNvSpPr/>
          <p:nvPr/>
        </p:nvSpPr>
        <p:spPr>
          <a:xfrm>
            <a:off x="2263457" y="4939496"/>
            <a:ext cx="100584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Delivered Water </a:t>
            </a:r>
          </a:p>
        </p:txBody>
      </p:sp>
      <p:sp>
        <p:nvSpPr>
          <p:cNvPr id="5" name="TextBox 4"/>
          <p:cNvSpPr txBox="1"/>
          <p:nvPr/>
        </p:nvSpPr>
        <p:spPr>
          <a:xfrm>
            <a:off x="3816083" y="4094487"/>
            <a:ext cx="586122" cy="338554"/>
          </a:xfrm>
          <a:prstGeom prst="rect">
            <a:avLst/>
          </a:prstGeom>
          <a:noFill/>
        </p:spPr>
        <p:txBody>
          <a:bodyPr wrap="none" rtlCol="0">
            <a:spAutoFit/>
          </a:bodyPr>
          <a:lstStyle/>
          <a:p>
            <a:r>
              <a:rPr lang="en-US" sz="1600" b="1" dirty="0" smtClean="0">
                <a:solidFill>
                  <a:schemeClr val="bg1"/>
                </a:solidFill>
              </a:rPr>
              <a:t>Crop</a:t>
            </a:r>
            <a:endParaRPr lang="en-US" sz="1600" b="1" dirty="0">
              <a:solidFill>
                <a:schemeClr val="bg1"/>
              </a:solidFill>
            </a:endParaRPr>
          </a:p>
        </p:txBody>
      </p:sp>
      <p:sp>
        <p:nvSpPr>
          <p:cNvPr id="6" name="TextBox 5"/>
          <p:cNvSpPr txBox="1"/>
          <p:nvPr/>
        </p:nvSpPr>
        <p:spPr>
          <a:xfrm>
            <a:off x="1048797" y="5226706"/>
            <a:ext cx="2199320" cy="276999"/>
          </a:xfrm>
          <a:prstGeom prst="rect">
            <a:avLst/>
          </a:prstGeom>
          <a:noFill/>
        </p:spPr>
        <p:txBody>
          <a:bodyPr wrap="none" rtlCol="0">
            <a:spAutoFit/>
          </a:bodyPr>
          <a:lstStyle/>
          <a:p>
            <a:r>
              <a:rPr lang="en-US" sz="1200" dirty="0" smtClean="0"/>
              <a:t>Native Vegetation </a:t>
            </a:r>
            <a:r>
              <a:rPr lang="en-US" sz="1200" dirty="0"/>
              <a:t>Cover (Plants)</a:t>
            </a:r>
          </a:p>
        </p:txBody>
      </p:sp>
      <p:sp>
        <p:nvSpPr>
          <p:cNvPr id="68" name="TextBox 67"/>
          <p:cNvSpPr txBox="1"/>
          <p:nvPr/>
        </p:nvSpPr>
        <p:spPr>
          <a:xfrm>
            <a:off x="1799079" y="5379106"/>
            <a:ext cx="407484" cy="276999"/>
          </a:xfrm>
          <a:prstGeom prst="rect">
            <a:avLst/>
          </a:prstGeom>
          <a:noFill/>
        </p:spPr>
        <p:txBody>
          <a:bodyPr wrap="none" rtlCol="0">
            <a:spAutoFit/>
          </a:bodyPr>
          <a:lstStyle/>
          <a:p>
            <a:r>
              <a:rPr lang="en-US" sz="1200" dirty="0" smtClean="0"/>
              <a:t>Soil</a:t>
            </a:r>
            <a:endParaRPr lang="en-US" sz="1200" dirty="0"/>
          </a:p>
        </p:txBody>
      </p:sp>
      <p:sp>
        <p:nvSpPr>
          <p:cNvPr id="81" name="Right Arrow 80"/>
          <p:cNvSpPr/>
          <p:nvPr/>
        </p:nvSpPr>
        <p:spPr>
          <a:xfrm rot="16200000" flipV="1">
            <a:off x="4669733" y="2053075"/>
            <a:ext cx="1505985" cy="330482"/>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27432" rtlCol="0" anchor="ctr"/>
          <a:lstStyle/>
          <a:p>
            <a:pPr algn="ctr"/>
            <a:r>
              <a:rPr lang="en-US" sz="1200" dirty="0" smtClean="0">
                <a:solidFill>
                  <a:schemeClr val="tx1"/>
                </a:solidFill>
              </a:rPr>
              <a:t>Evapotranspiration</a:t>
            </a:r>
          </a:p>
        </p:txBody>
      </p:sp>
      <p:grpSp>
        <p:nvGrpSpPr>
          <p:cNvPr id="82" name="Group 81"/>
          <p:cNvGrpSpPr>
            <a:grpSpLocks noChangeAspect="1"/>
          </p:cNvGrpSpPr>
          <p:nvPr/>
        </p:nvGrpSpPr>
        <p:grpSpPr>
          <a:xfrm>
            <a:off x="5049983" y="2960726"/>
            <a:ext cx="402336" cy="365760"/>
            <a:chOff x="1554480" y="2651760"/>
            <a:chExt cx="502920" cy="457200"/>
          </a:xfrm>
          <a:solidFill>
            <a:srgbClr val="00FF00"/>
          </a:solidFill>
        </p:grpSpPr>
        <p:sp>
          <p:nvSpPr>
            <p:cNvPr id="83" name="Circular Arrow 82"/>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95" name="Circular Arrow 94"/>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96" name="Group 95"/>
          <p:cNvGrpSpPr/>
          <p:nvPr/>
        </p:nvGrpSpPr>
        <p:grpSpPr>
          <a:xfrm>
            <a:off x="920950" y="6224138"/>
            <a:ext cx="1303992" cy="441838"/>
            <a:chOff x="783790" y="6251570"/>
            <a:chExt cx="1303992" cy="441838"/>
          </a:xfrm>
        </p:grpSpPr>
        <p:grpSp>
          <p:nvGrpSpPr>
            <p:cNvPr id="97" name="Group 96"/>
            <p:cNvGrpSpPr>
              <a:grpSpLocks noChangeAspect="1"/>
            </p:cNvGrpSpPr>
            <p:nvPr/>
          </p:nvGrpSpPr>
          <p:grpSpPr>
            <a:xfrm>
              <a:off x="802542" y="6269858"/>
              <a:ext cx="402336" cy="365760"/>
              <a:chOff x="1554480" y="2651760"/>
              <a:chExt cx="502920" cy="457200"/>
            </a:xfrm>
            <a:solidFill>
              <a:srgbClr val="00FF00"/>
            </a:solidFill>
          </p:grpSpPr>
          <p:sp>
            <p:nvSpPr>
              <p:cNvPr id="99" name="Circular Arrow 98"/>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00" name="Circular Arrow 99"/>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98" name="Rectangle 97"/>
            <p:cNvSpPr/>
            <p:nvPr/>
          </p:nvSpPr>
          <p:spPr>
            <a:xfrm>
              <a:off x="783790" y="6251570"/>
              <a:ext cx="1303992" cy="4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Ecosystem</a:t>
              </a:r>
            </a:p>
            <a:p>
              <a:pPr algn="r"/>
              <a:r>
                <a:rPr lang="en-US" sz="1400" dirty="0" smtClean="0">
                  <a:solidFill>
                    <a:schemeClr val="tx1"/>
                  </a:solidFill>
                </a:rPr>
                <a:t>Processes</a:t>
              </a:r>
            </a:p>
          </p:txBody>
        </p:sp>
      </p:grpSp>
      <p:grpSp>
        <p:nvGrpSpPr>
          <p:cNvPr id="101" name="Group 100"/>
          <p:cNvGrpSpPr/>
          <p:nvPr/>
        </p:nvGrpSpPr>
        <p:grpSpPr>
          <a:xfrm>
            <a:off x="2536390" y="6230234"/>
            <a:ext cx="1303992" cy="441838"/>
            <a:chOff x="2399230" y="6257666"/>
            <a:chExt cx="1303992" cy="441838"/>
          </a:xfrm>
        </p:grpSpPr>
        <p:grpSp>
          <p:nvGrpSpPr>
            <p:cNvPr id="102" name="Group 101"/>
            <p:cNvGrpSpPr>
              <a:grpSpLocks noChangeAspect="1"/>
            </p:cNvGrpSpPr>
            <p:nvPr/>
          </p:nvGrpSpPr>
          <p:grpSpPr>
            <a:xfrm>
              <a:off x="2417982" y="6275954"/>
              <a:ext cx="402336" cy="365760"/>
              <a:chOff x="1554480" y="2651760"/>
              <a:chExt cx="502920" cy="457200"/>
            </a:xfrm>
            <a:solidFill>
              <a:srgbClr val="FFFF00"/>
            </a:solidFill>
          </p:grpSpPr>
          <p:sp>
            <p:nvSpPr>
              <p:cNvPr id="104" name="Circular Arrow 103"/>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05" name="Circular Arrow 104"/>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03" name="Rectangle 102"/>
            <p:cNvSpPr/>
            <p:nvPr/>
          </p:nvSpPr>
          <p:spPr>
            <a:xfrm>
              <a:off x="2399230" y="6257666"/>
              <a:ext cx="1303992" cy="4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Production</a:t>
              </a:r>
            </a:p>
            <a:p>
              <a:pPr algn="r"/>
              <a:r>
                <a:rPr lang="en-US" sz="1400" dirty="0" smtClean="0">
                  <a:solidFill>
                    <a:schemeClr val="tx1"/>
                  </a:solidFill>
                </a:rPr>
                <a:t>Processes</a:t>
              </a:r>
            </a:p>
          </p:txBody>
        </p:sp>
      </p:grpSp>
      <p:sp>
        <p:nvSpPr>
          <p:cNvPr id="7" name="TextBox 6"/>
          <p:cNvSpPr txBox="1"/>
          <p:nvPr/>
        </p:nvSpPr>
        <p:spPr>
          <a:xfrm>
            <a:off x="2185416" y="4937760"/>
            <a:ext cx="255198" cy="276999"/>
          </a:xfrm>
          <a:prstGeom prst="rect">
            <a:avLst/>
          </a:prstGeom>
          <a:noFill/>
        </p:spPr>
        <p:txBody>
          <a:bodyPr wrap="none" rtlCol="0">
            <a:spAutoFit/>
          </a:bodyPr>
          <a:lstStyle/>
          <a:p>
            <a:r>
              <a:rPr lang="en-US" sz="1200" dirty="0" smtClean="0"/>
              <a:t>?</a:t>
            </a:r>
            <a:endParaRPr lang="en-US" sz="1200" dirty="0"/>
          </a:p>
        </p:txBody>
      </p:sp>
      <p:grpSp>
        <p:nvGrpSpPr>
          <p:cNvPr id="106" name="Group 105"/>
          <p:cNvGrpSpPr>
            <a:grpSpLocks noChangeAspect="1"/>
          </p:cNvGrpSpPr>
          <p:nvPr/>
        </p:nvGrpSpPr>
        <p:grpSpPr>
          <a:xfrm>
            <a:off x="3495503" y="2924150"/>
            <a:ext cx="402336" cy="365760"/>
            <a:chOff x="1554480" y="2651760"/>
            <a:chExt cx="502920" cy="457200"/>
          </a:xfrm>
          <a:solidFill>
            <a:srgbClr val="00FF00"/>
          </a:solidFill>
        </p:grpSpPr>
        <p:sp>
          <p:nvSpPr>
            <p:cNvPr id="107" name="Circular Arrow 106"/>
            <p:cNvSpPr/>
            <p:nvPr/>
          </p:nvSpPr>
          <p:spPr>
            <a:xfrm rot="16200000">
              <a:off x="15646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08" name="Circular Arrow 107"/>
            <p:cNvSpPr/>
            <p:nvPr/>
          </p:nvSpPr>
          <p:spPr>
            <a:xfrm rot="5400000">
              <a:off x="1590040" y="2641600"/>
              <a:ext cx="457200" cy="477520"/>
            </a:xfrm>
            <a:prstGeom prst="circularArrow">
              <a:avLst/>
            </a:prstGeom>
            <a:grp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109" name="Group 108"/>
          <p:cNvGrpSpPr>
            <a:grpSpLocks noChangeAspect="1"/>
          </p:cNvGrpSpPr>
          <p:nvPr/>
        </p:nvGrpSpPr>
        <p:grpSpPr>
          <a:xfrm>
            <a:off x="3223765" y="4963873"/>
            <a:ext cx="402336" cy="365760"/>
            <a:chOff x="1554480" y="2651760"/>
            <a:chExt cx="502920" cy="457200"/>
          </a:xfrm>
        </p:grpSpPr>
        <p:sp>
          <p:nvSpPr>
            <p:cNvPr id="110" name="Circular Arrow 109"/>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111" name="Circular Arrow 110"/>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8" name="Footer Placeholder 7"/>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628118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911855" y="5290539"/>
            <a:ext cx="7315007" cy="731520"/>
            <a:chOff x="911855" y="3382999"/>
            <a:chExt cx="7315007" cy="731520"/>
          </a:xfrm>
        </p:grpSpPr>
        <p:sp>
          <p:nvSpPr>
            <p:cNvPr id="38" name="Rectangle 37"/>
            <p:cNvSpPr/>
            <p:nvPr/>
          </p:nvSpPr>
          <p:spPr>
            <a:xfrm>
              <a:off x="911856" y="3529303"/>
              <a:ext cx="7314217" cy="146304"/>
            </a:xfrm>
            <a:prstGeom prst="rect">
              <a:avLst/>
            </a:prstGeom>
            <a:solidFill>
              <a:srgbClr val="996633">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Soil</a:t>
              </a:r>
            </a:p>
          </p:txBody>
        </p:sp>
        <p:sp>
          <p:nvSpPr>
            <p:cNvPr id="39" name="Rectangle 38"/>
            <p:cNvSpPr/>
            <p:nvPr/>
          </p:nvSpPr>
          <p:spPr>
            <a:xfrm>
              <a:off x="911855" y="3382999"/>
              <a:ext cx="7314217" cy="146304"/>
            </a:xfrm>
            <a:prstGeom prst="rect">
              <a:avLst/>
            </a:prstGeom>
            <a:solidFill>
              <a:schemeClr val="accent6">
                <a:lumMod val="50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Vegetation Cover (Plants)</a:t>
              </a:r>
            </a:p>
          </p:txBody>
        </p:sp>
        <p:sp>
          <p:nvSpPr>
            <p:cNvPr id="40" name="Rectangle 39"/>
            <p:cNvSpPr/>
            <p:nvPr/>
          </p:nvSpPr>
          <p:spPr>
            <a:xfrm>
              <a:off x="912645" y="3675607"/>
              <a:ext cx="7314217" cy="146304"/>
            </a:xfrm>
            <a:prstGeom prst="rect">
              <a:avLst/>
            </a:prstGeom>
            <a:solidFill>
              <a:schemeClr val="bg2">
                <a:lumMod val="75000"/>
                <a:alpha val="23922"/>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Land</a:t>
              </a:r>
            </a:p>
          </p:txBody>
        </p:sp>
        <p:sp>
          <p:nvSpPr>
            <p:cNvPr id="41" name="Rectangle 40"/>
            <p:cNvSpPr/>
            <p:nvPr/>
          </p:nvSpPr>
          <p:spPr>
            <a:xfrm>
              <a:off x="912645" y="3821911"/>
              <a:ext cx="7314217" cy="146304"/>
            </a:xfrm>
            <a:prstGeom prst="rect">
              <a:avLst/>
            </a:prstGeom>
            <a:solidFill>
              <a:srgbClr val="0099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Ground Water</a:t>
              </a:r>
            </a:p>
          </p:txBody>
        </p:sp>
        <p:sp>
          <p:nvSpPr>
            <p:cNvPr id="42" name="Rectangle 41"/>
            <p:cNvSpPr/>
            <p:nvPr/>
          </p:nvSpPr>
          <p:spPr>
            <a:xfrm>
              <a:off x="912645" y="3968215"/>
              <a:ext cx="7314217" cy="146304"/>
            </a:xfrm>
            <a:prstGeom prst="rect">
              <a:avLst/>
            </a:prstGeom>
            <a:solidFill>
              <a:srgbClr val="FF66FF">
                <a:alpha val="23922"/>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Minerals</a:t>
              </a:r>
            </a:p>
          </p:txBody>
        </p:sp>
      </p:grpSp>
      <p:sp>
        <p:nvSpPr>
          <p:cNvPr id="55" name="Freeform 54"/>
          <p:cNvSpPr/>
          <p:nvPr/>
        </p:nvSpPr>
        <p:spPr>
          <a:xfrm>
            <a:off x="1830186" y="1583035"/>
            <a:ext cx="5476834" cy="4388550"/>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295605">
                <a:moveTo>
                  <a:pt x="54930" y="1140631"/>
                </a:moveTo>
                <a:cubicBezTo>
                  <a:pt x="97387" y="1330522"/>
                  <a:pt x="174335" y="1869412"/>
                  <a:pt x="259924" y="2039870"/>
                </a:cubicBezTo>
                <a:cubicBezTo>
                  <a:pt x="345513" y="2210328"/>
                  <a:pt x="420040" y="2141356"/>
                  <a:pt x="568462" y="2163380"/>
                </a:cubicBezTo>
                <a:cubicBezTo>
                  <a:pt x="716884" y="2185405"/>
                  <a:pt x="978138" y="2168318"/>
                  <a:pt x="1119267" y="2169360"/>
                </a:cubicBezTo>
                <a:lnTo>
                  <a:pt x="1537874" y="2170300"/>
                </a:lnTo>
                <a:cubicBezTo>
                  <a:pt x="1648933" y="2173179"/>
                  <a:pt x="1753545" y="2177599"/>
                  <a:pt x="1785621" y="2186632"/>
                </a:cubicBezTo>
                <a:cubicBezTo>
                  <a:pt x="1817697" y="2195665"/>
                  <a:pt x="1879195" y="2262033"/>
                  <a:pt x="1940868" y="2276316"/>
                </a:cubicBezTo>
                <a:cubicBezTo>
                  <a:pt x="2002541" y="2290599"/>
                  <a:pt x="2035725" y="2307161"/>
                  <a:pt x="2170546" y="2284288"/>
                </a:cubicBezTo>
                <a:cubicBezTo>
                  <a:pt x="2305367" y="2261415"/>
                  <a:pt x="2516302" y="2229483"/>
                  <a:pt x="2651968" y="2121141"/>
                </a:cubicBezTo>
                <a:cubicBezTo>
                  <a:pt x="2787634" y="2012799"/>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20000"/>
              <a:lumOff val="80000"/>
              <a:alpha val="25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4" name="Title 3"/>
          <p:cNvSpPr>
            <a:spLocks noGrp="1"/>
          </p:cNvSpPr>
          <p:nvPr>
            <p:ph type="title"/>
          </p:nvPr>
        </p:nvSpPr>
        <p:spPr>
          <a:xfrm>
            <a:off x="628650" y="418395"/>
            <a:ext cx="7886700" cy="711834"/>
          </a:xfrm>
        </p:spPr>
        <p:txBody>
          <a:bodyPr>
            <a:normAutofit fontScale="90000"/>
          </a:bodyPr>
          <a:lstStyle/>
          <a:p>
            <a:r>
              <a:rPr lang="en-US" dirty="0" smtClean="0"/>
              <a:t>Ecological System and</a:t>
            </a:r>
            <a:br>
              <a:rPr lang="en-US" dirty="0" smtClean="0"/>
            </a:br>
            <a:r>
              <a:rPr lang="en-US" dirty="0" smtClean="0"/>
              <a:t>Production System (Factory) Site</a:t>
            </a:r>
            <a:endParaRPr lang="en-US" dirty="0"/>
          </a:p>
        </p:txBody>
      </p:sp>
      <p:sp>
        <p:nvSpPr>
          <p:cNvPr id="2" name="Rectangle 1"/>
          <p:cNvSpPr/>
          <p:nvPr/>
        </p:nvSpPr>
        <p:spPr>
          <a:xfrm>
            <a:off x="3269609" y="2971853"/>
            <a:ext cx="2604782" cy="246499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 name="Right Arrow 2"/>
          <p:cNvSpPr/>
          <p:nvPr/>
        </p:nvSpPr>
        <p:spPr>
          <a:xfrm>
            <a:off x="1166177" y="3988508"/>
            <a:ext cx="210312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Raw Materials</a:t>
            </a:r>
          </a:p>
        </p:txBody>
      </p:sp>
      <p:sp>
        <p:nvSpPr>
          <p:cNvPr id="19" name="Right Arrow 18"/>
          <p:cNvSpPr/>
          <p:nvPr/>
        </p:nvSpPr>
        <p:spPr>
          <a:xfrm>
            <a:off x="5881661" y="3973971"/>
            <a:ext cx="2103120" cy="571353"/>
          </a:xfrm>
          <a:prstGeom prst="rightArrow">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Products</a:t>
            </a:r>
          </a:p>
        </p:txBody>
      </p:sp>
      <p:sp>
        <p:nvSpPr>
          <p:cNvPr id="30" name="Right Arrow 29"/>
          <p:cNvSpPr/>
          <p:nvPr/>
        </p:nvSpPr>
        <p:spPr>
          <a:xfrm>
            <a:off x="3269609" y="3981013"/>
            <a:ext cx="2604782" cy="571353"/>
          </a:xfrm>
          <a:prstGeom prst="rightArrow">
            <a:avLst/>
          </a:prstGeom>
          <a:gradFill>
            <a:gsLst>
              <a:gs pos="8000">
                <a:schemeClr val="bg1"/>
              </a:gs>
              <a:gs pos="100000">
                <a:schemeClr val="accent2">
                  <a:lumMod val="67000"/>
                  <a:lumOff val="33000"/>
                </a:schemeClr>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3" name="Rectangle 32"/>
          <p:cNvSpPr/>
          <p:nvPr/>
        </p:nvSpPr>
        <p:spPr>
          <a:xfrm>
            <a:off x="3269298" y="5068883"/>
            <a:ext cx="2605094" cy="358288"/>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p>
        </p:txBody>
      </p:sp>
      <p:sp>
        <p:nvSpPr>
          <p:cNvPr id="34" name="Rectangle 33"/>
          <p:cNvSpPr/>
          <p:nvPr/>
        </p:nvSpPr>
        <p:spPr>
          <a:xfrm>
            <a:off x="4110300" y="3727813"/>
            <a:ext cx="747830" cy="319595"/>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Machinery</a:t>
            </a:r>
          </a:p>
        </p:txBody>
      </p:sp>
      <p:sp>
        <p:nvSpPr>
          <p:cNvPr id="27" name="Right Arrow 26"/>
          <p:cNvSpPr/>
          <p:nvPr/>
        </p:nvSpPr>
        <p:spPr>
          <a:xfrm>
            <a:off x="2263457" y="4848056"/>
            <a:ext cx="1005840" cy="274320"/>
          </a:xfrm>
          <a:prstGeom prst="rightArrow">
            <a:avLst/>
          </a:prstGeom>
          <a:solidFill>
            <a:srgbClr val="0099FF">
              <a:alpha val="25098"/>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Delivered Water </a:t>
            </a:r>
          </a:p>
        </p:txBody>
      </p:sp>
      <p:sp>
        <p:nvSpPr>
          <p:cNvPr id="54" name="Right Arrow 53"/>
          <p:cNvSpPr/>
          <p:nvPr/>
        </p:nvSpPr>
        <p:spPr>
          <a:xfrm>
            <a:off x="2354897" y="3674251"/>
            <a:ext cx="914400" cy="274320"/>
          </a:xfrm>
          <a:prstGeom prst="rightArrow">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Contaminants</a:t>
            </a:r>
          </a:p>
        </p:txBody>
      </p:sp>
      <p:sp>
        <p:nvSpPr>
          <p:cNvPr id="32" name="Chevron 31"/>
          <p:cNvSpPr/>
          <p:nvPr/>
        </p:nvSpPr>
        <p:spPr>
          <a:xfrm>
            <a:off x="1435664" y="3150805"/>
            <a:ext cx="1828800" cy="27432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bg1"/>
                </a:solidFill>
              </a:rPr>
              <a:t>Energy</a:t>
            </a:r>
          </a:p>
        </p:txBody>
      </p:sp>
      <p:sp>
        <p:nvSpPr>
          <p:cNvPr id="36" name="Chevron 35"/>
          <p:cNvSpPr/>
          <p:nvPr/>
        </p:nvSpPr>
        <p:spPr>
          <a:xfrm>
            <a:off x="5874391" y="3189265"/>
            <a:ext cx="1188720" cy="182880"/>
          </a:xfrm>
          <a:prstGeom prst="chevron">
            <a:avLst/>
          </a:prstGeom>
          <a:solidFill>
            <a:schemeClr val="bg1">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400" dirty="0" smtClean="0">
                <a:solidFill>
                  <a:schemeClr val="bg1"/>
                </a:solidFill>
              </a:rPr>
              <a:t>Waste Energy</a:t>
            </a:r>
          </a:p>
        </p:txBody>
      </p:sp>
      <p:sp>
        <p:nvSpPr>
          <p:cNvPr id="44" name="Right Arrow 43"/>
          <p:cNvSpPr/>
          <p:nvPr/>
        </p:nvSpPr>
        <p:spPr>
          <a:xfrm>
            <a:off x="3604925" y="4537120"/>
            <a:ext cx="914400" cy="365760"/>
          </a:xfrm>
          <a:prstGeom prst="rightArrow">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Equipment</a:t>
            </a:r>
          </a:p>
        </p:txBody>
      </p:sp>
      <p:grpSp>
        <p:nvGrpSpPr>
          <p:cNvPr id="45" name="Group 44"/>
          <p:cNvGrpSpPr>
            <a:grpSpLocks noChangeAspect="1"/>
          </p:cNvGrpSpPr>
          <p:nvPr/>
        </p:nvGrpSpPr>
        <p:grpSpPr>
          <a:xfrm>
            <a:off x="4251862" y="3941186"/>
            <a:ext cx="402336" cy="365760"/>
            <a:chOff x="1554480" y="2651760"/>
            <a:chExt cx="502920" cy="457200"/>
          </a:xfrm>
        </p:grpSpPr>
        <p:sp>
          <p:nvSpPr>
            <p:cNvPr id="46" name="Circular Arrow 4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7" name="Circular Arrow 4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grpSp>
        <p:nvGrpSpPr>
          <p:cNvPr id="51" name="Group 50"/>
          <p:cNvGrpSpPr>
            <a:grpSpLocks noChangeAspect="1"/>
          </p:cNvGrpSpPr>
          <p:nvPr/>
        </p:nvGrpSpPr>
        <p:grpSpPr>
          <a:xfrm>
            <a:off x="3780071" y="4326079"/>
            <a:ext cx="402336" cy="365760"/>
            <a:chOff x="1554480" y="2651760"/>
            <a:chExt cx="502920" cy="457200"/>
          </a:xfrm>
        </p:grpSpPr>
        <p:sp>
          <p:nvSpPr>
            <p:cNvPr id="52" name="Circular Arrow 51"/>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3" name="Circular Arrow 52"/>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1" name="TextBox 60"/>
          <p:cNvSpPr txBox="1"/>
          <p:nvPr/>
        </p:nvSpPr>
        <p:spPr>
          <a:xfrm>
            <a:off x="3043425" y="3582617"/>
            <a:ext cx="458780" cy="461665"/>
          </a:xfrm>
          <a:prstGeom prst="rect">
            <a:avLst/>
          </a:prstGeom>
          <a:noFill/>
        </p:spPr>
        <p:txBody>
          <a:bodyPr wrap="none" rtlCol="0">
            <a:spAutoFit/>
          </a:bodyPr>
          <a:lstStyle/>
          <a:p>
            <a:r>
              <a:rPr lang="en-US" sz="2400" b="1" dirty="0" smtClean="0">
                <a:solidFill>
                  <a:srgbClr val="FF0000"/>
                </a:solidFill>
                <a:sym typeface="Wingdings 2"/>
              </a:rPr>
              <a:t></a:t>
            </a:r>
            <a:endParaRPr lang="en-US" sz="2400" b="1" dirty="0">
              <a:solidFill>
                <a:srgbClr val="FF0000"/>
              </a:solidFill>
            </a:endParaRPr>
          </a:p>
        </p:txBody>
      </p:sp>
      <p:sp>
        <p:nvSpPr>
          <p:cNvPr id="28" name="Right Arrow 27"/>
          <p:cNvSpPr/>
          <p:nvPr/>
        </p:nvSpPr>
        <p:spPr>
          <a:xfrm>
            <a:off x="5881661" y="4634984"/>
            <a:ext cx="1005840" cy="274320"/>
          </a:xfrm>
          <a:prstGeom prst="rightArrow">
            <a:avLst/>
          </a:prstGeom>
          <a:solidFill>
            <a:srgbClr val="CC0000">
              <a:alpha val="6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solidFill>
                  <a:schemeClr val="tx1"/>
                </a:solidFill>
              </a:rPr>
              <a:t>Waste Products</a:t>
            </a:r>
          </a:p>
        </p:txBody>
      </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537091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Goal and Concepts</a:t>
            </a:r>
          </a:p>
          <a:p>
            <a:r>
              <a:rPr lang="en-US" dirty="0" smtClean="0"/>
              <a:t>Fundamentals of Systems</a:t>
            </a:r>
          </a:p>
          <a:p>
            <a:r>
              <a:rPr lang="en-US" dirty="0" smtClean="0"/>
              <a:t>Land-Unit Systems</a:t>
            </a:r>
          </a:p>
          <a:p>
            <a:r>
              <a:rPr lang="en-US" dirty="0" smtClean="0"/>
              <a:t>Natural Resources, Events, and Features</a:t>
            </a:r>
          </a:p>
          <a:p>
            <a:r>
              <a:rPr lang="en-US" dirty="0" smtClean="0"/>
              <a:t>Land Uses, Activities, and Features</a:t>
            </a:r>
          </a:p>
          <a:p>
            <a:r>
              <a:rPr lang="en-US" dirty="0" smtClean="0"/>
              <a:t>Resource Concerns</a:t>
            </a:r>
          </a:p>
          <a:p>
            <a:r>
              <a:rPr lang="en-US" dirty="0" smtClean="0"/>
              <a:t>Planning Criteria and Assessment</a:t>
            </a:r>
          </a:p>
          <a:p>
            <a:endParaRPr lang="en-US" dirty="0"/>
          </a:p>
        </p:txBody>
      </p:sp>
      <p:sp>
        <p:nvSpPr>
          <p:cNvPr id="5" name="Footer Placeholder 4"/>
          <p:cNvSpPr>
            <a:spLocks noGrp="1"/>
          </p:cNvSpPr>
          <p:nvPr>
            <p:ph type="ftr" sz="quarter" idx="11"/>
          </p:nvPr>
        </p:nvSpPr>
        <p:spPr/>
        <p:txBody>
          <a:bodyPr/>
          <a:lstStyle/>
          <a:p>
            <a:r>
              <a:rPr lang="en-US" dirty="0" smtClean="0"/>
              <a:t>ESD Draft Working Version 1.5 – 2017-07-26</a:t>
            </a:r>
            <a:endParaRPr lang="en-US" dirty="0"/>
          </a:p>
        </p:txBody>
      </p:sp>
    </p:spTree>
    <p:extLst>
      <p:ext uri="{BB962C8B-B14F-4D97-AF65-F5344CB8AC3E}">
        <p14:creationId xmlns:p14="http://schemas.microsoft.com/office/powerpoint/2010/main" val="1614518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Natural Resources, Events, and Features</a:t>
            </a:r>
            <a:endParaRPr lang="en-US" dirty="0"/>
          </a:p>
        </p:txBody>
      </p:sp>
      <p:sp>
        <p:nvSpPr>
          <p:cNvPr id="4" name="Text Placeholder 3"/>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825318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Definitions</a:t>
            </a:r>
            <a:endParaRPr lang="en-US" dirty="0"/>
          </a:p>
        </p:txBody>
      </p:sp>
      <p:sp>
        <p:nvSpPr>
          <p:cNvPr id="3" name="Content Placeholder 2"/>
          <p:cNvSpPr>
            <a:spLocks noGrp="1"/>
          </p:cNvSpPr>
          <p:nvPr>
            <p:ph idx="1"/>
          </p:nvPr>
        </p:nvSpPr>
        <p:spPr>
          <a:xfrm>
            <a:off x="592074" y="1132320"/>
            <a:ext cx="7978902" cy="5329439"/>
          </a:xfrm>
        </p:spPr>
        <p:txBody>
          <a:bodyPr>
            <a:noAutofit/>
          </a:bodyPr>
          <a:lstStyle/>
          <a:p>
            <a:r>
              <a:rPr lang="en-US" dirty="0"/>
              <a:t>Natural </a:t>
            </a:r>
            <a:r>
              <a:rPr lang="en-US" dirty="0" smtClean="0"/>
              <a:t>Resource:  </a:t>
            </a:r>
            <a:r>
              <a:rPr lang="en-US" dirty="0"/>
              <a:t>Any naturally occurring resource needed by an organism, population, or ecological system. </a:t>
            </a:r>
            <a:r>
              <a:rPr lang="en-US" dirty="0" smtClean="0"/>
              <a:t> NRCS </a:t>
            </a:r>
            <a:r>
              <a:rPr lang="en-US" dirty="0"/>
              <a:t>applies this term to soil, water, air, plants, animals, energy, and humans (SWAPAE+H</a:t>
            </a:r>
            <a:r>
              <a:rPr lang="en-US" dirty="0" smtClean="0"/>
              <a:t>).  (Current NRCS definition)</a:t>
            </a:r>
            <a:endParaRPr lang="en-US" dirty="0"/>
          </a:p>
          <a:p>
            <a:r>
              <a:rPr lang="en-US" dirty="0" smtClean="0"/>
              <a:t>Resource: Something that is used by or benefits an organism or system.</a:t>
            </a:r>
          </a:p>
          <a:p>
            <a:r>
              <a:rPr lang="en-US" dirty="0" smtClean="0"/>
              <a:t>Natural Resource: A resource in a form and state as it occurs in nature.  </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560861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Resources</a:t>
            </a:r>
            <a:endParaRPr lang="en-US" dirty="0"/>
          </a:p>
        </p:txBody>
      </p:sp>
      <p:sp>
        <p:nvSpPr>
          <p:cNvPr id="5" name="TextBox 4"/>
          <p:cNvSpPr txBox="1"/>
          <p:nvPr/>
        </p:nvSpPr>
        <p:spPr>
          <a:xfrm>
            <a:off x="335676" y="1181098"/>
            <a:ext cx="3512500" cy="4770537"/>
          </a:xfrm>
          <a:prstGeom prst="rect">
            <a:avLst/>
          </a:prstGeom>
          <a:noFill/>
        </p:spPr>
        <p:txBody>
          <a:bodyPr wrap="none" rtlCol="0">
            <a:spAutoFit/>
          </a:bodyPr>
          <a:lstStyle/>
          <a:p>
            <a:pPr lvl="1"/>
            <a:r>
              <a:rPr lang="en-US" sz="2800" dirty="0" smtClean="0"/>
              <a:t>Material </a:t>
            </a:r>
            <a:r>
              <a:rPr lang="en-US" sz="2800" dirty="0"/>
              <a:t>Resources</a:t>
            </a:r>
          </a:p>
          <a:p>
            <a:pPr lvl="2"/>
            <a:r>
              <a:rPr lang="en-US" sz="2400" dirty="0"/>
              <a:t>Abiotic </a:t>
            </a:r>
            <a:r>
              <a:rPr lang="en-US" sz="2400" dirty="0" smtClean="0"/>
              <a:t>(Non-living)</a:t>
            </a:r>
            <a:endParaRPr lang="en-US" sz="2400" dirty="0"/>
          </a:p>
          <a:p>
            <a:pPr lvl="3"/>
            <a:r>
              <a:rPr lang="en-US" sz="2400" dirty="0"/>
              <a:t>Minerals</a:t>
            </a:r>
          </a:p>
          <a:p>
            <a:pPr lvl="3"/>
            <a:r>
              <a:rPr lang="en-US" sz="2400" dirty="0" smtClean="0"/>
              <a:t>Soil</a:t>
            </a:r>
            <a:endParaRPr lang="en-US" sz="2400" dirty="0"/>
          </a:p>
          <a:p>
            <a:pPr lvl="3"/>
            <a:r>
              <a:rPr lang="en-US" sz="2400" dirty="0"/>
              <a:t>Water</a:t>
            </a:r>
          </a:p>
          <a:p>
            <a:pPr lvl="4"/>
            <a:r>
              <a:rPr lang="en-US" sz="2000" dirty="0"/>
              <a:t>Precipitation</a:t>
            </a:r>
          </a:p>
          <a:p>
            <a:pPr lvl="4"/>
            <a:r>
              <a:rPr lang="en-US" sz="2000" dirty="0"/>
              <a:t>Surface water</a:t>
            </a:r>
          </a:p>
          <a:p>
            <a:pPr lvl="4"/>
            <a:r>
              <a:rPr lang="en-US" sz="2000" dirty="0"/>
              <a:t>G</a:t>
            </a:r>
            <a:r>
              <a:rPr lang="en-US" sz="2000" dirty="0" smtClean="0"/>
              <a:t>round </a:t>
            </a:r>
            <a:r>
              <a:rPr lang="en-US" sz="2000" dirty="0"/>
              <a:t>water</a:t>
            </a:r>
          </a:p>
          <a:p>
            <a:pPr lvl="3"/>
            <a:r>
              <a:rPr lang="en-US" sz="2400" dirty="0"/>
              <a:t>Air</a:t>
            </a:r>
          </a:p>
          <a:p>
            <a:pPr lvl="2"/>
            <a:r>
              <a:rPr lang="en-US" sz="2400" dirty="0" smtClean="0"/>
              <a:t>Biotic (Living)</a:t>
            </a:r>
            <a:endParaRPr lang="en-US" sz="2400" dirty="0"/>
          </a:p>
          <a:p>
            <a:pPr lvl="3"/>
            <a:r>
              <a:rPr lang="en-US" sz="2400" dirty="0"/>
              <a:t>Plants</a:t>
            </a:r>
          </a:p>
          <a:p>
            <a:pPr lvl="3"/>
            <a:r>
              <a:rPr lang="en-US" sz="2400" dirty="0" smtClean="0"/>
              <a:t>Animals</a:t>
            </a:r>
          </a:p>
          <a:p>
            <a:pPr lvl="3"/>
            <a:r>
              <a:rPr lang="en-US" sz="2400" dirty="0" smtClean="0"/>
              <a:t>Other</a:t>
            </a:r>
            <a:endParaRPr lang="en-US" sz="2400" dirty="0"/>
          </a:p>
        </p:txBody>
      </p:sp>
      <p:sp>
        <p:nvSpPr>
          <p:cNvPr id="6" name="TextBox 5"/>
          <p:cNvSpPr txBox="1"/>
          <p:nvPr/>
        </p:nvSpPr>
        <p:spPr>
          <a:xfrm>
            <a:off x="4311233" y="1181098"/>
            <a:ext cx="3197863" cy="4339650"/>
          </a:xfrm>
          <a:prstGeom prst="rect">
            <a:avLst/>
          </a:prstGeom>
          <a:noFill/>
        </p:spPr>
        <p:txBody>
          <a:bodyPr wrap="none" rtlCol="0">
            <a:spAutoFit/>
          </a:bodyPr>
          <a:lstStyle/>
          <a:p>
            <a:pPr lvl="1"/>
            <a:r>
              <a:rPr lang="en-US" sz="2800" dirty="0"/>
              <a:t>Energy </a:t>
            </a:r>
            <a:r>
              <a:rPr lang="en-US" sz="2800" dirty="0" smtClean="0"/>
              <a:t>Resources</a:t>
            </a:r>
          </a:p>
          <a:p>
            <a:pPr lvl="1"/>
            <a:r>
              <a:rPr lang="en-US" sz="2800" dirty="0"/>
              <a:t>	</a:t>
            </a:r>
            <a:r>
              <a:rPr lang="en-US" sz="2400" dirty="0" smtClean="0"/>
              <a:t>Solar</a:t>
            </a:r>
          </a:p>
          <a:p>
            <a:pPr lvl="1"/>
            <a:r>
              <a:rPr lang="en-US" sz="2400" dirty="0"/>
              <a:t>	</a:t>
            </a:r>
            <a:r>
              <a:rPr lang="en-US" sz="2400" dirty="0" smtClean="0"/>
              <a:t>Wind</a:t>
            </a:r>
          </a:p>
          <a:p>
            <a:pPr lvl="1"/>
            <a:r>
              <a:rPr lang="en-US" sz="2400" dirty="0"/>
              <a:t>	</a:t>
            </a:r>
            <a:r>
              <a:rPr lang="en-US" sz="2400" dirty="0" smtClean="0"/>
              <a:t>Hydropower</a:t>
            </a:r>
            <a:endParaRPr lang="en-US" sz="2400" dirty="0"/>
          </a:p>
          <a:p>
            <a:pPr lvl="1"/>
            <a:r>
              <a:rPr lang="en-US" sz="2400" dirty="0"/>
              <a:t>	</a:t>
            </a:r>
            <a:r>
              <a:rPr lang="en-US" sz="2400" dirty="0" smtClean="0"/>
              <a:t>Geothermal</a:t>
            </a:r>
            <a:endParaRPr lang="en-US" sz="2400" dirty="0"/>
          </a:p>
          <a:p>
            <a:pPr lvl="1"/>
            <a:endParaRPr lang="en-US" sz="2400" dirty="0" smtClean="0"/>
          </a:p>
          <a:p>
            <a:pPr lvl="1"/>
            <a:r>
              <a:rPr lang="en-US" sz="2800" dirty="0" smtClean="0"/>
              <a:t>Space Resources</a:t>
            </a:r>
            <a:endParaRPr lang="en-US" sz="2800" dirty="0"/>
          </a:p>
          <a:p>
            <a:pPr lvl="2"/>
            <a:r>
              <a:rPr lang="en-US" sz="2400" dirty="0"/>
              <a:t>Land </a:t>
            </a:r>
          </a:p>
          <a:p>
            <a:pPr lvl="2"/>
            <a:r>
              <a:rPr lang="en-US" sz="2400" dirty="0"/>
              <a:t>Water</a:t>
            </a:r>
          </a:p>
          <a:p>
            <a:pPr lvl="2"/>
            <a:r>
              <a:rPr lang="en-US" sz="2400" dirty="0" smtClean="0"/>
              <a:t>Air</a:t>
            </a:r>
            <a:endParaRPr lang="en-US" sz="2400" dirty="0"/>
          </a:p>
          <a:p>
            <a:endParaRPr lang="en-US" sz="24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781145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Products from Natural Resources</a:t>
            </a:r>
            <a:endParaRPr lang="en-US" dirty="0"/>
          </a:p>
        </p:txBody>
      </p:sp>
      <p:sp>
        <p:nvSpPr>
          <p:cNvPr id="5" name="TextBox 4"/>
          <p:cNvSpPr txBox="1"/>
          <p:nvPr/>
        </p:nvSpPr>
        <p:spPr>
          <a:xfrm>
            <a:off x="335676" y="1181098"/>
            <a:ext cx="4392934" cy="4216539"/>
          </a:xfrm>
          <a:prstGeom prst="rect">
            <a:avLst/>
          </a:prstGeom>
          <a:noFill/>
        </p:spPr>
        <p:txBody>
          <a:bodyPr wrap="none" rtlCol="0">
            <a:spAutoFit/>
          </a:bodyPr>
          <a:lstStyle/>
          <a:p>
            <a:pPr lvl="1"/>
            <a:r>
              <a:rPr lang="en-US" sz="2800" dirty="0" smtClean="0"/>
              <a:t>Material </a:t>
            </a:r>
            <a:r>
              <a:rPr lang="en-US" sz="2800" dirty="0"/>
              <a:t>Resources</a:t>
            </a:r>
          </a:p>
          <a:p>
            <a:pPr lvl="2"/>
            <a:r>
              <a:rPr lang="en-US" sz="2400" dirty="0"/>
              <a:t>Abiotic </a:t>
            </a:r>
            <a:r>
              <a:rPr lang="en-US" sz="2400" dirty="0" smtClean="0"/>
              <a:t>(Non-living)</a:t>
            </a:r>
            <a:endParaRPr lang="en-US" sz="2400" dirty="0"/>
          </a:p>
          <a:p>
            <a:pPr lvl="3"/>
            <a:r>
              <a:rPr lang="en-US" sz="2400" dirty="0" smtClean="0"/>
              <a:t>Steel</a:t>
            </a:r>
          </a:p>
          <a:p>
            <a:pPr lvl="3"/>
            <a:r>
              <a:rPr lang="en-US" sz="2400" dirty="0" smtClean="0"/>
              <a:t>Concrete</a:t>
            </a:r>
            <a:endParaRPr lang="en-US" sz="2400" dirty="0"/>
          </a:p>
          <a:p>
            <a:pPr lvl="3"/>
            <a:r>
              <a:rPr lang="en-US" sz="2400" dirty="0" smtClean="0"/>
              <a:t>Potting mix</a:t>
            </a:r>
            <a:endParaRPr lang="en-US" sz="2400" dirty="0"/>
          </a:p>
          <a:p>
            <a:pPr lvl="3"/>
            <a:r>
              <a:rPr lang="en-US" sz="2400" dirty="0" smtClean="0"/>
              <a:t>Bottled or piped water</a:t>
            </a:r>
            <a:endParaRPr lang="en-US" sz="2400" dirty="0"/>
          </a:p>
          <a:p>
            <a:pPr lvl="2"/>
            <a:r>
              <a:rPr lang="en-US" sz="2400" dirty="0" smtClean="0"/>
              <a:t>Biotic (Living)</a:t>
            </a:r>
            <a:endParaRPr lang="en-US" sz="2400" dirty="0"/>
          </a:p>
          <a:p>
            <a:pPr lvl="3"/>
            <a:r>
              <a:rPr lang="en-US" sz="2400" dirty="0" smtClean="0"/>
              <a:t>Cultivated crops</a:t>
            </a:r>
          </a:p>
          <a:p>
            <a:pPr lvl="3"/>
            <a:r>
              <a:rPr lang="en-US" sz="2400" dirty="0" smtClean="0"/>
              <a:t>Livestock</a:t>
            </a:r>
          </a:p>
          <a:p>
            <a:pPr lvl="3"/>
            <a:r>
              <a:rPr lang="en-US" sz="2400" dirty="0" smtClean="0"/>
              <a:t>Domesticated animals</a:t>
            </a:r>
          </a:p>
          <a:p>
            <a:pPr lvl="3"/>
            <a:endParaRPr lang="en-US" sz="2400" dirty="0"/>
          </a:p>
        </p:txBody>
      </p:sp>
      <p:sp>
        <p:nvSpPr>
          <p:cNvPr id="6" name="TextBox 5"/>
          <p:cNvSpPr txBox="1"/>
          <p:nvPr/>
        </p:nvSpPr>
        <p:spPr>
          <a:xfrm>
            <a:off x="4302355" y="1181098"/>
            <a:ext cx="4078361" cy="3231654"/>
          </a:xfrm>
          <a:prstGeom prst="rect">
            <a:avLst/>
          </a:prstGeom>
          <a:noFill/>
        </p:spPr>
        <p:txBody>
          <a:bodyPr wrap="none" rtlCol="0">
            <a:spAutoFit/>
          </a:bodyPr>
          <a:lstStyle/>
          <a:p>
            <a:pPr lvl="1"/>
            <a:r>
              <a:rPr lang="en-US" sz="2800" dirty="0"/>
              <a:t>Energy </a:t>
            </a:r>
            <a:r>
              <a:rPr lang="en-US" sz="2800" dirty="0" smtClean="0"/>
              <a:t>Resources</a:t>
            </a:r>
          </a:p>
          <a:p>
            <a:pPr lvl="1"/>
            <a:r>
              <a:rPr lang="en-US" sz="2800" dirty="0"/>
              <a:t>	</a:t>
            </a:r>
            <a:r>
              <a:rPr lang="en-US" sz="2400" dirty="0" smtClean="0"/>
              <a:t>Electricity</a:t>
            </a:r>
          </a:p>
          <a:p>
            <a:pPr lvl="1"/>
            <a:r>
              <a:rPr lang="en-US" sz="2400" dirty="0" smtClean="0"/>
              <a:t>	Gasoline and diesel fuel</a:t>
            </a:r>
            <a:endParaRPr lang="en-US" sz="2400" dirty="0"/>
          </a:p>
          <a:p>
            <a:pPr lvl="1"/>
            <a:endParaRPr lang="en-US" sz="2400" dirty="0" smtClean="0"/>
          </a:p>
          <a:p>
            <a:pPr lvl="1"/>
            <a:r>
              <a:rPr lang="en-US" sz="2800" dirty="0" smtClean="0"/>
              <a:t>Space Resources</a:t>
            </a:r>
            <a:endParaRPr lang="en-US" sz="2800" dirty="0"/>
          </a:p>
          <a:p>
            <a:pPr lvl="2"/>
            <a:r>
              <a:rPr lang="en-US" sz="2400" dirty="0" smtClean="0"/>
              <a:t>Built lands</a:t>
            </a:r>
            <a:endParaRPr lang="en-US" sz="2400" dirty="0"/>
          </a:p>
          <a:p>
            <a:pPr lvl="2"/>
            <a:r>
              <a:rPr lang="en-US" sz="2400" dirty="0" smtClean="0"/>
              <a:t>Reservoir</a:t>
            </a:r>
            <a:endParaRPr lang="en-US" sz="2400" dirty="0"/>
          </a:p>
          <a:p>
            <a:endParaRPr lang="en-US" sz="2400" dirty="0"/>
          </a:p>
        </p:txBody>
      </p:sp>
      <p:sp>
        <p:nvSpPr>
          <p:cNvPr id="4" name="TextBox 3"/>
          <p:cNvSpPr txBox="1"/>
          <p:nvPr/>
        </p:nvSpPr>
        <p:spPr>
          <a:xfrm>
            <a:off x="3411420" y="5961184"/>
            <a:ext cx="2266967" cy="523220"/>
          </a:xfrm>
          <a:prstGeom prst="rect">
            <a:avLst/>
          </a:prstGeom>
          <a:noFill/>
        </p:spPr>
        <p:txBody>
          <a:bodyPr wrap="none" rtlCol="0">
            <a:spAutoFit/>
          </a:bodyPr>
          <a:lstStyle/>
          <a:p>
            <a:r>
              <a:rPr lang="en-US" sz="2800" dirty="0" smtClean="0"/>
              <a:t>+ many others</a:t>
            </a:r>
            <a:endParaRPr lang="en-US" sz="28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195538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6400" y="456567"/>
            <a:ext cx="8371840" cy="772793"/>
          </a:xfrm>
        </p:spPr>
        <p:txBody>
          <a:bodyPr>
            <a:normAutofit/>
          </a:bodyPr>
          <a:lstStyle/>
          <a:p>
            <a:r>
              <a:rPr lang="en-US" dirty="0" smtClean="0"/>
              <a:t>Two Types of Resource Characteristics</a:t>
            </a:r>
            <a:endParaRPr lang="en-US" dirty="0"/>
          </a:p>
        </p:txBody>
      </p:sp>
      <p:sp>
        <p:nvSpPr>
          <p:cNvPr id="6" name="Content Placeholder 5"/>
          <p:cNvSpPr>
            <a:spLocks noGrp="1"/>
          </p:cNvSpPr>
          <p:nvPr>
            <p:ph idx="1"/>
          </p:nvPr>
        </p:nvSpPr>
        <p:spPr>
          <a:xfrm>
            <a:off x="731520" y="1229360"/>
            <a:ext cx="7203440" cy="2750820"/>
          </a:xfrm>
        </p:spPr>
        <p:txBody>
          <a:bodyPr>
            <a:noAutofit/>
          </a:bodyPr>
          <a:lstStyle/>
          <a:p>
            <a:r>
              <a:rPr lang="en-US" sz="2800" b="1" i="1" dirty="0" smtClean="0"/>
              <a:t>Quantity </a:t>
            </a:r>
            <a:r>
              <a:rPr lang="en-US" sz="2800" dirty="0" smtClean="0"/>
              <a:t>Characteristic</a:t>
            </a:r>
          </a:p>
          <a:p>
            <a:pPr lvl="1"/>
            <a:r>
              <a:rPr lang="en-US" sz="2400" dirty="0" smtClean="0"/>
              <a:t>Magnitude or multitude</a:t>
            </a:r>
          </a:p>
          <a:p>
            <a:pPr lvl="1"/>
            <a:r>
              <a:rPr lang="en-US" sz="2400" dirty="0" smtClean="0"/>
              <a:t>Amount: number, area, volume, weight, other</a:t>
            </a:r>
            <a:endParaRPr lang="en-US" sz="2400" dirty="0"/>
          </a:p>
          <a:p>
            <a:pPr lvl="1"/>
            <a:r>
              <a:rPr lang="en-US" sz="2400" dirty="0" smtClean="0"/>
              <a:t>Rate: amount per time</a:t>
            </a:r>
          </a:p>
          <a:p>
            <a:pPr lvl="1"/>
            <a:r>
              <a:rPr lang="en-US" sz="2400" dirty="0" smtClean="0"/>
              <a:t>Density: amount per area</a:t>
            </a:r>
            <a:endParaRPr lang="en-US" sz="2400" dirty="0"/>
          </a:p>
          <a:p>
            <a:pPr lvl="1"/>
            <a:r>
              <a:rPr lang="en-US" sz="2400" dirty="0"/>
              <a:t>Amount change (+/-)</a:t>
            </a:r>
          </a:p>
          <a:p>
            <a:pPr lvl="1"/>
            <a:r>
              <a:rPr lang="en-US" sz="2400" dirty="0" smtClean="0"/>
              <a:t>Time of occurrence</a:t>
            </a:r>
          </a:p>
        </p:txBody>
      </p:sp>
      <p:sp>
        <p:nvSpPr>
          <p:cNvPr id="7" name="Content Placeholder 5"/>
          <p:cNvSpPr txBox="1">
            <a:spLocks/>
          </p:cNvSpPr>
          <p:nvPr/>
        </p:nvSpPr>
        <p:spPr>
          <a:xfrm>
            <a:off x="650240" y="3980180"/>
            <a:ext cx="6746240" cy="211645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b="1" i="1" dirty="0" smtClean="0"/>
              <a:t>Quality</a:t>
            </a:r>
            <a:r>
              <a:rPr lang="en-US" sz="2800" dirty="0" smtClean="0"/>
              <a:t> Characteristic</a:t>
            </a:r>
          </a:p>
          <a:p>
            <a:pPr lvl="1"/>
            <a:r>
              <a:rPr lang="en-US" sz="2400" dirty="0" smtClean="0"/>
              <a:t>Presence/concentration of component</a:t>
            </a:r>
          </a:p>
          <a:p>
            <a:pPr lvl="1"/>
            <a:r>
              <a:rPr lang="en-US" sz="2400" dirty="0" smtClean="0"/>
              <a:t>Presence/concentration of impurity</a:t>
            </a:r>
          </a:p>
          <a:p>
            <a:pPr lvl="1"/>
            <a:r>
              <a:rPr lang="en-US" sz="2400" dirty="0"/>
              <a:t>D</a:t>
            </a:r>
            <a:r>
              <a:rPr lang="en-US" sz="2400" dirty="0" smtClean="0"/>
              <a:t>ensity/intensity/purity</a:t>
            </a:r>
          </a:p>
          <a:p>
            <a:pPr lvl="1"/>
            <a:r>
              <a:rPr lang="en-US" sz="2400" dirty="0" smtClean="0"/>
              <a:t>Diversity/composition</a:t>
            </a:r>
          </a:p>
          <a:p>
            <a:pPr lvl="1"/>
            <a:endParaRPr lang="en-US" sz="2400" dirty="0" smtClean="0"/>
          </a:p>
        </p:txBody>
      </p:sp>
      <p:sp>
        <p:nvSpPr>
          <p:cNvPr id="2" name="TextBox 1"/>
          <p:cNvSpPr txBox="1"/>
          <p:nvPr/>
        </p:nvSpPr>
        <p:spPr>
          <a:xfrm>
            <a:off x="5037392" y="5899158"/>
            <a:ext cx="4044462" cy="923330"/>
          </a:xfrm>
          <a:prstGeom prst="rect">
            <a:avLst/>
          </a:prstGeom>
          <a:noFill/>
        </p:spPr>
        <p:txBody>
          <a:bodyPr wrap="square" rtlCol="0">
            <a:spAutoFit/>
          </a:bodyPr>
          <a:lstStyle/>
          <a:p>
            <a:r>
              <a:rPr lang="en-US" dirty="0" smtClean="0">
                <a:solidFill>
                  <a:srgbClr val="FF0000"/>
                </a:solidFill>
              </a:rPr>
              <a:t>Note: Quantity and Quality characteristics do not imply quantitative and qualitative measurements. </a:t>
            </a:r>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195546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50" y="365127"/>
            <a:ext cx="7886700" cy="866514"/>
          </a:xfrm>
        </p:spPr>
        <p:txBody>
          <a:bodyPr>
            <a:noAutofit/>
          </a:bodyPr>
          <a:lstStyle/>
          <a:p>
            <a:r>
              <a:rPr lang="en-US" sz="3200" dirty="0" smtClean="0"/>
              <a:t>Natural Resources/Characteristics</a:t>
            </a:r>
            <a:endParaRPr lang="en-US" sz="3200" dirty="0">
              <a:solidFill>
                <a:srgbClr val="FF0000"/>
              </a:solidFill>
            </a:endParaRPr>
          </a:p>
        </p:txBody>
      </p:sp>
      <p:sp>
        <p:nvSpPr>
          <p:cNvPr id="8" name="Content Placeholder 7"/>
          <p:cNvSpPr>
            <a:spLocks noGrp="1"/>
          </p:cNvSpPr>
          <p:nvPr>
            <p:ph sz="half" idx="1"/>
          </p:nvPr>
        </p:nvSpPr>
        <p:spPr>
          <a:xfrm>
            <a:off x="1225671" y="1625327"/>
            <a:ext cx="3021016" cy="4351338"/>
          </a:xfrm>
        </p:spPr>
        <p:txBody>
          <a:bodyPr>
            <a:normAutofit/>
          </a:bodyPr>
          <a:lstStyle/>
          <a:p>
            <a:r>
              <a:rPr lang="en-US" sz="2400" dirty="0" smtClean="0"/>
              <a:t>Soil</a:t>
            </a:r>
          </a:p>
          <a:p>
            <a:pPr lvl="1"/>
            <a:r>
              <a:rPr lang="en-US" sz="1800" dirty="0" smtClean="0"/>
              <a:t>Soil Quantity</a:t>
            </a:r>
          </a:p>
          <a:p>
            <a:pPr lvl="1"/>
            <a:r>
              <a:rPr lang="en-US" sz="1800" dirty="0" smtClean="0"/>
              <a:t>Soil Quality</a:t>
            </a:r>
          </a:p>
          <a:p>
            <a:r>
              <a:rPr lang="en-US" sz="2400" dirty="0" smtClean="0"/>
              <a:t>Water</a:t>
            </a:r>
          </a:p>
          <a:p>
            <a:pPr lvl="1"/>
            <a:r>
              <a:rPr lang="en-US" sz="1800" dirty="0" smtClean="0"/>
              <a:t>Water Quantity</a:t>
            </a:r>
            <a:endParaRPr lang="en-US" sz="1800" dirty="0"/>
          </a:p>
          <a:p>
            <a:pPr lvl="1"/>
            <a:r>
              <a:rPr lang="en-US" sz="1800" dirty="0" smtClean="0"/>
              <a:t>Water Quality</a:t>
            </a:r>
            <a:endParaRPr lang="en-US" sz="1800" dirty="0"/>
          </a:p>
          <a:p>
            <a:r>
              <a:rPr lang="en-US" sz="2400" dirty="0" smtClean="0"/>
              <a:t>Air</a:t>
            </a:r>
          </a:p>
          <a:p>
            <a:pPr lvl="1"/>
            <a:r>
              <a:rPr lang="en-US" sz="1800" dirty="0" smtClean="0"/>
              <a:t>Water Quantity</a:t>
            </a:r>
            <a:endParaRPr lang="en-US" sz="1800" dirty="0"/>
          </a:p>
          <a:p>
            <a:pPr lvl="1"/>
            <a:r>
              <a:rPr lang="en-US" sz="1800" dirty="0" smtClean="0"/>
              <a:t>Water Quality</a:t>
            </a:r>
          </a:p>
          <a:p>
            <a:r>
              <a:rPr lang="en-US" sz="2400" dirty="0"/>
              <a:t>Plants</a:t>
            </a:r>
          </a:p>
          <a:p>
            <a:pPr lvl="1"/>
            <a:r>
              <a:rPr lang="en-US" sz="1800" dirty="0" smtClean="0"/>
              <a:t>Plant Quantity</a:t>
            </a:r>
            <a:endParaRPr lang="en-US" sz="1800" dirty="0"/>
          </a:p>
          <a:p>
            <a:pPr lvl="1"/>
            <a:r>
              <a:rPr lang="en-US" sz="1800" dirty="0" smtClean="0"/>
              <a:t>Plant Quality</a:t>
            </a:r>
            <a:endParaRPr lang="en-US" sz="1800" dirty="0"/>
          </a:p>
          <a:p>
            <a:endParaRPr lang="en-US" sz="2200" dirty="0"/>
          </a:p>
        </p:txBody>
      </p:sp>
      <p:sp>
        <p:nvSpPr>
          <p:cNvPr id="9" name="Content Placeholder 8"/>
          <p:cNvSpPr>
            <a:spLocks noGrp="1"/>
          </p:cNvSpPr>
          <p:nvPr>
            <p:ph sz="half" idx="2"/>
          </p:nvPr>
        </p:nvSpPr>
        <p:spPr>
          <a:xfrm>
            <a:off x="4763589" y="1625327"/>
            <a:ext cx="3888042" cy="4351338"/>
          </a:xfrm>
        </p:spPr>
        <p:txBody>
          <a:bodyPr>
            <a:normAutofit/>
          </a:bodyPr>
          <a:lstStyle/>
          <a:p>
            <a:r>
              <a:rPr lang="en-US" sz="2400" dirty="0" smtClean="0"/>
              <a:t>Animals</a:t>
            </a:r>
          </a:p>
          <a:p>
            <a:pPr lvl="1"/>
            <a:r>
              <a:rPr lang="en-US" sz="1800" dirty="0" smtClean="0"/>
              <a:t>Animal Quantity</a:t>
            </a:r>
            <a:endParaRPr lang="en-US" sz="1800" dirty="0"/>
          </a:p>
          <a:p>
            <a:pPr lvl="1"/>
            <a:r>
              <a:rPr lang="en-US" sz="1800" dirty="0" smtClean="0"/>
              <a:t>Animal Quality</a:t>
            </a:r>
            <a:endParaRPr lang="en-US" sz="1800" dirty="0"/>
          </a:p>
          <a:p>
            <a:r>
              <a:rPr lang="en-US" sz="2400" dirty="0" smtClean="0"/>
              <a:t>Energy</a:t>
            </a:r>
          </a:p>
          <a:p>
            <a:pPr lvl="1"/>
            <a:r>
              <a:rPr lang="en-US" sz="2000" dirty="0" smtClean="0"/>
              <a:t>Energy Quantity</a:t>
            </a:r>
            <a:endParaRPr lang="en-US" sz="2000" dirty="0"/>
          </a:p>
          <a:p>
            <a:pPr lvl="1"/>
            <a:r>
              <a:rPr lang="en-US" sz="2000" dirty="0" smtClean="0"/>
              <a:t>Energy Quality</a:t>
            </a:r>
          </a:p>
          <a:p>
            <a:r>
              <a:rPr lang="en-US" sz="2400" dirty="0" smtClean="0"/>
              <a:t>Land</a:t>
            </a:r>
          </a:p>
          <a:p>
            <a:pPr lvl="1"/>
            <a:r>
              <a:rPr lang="en-US" sz="2000" dirty="0" smtClean="0"/>
              <a:t>Land Quantity</a:t>
            </a:r>
            <a:endParaRPr lang="en-US" sz="2000" dirty="0"/>
          </a:p>
          <a:p>
            <a:pPr lvl="1"/>
            <a:r>
              <a:rPr lang="en-US" sz="2000" dirty="0" smtClean="0"/>
              <a:t>Land Quality</a:t>
            </a:r>
            <a:endParaRPr lang="en-US" sz="2000" dirty="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516715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Spaces (places): land surface, water surface, air space, underground space, below water surface</a:t>
            </a:r>
          </a:p>
          <a:p>
            <a:r>
              <a:rPr lang="en-US" dirty="0" smtClean="0"/>
              <a:t>Space (place) where natural and human-build features are located and events and activities occur</a:t>
            </a:r>
          </a:p>
          <a:p>
            <a:r>
              <a:rPr lang="en-US" dirty="0"/>
              <a:t>T</a:t>
            </a:r>
            <a:r>
              <a:rPr lang="en-US" dirty="0" smtClean="0"/>
              <a:t>ype conversion</a:t>
            </a:r>
          </a:p>
          <a:p>
            <a:pPr lvl="1"/>
            <a:r>
              <a:rPr lang="en-US" dirty="0" smtClean="0"/>
              <a:t>Land to water (reservoir)</a:t>
            </a:r>
          </a:p>
          <a:p>
            <a:pPr lvl="1"/>
            <a:r>
              <a:rPr lang="en-US" dirty="0" smtClean="0"/>
              <a:t>Water to land (diked and drained sea)</a:t>
            </a:r>
          </a:p>
          <a:p>
            <a:r>
              <a:rPr lang="en-US" dirty="0" smtClean="0"/>
              <a:t>Land reconfigurations</a:t>
            </a:r>
          </a:p>
          <a:p>
            <a:pPr lvl="1"/>
            <a:r>
              <a:rPr lang="en-US" dirty="0" smtClean="0"/>
              <a:t>Leveling</a:t>
            </a:r>
          </a:p>
          <a:p>
            <a:pPr lvl="1"/>
            <a:r>
              <a:rPr lang="en-US" dirty="0" smtClean="0"/>
              <a:t>Terracing</a:t>
            </a:r>
          </a:p>
          <a:p>
            <a:pPr lvl="1"/>
            <a:r>
              <a:rPr lang="en-US" dirty="0" smtClean="0"/>
              <a:t>Raising/lowering through material import/export</a:t>
            </a:r>
          </a:p>
          <a:p>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544931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Animals and Plants: Resources Using Resources</a:t>
            </a:r>
            <a:endParaRPr lang="en-US" dirty="0"/>
          </a:p>
        </p:txBody>
      </p:sp>
      <p:grpSp>
        <p:nvGrpSpPr>
          <p:cNvPr id="3" name="Group 2"/>
          <p:cNvGrpSpPr/>
          <p:nvPr/>
        </p:nvGrpSpPr>
        <p:grpSpPr>
          <a:xfrm>
            <a:off x="1250656" y="1250106"/>
            <a:ext cx="6331235" cy="5160361"/>
            <a:chOff x="1250656" y="1250106"/>
            <a:chExt cx="6331235" cy="5160361"/>
          </a:xfrm>
        </p:grpSpPr>
        <p:cxnSp>
          <p:nvCxnSpPr>
            <p:cNvPr id="52" name="Straight Arrow Connector 51"/>
            <p:cNvCxnSpPr>
              <a:stCxn id="20" idx="3"/>
              <a:endCxn id="10" idx="1"/>
            </p:cNvCxnSpPr>
            <p:nvPr/>
          </p:nvCxnSpPr>
          <p:spPr>
            <a:xfrm flipV="1">
              <a:off x="2554025" y="2097869"/>
              <a:ext cx="3187160" cy="86879"/>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3"/>
            </p:cNvCxnSpPr>
            <p:nvPr/>
          </p:nvCxnSpPr>
          <p:spPr>
            <a:xfrm flipV="1">
              <a:off x="2456550" y="2468638"/>
              <a:ext cx="3284635" cy="703223"/>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 idx="3"/>
            </p:cNvCxnSpPr>
            <p:nvPr/>
          </p:nvCxnSpPr>
          <p:spPr>
            <a:xfrm flipV="1">
              <a:off x="2744563" y="2478193"/>
              <a:ext cx="3452622" cy="1578084"/>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9" idx="0"/>
              <a:endCxn id="10" idx="2"/>
            </p:cNvCxnSpPr>
            <p:nvPr/>
          </p:nvCxnSpPr>
          <p:spPr>
            <a:xfrm flipV="1">
              <a:off x="5457293" y="2463629"/>
              <a:ext cx="1040670" cy="1839926"/>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41185" y="1732109"/>
              <a:ext cx="1513556" cy="731520"/>
            </a:xfrm>
            <a:prstGeom prst="rect">
              <a:avLst/>
            </a:prstGeom>
            <a:solidFill>
              <a:schemeClr val="accent4">
                <a:lumMod val="75000"/>
              </a:schemeClr>
            </a:solidFill>
            <a:ln w="9525">
              <a:solidFill>
                <a:schemeClr val="tx1"/>
              </a:solidFill>
            </a:ln>
          </p:spPr>
          <p:txBody>
            <a:bodyPr wrap="none" rtlCol="0">
              <a:spAutoFit/>
            </a:bodyPr>
            <a:lstStyle/>
            <a:p>
              <a:r>
                <a:rPr lang="en-US" sz="3200" dirty="0" smtClean="0"/>
                <a:t>Animals</a:t>
              </a:r>
              <a:endParaRPr lang="en-US" sz="3200" dirty="0"/>
            </a:p>
          </p:txBody>
        </p:sp>
        <p:sp>
          <p:nvSpPr>
            <p:cNvPr id="5" name="TextBox 4"/>
            <p:cNvSpPr txBox="1"/>
            <p:nvPr/>
          </p:nvSpPr>
          <p:spPr>
            <a:xfrm>
              <a:off x="1748447" y="4595942"/>
              <a:ext cx="779381" cy="584775"/>
            </a:xfrm>
            <a:prstGeom prst="rect">
              <a:avLst/>
            </a:prstGeom>
            <a:solidFill>
              <a:srgbClr val="996633"/>
            </a:solidFill>
            <a:ln w="9525">
              <a:solidFill>
                <a:schemeClr val="tx1"/>
              </a:solidFill>
            </a:ln>
          </p:spPr>
          <p:txBody>
            <a:bodyPr wrap="none" rtlCol="0">
              <a:spAutoFit/>
            </a:bodyPr>
            <a:lstStyle/>
            <a:p>
              <a:r>
                <a:rPr lang="en-US" sz="3200" dirty="0" smtClean="0">
                  <a:solidFill>
                    <a:schemeClr val="bg1"/>
                  </a:solidFill>
                </a:rPr>
                <a:t>Soil</a:t>
              </a:r>
              <a:endParaRPr lang="en-US" sz="3200" dirty="0">
                <a:solidFill>
                  <a:schemeClr val="bg1"/>
                </a:solidFill>
              </a:endParaRPr>
            </a:p>
          </p:txBody>
        </p:sp>
        <p:sp>
          <p:nvSpPr>
            <p:cNvPr id="6" name="TextBox 5"/>
            <p:cNvSpPr txBox="1"/>
            <p:nvPr/>
          </p:nvSpPr>
          <p:spPr>
            <a:xfrm>
              <a:off x="1535578" y="3763889"/>
              <a:ext cx="1208985" cy="584775"/>
            </a:xfrm>
            <a:prstGeom prst="rect">
              <a:avLst/>
            </a:prstGeom>
            <a:solidFill>
              <a:schemeClr val="accent1">
                <a:lumMod val="60000"/>
                <a:lumOff val="40000"/>
              </a:schemeClr>
            </a:solidFill>
            <a:ln w="9525">
              <a:solidFill>
                <a:schemeClr val="tx1"/>
              </a:solidFill>
            </a:ln>
          </p:spPr>
          <p:txBody>
            <a:bodyPr wrap="none" rtlCol="0">
              <a:spAutoFit/>
            </a:bodyPr>
            <a:lstStyle/>
            <a:p>
              <a:r>
                <a:rPr lang="en-US" sz="3200" dirty="0" smtClean="0"/>
                <a:t>Water</a:t>
              </a:r>
              <a:endParaRPr lang="en-US" sz="3200" dirty="0"/>
            </a:p>
          </p:txBody>
        </p:sp>
        <p:sp>
          <p:nvSpPr>
            <p:cNvPr id="7" name="TextBox 6"/>
            <p:cNvSpPr txBox="1"/>
            <p:nvPr/>
          </p:nvSpPr>
          <p:spPr>
            <a:xfrm>
              <a:off x="1797395" y="2879473"/>
              <a:ext cx="659155" cy="584775"/>
            </a:xfrm>
            <a:prstGeom prst="rect">
              <a:avLst/>
            </a:prstGeom>
            <a:noFill/>
            <a:ln w="9525">
              <a:solidFill>
                <a:schemeClr val="tx1"/>
              </a:solidFill>
            </a:ln>
          </p:spPr>
          <p:txBody>
            <a:bodyPr wrap="none" rtlCol="0">
              <a:spAutoFit/>
            </a:bodyPr>
            <a:lstStyle/>
            <a:p>
              <a:r>
                <a:rPr lang="en-US" sz="3200" dirty="0" smtClean="0"/>
                <a:t>Air</a:t>
              </a:r>
              <a:endParaRPr lang="en-US" sz="3200" dirty="0"/>
            </a:p>
          </p:txBody>
        </p:sp>
        <p:sp>
          <p:nvSpPr>
            <p:cNvPr id="8" name="TextBox 7"/>
            <p:cNvSpPr txBox="1"/>
            <p:nvPr/>
          </p:nvSpPr>
          <p:spPr>
            <a:xfrm>
              <a:off x="1551675" y="5456360"/>
              <a:ext cx="1176797" cy="954107"/>
            </a:xfrm>
            <a:prstGeom prst="rect">
              <a:avLst/>
            </a:prstGeom>
            <a:solidFill>
              <a:srgbClr val="FFFF00"/>
            </a:solidFill>
            <a:ln w="9525">
              <a:solidFill>
                <a:schemeClr val="tx1"/>
              </a:solidFill>
            </a:ln>
          </p:spPr>
          <p:txBody>
            <a:bodyPr wrap="none" rtlCol="0">
              <a:spAutoFit/>
            </a:bodyPr>
            <a:lstStyle/>
            <a:p>
              <a:pPr algn="ctr"/>
              <a:r>
                <a:rPr lang="en-US" sz="2800" dirty="0" smtClean="0"/>
                <a:t>Solar</a:t>
              </a:r>
            </a:p>
            <a:p>
              <a:pPr algn="ctr"/>
              <a:r>
                <a:rPr lang="en-US" sz="2800" dirty="0" smtClean="0"/>
                <a:t>Energy</a:t>
              </a:r>
              <a:endParaRPr lang="en-US" sz="2800" dirty="0"/>
            </a:p>
          </p:txBody>
        </p:sp>
        <p:sp>
          <p:nvSpPr>
            <p:cNvPr id="9" name="TextBox 8"/>
            <p:cNvSpPr txBox="1"/>
            <p:nvPr/>
          </p:nvSpPr>
          <p:spPr>
            <a:xfrm>
              <a:off x="4857898" y="4303555"/>
              <a:ext cx="1198790" cy="584775"/>
            </a:xfrm>
            <a:prstGeom prst="rect">
              <a:avLst/>
            </a:prstGeom>
            <a:solidFill>
              <a:schemeClr val="accent6">
                <a:lumMod val="75000"/>
              </a:schemeClr>
            </a:solidFill>
            <a:ln w="9525">
              <a:solidFill>
                <a:schemeClr val="tx1"/>
              </a:solidFill>
            </a:ln>
          </p:spPr>
          <p:txBody>
            <a:bodyPr wrap="none" rtlCol="0">
              <a:spAutoFit/>
            </a:bodyPr>
            <a:lstStyle/>
            <a:p>
              <a:r>
                <a:rPr lang="en-US" sz="3200" dirty="0" smtClean="0">
                  <a:solidFill>
                    <a:schemeClr val="bg1"/>
                  </a:solidFill>
                </a:rPr>
                <a:t>Plants</a:t>
              </a:r>
              <a:endParaRPr lang="en-US" sz="3200" dirty="0">
                <a:solidFill>
                  <a:schemeClr val="bg1"/>
                </a:solidFill>
              </a:endParaRPr>
            </a:p>
          </p:txBody>
        </p:sp>
        <p:cxnSp>
          <p:nvCxnSpPr>
            <p:cNvPr id="14" name="Straight Arrow Connector 13"/>
            <p:cNvCxnSpPr>
              <a:stCxn id="6" idx="3"/>
              <a:endCxn id="9" idx="1"/>
            </p:cNvCxnSpPr>
            <p:nvPr/>
          </p:nvCxnSpPr>
          <p:spPr>
            <a:xfrm>
              <a:off x="2744563" y="4056277"/>
              <a:ext cx="2113335" cy="539666"/>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2456550" y="3171861"/>
              <a:ext cx="2401348" cy="1229617"/>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2"/>
            </p:cNvCxnSpPr>
            <p:nvPr/>
          </p:nvCxnSpPr>
          <p:spPr>
            <a:xfrm flipV="1">
              <a:off x="2728472" y="4888330"/>
              <a:ext cx="2728821" cy="1045084"/>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50656" y="1815416"/>
              <a:ext cx="1303369" cy="738664"/>
            </a:xfrm>
            <a:prstGeom prst="rect">
              <a:avLst/>
            </a:prstGeom>
            <a:solidFill>
              <a:schemeClr val="accent2">
                <a:lumMod val="40000"/>
                <a:lumOff val="60000"/>
              </a:schemeClr>
            </a:solidFill>
            <a:ln w="9525">
              <a:solidFill>
                <a:schemeClr val="tx1"/>
              </a:solidFill>
            </a:ln>
          </p:spPr>
          <p:txBody>
            <a:bodyPr wrap="none" rtlCol="0">
              <a:spAutoFit/>
            </a:bodyPr>
            <a:lstStyle/>
            <a:p>
              <a:pPr algn="ctr"/>
              <a:r>
                <a:rPr lang="en-US" sz="2800" dirty="0" smtClean="0"/>
                <a:t>Space</a:t>
              </a:r>
            </a:p>
            <a:p>
              <a:pPr algn="ctr"/>
              <a:r>
                <a:rPr lang="en-US" sz="1400" dirty="0" smtClean="0"/>
                <a:t>Land, air, water</a:t>
              </a:r>
              <a:endParaRPr lang="en-US" sz="2000" dirty="0"/>
            </a:p>
          </p:txBody>
        </p:sp>
        <p:cxnSp>
          <p:nvCxnSpPr>
            <p:cNvPr id="22" name="Straight Arrow Connector 21"/>
            <p:cNvCxnSpPr>
              <a:stCxn id="20" idx="3"/>
              <a:endCxn id="9" idx="0"/>
            </p:cNvCxnSpPr>
            <p:nvPr/>
          </p:nvCxnSpPr>
          <p:spPr>
            <a:xfrm>
              <a:off x="2554025" y="2184748"/>
              <a:ext cx="2903268" cy="2118807"/>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0340000">
              <a:off x="3285609" y="5383702"/>
              <a:ext cx="1585114" cy="276999"/>
            </a:xfrm>
            <a:prstGeom prst="rect">
              <a:avLst/>
            </a:prstGeom>
            <a:noFill/>
          </p:spPr>
          <p:txBody>
            <a:bodyPr wrap="none" rtlCol="0">
              <a:spAutoFit/>
            </a:bodyPr>
            <a:lstStyle/>
            <a:p>
              <a:r>
                <a:rPr lang="en-US" sz="1200" dirty="0" smtClean="0"/>
                <a:t>Photosynthetic energy</a:t>
              </a:r>
              <a:endParaRPr lang="en-US" sz="1200" dirty="0"/>
            </a:p>
          </p:txBody>
        </p:sp>
        <p:sp>
          <p:nvSpPr>
            <p:cNvPr id="41" name="TextBox 40"/>
            <p:cNvSpPr txBox="1"/>
            <p:nvPr/>
          </p:nvSpPr>
          <p:spPr>
            <a:xfrm rot="1620000">
              <a:off x="2671898" y="3355291"/>
              <a:ext cx="418961" cy="276999"/>
            </a:xfrm>
            <a:prstGeom prst="rect">
              <a:avLst/>
            </a:prstGeom>
            <a:noFill/>
          </p:spPr>
          <p:txBody>
            <a:bodyPr wrap="none" rtlCol="0">
              <a:spAutoFit/>
            </a:bodyPr>
            <a:lstStyle/>
            <a:p>
              <a:r>
                <a:rPr lang="en-US" sz="1200" dirty="0" smtClean="0"/>
                <a:t>CO</a:t>
              </a:r>
              <a:r>
                <a:rPr lang="en-US" sz="1200" baseline="-25000" dirty="0" smtClean="0"/>
                <a:t>2</a:t>
              </a:r>
              <a:endParaRPr lang="en-US" sz="1200" baseline="-25000" dirty="0"/>
            </a:p>
          </p:txBody>
        </p:sp>
        <p:cxnSp>
          <p:nvCxnSpPr>
            <p:cNvPr id="12" name="Straight Arrow Connector 11"/>
            <p:cNvCxnSpPr>
              <a:stCxn id="5" idx="3"/>
            </p:cNvCxnSpPr>
            <p:nvPr/>
          </p:nvCxnSpPr>
          <p:spPr>
            <a:xfrm flipV="1">
              <a:off x="2527828" y="4785360"/>
              <a:ext cx="2330070" cy="102970"/>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1420000">
              <a:off x="3028485" y="4868199"/>
              <a:ext cx="1024338" cy="11379"/>
            </a:xfrm>
            <a:prstGeom prst="rect">
              <a:avLst/>
            </a:prstGeom>
            <a:noFill/>
          </p:spPr>
          <p:txBody>
            <a:bodyPr wrap="none" rtlCol="0">
              <a:spAutoFit/>
            </a:bodyPr>
            <a:lstStyle/>
            <a:p>
              <a:r>
                <a:rPr lang="en-US" sz="1200" dirty="0" smtClean="0"/>
                <a:t>N, K, P, others</a:t>
              </a:r>
              <a:endParaRPr lang="en-US" sz="1200" baseline="-25000" dirty="0"/>
            </a:p>
          </p:txBody>
        </p:sp>
        <p:sp>
          <p:nvSpPr>
            <p:cNvPr id="44" name="TextBox 43"/>
            <p:cNvSpPr txBox="1"/>
            <p:nvPr/>
          </p:nvSpPr>
          <p:spPr>
            <a:xfrm rot="2160000">
              <a:off x="2515365" y="2513959"/>
              <a:ext cx="1058560" cy="276999"/>
            </a:xfrm>
            <a:prstGeom prst="rect">
              <a:avLst/>
            </a:prstGeom>
            <a:noFill/>
          </p:spPr>
          <p:txBody>
            <a:bodyPr wrap="none" rtlCol="0">
              <a:spAutoFit/>
            </a:bodyPr>
            <a:lstStyle/>
            <a:p>
              <a:r>
                <a:rPr lang="en-US" sz="1200" dirty="0" smtClean="0"/>
                <a:t>Place to Grow</a:t>
              </a:r>
              <a:endParaRPr lang="en-US" sz="1200" dirty="0"/>
            </a:p>
          </p:txBody>
        </p:sp>
        <p:sp>
          <p:nvSpPr>
            <p:cNvPr id="49" name="TextBox 48"/>
            <p:cNvSpPr txBox="1"/>
            <p:nvPr/>
          </p:nvSpPr>
          <p:spPr>
            <a:xfrm rot="840000">
              <a:off x="3441439" y="4262164"/>
              <a:ext cx="434734" cy="276999"/>
            </a:xfrm>
            <a:prstGeom prst="rect">
              <a:avLst/>
            </a:prstGeom>
            <a:noFill/>
          </p:spPr>
          <p:txBody>
            <a:bodyPr wrap="none" rtlCol="0">
              <a:spAutoFit/>
            </a:bodyPr>
            <a:lstStyle/>
            <a:p>
              <a:r>
                <a:rPr lang="en-US" sz="1200" dirty="0" smtClean="0"/>
                <a:t>H</a:t>
              </a:r>
              <a:r>
                <a:rPr lang="en-US" sz="1200" baseline="-25000" dirty="0" smtClean="0"/>
                <a:t>2</a:t>
              </a:r>
              <a:r>
                <a:rPr lang="en-US" sz="1200" dirty="0" smtClean="0"/>
                <a:t>O</a:t>
              </a:r>
              <a:endParaRPr lang="en-US" sz="1200" baseline="-25000" dirty="0"/>
            </a:p>
          </p:txBody>
        </p:sp>
        <p:sp>
          <p:nvSpPr>
            <p:cNvPr id="61" name="TextBox 60"/>
            <p:cNvSpPr txBox="1"/>
            <p:nvPr/>
          </p:nvSpPr>
          <p:spPr>
            <a:xfrm rot="20100000">
              <a:off x="4486053" y="2916608"/>
              <a:ext cx="434734" cy="276999"/>
            </a:xfrm>
            <a:prstGeom prst="rect">
              <a:avLst/>
            </a:prstGeom>
            <a:noFill/>
          </p:spPr>
          <p:txBody>
            <a:bodyPr wrap="none" rtlCol="0">
              <a:spAutoFit/>
            </a:bodyPr>
            <a:lstStyle/>
            <a:p>
              <a:r>
                <a:rPr lang="en-US" sz="1200" dirty="0" smtClean="0"/>
                <a:t>H</a:t>
              </a:r>
              <a:r>
                <a:rPr lang="en-US" sz="1200" baseline="-25000" dirty="0" smtClean="0"/>
                <a:t>2</a:t>
              </a:r>
              <a:r>
                <a:rPr lang="en-US" sz="1200" dirty="0" smtClean="0"/>
                <a:t>O</a:t>
              </a:r>
              <a:endParaRPr lang="en-US" sz="1200" baseline="-25000" dirty="0"/>
            </a:p>
          </p:txBody>
        </p:sp>
        <p:sp>
          <p:nvSpPr>
            <p:cNvPr id="62" name="TextBox 61"/>
            <p:cNvSpPr txBox="1"/>
            <p:nvPr/>
          </p:nvSpPr>
          <p:spPr>
            <a:xfrm rot="21000000">
              <a:off x="4381261" y="2459655"/>
              <a:ext cx="338554" cy="276999"/>
            </a:xfrm>
            <a:prstGeom prst="rect">
              <a:avLst/>
            </a:prstGeom>
            <a:noFill/>
          </p:spPr>
          <p:txBody>
            <a:bodyPr wrap="none" rtlCol="0">
              <a:spAutoFit/>
            </a:bodyPr>
            <a:lstStyle/>
            <a:p>
              <a:r>
                <a:rPr lang="en-US" sz="1200" dirty="0" smtClean="0"/>
                <a:t>O</a:t>
              </a:r>
              <a:r>
                <a:rPr lang="en-US" sz="1200" baseline="-25000" dirty="0" smtClean="0"/>
                <a:t>2</a:t>
              </a:r>
              <a:endParaRPr lang="en-US" sz="1200" baseline="-25000" dirty="0"/>
            </a:p>
          </p:txBody>
        </p:sp>
        <p:sp>
          <p:nvSpPr>
            <p:cNvPr id="63" name="TextBox 62"/>
            <p:cNvSpPr txBox="1"/>
            <p:nvPr/>
          </p:nvSpPr>
          <p:spPr>
            <a:xfrm rot="-120000" flipH="1">
              <a:off x="3248052" y="1901911"/>
              <a:ext cx="1529073" cy="276999"/>
            </a:xfrm>
            <a:prstGeom prst="rect">
              <a:avLst/>
            </a:prstGeom>
            <a:noFill/>
          </p:spPr>
          <p:txBody>
            <a:bodyPr wrap="none" rtlCol="0">
              <a:spAutoFit/>
            </a:bodyPr>
            <a:lstStyle/>
            <a:p>
              <a:r>
                <a:rPr lang="en-US" sz="1200" dirty="0" smtClean="0"/>
                <a:t>Place to live, territory</a:t>
              </a:r>
              <a:endParaRPr lang="en-US" sz="1200" dirty="0"/>
            </a:p>
          </p:txBody>
        </p:sp>
        <p:sp>
          <p:nvSpPr>
            <p:cNvPr id="64" name="TextBox 63"/>
            <p:cNvSpPr txBox="1"/>
            <p:nvPr/>
          </p:nvSpPr>
          <p:spPr>
            <a:xfrm rot="18000000">
              <a:off x="5270229" y="3253199"/>
              <a:ext cx="1192634" cy="276999"/>
            </a:xfrm>
            <a:prstGeom prst="rect">
              <a:avLst/>
            </a:prstGeom>
            <a:noFill/>
          </p:spPr>
          <p:txBody>
            <a:bodyPr wrap="none" rtlCol="0">
              <a:spAutoFit/>
            </a:bodyPr>
            <a:lstStyle/>
            <a:p>
              <a:r>
                <a:rPr lang="en-US" sz="1200" dirty="0" smtClean="0"/>
                <a:t>Food (nutrients)</a:t>
              </a:r>
              <a:endParaRPr lang="en-US" sz="1200" dirty="0"/>
            </a:p>
          </p:txBody>
        </p:sp>
        <p:cxnSp>
          <p:nvCxnSpPr>
            <p:cNvPr id="68" name="Elbow Connector 67"/>
            <p:cNvCxnSpPr>
              <a:stCxn id="10" idx="0"/>
              <a:endCxn id="10" idx="3"/>
            </p:cNvCxnSpPr>
            <p:nvPr/>
          </p:nvCxnSpPr>
          <p:spPr>
            <a:xfrm rot="16200000" flipH="1">
              <a:off x="6693472" y="1536600"/>
              <a:ext cx="365760" cy="756778"/>
            </a:xfrm>
            <a:prstGeom prst="bentConnector4">
              <a:avLst>
                <a:gd name="adj1" fmla="val -62500"/>
                <a:gd name="adj2" fmla="val 130207"/>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389257" y="1250106"/>
              <a:ext cx="1192634" cy="276999"/>
            </a:xfrm>
            <a:prstGeom prst="rect">
              <a:avLst/>
            </a:prstGeom>
            <a:noFill/>
          </p:spPr>
          <p:txBody>
            <a:bodyPr wrap="none" rtlCol="0">
              <a:spAutoFit/>
            </a:bodyPr>
            <a:lstStyle/>
            <a:p>
              <a:r>
                <a:rPr lang="en-US" sz="1200" dirty="0" smtClean="0"/>
                <a:t>Food (nutrients)</a:t>
              </a:r>
              <a:endParaRPr lang="en-US" sz="1200" dirty="0"/>
            </a:p>
          </p:txBody>
        </p:sp>
        <p:sp>
          <p:nvSpPr>
            <p:cNvPr id="30" name="TextBox 29"/>
            <p:cNvSpPr txBox="1"/>
            <p:nvPr/>
          </p:nvSpPr>
          <p:spPr>
            <a:xfrm>
              <a:off x="6146807" y="2188721"/>
              <a:ext cx="684483" cy="246221"/>
            </a:xfrm>
            <a:prstGeom prst="rect">
              <a:avLst/>
            </a:prstGeom>
            <a:solidFill>
              <a:schemeClr val="bg2">
                <a:lumMod val="90000"/>
              </a:schemeClr>
            </a:solidFill>
            <a:ln w="3175">
              <a:solidFill>
                <a:schemeClr val="tx1"/>
              </a:solidFill>
            </a:ln>
          </p:spPr>
          <p:txBody>
            <a:bodyPr wrap="none" lIns="0" tIns="0" rIns="0" bIns="0" rtlCol="0">
              <a:spAutoFit/>
            </a:bodyPr>
            <a:lstStyle/>
            <a:p>
              <a:r>
                <a:rPr lang="en-US" sz="1600" dirty="0" smtClean="0"/>
                <a:t>Humans</a:t>
              </a:r>
              <a:endParaRPr lang="en-US" sz="1600" dirty="0"/>
            </a:p>
          </p:txBody>
        </p:sp>
        <p:cxnSp>
          <p:nvCxnSpPr>
            <p:cNvPr id="33" name="Straight Arrow Connector 32"/>
            <p:cNvCxnSpPr/>
            <p:nvPr/>
          </p:nvCxnSpPr>
          <p:spPr>
            <a:xfrm rot="10800000" flipV="1">
              <a:off x="6044715" y="2467619"/>
              <a:ext cx="1040670" cy="1839926"/>
            </a:xfrm>
            <a:prstGeom prst="straightConnector1">
              <a:avLst/>
            </a:prstGeom>
            <a:ln w="31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000000">
              <a:off x="5622818" y="3189687"/>
              <a:ext cx="2156168" cy="276999"/>
            </a:xfrm>
            <a:prstGeom prst="rect">
              <a:avLst/>
            </a:prstGeom>
            <a:noFill/>
          </p:spPr>
          <p:txBody>
            <a:bodyPr wrap="none" rtlCol="0">
              <a:spAutoFit/>
            </a:bodyPr>
            <a:lstStyle/>
            <a:p>
              <a:r>
                <a:rPr lang="en-US" sz="1200" dirty="0" smtClean="0"/>
                <a:t>Pollination, seed dispersal, etc.</a:t>
              </a:r>
              <a:endParaRPr lang="en-US" sz="1200" dirty="0"/>
            </a:p>
          </p:txBody>
        </p:sp>
      </p:gr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163054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9419"/>
            <a:ext cx="7886700" cy="772793"/>
          </a:xfrm>
        </p:spPr>
        <p:txBody>
          <a:bodyPr>
            <a:normAutofit/>
          </a:bodyPr>
          <a:lstStyle/>
          <a:p>
            <a:r>
              <a:rPr lang="en-US" dirty="0" smtClean="0"/>
              <a:t>Natural Resource Renewability</a:t>
            </a:r>
            <a:endParaRPr lang="en-US" dirty="0"/>
          </a:p>
        </p:txBody>
      </p:sp>
      <p:sp>
        <p:nvSpPr>
          <p:cNvPr id="3" name="Content Placeholder 2"/>
          <p:cNvSpPr>
            <a:spLocks noGrp="1"/>
          </p:cNvSpPr>
          <p:nvPr>
            <p:ph idx="1"/>
          </p:nvPr>
        </p:nvSpPr>
        <p:spPr>
          <a:xfrm>
            <a:off x="815697" y="1482331"/>
            <a:ext cx="7413901" cy="4351338"/>
          </a:xfrm>
        </p:spPr>
        <p:txBody>
          <a:bodyPr>
            <a:normAutofit/>
          </a:bodyPr>
          <a:lstStyle/>
          <a:p>
            <a:r>
              <a:rPr lang="en-US" sz="2800" dirty="0" smtClean="0"/>
              <a:t>Perpetual: Availability is independent </a:t>
            </a:r>
            <a:r>
              <a:rPr lang="en-US" sz="2800" dirty="0"/>
              <a:t>from </a:t>
            </a:r>
            <a:r>
              <a:rPr lang="en-US" sz="2800" dirty="0" smtClean="0"/>
              <a:t>human uses</a:t>
            </a:r>
          </a:p>
          <a:p>
            <a:pPr lvl="1"/>
            <a:r>
              <a:rPr lang="en-US" sz="2400" dirty="0" smtClean="0"/>
              <a:t>Solar energy, wind energy</a:t>
            </a:r>
          </a:p>
          <a:p>
            <a:r>
              <a:rPr lang="en-US" sz="2800" dirty="0" smtClean="0"/>
              <a:t>Renewable: Can </a:t>
            </a:r>
            <a:r>
              <a:rPr lang="en-US" sz="2800" dirty="0"/>
              <a:t>last into perpetuity if </a:t>
            </a:r>
            <a:r>
              <a:rPr lang="en-US" sz="2800" dirty="0" smtClean="0"/>
              <a:t>properly </a:t>
            </a:r>
            <a:r>
              <a:rPr lang="en-US" sz="2800" dirty="0"/>
              <a:t>used and managed</a:t>
            </a:r>
            <a:endParaRPr lang="en-US" sz="2800" dirty="0" smtClean="0"/>
          </a:p>
          <a:p>
            <a:pPr lvl="1"/>
            <a:r>
              <a:rPr lang="en-US" sz="2400" dirty="0" smtClean="0"/>
              <a:t>Trees, streamflow, animals</a:t>
            </a:r>
          </a:p>
          <a:p>
            <a:r>
              <a:rPr lang="en-US" sz="2800" dirty="0" smtClean="0"/>
              <a:t>Non-renewable: Finite </a:t>
            </a:r>
            <a:r>
              <a:rPr lang="en-US" sz="2800" dirty="0"/>
              <a:t>in </a:t>
            </a:r>
            <a:r>
              <a:rPr lang="en-US" sz="2800" dirty="0" smtClean="0"/>
              <a:t>quantity, not </a:t>
            </a:r>
            <a:r>
              <a:rPr lang="en-US" sz="2800" dirty="0"/>
              <a:t>renewed by natural </a:t>
            </a:r>
            <a:r>
              <a:rPr lang="en-US" sz="2800" dirty="0" smtClean="0"/>
              <a:t>processes (within a human time frame*), and therefore can be depleted</a:t>
            </a:r>
          </a:p>
          <a:p>
            <a:pPr lvl="1"/>
            <a:r>
              <a:rPr lang="en-US" sz="2400" dirty="0" smtClean="0"/>
              <a:t>Minerals, soil, some ground water</a:t>
            </a:r>
          </a:p>
          <a:p>
            <a:endParaRPr lang="en-US" sz="2800" dirty="0" smtClean="0"/>
          </a:p>
          <a:p>
            <a:pPr marL="0" indent="0">
              <a:buNone/>
            </a:pPr>
            <a:endParaRPr lang="en-US" sz="2800" dirty="0" smtClean="0"/>
          </a:p>
        </p:txBody>
      </p:sp>
      <p:sp>
        <p:nvSpPr>
          <p:cNvPr id="7" name="TextBox 6"/>
          <p:cNvSpPr txBox="1"/>
          <p:nvPr/>
        </p:nvSpPr>
        <p:spPr>
          <a:xfrm>
            <a:off x="503270" y="6465863"/>
            <a:ext cx="3667286" cy="276999"/>
          </a:xfrm>
          <a:prstGeom prst="rect">
            <a:avLst/>
          </a:prstGeom>
          <a:noFill/>
        </p:spPr>
        <p:txBody>
          <a:bodyPr wrap="none" rtlCol="0">
            <a:spAutoFit/>
          </a:bodyPr>
          <a:lstStyle/>
          <a:p>
            <a:r>
              <a:rPr lang="en-US" sz="1200" dirty="0" smtClean="0"/>
              <a:t>*Within a human/management time frame; &lt; 100 years</a:t>
            </a:r>
            <a:endParaRPr lang="en-US" sz="1200"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01364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9419"/>
            <a:ext cx="7886700" cy="772793"/>
          </a:xfrm>
        </p:spPr>
        <p:txBody>
          <a:bodyPr>
            <a:normAutofit/>
          </a:bodyPr>
          <a:lstStyle/>
          <a:p>
            <a:r>
              <a:rPr lang="en-US" dirty="0" smtClean="0"/>
              <a:t>Natural Resource Relationship to Site</a:t>
            </a:r>
            <a:endParaRPr lang="en-US" dirty="0"/>
          </a:p>
        </p:txBody>
      </p:sp>
      <p:sp>
        <p:nvSpPr>
          <p:cNvPr id="7" name="Content Placeholder 6"/>
          <p:cNvSpPr>
            <a:spLocks noGrp="1"/>
          </p:cNvSpPr>
          <p:nvPr>
            <p:ph idx="1"/>
          </p:nvPr>
        </p:nvSpPr>
        <p:spPr>
          <a:xfrm>
            <a:off x="807863" y="1488261"/>
            <a:ext cx="7253056" cy="4351338"/>
          </a:xfrm>
        </p:spPr>
        <p:txBody>
          <a:bodyPr>
            <a:normAutofit/>
          </a:bodyPr>
          <a:lstStyle/>
          <a:p>
            <a:r>
              <a:rPr lang="en-US" sz="2800" dirty="0"/>
              <a:t>Fixed: Can not be removed from site</a:t>
            </a:r>
          </a:p>
          <a:p>
            <a:pPr lvl="1"/>
            <a:r>
              <a:rPr lang="en-US" sz="2400" dirty="0"/>
              <a:t>Solar energy, precipitation</a:t>
            </a:r>
          </a:p>
          <a:p>
            <a:r>
              <a:rPr lang="en-US" sz="2800" dirty="0"/>
              <a:t>Movable/Removable: Possible to move from or be removed from site</a:t>
            </a:r>
          </a:p>
          <a:p>
            <a:pPr lvl="1"/>
            <a:r>
              <a:rPr lang="en-US" sz="2400" dirty="0"/>
              <a:t>Minerals, soil, trees</a:t>
            </a:r>
          </a:p>
          <a:p>
            <a:r>
              <a:rPr lang="en-US" sz="2800" dirty="0"/>
              <a:t>Mobile: Can readily move on and off a site</a:t>
            </a:r>
          </a:p>
          <a:p>
            <a:pPr lvl="1"/>
            <a:r>
              <a:rPr lang="en-US" sz="2400" dirty="0"/>
              <a:t>Flowing surface water, animals</a:t>
            </a:r>
          </a:p>
          <a:p>
            <a:endParaRPr lang="en-US" sz="36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54628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The goal of the effort is to establish an overarching, science-based, framework for the resource concern basis underpinning NRCS’ conservation work that will enable NRCS to meet the many challenges facing agricultural conservation in the next 25 years.</a:t>
            </a:r>
            <a:endParaRPr lang="en-US" sz="3600"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224291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Events</a:t>
            </a:r>
            <a:endParaRPr lang="en-US" dirty="0"/>
          </a:p>
        </p:txBody>
      </p:sp>
      <p:sp>
        <p:nvSpPr>
          <p:cNvPr id="3" name="Content Placeholder 2"/>
          <p:cNvSpPr>
            <a:spLocks noGrp="1"/>
          </p:cNvSpPr>
          <p:nvPr>
            <p:ph idx="1"/>
          </p:nvPr>
        </p:nvSpPr>
        <p:spPr>
          <a:xfrm>
            <a:off x="628650" y="1318249"/>
            <a:ext cx="7886700" cy="1863863"/>
          </a:xfrm>
        </p:spPr>
        <p:txBody>
          <a:bodyPr>
            <a:normAutofit/>
          </a:bodyPr>
          <a:lstStyle/>
          <a:p>
            <a:r>
              <a:rPr lang="en-US" sz="2000" i="1" dirty="0" smtClean="0">
                <a:solidFill>
                  <a:srgbClr val="FF0000"/>
                </a:solidFill>
              </a:rPr>
              <a:t>Natural Event</a:t>
            </a:r>
            <a:r>
              <a:rPr lang="en-US" sz="2000" dirty="0" smtClean="0"/>
              <a:t>: An instance of a natural process(</a:t>
            </a:r>
            <a:r>
              <a:rPr lang="en-US" sz="2000" dirty="0" err="1" smtClean="0"/>
              <a:t>es</a:t>
            </a:r>
            <a:r>
              <a:rPr lang="en-US" sz="2000" dirty="0" smtClean="0"/>
              <a:t>) not resulting from human land uses, activities, or built features.  Examples include soil formation, rainfall events, runoff events, river channel shifts in location, wildfires, landslides, and animal migrations.  Natural events can trigger other events in cascades of events.  Natural </a:t>
            </a:r>
            <a:r>
              <a:rPr lang="en-US" sz="2000" dirty="0"/>
              <a:t>events can </a:t>
            </a:r>
            <a:r>
              <a:rPr lang="en-US" sz="2000" dirty="0" smtClean="0"/>
              <a:t>(sometimes) be modified </a:t>
            </a:r>
            <a:r>
              <a:rPr lang="en-US" sz="2000" dirty="0"/>
              <a:t>by human </a:t>
            </a:r>
            <a:r>
              <a:rPr lang="en-US" sz="2000" dirty="0" smtClean="0"/>
              <a:t>land uses, activities, and built features.</a:t>
            </a:r>
          </a:p>
          <a:p>
            <a:endParaRPr lang="en-US" sz="2000" dirty="0"/>
          </a:p>
        </p:txBody>
      </p:sp>
      <p:grpSp>
        <p:nvGrpSpPr>
          <p:cNvPr id="47" name="Group 46"/>
          <p:cNvGrpSpPr/>
          <p:nvPr/>
        </p:nvGrpSpPr>
        <p:grpSpPr>
          <a:xfrm>
            <a:off x="731211" y="3457331"/>
            <a:ext cx="7690493" cy="2338088"/>
            <a:chOff x="619451" y="3233811"/>
            <a:chExt cx="7690493" cy="2338088"/>
          </a:xfrm>
        </p:grpSpPr>
        <p:sp>
          <p:nvSpPr>
            <p:cNvPr id="4" name="TextBox 3"/>
            <p:cNvSpPr txBox="1"/>
            <p:nvPr/>
          </p:nvSpPr>
          <p:spPr>
            <a:xfrm>
              <a:off x="707979" y="4925568"/>
              <a:ext cx="876137" cy="646331"/>
            </a:xfrm>
            <a:prstGeom prst="rect">
              <a:avLst/>
            </a:prstGeom>
            <a:solidFill>
              <a:schemeClr val="accent1">
                <a:lumMod val="20000"/>
                <a:lumOff val="80000"/>
              </a:schemeClr>
            </a:solidFill>
            <a:ln w="3175">
              <a:solidFill>
                <a:schemeClr val="tx1"/>
              </a:solidFill>
            </a:ln>
          </p:spPr>
          <p:txBody>
            <a:bodyPr wrap="none" rtlCol="0">
              <a:spAutoFit/>
            </a:bodyPr>
            <a:lstStyle/>
            <a:p>
              <a:pPr algn="ctr"/>
              <a:r>
                <a:rPr lang="en-US" dirty="0" smtClean="0"/>
                <a:t>Rainfall</a:t>
              </a:r>
            </a:p>
            <a:p>
              <a:pPr algn="ctr"/>
              <a:r>
                <a:rPr lang="en-US" dirty="0" smtClean="0"/>
                <a:t>Event</a:t>
              </a:r>
              <a:endParaRPr lang="en-US" dirty="0"/>
            </a:p>
          </p:txBody>
        </p:sp>
        <p:sp>
          <p:nvSpPr>
            <p:cNvPr id="5" name="TextBox 4"/>
            <p:cNvSpPr txBox="1"/>
            <p:nvPr/>
          </p:nvSpPr>
          <p:spPr>
            <a:xfrm>
              <a:off x="2404973" y="4925568"/>
              <a:ext cx="814005" cy="646331"/>
            </a:xfrm>
            <a:prstGeom prst="rect">
              <a:avLst/>
            </a:prstGeom>
            <a:solidFill>
              <a:schemeClr val="accent1">
                <a:lumMod val="40000"/>
                <a:lumOff val="60000"/>
              </a:schemeClr>
            </a:solidFill>
            <a:ln w="3175">
              <a:solidFill>
                <a:schemeClr val="tx1"/>
              </a:solidFill>
            </a:ln>
          </p:spPr>
          <p:txBody>
            <a:bodyPr wrap="none" rtlCol="0">
              <a:spAutoFit/>
            </a:bodyPr>
            <a:lstStyle/>
            <a:p>
              <a:pPr algn="ctr"/>
              <a:r>
                <a:rPr lang="en-US" dirty="0" smtClean="0"/>
                <a:t>Runoff</a:t>
              </a:r>
            </a:p>
            <a:p>
              <a:pPr algn="ctr"/>
              <a:r>
                <a:rPr lang="en-US" dirty="0" smtClean="0"/>
                <a:t>Event</a:t>
              </a:r>
              <a:endParaRPr lang="en-US" dirty="0"/>
            </a:p>
          </p:txBody>
        </p:sp>
        <p:sp>
          <p:nvSpPr>
            <p:cNvPr id="6" name="TextBox 5"/>
            <p:cNvSpPr txBox="1"/>
            <p:nvPr/>
          </p:nvSpPr>
          <p:spPr>
            <a:xfrm>
              <a:off x="2371246" y="3358784"/>
              <a:ext cx="881460" cy="923330"/>
            </a:xfrm>
            <a:prstGeom prst="rect">
              <a:avLst/>
            </a:prstGeom>
            <a:solidFill>
              <a:srgbClr val="996633"/>
            </a:solidFill>
            <a:ln w="3175">
              <a:solidFill>
                <a:schemeClr val="tx1"/>
              </a:solidFill>
            </a:ln>
          </p:spPr>
          <p:txBody>
            <a:bodyPr wrap="none" rtlCol="0">
              <a:spAutoFit/>
            </a:bodyPr>
            <a:lstStyle/>
            <a:p>
              <a:pPr algn="ctr"/>
              <a:r>
                <a:rPr lang="en-US" dirty="0" smtClean="0">
                  <a:solidFill>
                    <a:schemeClr val="bg1"/>
                  </a:solidFill>
                </a:rPr>
                <a:t>Soil</a:t>
              </a:r>
            </a:p>
            <a:p>
              <a:pPr algn="ctr"/>
              <a:r>
                <a:rPr lang="en-US" dirty="0" smtClean="0">
                  <a:solidFill>
                    <a:schemeClr val="bg1"/>
                  </a:solidFill>
                </a:rPr>
                <a:t>Erosion</a:t>
              </a:r>
            </a:p>
            <a:p>
              <a:pPr algn="ctr"/>
              <a:r>
                <a:rPr lang="en-US" dirty="0" smtClean="0">
                  <a:solidFill>
                    <a:schemeClr val="bg1"/>
                  </a:solidFill>
                </a:rPr>
                <a:t>Event</a:t>
              </a:r>
              <a:endParaRPr lang="en-US" dirty="0">
                <a:solidFill>
                  <a:schemeClr val="bg1"/>
                </a:solidFill>
              </a:endParaRPr>
            </a:p>
          </p:txBody>
        </p:sp>
        <p:sp>
          <p:nvSpPr>
            <p:cNvPr id="13" name="TextBox 12"/>
            <p:cNvSpPr txBox="1"/>
            <p:nvPr/>
          </p:nvSpPr>
          <p:spPr>
            <a:xfrm>
              <a:off x="619451" y="3233811"/>
              <a:ext cx="1039708" cy="369332"/>
            </a:xfrm>
            <a:prstGeom prst="rect">
              <a:avLst/>
            </a:prstGeom>
            <a:noFill/>
          </p:spPr>
          <p:txBody>
            <a:bodyPr wrap="none" rtlCol="0">
              <a:spAutoFit/>
            </a:bodyPr>
            <a:lstStyle/>
            <a:p>
              <a:r>
                <a:rPr lang="en-US" dirty="0" smtClean="0"/>
                <a:t>Example:</a:t>
              </a:r>
              <a:endParaRPr lang="en-US" dirty="0"/>
            </a:p>
          </p:txBody>
        </p:sp>
        <p:sp>
          <p:nvSpPr>
            <p:cNvPr id="18" name="TextBox 17"/>
            <p:cNvSpPr txBox="1"/>
            <p:nvPr/>
          </p:nvSpPr>
          <p:spPr>
            <a:xfrm>
              <a:off x="3768088" y="5058436"/>
              <a:ext cx="1263038" cy="369332"/>
            </a:xfrm>
            <a:prstGeom prst="rect">
              <a:avLst/>
            </a:prstGeom>
            <a:solidFill>
              <a:schemeClr val="accent1">
                <a:lumMod val="60000"/>
                <a:lumOff val="40000"/>
              </a:schemeClr>
            </a:solidFill>
            <a:ln w="3175">
              <a:solidFill>
                <a:schemeClr val="tx1"/>
              </a:solidFill>
            </a:ln>
          </p:spPr>
          <p:txBody>
            <a:bodyPr wrap="none" rtlCol="0">
              <a:spAutoFit/>
            </a:bodyPr>
            <a:lstStyle/>
            <a:p>
              <a:pPr algn="ctr"/>
              <a:r>
                <a:rPr lang="en-US" dirty="0" smtClean="0"/>
                <a:t>Streamflow</a:t>
              </a:r>
            </a:p>
          </p:txBody>
        </p:sp>
        <p:sp>
          <p:nvSpPr>
            <p:cNvPr id="23" name="TextBox 22"/>
            <p:cNvSpPr txBox="1"/>
            <p:nvPr/>
          </p:nvSpPr>
          <p:spPr>
            <a:xfrm>
              <a:off x="5458316" y="4919937"/>
              <a:ext cx="1077026" cy="646331"/>
            </a:xfrm>
            <a:prstGeom prst="rect">
              <a:avLst/>
            </a:prstGeom>
            <a:solidFill>
              <a:srgbClr val="7F6000"/>
            </a:solidFill>
            <a:ln w="3175">
              <a:solidFill>
                <a:schemeClr val="tx1"/>
              </a:solidFill>
            </a:ln>
          </p:spPr>
          <p:txBody>
            <a:bodyPr wrap="none" rtlCol="0">
              <a:spAutoFit/>
            </a:bodyPr>
            <a:lstStyle/>
            <a:p>
              <a:pPr algn="ctr"/>
              <a:r>
                <a:rPr lang="en-US" dirty="0" smtClean="0">
                  <a:solidFill>
                    <a:schemeClr val="bg1"/>
                  </a:solidFill>
                </a:rPr>
                <a:t>Sediment</a:t>
              </a:r>
            </a:p>
            <a:p>
              <a:pPr algn="ctr"/>
              <a:r>
                <a:rPr lang="en-US" dirty="0" smtClean="0">
                  <a:solidFill>
                    <a:schemeClr val="bg1"/>
                  </a:solidFill>
                </a:rPr>
                <a:t>Transport</a:t>
              </a:r>
            </a:p>
          </p:txBody>
        </p:sp>
        <p:cxnSp>
          <p:nvCxnSpPr>
            <p:cNvPr id="25" name="Straight Arrow Connector 24"/>
            <p:cNvCxnSpPr>
              <a:stCxn id="4" idx="0"/>
              <a:endCxn id="6" idx="1"/>
            </p:cNvCxnSpPr>
            <p:nvPr/>
          </p:nvCxnSpPr>
          <p:spPr>
            <a:xfrm flipV="1">
              <a:off x="1146048" y="3820449"/>
              <a:ext cx="1225198" cy="1105119"/>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2"/>
              <a:endCxn id="5" idx="0"/>
            </p:cNvCxnSpPr>
            <p:nvPr/>
          </p:nvCxnSpPr>
          <p:spPr>
            <a:xfrm>
              <a:off x="2811976" y="4282114"/>
              <a:ext cx="0" cy="64345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18" idx="1"/>
            </p:cNvCxnSpPr>
            <p:nvPr/>
          </p:nvCxnSpPr>
          <p:spPr>
            <a:xfrm flipV="1">
              <a:off x="3218978" y="5243102"/>
              <a:ext cx="549110" cy="563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3" idx="1"/>
            </p:cNvCxnSpPr>
            <p:nvPr/>
          </p:nvCxnSpPr>
          <p:spPr>
            <a:xfrm>
              <a:off x="5031126" y="5243102"/>
              <a:ext cx="42719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107371" y="4925568"/>
              <a:ext cx="1202573" cy="646331"/>
            </a:xfrm>
            <a:prstGeom prst="rect">
              <a:avLst/>
            </a:prstGeom>
            <a:solidFill>
              <a:srgbClr val="ECDDCC"/>
            </a:solidFill>
            <a:ln w="3175">
              <a:solidFill>
                <a:schemeClr val="tx1"/>
              </a:solidFill>
            </a:ln>
          </p:spPr>
          <p:txBody>
            <a:bodyPr wrap="none" rtlCol="0">
              <a:spAutoFit/>
            </a:bodyPr>
            <a:lstStyle/>
            <a:p>
              <a:pPr algn="ctr"/>
              <a:r>
                <a:rPr lang="en-US" dirty="0" smtClean="0"/>
                <a:t>Sediment</a:t>
              </a:r>
            </a:p>
            <a:p>
              <a:pPr algn="ctr"/>
              <a:r>
                <a:rPr lang="en-US" dirty="0" smtClean="0"/>
                <a:t>Deposition</a:t>
              </a:r>
            </a:p>
          </p:txBody>
        </p:sp>
        <p:cxnSp>
          <p:nvCxnSpPr>
            <p:cNvPr id="36" name="Straight Arrow Connector 35"/>
            <p:cNvCxnSpPr>
              <a:stCxn id="4" idx="3"/>
              <a:endCxn id="5" idx="1"/>
            </p:cNvCxnSpPr>
            <p:nvPr/>
          </p:nvCxnSpPr>
          <p:spPr>
            <a:xfrm>
              <a:off x="1584116" y="5248734"/>
              <a:ext cx="82085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3" idx="3"/>
              <a:endCxn id="35" idx="1"/>
            </p:cNvCxnSpPr>
            <p:nvPr/>
          </p:nvCxnSpPr>
          <p:spPr>
            <a:xfrm>
              <a:off x="6535342" y="5243103"/>
              <a:ext cx="572029" cy="56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7" name="Footer Placeholder 6"/>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58488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Event Temporal Metrics</a:t>
            </a:r>
            <a:endParaRPr lang="en-US" dirty="0"/>
          </a:p>
        </p:txBody>
      </p:sp>
      <p:grpSp>
        <p:nvGrpSpPr>
          <p:cNvPr id="12" name="Group 11"/>
          <p:cNvGrpSpPr/>
          <p:nvPr/>
        </p:nvGrpSpPr>
        <p:grpSpPr>
          <a:xfrm>
            <a:off x="570131" y="1147990"/>
            <a:ext cx="4124960" cy="3033841"/>
            <a:chOff x="570131" y="1147990"/>
            <a:chExt cx="4124960" cy="3033840"/>
          </a:xfrm>
        </p:grpSpPr>
        <p:sp>
          <p:nvSpPr>
            <p:cNvPr id="4" name="Text Placeholder 3"/>
            <p:cNvSpPr txBox="1">
              <a:spLocks/>
            </p:cNvSpPr>
            <p:nvPr/>
          </p:nvSpPr>
          <p:spPr>
            <a:xfrm>
              <a:off x="961055" y="1147990"/>
              <a:ext cx="2849628" cy="50513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Event Frequency*</a:t>
              </a:r>
              <a:endParaRPr lang="en-US" sz="2400" u="sng" dirty="0"/>
            </a:p>
          </p:txBody>
        </p:sp>
        <p:sp>
          <p:nvSpPr>
            <p:cNvPr id="5" name="Content Placeholder 4"/>
            <p:cNvSpPr txBox="1">
              <a:spLocks/>
            </p:cNvSpPr>
            <p:nvPr/>
          </p:nvSpPr>
          <p:spPr>
            <a:xfrm>
              <a:off x="570131" y="1584327"/>
              <a:ext cx="4124960" cy="259750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Rare (&lt;1% of years)</a:t>
              </a:r>
            </a:p>
            <a:p>
              <a:r>
                <a:rPr lang="en-US" sz="2400" dirty="0" smtClean="0"/>
                <a:t>Infrequent (&lt;20% of years)</a:t>
              </a:r>
            </a:p>
            <a:p>
              <a:r>
                <a:rPr lang="en-US" sz="2400" dirty="0" smtClean="0"/>
                <a:t>Frequent (&gt;20% of years)</a:t>
              </a:r>
            </a:p>
            <a:p>
              <a:r>
                <a:rPr lang="en-US" sz="2400" dirty="0" smtClean="0"/>
                <a:t>Annual occurrence</a:t>
              </a:r>
            </a:p>
            <a:p>
              <a:r>
                <a:rPr lang="en-US" sz="2400" dirty="0" smtClean="0"/>
                <a:t>Multiple times per year</a:t>
              </a:r>
            </a:p>
            <a:p>
              <a:r>
                <a:rPr lang="en-US" sz="2400" dirty="0" smtClean="0"/>
                <a:t>Continuous</a:t>
              </a:r>
              <a:endParaRPr lang="en-US" sz="2400" dirty="0"/>
            </a:p>
          </p:txBody>
        </p:sp>
      </p:grpSp>
      <p:grpSp>
        <p:nvGrpSpPr>
          <p:cNvPr id="11" name="Group 10"/>
          <p:cNvGrpSpPr/>
          <p:nvPr/>
        </p:nvGrpSpPr>
        <p:grpSpPr>
          <a:xfrm>
            <a:off x="4334607" y="3700389"/>
            <a:ext cx="4387361" cy="2271628"/>
            <a:chOff x="4484077" y="1157098"/>
            <a:chExt cx="4387361" cy="2271628"/>
          </a:xfrm>
        </p:grpSpPr>
        <p:sp>
          <p:nvSpPr>
            <p:cNvPr id="6" name="Text Placeholder 5"/>
            <p:cNvSpPr txBox="1">
              <a:spLocks/>
            </p:cNvSpPr>
            <p:nvPr/>
          </p:nvSpPr>
          <p:spPr>
            <a:xfrm>
              <a:off x="4484077" y="1157098"/>
              <a:ext cx="3446937" cy="47682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Event Effect Longevity*</a:t>
              </a:r>
              <a:endParaRPr lang="en-US" sz="2400" u="sng" dirty="0"/>
            </a:p>
          </p:txBody>
        </p:sp>
        <p:sp>
          <p:nvSpPr>
            <p:cNvPr id="7" name="Content Placeholder 6"/>
            <p:cNvSpPr txBox="1">
              <a:spLocks/>
            </p:cNvSpPr>
            <p:nvPr/>
          </p:nvSpPr>
          <p:spPr>
            <a:xfrm>
              <a:off x="4721470" y="1632397"/>
              <a:ext cx="4149968" cy="17963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Temporary</a:t>
              </a:r>
            </a:p>
            <a:p>
              <a:r>
                <a:rPr lang="en-US" sz="2400" dirty="0" smtClean="0"/>
                <a:t>Short-term (&lt;1 year)</a:t>
              </a:r>
            </a:p>
            <a:p>
              <a:r>
                <a:rPr lang="en-US" sz="2400" dirty="0" smtClean="0"/>
                <a:t>Long-term (&gt;1 year)</a:t>
              </a:r>
            </a:p>
            <a:p>
              <a:r>
                <a:rPr lang="en-US" sz="2400" dirty="0" smtClean="0"/>
                <a:t>Permanent</a:t>
              </a:r>
              <a:endParaRPr lang="en-US" sz="2400" dirty="0"/>
            </a:p>
          </p:txBody>
        </p:sp>
      </p:grpSp>
      <p:sp>
        <p:nvSpPr>
          <p:cNvPr id="8" name="TextBox 7"/>
          <p:cNvSpPr txBox="1"/>
          <p:nvPr/>
        </p:nvSpPr>
        <p:spPr>
          <a:xfrm>
            <a:off x="503270" y="6465863"/>
            <a:ext cx="3667286" cy="276999"/>
          </a:xfrm>
          <a:prstGeom prst="rect">
            <a:avLst/>
          </a:prstGeom>
          <a:noFill/>
        </p:spPr>
        <p:txBody>
          <a:bodyPr wrap="none" rtlCol="0">
            <a:spAutoFit/>
          </a:bodyPr>
          <a:lstStyle/>
          <a:p>
            <a:r>
              <a:rPr lang="en-US" sz="1200" dirty="0" smtClean="0"/>
              <a:t>*Within a human/management time frame; &lt; 100 years</a:t>
            </a:r>
            <a:endParaRPr lang="en-US" sz="1200" dirty="0"/>
          </a:p>
        </p:txBody>
      </p:sp>
      <p:grpSp>
        <p:nvGrpSpPr>
          <p:cNvPr id="3" name="Group 2"/>
          <p:cNvGrpSpPr/>
          <p:nvPr/>
        </p:nvGrpSpPr>
        <p:grpSpPr>
          <a:xfrm>
            <a:off x="4572000" y="1162150"/>
            <a:ext cx="4149968" cy="2208917"/>
            <a:chOff x="4572000" y="3943353"/>
            <a:chExt cx="4149968" cy="2208917"/>
          </a:xfrm>
        </p:grpSpPr>
        <p:sp>
          <p:nvSpPr>
            <p:cNvPr id="9" name="Text Placeholder 5"/>
            <p:cNvSpPr txBox="1">
              <a:spLocks/>
            </p:cNvSpPr>
            <p:nvPr/>
          </p:nvSpPr>
          <p:spPr>
            <a:xfrm>
              <a:off x="4721470" y="3943353"/>
              <a:ext cx="2633048" cy="47682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Event Duration*</a:t>
              </a:r>
              <a:endParaRPr lang="en-US" sz="2400" u="sng" dirty="0"/>
            </a:p>
          </p:txBody>
        </p:sp>
        <p:sp>
          <p:nvSpPr>
            <p:cNvPr id="10" name="Content Placeholder 6"/>
            <p:cNvSpPr txBox="1">
              <a:spLocks/>
            </p:cNvSpPr>
            <p:nvPr/>
          </p:nvSpPr>
          <p:spPr>
            <a:xfrm>
              <a:off x="4572000" y="4355941"/>
              <a:ext cx="4149968" cy="17963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Instantaneous</a:t>
              </a:r>
            </a:p>
            <a:p>
              <a:r>
                <a:rPr lang="en-US" sz="2400" dirty="0" smtClean="0"/>
                <a:t>Short-term (&lt;1 year)</a:t>
              </a:r>
            </a:p>
            <a:p>
              <a:r>
                <a:rPr lang="en-US" sz="2400" dirty="0" smtClean="0"/>
                <a:t>Long-term (&gt;1 year)</a:t>
              </a:r>
            </a:p>
            <a:p>
              <a:r>
                <a:rPr lang="en-US" sz="2400" dirty="0" smtClean="0"/>
                <a:t>In perpetuity</a:t>
              </a:r>
              <a:endParaRPr lang="en-US" sz="2400" dirty="0"/>
            </a:p>
          </p:txBody>
        </p:sp>
      </p:grpSp>
      <p:sp>
        <p:nvSpPr>
          <p:cNvPr id="13" name="Footer Placeholder 1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151319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Land Uses, Activities, and Features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215007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Land Use, Activities, Features</a:t>
            </a:r>
            <a:endParaRPr lang="en-US" dirty="0"/>
          </a:p>
        </p:txBody>
      </p:sp>
      <p:sp>
        <p:nvSpPr>
          <p:cNvPr id="5" name="Content Placeholder 4"/>
          <p:cNvSpPr>
            <a:spLocks noGrp="1"/>
          </p:cNvSpPr>
          <p:nvPr>
            <p:ph idx="1"/>
          </p:nvPr>
        </p:nvSpPr>
        <p:spPr>
          <a:xfrm>
            <a:off x="628650" y="1126578"/>
            <a:ext cx="7886700" cy="2584336"/>
          </a:xfrm>
        </p:spPr>
        <p:txBody>
          <a:bodyPr>
            <a:normAutofit/>
          </a:bodyPr>
          <a:lstStyle/>
          <a:p>
            <a:r>
              <a:rPr lang="en-US" sz="2000" b="1" i="1" dirty="0" smtClean="0"/>
              <a:t>Land Use</a:t>
            </a:r>
            <a:r>
              <a:rPr lang="en-US" sz="2000" dirty="0" smtClean="0"/>
              <a:t>: A set of related activities, features, and inputs on a land unit used for a purpose, such as providing a product or service, and usually—but not always—related to a land cover type.</a:t>
            </a:r>
          </a:p>
          <a:p>
            <a:r>
              <a:rPr lang="en-US" sz="2000" b="1" i="1" dirty="0" smtClean="0"/>
              <a:t>Activity</a:t>
            </a:r>
            <a:r>
              <a:rPr lang="en-US" sz="2000" dirty="0" smtClean="0"/>
              <a:t>: Actions by humans—or other animals—seeking a particular outcome.  </a:t>
            </a:r>
          </a:p>
          <a:p>
            <a:r>
              <a:rPr lang="en-US" sz="2000" b="1" i="1" dirty="0" smtClean="0"/>
              <a:t>Built Feature:</a:t>
            </a:r>
            <a:r>
              <a:rPr lang="en-US" sz="2000" dirty="0" smtClean="0"/>
              <a:t> A non-natural landscape feature, including reshaped land, infrastructure</a:t>
            </a:r>
            <a:r>
              <a:rPr lang="en-US" sz="2000" dirty="0"/>
              <a:t>, </a:t>
            </a:r>
            <a:r>
              <a:rPr lang="en-US" sz="2000" dirty="0" smtClean="0"/>
              <a:t>buildings, facilities, and vegetation cover resulting from a human activity.</a:t>
            </a:r>
            <a:endParaRPr lang="en-US" sz="2000" dirty="0"/>
          </a:p>
        </p:txBody>
      </p:sp>
      <p:sp>
        <p:nvSpPr>
          <p:cNvPr id="7" name="TextBox 6"/>
          <p:cNvSpPr txBox="1"/>
          <p:nvPr/>
        </p:nvSpPr>
        <p:spPr>
          <a:xfrm>
            <a:off x="3931287" y="4550773"/>
            <a:ext cx="1224595" cy="707886"/>
          </a:xfrm>
          <a:prstGeom prst="rect">
            <a:avLst/>
          </a:prstGeom>
          <a:solidFill>
            <a:schemeClr val="bg1">
              <a:lumMod val="85000"/>
            </a:schemeClr>
          </a:solidFill>
          <a:ln w="3175">
            <a:solidFill>
              <a:schemeClr val="tx1"/>
            </a:solidFill>
          </a:ln>
        </p:spPr>
        <p:txBody>
          <a:bodyPr wrap="square" rtlCol="0">
            <a:spAutoFit/>
          </a:bodyPr>
          <a:lstStyle/>
          <a:p>
            <a:pPr algn="ctr"/>
            <a:r>
              <a:rPr lang="en-US" sz="2000" dirty="0" smtClean="0"/>
              <a:t>Land Unit </a:t>
            </a:r>
          </a:p>
          <a:p>
            <a:pPr algn="ctr"/>
            <a:r>
              <a:rPr lang="en-US" sz="2000" dirty="0" smtClean="0"/>
              <a:t>Land Use</a:t>
            </a:r>
            <a:endParaRPr lang="en-US" sz="2000" dirty="0"/>
          </a:p>
        </p:txBody>
      </p:sp>
      <p:sp>
        <p:nvSpPr>
          <p:cNvPr id="8" name="TextBox 7"/>
          <p:cNvSpPr txBox="1"/>
          <p:nvPr/>
        </p:nvSpPr>
        <p:spPr>
          <a:xfrm>
            <a:off x="5664178" y="4121544"/>
            <a:ext cx="902298" cy="369332"/>
          </a:xfrm>
          <a:prstGeom prst="rect">
            <a:avLst/>
          </a:prstGeom>
          <a:solidFill>
            <a:schemeClr val="bg1">
              <a:lumMod val="75000"/>
            </a:schemeClr>
          </a:solidFill>
          <a:ln w="3175">
            <a:solidFill>
              <a:schemeClr val="tx1"/>
            </a:solidFill>
          </a:ln>
        </p:spPr>
        <p:txBody>
          <a:bodyPr wrap="none" rtlCol="0">
            <a:spAutoFit/>
          </a:bodyPr>
          <a:lstStyle/>
          <a:p>
            <a:r>
              <a:rPr lang="en-US" dirty="0" smtClean="0"/>
              <a:t>Feature</a:t>
            </a:r>
            <a:endParaRPr lang="en-US" dirty="0"/>
          </a:p>
        </p:txBody>
      </p:sp>
      <p:sp>
        <p:nvSpPr>
          <p:cNvPr id="9" name="TextBox 8"/>
          <p:cNvSpPr txBox="1"/>
          <p:nvPr/>
        </p:nvSpPr>
        <p:spPr>
          <a:xfrm>
            <a:off x="6844952" y="4487007"/>
            <a:ext cx="1053494" cy="369332"/>
          </a:xfrm>
          <a:prstGeom prst="rect">
            <a:avLst/>
          </a:prstGeom>
          <a:solidFill>
            <a:schemeClr val="bg1">
              <a:lumMod val="95000"/>
            </a:schemeClr>
          </a:solidFill>
          <a:ln w="3175">
            <a:solidFill>
              <a:schemeClr val="tx1"/>
            </a:solidFill>
          </a:ln>
        </p:spPr>
        <p:txBody>
          <a:bodyPr wrap="none" rtlCol="0">
            <a:spAutoFit/>
          </a:bodyPr>
          <a:lstStyle/>
          <a:p>
            <a:r>
              <a:rPr lang="en-US" dirty="0" smtClean="0"/>
              <a:t>Activity 3</a:t>
            </a:r>
            <a:endParaRPr lang="en-US" dirty="0"/>
          </a:p>
        </p:txBody>
      </p:sp>
      <p:sp>
        <p:nvSpPr>
          <p:cNvPr id="10" name="TextBox 9"/>
          <p:cNvSpPr txBox="1"/>
          <p:nvPr/>
        </p:nvSpPr>
        <p:spPr>
          <a:xfrm>
            <a:off x="6844952" y="5048860"/>
            <a:ext cx="1053494" cy="369332"/>
          </a:xfrm>
          <a:prstGeom prst="rect">
            <a:avLst/>
          </a:prstGeom>
          <a:solidFill>
            <a:schemeClr val="bg1">
              <a:lumMod val="95000"/>
            </a:schemeClr>
          </a:solidFill>
          <a:ln w="3175">
            <a:solidFill>
              <a:schemeClr val="tx1"/>
            </a:solidFill>
          </a:ln>
        </p:spPr>
        <p:txBody>
          <a:bodyPr wrap="none" rtlCol="0">
            <a:spAutoFit/>
          </a:bodyPr>
          <a:lstStyle/>
          <a:p>
            <a:r>
              <a:rPr lang="en-US" dirty="0" smtClean="0"/>
              <a:t>Activity 4</a:t>
            </a:r>
            <a:endParaRPr lang="en-US" dirty="0"/>
          </a:p>
        </p:txBody>
      </p:sp>
      <p:sp>
        <p:nvSpPr>
          <p:cNvPr id="11" name="TextBox 10"/>
          <p:cNvSpPr txBox="1"/>
          <p:nvPr/>
        </p:nvSpPr>
        <p:spPr>
          <a:xfrm>
            <a:off x="6844952" y="5633163"/>
            <a:ext cx="1051891" cy="369332"/>
          </a:xfrm>
          <a:prstGeom prst="rect">
            <a:avLst/>
          </a:prstGeom>
          <a:solidFill>
            <a:schemeClr val="bg1">
              <a:lumMod val="95000"/>
            </a:schemeClr>
          </a:solidFill>
          <a:ln w="3175">
            <a:solidFill>
              <a:schemeClr val="tx1"/>
            </a:solidFill>
          </a:ln>
        </p:spPr>
        <p:txBody>
          <a:bodyPr wrap="none" rtlCol="0">
            <a:spAutoFit/>
          </a:bodyPr>
          <a:lstStyle/>
          <a:p>
            <a:r>
              <a:rPr lang="en-US" dirty="0" smtClean="0"/>
              <a:t>Activity #</a:t>
            </a:r>
            <a:endParaRPr lang="en-US" dirty="0"/>
          </a:p>
        </p:txBody>
      </p:sp>
      <p:cxnSp>
        <p:nvCxnSpPr>
          <p:cNvPr id="13" name="Straight Arrow Connector 12"/>
          <p:cNvCxnSpPr>
            <a:stCxn id="8" idx="1"/>
            <a:endCxn id="7" idx="3"/>
          </p:cNvCxnSpPr>
          <p:nvPr/>
        </p:nvCxnSpPr>
        <p:spPr>
          <a:xfrm flipH="1">
            <a:off x="5155882" y="4306210"/>
            <a:ext cx="508296" cy="59850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7" idx="3"/>
          </p:cNvCxnSpPr>
          <p:nvPr/>
        </p:nvCxnSpPr>
        <p:spPr>
          <a:xfrm flipH="1">
            <a:off x="5155882" y="4671673"/>
            <a:ext cx="1689070" cy="23304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a:endCxn id="7" idx="3"/>
          </p:cNvCxnSpPr>
          <p:nvPr/>
        </p:nvCxnSpPr>
        <p:spPr>
          <a:xfrm flipH="1" flipV="1">
            <a:off x="5155882" y="4904716"/>
            <a:ext cx="1689070" cy="32881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7" idx="3"/>
          </p:cNvCxnSpPr>
          <p:nvPr/>
        </p:nvCxnSpPr>
        <p:spPr>
          <a:xfrm flipH="1" flipV="1">
            <a:off x="5155882" y="4904716"/>
            <a:ext cx="1689070" cy="91311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4759" y="4611334"/>
            <a:ext cx="1053494" cy="584775"/>
          </a:xfrm>
          <a:prstGeom prst="rect">
            <a:avLst/>
          </a:prstGeom>
          <a:solidFill>
            <a:schemeClr val="bg1">
              <a:lumMod val="95000"/>
            </a:schemeClr>
          </a:solidFill>
          <a:ln w="3175">
            <a:solidFill>
              <a:schemeClr val="tx1"/>
            </a:solidFill>
          </a:ln>
        </p:spPr>
        <p:txBody>
          <a:bodyPr wrap="none" rtlCol="0">
            <a:spAutoFit/>
          </a:bodyPr>
          <a:lstStyle/>
          <a:p>
            <a:pPr algn="ctr"/>
            <a:r>
              <a:rPr lang="en-US" dirty="0" smtClean="0"/>
              <a:t>Activity 1</a:t>
            </a:r>
          </a:p>
          <a:p>
            <a:pPr algn="ctr"/>
            <a:r>
              <a:rPr lang="en-US" sz="1400" dirty="0" smtClean="0"/>
              <a:t>(One Time)</a:t>
            </a:r>
            <a:endParaRPr lang="en-US" sz="1400" dirty="0"/>
          </a:p>
        </p:txBody>
      </p:sp>
      <p:cxnSp>
        <p:nvCxnSpPr>
          <p:cNvPr id="21" name="Straight Arrow Connector 20"/>
          <p:cNvCxnSpPr>
            <a:stCxn id="18" idx="3"/>
            <a:endCxn id="22" idx="1"/>
          </p:cNvCxnSpPr>
          <p:nvPr/>
        </p:nvCxnSpPr>
        <p:spPr>
          <a:xfrm>
            <a:off x="1838253" y="4903722"/>
            <a:ext cx="523392" cy="1019"/>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1645" y="4720075"/>
            <a:ext cx="902298" cy="369332"/>
          </a:xfrm>
          <a:prstGeom prst="rect">
            <a:avLst/>
          </a:prstGeom>
          <a:solidFill>
            <a:schemeClr val="bg1">
              <a:lumMod val="75000"/>
            </a:schemeClr>
          </a:solidFill>
          <a:ln w="3175">
            <a:solidFill>
              <a:schemeClr val="tx1"/>
            </a:solidFill>
          </a:ln>
        </p:spPr>
        <p:txBody>
          <a:bodyPr wrap="none" rtlCol="0">
            <a:spAutoFit/>
          </a:bodyPr>
          <a:lstStyle/>
          <a:p>
            <a:r>
              <a:rPr lang="en-US" dirty="0" smtClean="0"/>
              <a:t>Feature</a:t>
            </a:r>
            <a:endParaRPr lang="en-US" dirty="0"/>
          </a:p>
        </p:txBody>
      </p:sp>
      <p:cxnSp>
        <p:nvCxnSpPr>
          <p:cNvPr id="23" name="Straight Arrow Connector 22"/>
          <p:cNvCxnSpPr>
            <a:stCxn id="22" idx="3"/>
            <a:endCxn id="7" idx="1"/>
          </p:cNvCxnSpPr>
          <p:nvPr/>
        </p:nvCxnSpPr>
        <p:spPr>
          <a:xfrm flipV="1">
            <a:off x="3263943" y="4904716"/>
            <a:ext cx="667344" cy="2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3860951" y="5909038"/>
            <a:ext cx="1370197" cy="729455"/>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a:t>
            </a:r>
          </a:p>
          <a:p>
            <a:pPr algn="ctr"/>
            <a:r>
              <a:rPr lang="en-US" dirty="0">
                <a:solidFill>
                  <a:schemeClr val="tx1"/>
                </a:solidFill>
              </a:rPr>
              <a:t>o</a:t>
            </a:r>
            <a:r>
              <a:rPr lang="en-US" dirty="0" smtClean="0">
                <a:solidFill>
                  <a:schemeClr val="tx1"/>
                </a:solidFill>
              </a:rPr>
              <a:t>r Service*</a:t>
            </a:r>
          </a:p>
        </p:txBody>
      </p:sp>
      <p:cxnSp>
        <p:nvCxnSpPr>
          <p:cNvPr id="6" name="Straight Arrow Connector 5"/>
          <p:cNvCxnSpPr>
            <a:stCxn id="7" idx="2"/>
          </p:cNvCxnSpPr>
          <p:nvPr/>
        </p:nvCxnSpPr>
        <p:spPr>
          <a:xfrm>
            <a:off x="4543585" y="5258659"/>
            <a:ext cx="2465" cy="650379"/>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8650" y="6299939"/>
            <a:ext cx="2677015" cy="338554"/>
          </a:xfrm>
          <a:prstGeom prst="rect">
            <a:avLst/>
          </a:prstGeom>
          <a:noFill/>
        </p:spPr>
        <p:txBody>
          <a:bodyPr wrap="none" rtlCol="0">
            <a:spAutoFit/>
          </a:bodyPr>
          <a:lstStyle/>
          <a:p>
            <a:r>
              <a:rPr lang="en-US" sz="1600" dirty="0" smtClean="0"/>
              <a:t>*Including ecosystem services</a:t>
            </a:r>
            <a:endParaRPr lang="en-US" sz="1600" dirty="0"/>
          </a:p>
        </p:txBody>
      </p:sp>
      <p:sp>
        <p:nvSpPr>
          <p:cNvPr id="24" name="Rounded Rectangle 23"/>
          <p:cNvSpPr/>
          <p:nvPr/>
        </p:nvSpPr>
        <p:spPr>
          <a:xfrm>
            <a:off x="3570104" y="3510469"/>
            <a:ext cx="1951892" cy="400890"/>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Delivered Inputs</a:t>
            </a:r>
          </a:p>
        </p:txBody>
      </p:sp>
      <p:cxnSp>
        <p:nvCxnSpPr>
          <p:cNvPr id="25" name="Straight Arrow Connector 24"/>
          <p:cNvCxnSpPr>
            <a:stCxn id="24" idx="2"/>
            <a:endCxn id="7" idx="0"/>
          </p:cNvCxnSpPr>
          <p:nvPr/>
        </p:nvCxnSpPr>
        <p:spPr>
          <a:xfrm flipH="1">
            <a:off x="4543585" y="3911359"/>
            <a:ext cx="2465" cy="6394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37369" y="3719639"/>
            <a:ext cx="1385315" cy="584775"/>
          </a:xfrm>
          <a:prstGeom prst="rect">
            <a:avLst/>
          </a:prstGeom>
          <a:solidFill>
            <a:schemeClr val="bg1">
              <a:lumMod val="95000"/>
            </a:schemeClr>
          </a:solidFill>
          <a:ln w="3175">
            <a:solidFill>
              <a:schemeClr val="tx1"/>
            </a:solidFill>
          </a:ln>
        </p:spPr>
        <p:txBody>
          <a:bodyPr wrap="none" rtlCol="0">
            <a:spAutoFit/>
          </a:bodyPr>
          <a:lstStyle/>
          <a:p>
            <a:pPr algn="ctr"/>
            <a:r>
              <a:rPr lang="en-US" dirty="0" smtClean="0"/>
              <a:t>Activity 2</a:t>
            </a:r>
          </a:p>
          <a:p>
            <a:pPr algn="ctr"/>
            <a:r>
              <a:rPr lang="en-US" sz="1400" dirty="0" smtClean="0"/>
              <a:t>(Multiple Times)</a:t>
            </a:r>
            <a:endParaRPr lang="en-US" dirty="0"/>
          </a:p>
        </p:txBody>
      </p:sp>
      <p:cxnSp>
        <p:nvCxnSpPr>
          <p:cNvPr id="29" name="Straight Connector 28"/>
          <p:cNvCxnSpPr>
            <a:stCxn id="27" idx="1"/>
            <a:endCxn id="8" idx="3"/>
          </p:cNvCxnSpPr>
          <p:nvPr/>
        </p:nvCxnSpPr>
        <p:spPr>
          <a:xfrm flipH="1">
            <a:off x="6566476" y="4012027"/>
            <a:ext cx="570893" cy="294183"/>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614789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Road (Developed Land Use) Example</a:t>
            </a:r>
            <a:endParaRPr lang="en-US" dirty="0"/>
          </a:p>
        </p:txBody>
      </p:sp>
      <p:grpSp>
        <p:nvGrpSpPr>
          <p:cNvPr id="38" name="Group 37"/>
          <p:cNvGrpSpPr/>
          <p:nvPr/>
        </p:nvGrpSpPr>
        <p:grpSpPr>
          <a:xfrm>
            <a:off x="269836" y="1462281"/>
            <a:ext cx="7684144" cy="4215292"/>
            <a:chOff x="1006710" y="1302477"/>
            <a:chExt cx="7684144" cy="4215292"/>
          </a:xfrm>
        </p:grpSpPr>
        <p:sp>
          <p:nvSpPr>
            <p:cNvPr id="7" name="TextBox 6"/>
            <p:cNvSpPr txBox="1"/>
            <p:nvPr/>
          </p:nvSpPr>
          <p:spPr>
            <a:xfrm>
              <a:off x="4393555" y="3100040"/>
              <a:ext cx="1774420" cy="640080"/>
            </a:xfrm>
            <a:prstGeom prst="rect">
              <a:avLst/>
            </a:prstGeom>
            <a:solidFill>
              <a:schemeClr val="bg1">
                <a:lumMod val="85000"/>
              </a:schemeClr>
            </a:solidFill>
            <a:ln w="3175">
              <a:solidFill>
                <a:schemeClr val="tx1"/>
              </a:solidFill>
            </a:ln>
          </p:spPr>
          <p:txBody>
            <a:bodyPr wrap="square" rtlCol="0">
              <a:spAutoFit/>
            </a:bodyPr>
            <a:lstStyle/>
            <a:p>
              <a:pPr algn="ctr"/>
              <a:r>
                <a:rPr lang="en-US" sz="1600" dirty="0" smtClean="0"/>
                <a:t>Road Corridor Site </a:t>
              </a:r>
            </a:p>
            <a:p>
              <a:pPr algn="ctr"/>
              <a:r>
                <a:rPr lang="en-US" sz="1600" dirty="0" smtClean="0"/>
                <a:t>Developed Land</a:t>
              </a:r>
              <a:endParaRPr lang="en-US" sz="1600" dirty="0"/>
            </a:p>
          </p:txBody>
        </p:sp>
        <p:sp>
          <p:nvSpPr>
            <p:cNvPr id="8" name="TextBox 7"/>
            <p:cNvSpPr txBox="1"/>
            <p:nvPr/>
          </p:nvSpPr>
          <p:spPr>
            <a:xfrm>
              <a:off x="6953494" y="2066237"/>
              <a:ext cx="1737360" cy="707886"/>
            </a:xfrm>
            <a:prstGeom prst="rect">
              <a:avLst/>
            </a:prstGeom>
            <a:solidFill>
              <a:schemeClr val="bg1">
                <a:lumMod val="95000"/>
              </a:schemeClr>
            </a:solidFill>
            <a:ln w="3175">
              <a:solidFill>
                <a:schemeClr val="tx1"/>
              </a:solidFill>
            </a:ln>
          </p:spPr>
          <p:txBody>
            <a:bodyPr wrap="square" rtlCol="0">
              <a:spAutoFit/>
            </a:bodyPr>
            <a:lstStyle/>
            <a:p>
              <a:pPr algn="ctr"/>
              <a:r>
                <a:rPr lang="en-US" sz="1600" dirty="0" smtClean="0"/>
                <a:t>O&amp;M</a:t>
              </a:r>
            </a:p>
            <a:p>
              <a:r>
                <a:rPr lang="en-US" sz="1200" dirty="0" smtClean="0"/>
                <a:t>Striping, salting, sanding, pothole filling</a:t>
              </a:r>
              <a:endParaRPr lang="en-US" sz="1200" dirty="0"/>
            </a:p>
          </p:txBody>
        </p:sp>
        <p:sp>
          <p:nvSpPr>
            <p:cNvPr id="11" name="TextBox 10"/>
            <p:cNvSpPr txBox="1"/>
            <p:nvPr/>
          </p:nvSpPr>
          <p:spPr>
            <a:xfrm>
              <a:off x="6953494" y="2878042"/>
              <a:ext cx="1737360" cy="1920240"/>
            </a:xfrm>
            <a:prstGeom prst="rect">
              <a:avLst/>
            </a:prstGeom>
            <a:solidFill>
              <a:schemeClr val="bg1">
                <a:lumMod val="95000"/>
              </a:schemeClr>
            </a:solidFill>
            <a:ln w="3175">
              <a:solidFill>
                <a:schemeClr val="tx1"/>
              </a:solidFill>
            </a:ln>
          </p:spPr>
          <p:txBody>
            <a:bodyPr wrap="square" rtlCol="0" anchor="ctr">
              <a:spAutoFit/>
            </a:bodyPr>
            <a:lstStyle/>
            <a:p>
              <a:pPr algn="ctr"/>
              <a:r>
                <a:rPr lang="en-US" dirty="0" smtClean="0"/>
                <a:t>Vehicle transit</a:t>
              </a:r>
              <a:endParaRPr lang="en-US" dirty="0"/>
            </a:p>
          </p:txBody>
        </p:sp>
        <p:cxnSp>
          <p:nvCxnSpPr>
            <p:cNvPr id="13" name="Straight Arrow Connector 12"/>
            <p:cNvCxnSpPr>
              <a:stCxn id="8" idx="1"/>
              <a:endCxn id="7" idx="3"/>
            </p:cNvCxnSpPr>
            <p:nvPr/>
          </p:nvCxnSpPr>
          <p:spPr>
            <a:xfrm flipH="1">
              <a:off x="6167975" y="2420180"/>
              <a:ext cx="785519" cy="999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7" idx="3"/>
            </p:cNvCxnSpPr>
            <p:nvPr/>
          </p:nvCxnSpPr>
          <p:spPr>
            <a:xfrm flipH="1" flipV="1">
              <a:off x="6167975" y="3420080"/>
              <a:ext cx="785519" cy="41808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06710" y="3108882"/>
              <a:ext cx="1419968" cy="646331"/>
            </a:xfrm>
            <a:prstGeom prst="rect">
              <a:avLst/>
            </a:prstGeom>
            <a:solidFill>
              <a:schemeClr val="bg1">
                <a:lumMod val="95000"/>
              </a:schemeClr>
            </a:solidFill>
            <a:ln w="3175">
              <a:solidFill>
                <a:schemeClr val="tx1"/>
              </a:solidFill>
            </a:ln>
          </p:spPr>
          <p:txBody>
            <a:bodyPr wrap="square" rtlCol="0">
              <a:spAutoFit/>
            </a:bodyPr>
            <a:lstStyle/>
            <a:p>
              <a:pPr algn="ctr"/>
              <a:r>
                <a:rPr lang="en-US" dirty="0" smtClean="0"/>
                <a:t>Road Construction</a:t>
              </a:r>
              <a:endParaRPr lang="en-US" dirty="0"/>
            </a:p>
          </p:txBody>
        </p:sp>
        <p:cxnSp>
          <p:nvCxnSpPr>
            <p:cNvPr id="21" name="Straight Arrow Connector 20"/>
            <p:cNvCxnSpPr>
              <a:stCxn id="18" idx="3"/>
              <a:endCxn id="22" idx="1"/>
            </p:cNvCxnSpPr>
            <p:nvPr/>
          </p:nvCxnSpPr>
          <p:spPr>
            <a:xfrm flipV="1">
              <a:off x="2426678" y="3427633"/>
              <a:ext cx="467303" cy="441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3981" y="3242967"/>
              <a:ext cx="1032270" cy="369332"/>
            </a:xfrm>
            <a:prstGeom prst="rect">
              <a:avLst/>
            </a:prstGeom>
            <a:solidFill>
              <a:schemeClr val="bg1">
                <a:lumMod val="75000"/>
              </a:schemeClr>
            </a:solidFill>
            <a:ln w="3175">
              <a:solidFill>
                <a:schemeClr val="tx1"/>
              </a:solidFill>
            </a:ln>
          </p:spPr>
          <p:txBody>
            <a:bodyPr wrap="none" rtlCol="0">
              <a:spAutoFit/>
            </a:bodyPr>
            <a:lstStyle/>
            <a:p>
              <a:r>
                <a:rPr lang="en-US" dirty="0" smtClean="0"/>
                <a:t>Roadway</a:t>
              </a:r>
              <a:endParaRPr lang="en-US" dirty="0"/>
            </a:p>
          </p:txBody>
        </p:sp>
        <p:cxnSp>
          <p:nvCxnSpPr>
            <p:cNvPr id="23" name="Straight Arrow Connector 22"/>
            <p:cNvCxnSpPr>
              <a:stCxn id="22" idx="3"/>
              <a:endCxn id="7" idx="1"/>
            </p:cNvCxnSpPr>
            <p:nvPr/>
          </p:nvCxnSpPr>
          <p:spPr>
            <a:xfrm flipV="1">
              <a:off x="3926251" y="3420080"/>
              <a:ext cx="467304" cy="755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4595666" y="4525387"/>
              <a:ext cx="1370197" cy="992382"/>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Transport of People and Goods</a:t>
              </a:r>
            </a:p>
          </p:txBody>
        </p:sp>
        <p:cxnSp>
          <p:nvCxnSpPr>
            <p:cNvPr id="6" name="Straight Arrow Connector 5"/>
            <p:cNvCxnSpPr>
              <a:stCxn id="7" idx="2"/>
              <a:endCxn id="2" idx="0"/>
            </p:cNvCxnSpPr>
            <p:nvPr/>
          </p:nvCxnSpPr>
          <p:spPr>
            <a:xfrm>
              <a:off x="5280765" y="3740120"/>
              <a:ext cx="0" cy="78526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304818" y="1302477"/>
              <a:ext cx="1951892" cy="945828"/>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Asphalt, Paint, Salt, Sand, Signs, etc. </a:t>
              </a:r>
            </a:p>
          </p:txBody>
        </p:sp>
        <p:cxnSp>
          <p:nvCxnSpPr>
            <p:cNvPr id="25" name="Straight Arrow Connector 24"/>
            <p:cNvCxnSpPr>
              <a:stCxn id="24" idx="2"/>
              <a:endCxn id="7" idx="0"/>
            </p:cNvCxnSpPr>
            <p:nvPr/>
          </p:nvCxnSpPr>
          <p:spPr>
            <a:xfrm>
              <a:off x="5280764" y="2248305"/>
              <a:ext cx="1" cy="85173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509636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Crop Production Example</a:t>
            </a:r>
            <a:endParaRPr lang="en-US" dirty="0"/>
          </a:p>
        </p:txBody>
      </p:sp>
      <p:sp>
        <p:nvSpPr>
          <p:cNvPr id="7" name="TextBox 6"/>
          <p:cNvSpPr txBox="1"/>
          <p:nvPr/>
        </p:nvSpPr>
        <p:spPr>
          <a:xfrm>
            <a:off x="3627285" y="3326159"/>
            <a:ext cx="1824434" cy="584775"/>
          </a:xfrm>
          <a:prstGeom prst="rect">
            <a:avLst/>
          </a:prstGeom>
          <a:solidFill>
            <a:schemeClr val="bg1">
              <a:lumMod val="85000"/>
            </a:schemeClr>
          </a:solidFill>
          <a:ln w="3175">
            <a:solidFill>
              <a:schemeClr val="tx1"/>
            </a:solidFill>
          </a:ln>
        </p:spPr>
        <p:txBody>
          <a:bodyPr wrap="square" rtlCol="0">
            <a:spAutoFit/>
          </a:bodyPr>
          <a:lstStyle/>
          <a:p>
            <a:pPr algn="ctr"/>
            <a:r>
              <a:rPr lang="en-US" sz="1600" dirty="0" smtClean="0"/>
              <a:t>Crop Production</a:t>
            </a:r>
          </a:p>
          <a:p>
            <a:pPr algn="ctr"/>
            <a:r>
              <a:rPr lang="en-US" sz="1600" dirty="0" smtClean="0"/>
              <a:t>Land Use</a:t>
            </a:r>
            <a:endParaRPr lang="en-US" sz="1600" dirty="0"/>
          </a:p>
        </p:txBody>
      </p:sp>
      <p:sp>
        <p:nvSpPr>
          <p:cNvPr id="8" name="TextBox 7"/>
          <p:cNvSpPr txBox="1"/>
          <p:nvPr/>
        </p:nvSpPr>
        <p:spPr>
          <a:xfrm>
            <a:off x="6454695" y="2005897"/>
            <a:ext cx="914400" cy="457200"/>
          </a:xfrm>
          <a:prstGeom prst="rect">
            <a:avLst/>
          </a:prstGeom>
          <a:solidFill>
            <a:schemeClr val="bg1">
              <a:lumMod val="95000"/>
            </a:schemeClr>
          </a:solidFill>
          <a:ln w="3175">
            <a:solidFill>
              <a:schemeClr val="tx1"/>
            </a:solidFill>
          </a:ln>
        </p:spPr>
        <p:txBody>
          <a:bodyPr wrap="square" rtlCol="0" anchor="ctr">
            <a:spAutoFit/>
          </a:bodyPr>
          <a:lstStyle/>
          <a:p>
            <a:pPr algn="ctr"/>
            <a:r>
              <a:rPr lang="en-US" sz="1600" dirty="0" smtClean="0"/>
              <a:t>Tilling</a:t>
            </a:r>
            <a:endParaRPr lang="en-US" sz="1200" dirty="0"/>
          </a:p>
        </p:txBody>
      </p:sp>
      <p:cxnSp>
        <p:nvCxnSpPr>
          <p:cNvPr id="13" name="Straight Arrow Connector 12"/>
          <p:cNvCxnSpPr>
            <a:stCxn id="8" idx="1"/>
            <a:endCxn id="7" idx="3"/>
          </p:cNvCxnSpPr>
          <p:nvPr/>
        </p:nvCxnSpPr>
        <p:spPr>
          <a:xfrm flipH="1">
            <a:off x="5451719" y="2234497"/>
            <a:ext cx="1002976" cy="138405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2342" y="3290611"/>
            <a:ext cx="1459991" cy="646331"/>
          </a:xfrm>
          <a:prstGeom prst="rect">
            <a:avLst/>
          </a:prstGeom>
          <a:solidFill>
            <a:schemeClr val="bg1">
              <a:lumMod val="95000"/>
            </a:schemeClr>
          </a:solidFill>
          <a:ln w="3175">
            <a:solidFill>
              <a:schemeClr val="tx1"/>
            </a:solidFill>
          </a:ln>
        </p:spPr>
        <p:txBody>
          <a:bodyPr wrap="square" rtlCol="0">
            <a:spAutoFit/>
          </a:bodyPr>
          <a:lstStyle/>
          <a:p>
            <a:pPr algn="ctr"/>
            <a:r>
              <a:rPr lang="en-US" dirty="0" smtClean="0"/>
              <a:t>Site</a:t>
            </a:r>
          </a:p>
          <a:p>
            <a:pPr algn="ctr"/>
            <a:r>
              <a:rPr lang="en-US" dirty="0" smtClean="0"/>
              <a:t>Development</a:t>
            </a:r>
            <a:endParaRPr lang="en-US" dirty="0"/>
          </a:p>
        </p:txBody>
      </p:sp>
      <p:cxnSp>
        <p:nvCxnSpPr>
          <p:cNvPr id="21" name="Straight Arrow Connector 20"/>
          <p:cNvCxnSpPr>
            <a:stCxn id="18" idx="3"/>
            <a:endCxn id="22" idx="1"/>
          </p:cNvCxnSpPr>
          <p:nvPr/>
        </p:nvCxnSpPr>
        <p:spPr>
          <a:xfrm>
            <a:off x="1942333" y="3613777"/>
            <a:ext cx="480475" cy="91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22808" y="3291526"/>
            <a:ext cx="659348" cy="646331"/>
          </a:xfrm>
          <a:prstGeom prst="rect">
            <a:avLst/>
          </a:prstGeom>
          <a:solidFill>
            <a:schemeClr val="bg1">
              <a:lumMod val="75000"/>
            </a:schemeClr>
          </a:solidFill>
          <a:ln w="3175">
            <a:solidFill>
              <a:schemeClr val="tx1"/>
            </a:solidFill>
          </a:ln>
        </p:spPr>
        <p:txBody>
          <a:bodyPr wrap="none" rtlCol="0">
            <a:spAutoFit/>
          </a:bodyPr>
          <a:lstStyle/>
          <a:p>
            <a:r>
              <a:rPr lang="en-US" dirty="0" smtClean="0"/>
              <a:t>Farm</a:t>
            </a:r>
          </a:p>
          <a:p>
            <a:r>
              <a:rPr lang="en-US" dirty="0" smtClean="0"/>
              <a:t>Field</a:t>
            </a:r>
            <a:endParaRPr lang="en-US" dirty="0"/>
          </a:p>
        </p:txBody>
      </p:sp>
      <p:cxnSp>
        <p:nvCxnSpPr>
          <p:cNvPr id="23" name="Straight Arrow Connector 22"/>
          <p:cNvCxnSpPr>
            <a:stCxn id="22" idx="3"/>
            <a:endCxn id="7" idx="1"/>
          </p:cNvCxnSpPr>
          <p:nvPr/>
        </p:nvCxnSpPr>
        <p:spPr>
          <a:xfrm>
            <a:off x="3082156" y="3614692"/>
            <a:ext cx="545129" cy="385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3835093" y="4707116"/>
            <a:ext cx="1408818" cy="992382"/>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Food, Fiber, or Fuels</a:t>
            </a:r>
          </a:p>
        </p:txBody>
      </p:sp>
      <p:cxnSp>
        <p:nvCxnSpPr>
          <p:cNvPr id="6" name="Straight Arrow Connector 5"/>
          <p:cNvCxnSpPr>
            <a:stCxn id="7" idx="2"/>
            <a:endCxn id="2" idx="0"/>
          </p:cNvCxnSpPr>
          <p:nvPr/>
        </p:nvCxnSpPr>
        <p:spPr>
          <a:xfrm>
            <a:off x="4539502" y="3910934"/>
            <a:ext cx="0" cy="79618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536047" y="1484206"/>
            <a:ext cx="2006908" cy="945828"/>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Seed, Fertilizer, Pesticides, </a:t>
            </a:r>
          </a:p>
        </p:txBody>
      </p:sp>
      <p:cxnSp>
        <p:nvCxnSpPr>
          <p:cNvPr id="25" name="Straight Arrow Connector 24"/>
          <p:cNvCxnSpPr>
            <a:stCxn id="24" idx="2"/>
            <a:endCxn id="7" idx="0"/>
          </p:cNvCxnSpPr>
          <p:nvPr/>
        </p:nvCxnSpPr>
        <p:spPr>
          <a:xfrm>
            <a:off x="4539501" y="2430034"/>
            <a:ext cx="1" cy="89612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54695" y="2641304"/>
            <a:ext cx="731520" cy="640080"/>
          </a:xfrm>
          <a:prstGeom prst="rect">
            <a:avLst/>
          </a:prstGeom>
          <a:solidFill>
            <a:schemeClr val="bg1">
              <a:lumMod val="75000"/>
            </a:schemeClr>
          </a:solidFill>
          <a:ln w="3175">
            <a:solidFill>
              <a:schemeClr val="tx1"/>
            </a:solidFill>
          </a:ln>
        </p:spPr>
        <p:txBody>
          <a:bodyPr wrap="square" rtlCol="0" anchor="ctr">
            <a:spAutoFit/>
          </a:bodyPr>
          <a:lstStyle/>
          <a:p>
            <a:pPr algn="ctr"/>
            <a:r>
              <a:rPr lang="en-US" sz="1600" dirty="0" smtClean="0"/>
              <a:t>Crop Cover</a:t>
            </a:r>
            <a:endParaRPr lang="en-US" sz="1200" dirty="0"/>
          </a:p>
        </p:txBody>
      </p:sp>
      <p:sp>
        <p:nvSpPr>
          <p:cNvPr id="27" name="TextBox 26"/>
          <p:cNvSpPr txBox="1"/>
          <p:nvPr/>
        </p:nvSpPr>
        <p:spPr>
          <a:xfrm>
            <a:off x="6454695" y="3469849"/>
            <a:ext cx="1188720" cy="457200"/>
          </a:xfrm>
          <a:prstGeom prst="rect">
            <a:avLst/>
          </a:prstGeom>
          <a:solidFill>
            <a:schemeClr val="bg1">
              <a:lumMod val="95000"/>
            </a:schemeClr>
          </a:solidFill>
          <a:ln w="3175">
            <a:solidFill>
              <a:schemeClr val="tx1"/>
            </a:solidFill>
          </a:ln>
        </p:spPr>
        <p:txBody>
          <a:bodyPr wrap="square" rtlCol="0" anchor="ctr">
            <a:spAutoFit/>
          </a:bodyPr>
          <a:lstStyle/>
          <a:p>
            <a:pPr algn="ctr"/>
            <a:r>
              <a:rPr lang="en-US" sz="1600" dirty="0" smtClean="0"/>
              <a:t>Fertilization</a:t>
            </a:r>
            <a:endParaRPr lang="en-US" sz="1200" dirty="0"/>
          </a:p>
        </p:txBody>
      </p:sp>
      <p:sp>
        <p:nvSpPr>
          <p:cNvPr id="28" name="TextBox 27"/>
          <p:cNvSpPr txBox="1"/>
          <p:nvPr/>
        </p:nvSpPr>
        <p:spPr>
          <a:xfrm>
            <a:off x="6454695" y="4080425"/>
            <a:ext cx="1188720" cy="457200"/>
          </a:xfrm>
          <a:prstGeom prst="rect">
            <a:avLst/>
          </a:prstGeom>
          <a:solidFill>
            <a:schemeClr val="bg1">
              <a:lumMod val="95000"/>
            </a:schemeClr>
          </a:solidFill>
          <a:ln w="3175">
            <a:solidFill>
              <a:schemeClr val="tx1"/>
            </a:solidFill>
          </a:ln>
        </p:spPr>
        <p:txBody>
          <a:bodyPr wrap="square" rtlCol="0" anchor="ctr">
            <a:spAutoFit/>
          </a:bodyPr>
          <a:lstStyle/>
          <a:p>
            <a:pPr algn="ctr"/>
            <a:r>
              <a:rPr lang="en-US" sz="1600" dirty="0" smtClean="0"/>
              <a:t>Pest Control</a:t>
            </a:r>
            <a:endParaRPr lang="en-US" sz="1200" dirty="0"/>
          </a:p>
        </p:txBody>
      </p:sp>
      <p:sp>
        <p:nvSpPr>
          <p:cNvPr id="29" name="TextBox 28"/>
          <p:cNvSpPr txBox="1"/>
          <p:nvPr/>
        </p:nvSpPr>
        <p:spPr>
          <a:xfrm>
            <a:off x="6454695" y="4824779"/>
            <a:ext cx="1188720" cy="457200"/>
          </a:xfrm>
          <a:prstGeom prst="rect">
            <a:avLst/>
          </a:prstGeom>
          <a:solidFill>
            <a:schemeClr val="bg1">
              <a:lumMod val="95000"/>
            </a:schemeClr>
          </a:solidFill>
          <a:ln w="3175">
            <a:solidFill>
              <a:schemeClr val="tx1"/>
            </a:solidFill>
          </a:ln>
        </p:spPr>
        <p:txBody>
          <a:bodyPr wrap="square" rtlCol="0" anchor="ctr">
            <a:spAutoFit/>
          </a:bodyPr>
          <a:lstStyle/>
          <a:p>
            <a:pPr algn="ctr"/>
            <a:r>
              <a:rPr lang="en-US" sz="1600" dirty="0" smtClean="0"/>
              <a:t>Harvesting</a:t>
            </a:r>
            <a:endParaRPr lang="en-US" sz="1200" dirty="0"/>
          </a:p>
        </p:txBody>
      </p:sp>
      <p:cxnSp>
        <p:nvCxnSpPr>
          <p:cNvPr id="32" name="Straight Connector 31"/>
          <p:cNvCxnSpPr>
            <a:stCxn id="29" idx="1"/>
            <a:endCxn id="7" idx="3"/>
          </p:cNvCxnSpPr>
          <p:nvPr/>
        </p:nvCxnSpPr>
        <p:spPr>
          <a:xfrm flipH="1" flipV="1">
            <a:off x="5451719" y="3618547"/>
            <a:ext cx="1002976" cy="1434832"/>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1"/>
            <a:endCxn id="7" idx="3"/>
          </p:cNvCxnSpPr>
          <p:nvPr/>
        </p:nvCxnSpPr>
        <p:spPr>
          <a:xfrm flipH="1">
            <a:off x="5451719" y="2961344"/>
            <a:ext cx="1002976" cy="657203"/>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1"/>
            <a:endCxn id="7" idx="3"/>
          </p:cNvCxnSpPr>
          <p:nvPr/>
        </p:nvCxnSpPr>
        <p:spPr>
          <a:xfrm flipH="1" flipV="1">
            <a:off x="5451719" y="3618547"/>
            <a:ext cx="1002976" cy="79902"/>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1"/>
            <a:endCxn id="7" idx="3"/>
          </p:cNvCxnSpPr>
          <p:nvPr/>
        </p:nvCxnSpPr>
        <p:spPr>
          <a:xfrm flipH="1" flipV="1">
            <a:off x="5451719" y="3618547"/>
            <a:ext cx="1002976" cy="690478"/>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75" y="2794690"/>
            <a:ext cx="914400" cy="338554"/>
          </a:xfrm>
          <a:prstGeom prst="rect">
            <a:avLst/>
          </a:prstGeom>
          <a:solidFill>
            <a:schemeClr val="bg1">
              <a:lumMod val="95000"/>
            </a:schemeClr>
          </a:solidFill>
          <a:ln w="3175">
            <a:solidFill>
              <a:schemeClr val="tx1"/>
            </a:solidFill>
          </a:ln>
        </p:spPr>
        <p:txBody>
          <a:bodyPr wrap="square" rtlCol="0" anchor="ctr">
            <a:spAutoFit/>
          </a:bodyPr>
          <a:lstStyle/>
          <a:p>
            <a:pPr algn="ctr"/>
            <a:r>
              <a:rPr lang="en-US" sz="1600" dirty="0" smtClean="0"/>
              <a:t>Planting</a:t>
            </a:r>
            <a:endParaRPr lang="en-US" sz="1200" dirty="0"/>
          </a:p>
        </p:txBody>
      </p:sp>
      <p:cxnSp>
        <p:nvCxnSpPr>
          <p:cNvPr id="42" name="Straight Connector 41"/>
          <p:cNvCxnSpPr>
            <a:stCxn id="40" idx="1"/>
            <a:endCxn id="26" idx="3"/>
          </p:cNvCxnSpPr>
          <p:nvPr/>
        </p:nvCxnSpPr>
        <p:spPr>
          <a:xfrm flipH="1" flipV="1">
            <a:off x="7186215" y="2961344"/>
            <a:ext cx="397460" cy="2623"/>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149031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Terminology: Natural and Human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7353080"/>
              </p:ext>
            </p:extLst>
          </p:nvPr>
        </p:nvGraphicFramePr>
        <p:xfrm>
          <a:off x="1269026" y="2065214"/>
          <a:ext cx="6573715" cy="2651760"/>
        </p:xfrm>
        <a:graphic>
          <a:graphicData uri="http://schemas.openxmlformats.org/drawingml/2006/table">
            <a:tbl>
              <a:tblPr firstRow="1" bandRow="1">
                <a:tableStyleId>{5940675A-B579-460E-94D1-54222C63F5DA}</a:tableStyleId>
              </a:tblPr>
              <a:tblGrid>
                <a:gridCol w="2784231"/>
                <a:gridCol w="3789484"/>
              </a:tblGrid>
              <a:tr h="370840">
                <a:tc>
                  <a:txBody>
                    <a:bodyPr/>
                    <a:lstStyle/>
                    <a:p>
                      <a:pPr algn="ctr"/>
                      <a:r>
                        <a:rPr lang="en-US" sz="2400" b="1" dirty="0" smtClean="0"/>
                        <a:t>Natural</a:t>
                      </a:r>
                      <a:endParaRPr lang="en-US" sz="2400" b="1" dirty="0"/>
                    </a:p>
                  </a:txBody>
                  <a:tcPr/>
                </a:tc>
                <a:tc>
                  <a:txBody>
                    <a:bodyPr/>
                    <a:lstStyle/>
                    <a:p>
                      <a:pPr algn="ctr"/>
                      <a:r>
                        <a:rPr lang="en-US" sz="2400" b="1" dirty="0" smtClean="0"/>
                        <a:t>Human</a:t>
                      </a:r>
                      <a:endParaRPr lang="en-US" sz="2400" b="1" dirty="0"/>
                    </a:p>
                  </a:txBody>
                  <a:tcPr/>
                </a:tc>
              </a:tr>
              <a:tr h="370840">
                <a:tc>
                  <a:txBody>
                    <a:bodyPr/>
                    <a:lstStyle/>
                    <a:p>
                      <a:pPr algn="ctr"/>
                      <a:r>
                        <a:rPr lang="en-US" sz="2400" dirty="0" smtClean="0"/>
                        <a:t>Land Cover</a:t>
                      </a:r>
                    </a:p>
                    <a:p>
                      <a:pPr algn="ctr"/>
                      <a:r>
                        <a:rPr lang="en-US" sz="2400" dirty="0" smtClean="0"/>
                        <a:t>Land</a:t>
                      </a:r>
                      <a:r>
                        <a:rPr lang="en-US" sz="2400" baseline="0" dirty="0" smtClean="0"/>
                        <a:t> Use</a:t>
                      </a:r>
                      <a:endParaRPr lang="en-US" sz="2400" dirty="0"/>
                    </a:p>
                  </a:txBody>
                  <a:tcPr/>
                </a:tc>
                <a:tc>
                  <a:txBody>
                    <a:bodyPr/>
                    <a:lstStyle/>
                    <a:p>
                      <a:pPr algn="ctr"/>
                      <a:r>
                        <a:rPr lang="en-US" sz="2400" dirty="0" smtClean="0"/>
                        <a:t>Land Cover</a:t>
                      </a:r>
                    </a:p>
                    <a:p>
                      <a:pPr algn="ctr"/>
                      <a:r>
                        <a:rPr lang="en-US" sz="2400" dirty="0" smtClean="0"/>
                        <a:t>Land Use</a:t>
                      </a:r>
                      <a:endParaRPr lang="en-US" sz="2400" dirty="0"/>
                    </a:p>
                  </a:txBody>
                  <a:tcPr/>
                </a:tc>
              </a:tr>
              <a:tr h="370840">
                <a:tc>
                  <a:txBody>
                    <a:bodyPr/>
                    <a:lstStyle/>
                    <a:p>
                      <a:pPr algn="ctr"/>
                      <a:r>
                        <a:rPr lang="en-US" sz="2400" baseline="0" dirty="0" smtClean="0"/>
                        <a:t>Natural Resource</a:t>
                      </a:r>
                      <a:endParaRPr lang="en-US" sz="2400" dirty="0"/>
                    </a:p>
                  </a:txBody>
                  <a:tcPr/>
                </a:tc>
                <a:tc>
                  <a:txBody>
                    <a:bodyPr/>
                    <a:lstStyle/>
                    <a:p>
                      <a:pPr algn="ctr"/>
                      <a:r>
                        <a:rPr lang="en-US" sz="2400" dirty="0" smtClean="0"/>
                        <a:t>Human Product</a:t>
                      </a:r>
                      <a:endParaRPr lang="en-US" sz="2400" dirty="0"/>
                    </a:p>
                  </a:txBody>
                  <a:tcPr/>
                </a:tc>
              </a:tr>
              <a:tr h="370840">
                <a:tc>
                  <a:txBody>
                    <a:bodyPr/>
                    <a:lstStyle/>
                    <a:p>
                      <a:pPr algn="ctr"/>
                      <a:r>
                        <a:rPr lang="en-US" sz="2400" dirty="0" smtClean="0"/>
                        <a:t>Event</a:t>
                      </a:r>
                      <a:endParaRPr lang="en-US" sz="2400" dirty="0"/>
                    </a:p>
                  </a:txBody>
                  <a:tcPr/>
                </a:tc>
                <a:tc>
                  <a:txBody>
                    <a:bodyPr/>
                    <a:lstStyle/>
                    <a:p>
                      <a:pPr algn="ctr"/>
                      <a:r>
                        <a:rPr lang="en-US" sz="2400" dirty="0" smtClean="0"/>
                        <a:t>Activity</a:t>
                      </a:r>
                      <a:endParaRPr lang="en-US" sz="2400" dirty="0"/>
                    </a:p>
                  </a:txBody>
                  <a:tcPr/>
                </a:tc>
              </a:tr>
              <a:tr h="370840">
                <a:tc>
                  <a:txBody>
                    <a:bodyPr/>
                    <a:lstStyle/>
                    <a:p>
                      <a:pPr algn="ctr"/>
                      <a:r>
                        <a:rPr lang="en-US" sz="2400" dirty="0" smtClean="0"/>
                        <a:t>Landscape Feature</a:t>
                      </a:r>
                      <a:endParaRPr lang="en-US" sz="2400" dirty="0"/>
                    </a:p>
                  </a:txBody>
                  <a:tcPr/>
                </a:tc>
                <a:tc>
                  <a:txBody>
                    <a:bodyPr/>
                    <a:lstStyle/>
                    <a:p>
                      <a:pPr algn="ctr"/>
                      <a:r>
                        <a:rPr lang="en-US" sz="2400" dirty="0" smtClean="0"/>
                        <a:t>Built Feature</a:t>
                      </a:r>
                      <a:endParaRPr lang="en-US" sz="2400" dirty="0"/>
                    </a:p>
                  </a:txBody>
                  <a:tcPr/>
                </a:tc>
              </a:tr>
            </a:tbl>
          </a:graphicData>
        </a:graphic>
      </p:graphicFrame>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651684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 Uses</a:t>
            </a:r>
            <a:endParaRPr lang="en-US" dirty="0"/>
          </a:p>
        </p:txBody>
      </p:sp>
      <p:sp>
        <p:nvSpPr>
          <p:cNvPr id="3" name="Content Placeholder 2"/>
          <p:cNvSpPr>
            <a:spLocks noGrp="1"/>
          </p:cNvSpPr>
          <p:nvPr>
            <p:ph idx="1"/>
          </p:nvPr>
        </p:nvSpPr>
        <p:spPr>
          <a:xfrm>
            <a:off x="795704" y="1117780"/>
            <a:ext cx="7508629" cy="5441282"/>
          </a:xfrm>
        </p:spPr>
        <p:txBody>
          <a:bodyPr>
            <a:noAutofit/>
          </a:bodyPr>
          <a:lstStyle/>
          <a:p>
            <a:pPr lvl="0"/>
            <a:r>
              <a:rPr lang="en-US" sz="2400" dirty="0"/>
              <a:t>Crop </a:t>
            </a:r>
            <a:r>
              <a:rPr lang="en-US" sz="2400" dirty="0" smtClean="0"/>
              <a:t>production</a:t>
            </a:r>
            <a:endParaRPr lang="en-US" sz="2400" dirty="0"/>
          </a:p>
          <a:p>
            <a:pPr lvl="0"/>
            <a:r>
              <a:rPr lang="en-US" sz="2400" dirty="0"/>
              <a:t>Forest-related product </a:t>
            </a:r>
            <a:r>
              <a:rPr lang="en-US" sz="2400" dirty="0" smtClean="0"/>
              <a:t>production</a:t>
            </a:r>
            <a:endParaRPr lang="en-US" sz="2400" dirty="0"/>
          </a:p>
          <a:p>
            <a:pPr lvl="0"/>
            <a:r>
              <a:rPr lang="en-US" sz="2400" dirty="0"/>
              <a:t>Grazed land-livestock </a:t>
            </a:r>
            <a:r>
              <a:rPr lang="en-US" sz="2400" dirty="0" smtClean="0"/>
              <a:t>production</a:t>
            </a:r>
          </a:p>
          <a:p>
            <a:pPr lvl="0"/>
            <a:r>
              <a:rPr lang="en-US" sz="2400" dirty="0" smtClean="0"/>
              <a:t>Confined </a:t>
            </a:r>
            <a:r>
              <a:rPr lang="en-US" sz="2400" dirty="0"/>
              <a:t>animal facility-livestock </a:t>
            </a:r>
            <a:r>
              <a:rPr lang="en-US" sz="2400" dirty="0" smtClean="0"/>
              <a:t>production</a:t>
            </a:r>
            <a:endParaRPr lang="en-US" sz="2400" dirty="0"/>
          </a:p>
          <a:p>
            <a:pPr lvl="0"/>
            <a:r>
              <a:rPr lang="en-US" sz="2400" dirty="0"/>
              <a:t>Mineral resource </a:t>
            </a:r>
            <a:r>
              <a:rPr lang="en-US" sz="2400" dirty="0" smtClean="0"/>
              <a:t>extraction</a:t>
            </a:r>
            <a:endParaRPr lang="en-US" sz="2400" dirty="0"/>
          </a:p>
          <a:p>
            <a:pPr lvl="0"/>
            <a:r>
              <a:rPr lang="en-US" sz="2400" dirty="0"/>
              <a:t>Water </a:t>
            </a:r>
            <a:r>
              <a:rPr lang="en-US" sz="2400" dirty="0" smtClean="0"/>
              <a:t>management</a:t>
            </a:r>
            <a:endParaRPr lang="en-US" sz="2400" dirty="0"/>
          </a:p>
          <a:p>
            <a:pPr lvl="0"/>
            <a:r>
              <a:rPr lang="en-US" sz="2400" dirty="0"/>
              <a:t>Waste </a:t>
            </a:r>
            <a:r>
              <a:rPr lang="en-US" sz="2400" dirty="0" smtClean="0"/>
              <a:t>management</a:t>
            </a:r>
            <a:endParaRPr lang="en-US" sz="2400" dirty="0"/>
          </a:p>
          <a:p>
            <a:pPr lvl="0"/>
            <a:r>
              <a:rPr lang="en-US" sz="2400" dirty="0"/>
              <a:t>Infrastructure, building, facility, or utility site/corridor </a:t>
            </a:r>
            <a:r>
              <a:rPr lang="en-US" sz="2400" dirty="0" smtClean="0"/>
              <a:t>use</a:t>
            </a:r>
          </a:p>
          <a:p>
            <a:pPr lvl="0"/>
            <a:r>
              <a:rPr lang="en-US" sz="2400" dirty="0" smtClean="0"/>
              <a:t>Wildlife use</a:t>
            </a:r>
          </a:p>
          <a:p>
            <a:pPr lvl="0"/>
            <a:r>
              <a:rPr lang="en-US" sz="2400" dirty="0" smtClean="0"/>
              <a:t>Recreation use</a:t>
            </a:r>
          </a:p>
          <a:p>
            <a:pPr lvl="0"/>
            <a:r>
              <a:rPr lang="en-US" sz="2400" dirty="0" smtClean="0"/>
              <a:t>Military/government use</a:t>
            </a:r>
          </a:p>
          <a:p>
            <a:pPr lvl="0"/>
            <a:r>
              <a:rPr lang="en-US" sz="2400" dirty="0" smtClean="0"/>
              <a:t>Conservation</a:t>
            </a:r>
            <a:r>
              <a:rPr lang="en-US" sz="2400" dirty="0"/>
              <a:t>, protection, and unmanaged land </a:t>
            </a:r>
            <a:r>
              <a:rPr lang="en-US" sz="2400" dirty="0" smtClean="0"/>
              <a:t>uses</a:t>
            </a:r>
            <a:endParaRPr lang="en-US" sz="2400"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577851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514591"/>
            <a:ext cx="7886700" cy="711834"/>
          </a:xfrm>
        </p:spPr>
        <p:txBody>
          <a:bodyPr>
            <a:normAutofit/>
          </a:bodyPr>
          <a:lstStyle/>
          <a:p>
            <a:r>
              <a:rPr lang="en-US" dirty="0" smtClean="0"/>
              <a:t>Land Use Activities and Features</a:t>
            </a:r>
            <a:endParaRPr lang="en-US" dirty="0"/>
          </a:p>
        </p:txBody>
      </p:sp>
      <p:pic>
        <p:nvPicPr>
          <p:cNvPr id="3" name="Picture 2"/>
          <p:cNvPicPr>
            <a:picLocks noChangeAspect="1"/>
          </p:cNvPicPr>
          <p:nvPr/>
        </p:nvPicPr>
        <p:blipFill>
          <a:blip r:embed="rId2"/>
          <a:stretch>
            <a:fillRect/>
          </a:stretch>
        </p:blipFill>
        <p:spPr>
          <a:xfrm>
            <a:off x="628650" y="1791138"/>
            <a:ext cx="7820199" cy="2841822"/>
          </a:xfrm>
          <a:prstGeom prst="rect">
            <a:avLst/>
          </a:prstGeom>
        </p:spPr>
      </p:pic>
      <p:sp>
        <p:nvSpPr>
          <p:cNvPr id="5" name="TextBox 4"/>
          <p:cNvSpPr txBox="1"/>
          <p:nvPr/>
        </p:nvSpPr>
        <p:spPr>
          <a:xfrm>
            <a:off x="629920" y="4653280"/>
            <a:ext cx="5443541" cy="369332"/>
          </a:xfrm>
          <a:prstGeom prst="rect">
            <a:avLst/>
          </a:prstGeom>
          <a:noFill/>
        </p:spPr>
        <p:txBody>
          <a:bodyPr wrap="none" rtlCol="0">
            <a:spAutoFit/>
          </a:bodyPr>
          <a:lstStyle/>
          <a:p>
            <a:r>
              <a:rPr lang="en-US" dirty="0" smtClean="0"/>
              <a:t>Example for Crop </a:t>
            </a:r>
            <a:r>
              <a:rPr lang="en-US" dirty="0"/>
              <a:t>Production, Forest Product Production</a:t>
            </a:r>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8827414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Activity Temporal Metrics</a:t>
            </a:r>
            <a:endParaRPr lang="en-US" dirty="0"/>
          </a:p>
        </p:txBody>
      </p:sp>
      <p:grpSp>
        <p:nvGrpSpPr>
          <p:cNvPr id="12" name="Group 11"/>
          <p:cNvGrpSpPr/>
          <p:nvPr/>
        </p:nvGrpSpPr>
        <p:grpSpPr>
          <a:xfrm>
            <a:off x="570131" y="1147990"/>
            <a:ext cx="4124960" cy="3033841"/>
            <a:chOff x="570131" y="1147990"/>
            <a:chExt cx="4124960" cy="3033841"/>
          </a:xfrm>
        </p:grpSpPr>
        <p:sp>
          <p:nvSpPr>
            <p:cNvPr id="4" name="Text Placeholder 3"/>
            <p:cNvSpPr txBox="1">
              <a:spLocks/>
            </p:cNvSpPr>
            <p:nvPr/>
          </p:nvSpPr>
          <p:spPr>
            <a:xfrm>
              <a:off x="961055" y="1147990"/>
              <a:ext cx="2849628" cy="50513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Activity Frequency*</a:t>
              </a:r>
              <a:endParaRPr lang="en-US" sz="2400" u="sng" dirty="0"/>
            </a:p>
          </p:txBody>
        </p:sp>
        <p:sp>
          <p:nvSpPr>
            <p:cNvPr id="5" name="Content Placeholder 4"/>
            <p:cNvSpPr txBox="1">
              <a:spLocks/>
            </p:cNvSpPr>
            <p:nvPr/>
          </p:nvSpPr>
          <p:spPr>
            <a:xfrm>
              <a:off x="570131" y="1584327"/>
              <a:ext cx="4124960" cy="259750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Once</a:t>
              </a:r>
            </a:p>
            <a:p>
              <a:r>
                <a:rPr lang="en-US" sz="2400" dirty="0" smtClean="0"/>
                <a:t>Infrequent (&lt;2% of years)</a:t>
              </a:r>
            </a:p>
            <a:p>
              <a:r>
                <a:rPr lang="en-US" sz="2400" dirty="0" smtClean="0"/>
                <a:t>Occasional (&lt;=10% of years)</a:t>
              </a:r>
            </a:p>
            <a:p>
              <a:r>
                <a:rPr lang="en-US" sz="2400" dirty="0" smtClean="0"/>
                <a:t>Frequent (&gt;10% of years)</a:t>
              </a:r>
            </a:p>
            <a:p>
              <a:r>
                <a:rPr lang="en-US" sz="2400" dirty="0" smtClean="0"/>
                <a:t>Annual occurrence</a:t>
              </a:r>
            </a:p>
            <a:p>
              <a:r>
                <a:rPr lang="en-US" sz="2400" dirty="0" smtClean="0"/>
                <a:t>Multiple times per year</a:t>
              </a:r>
            </a:p>
            <a:p>
              <a:r>
                <a:rPr lang="en-US" sz="2400" dirty="0" smtClean="0"/>
                <a:t>Continuous</a:t>
              </a:r>
              <a:endParaRPr lang="en-US" sz="2400" dirty="0"/>
            </a:p>
          </p:txBody>
        </p:sp>
      </p:grpSp>
      <p:grpSp>
        <p:nvGrpSpPr>
          <p:cNvPr id="11" name="Group 10"/>
          <p:cNvGrpSpPr/>
          <p:nvPr/>
        </p:nvGrpSpPr>
        <p:grpSpPr>
          <a:xfrm>
            <a:off x="4334607" y="3700389"/>
            <a:ext cx="4387361" cy="2271628"/>
            <a:chOff x="4484077" y="1157098"/>
            <a:chExt cx="4387361" cy="2271628"/>
          </a:xfrm>
        </p:grpSpPr>
        <p:sp>
          <p:nvSpPr>
            <p:cNvPr id="6" name="Text Placeholder 5"/>
            <p:cNvSpPr txBox="1">
              <a:spLocks/>
            </p:cNvSpPr>
            <p:nvPr/>
          </p:nvSpPr>
          <p:spPr>
            <a:xfrm>
              <a:off x="4484077" y="1157098"/>
              <a:ext cx="3446937" cy="47682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Activity Effect Longevity*</a:t>
              </a:r>
              <a:endParaRPr lang="en-US" sz="2400" u="sng" dirty="0"/>
            </a:p>
          </p:txBody>
        </p:sp>
        <p:sp>
          <p:nvSpPr>
            <p:cNvPr id="7" name="Content Placeholder 6"/>
            <p:cNvSpPr txBox="1">
              <a:spLocks/>
            </p:cNvSpPr>
            <p:nvPr/>
          </p:nvSpPr>
          <p:spPr>
            <a:xfrm>
              <a:off x="4721470" y="1632397"/>
              <a:ext cx="4149968" cy="17963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Temporary</a:t>
              </a:r>
            </a:p>
            <a:p>
              <a:r>
                <a:rPr lang="en-US" sz="2400" dirty="0" smtClean="0"/>
                <a:t>Short-term (&lt;1 year)</a:t>
              </a:r>
            </a:p>
            <a:p>
              <a:r>
                <a:rPr lang="en-US" sz="2400" dirty="0" smtClean="0"/>
                <a:t>Long-term (&gt;1 year)</a:t>
              </a:r>
            </a:p>
            <a:p>
              <a:r>
                <a:rPr lang="en-US" sz="2400" dirty="0" smtClean="0"/>
                <a:t>Very long-term (&gt;100 </a:t>
              </a:r>
              <a:r>
                <a:rPr lang="en-US" sz="2400" dirty="0" err="1" smtClean="0"/>
                <a:t>yr</a:t>
              </a:r>
              <a:r>
                <a:rPr lang="en-US" sz="2400" dirty="0" smtClean="0"/>
                <a:t>)</a:t>
              </a:r>
            </a:p>
            <a:p>
              <a:r>
                <a:rPr lang="en-US" sz="2400" dirty="0" smtClean="0"/>
                <a:t>Permanent</a:t>
              </a:r>
              <a:endParaRPr lang="en-US" sz="2400" dirty="0"/>
            </a:p>
          </p:txBody>
        </p:sp>
      </p:grpSp>
      <p:grpSp>
        <p:nvGrpSpPr>
          <p:cNvPr id="3" name="Group 2"/>
          <p:cNvGrpSpPr/>
          <p:nvPr/>
        </p:nvGrpSpPr>
        <p:grpSpPr>
          <a:xfrm>
            <a:off x="4572000" y="1162150"/>
            <a:ext cx="4149968" cy="2208917"/>
            <a:chOff x="4572000" y="3943353"/>
            <a:chExt cx="4149968" cy="2208917"/>
          </a:xfrm>
        </p:grpSpPr>
        <p:sp>
          <p:nvSpPr>
            <p:cNvPr id="9" name="Text Placeholder 5"/>
            <p:cNvSpPr txBox="1">
              <a:spLocks/>
            </p:cNvSpPr>
            <p:nvPr/>
          </p:nvSpPr>
          <p:spPr>
            <a:xfrm>
              <a:off x="4721470" y="3943353"/>
              <a:ext cx="2633048" cy="47682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u="sng" dirty="0" smtClean="0"/>
                <a:t>Activity Duration*</a:t>
              </a:r>
              <a:endParaRPr lang="en-US" sz="2400" u="sng" dirty="0"/>
            </a:p>
          </p:txBody>
        </p:sp>
        <p:sp>
          <p:nvSpPr>
            <p:cNvPr id="10" name="Content Placeholder 6"/>
            <p:cNvSpPr txBox="1">
              <a:spLocks/>
            </p:cNvSpPr>
            <p:nvPr/>
          </p:nvSpPr>
          <p:spPr>
            <a:xfrm>
              <a:off x="4572000" y="4355941"/>
              <a:ext cx="4149968" cy="179632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Instantaneous</a:t>
              </a:r>
            </a:p>
            <a:p>
              <a:r>
                <a:rPr lang="en-US" sz="2400" dirty="0" smtClean="0"/>
                <a:t>~Day</a:t>
              </a:r>
            </a:p>
            <a:p>
              <a:r>
                <a:rPr lang="en-US" sz="2400" dirty="0" smtClean="0"/>
                <a:t>Short-term (&lt;1 year)</a:t>
              </a:r>
            </a:p>
            <a:p>
              <a:r>
                <a:rPr lang="en-US" sz="2400" dirty="0" smtClean="0"/>
                <a:t>Long-term (&gt;1 year)</a:t>
              </a:r>
            </a:p>
            <a:p>
              <a:r>
                <a:rPr lang="en-US" sz="2400" dirty="0" smtClean="0"/>
                <a:t>In perpetuity</a:t>
              </a:r>
              <a:endParaRPr lang="en-US" sz="2400" dirty="0"/>
            </a:p>
          </p:txBody>
        </p:sp>
      </p:grpSp>
      <p:sp>
        <p:nvSpPr>
          <p:cNvPr id="13" name="TextBox 12"/>
          <p:cNvSpPr txBox="1"/>
          <p:nvPr/>
        </p:nvSpPr>
        <p:spPr>
          <a:xfrm>
            <a:off x="503270" y="6465863"/>
            <a:ext cx="3667286" cy="276999"/>
          </a:xfrm>
          <a:prstGeom prst="rect">
            <a:avLst/>
          </a:prstGeom>
          <a:noFill/>
        </p:spPr>
        <p:txBody>
          <a:bodyPr wrap="none" rtlCol="0">
            <a:spAutoFit/>
          </a:bodyPr>
          <a:lstStyle/>
          <a:p>
            <a:r>
              <a:rPr lang="en-US" sz="1200" dirty="0" smtClean="0"/>
              <a:t>*Within a human/management time frame; &lt; 100 years</a:t>
            </a:r>
            <a:endParaRPr lang="en-US" sz="1200" dirty="0"/>
          </a:p>
        </p:txBody>
      </p:sp>
      <p:sp>
        <p:nvSpPr>
          <p:cNvPr id="8" name="Footer Placeholder 7"/>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936372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for the Framework </a:t>
            </a:r>
            <a:endParaRPr lang="en-US" dirty="0"/>
          </a:p>
        </p:txBody>
      </p:sp>
      <p:sp>
        <p:nvSpPr>
          <p:cNvPr id="3" name="Content Placeholder 2"/>
          <p:cNvSpPr>
            <a:spLocks noGrp="1"/>
          </p:cNvSpPr>
          <p:nvPr>
            <p:ph idx="1"/>
          </p:nvPr>
        </p:nvSpPr>
        <p:spPr>
          <a:xfrm>
            <a:off x="628650" y="1363969"/>
            <a:ext cx="7886700" cy="5010454"/>
          </a:xfrm>
        </p:spPr>
        <p:txBody>
          <a:bodyPr>
            <a:normAutofit fontScale="70000" lnSpcReduction="20000"/>
          </a:bodyPr>
          <a:lstStyle/>
          <a:p>
            <a:pPr lvl="0"/>
            <a:r>
              <a:rPr lang="en-US" dirty="0" smtClean="0"/>
              <a:t>Provides </a:t>
            </a:r>
            <a:r>
              <a:rPr lang="en-US" dirty="0"/>
              <a:t>an overarching framework for the </a:t>
            </a:r>
            <a:r>
              <a:rPr lang="en-US" dirty="0" smtClean="0"/>
              <a:t>natural resources </a:t>
            </a:r>
            <a:r>
              <a:rPr lang="en-US" dirty="0"/>
              <a:t>basis underpinning </a:t>
            </a:r>
            <a:r>
              <a:rPr lang="en-US" dirty="0" smtClean="0"/>
              <a:t>conservation</a:t>
            </a:r>
            <a:r>
              <a:rPr lang="en-US" dirty="0"/>
              <a:t>;</a:t>
            </a:r>
          </a:p>
          <a:p>
            <a:pPr lvl="0"/>
            <a:r>
              <a:rPr lang="en-US" dirty="0" smtClean="0"/>
              <a:t>Is science-based </a:t>
            </a:r>
            <a:r>
              <a:rPr lang="en-US" dirty="0"/>
              <a:t>and founded upon first principles;</a:t>
            </a:r>
          </a:p>
          <a:p>
            <a:pPr lvl="0"/>
            <a:r>
              <a:rPr lang="en-US" dirty="0" smtClean="0"/>
              <a:t>Uses </a:t>
            </a:r>
            <a:r>
              <a:rPr lang="en-US" dirty="0"/>
              <a:t>system theory and concepts to organize landscapes, natural resources, and land uses into </a:t>
            </a:r>
            <a:r>
              <a:rPr lang="en-US" dirty="0" smtClean="0"/>
              <a:t>internally-consistent</a:t>
            </a:r>
            <a:r>
              <a:rPr lang="en-US" dirty="0"/>
              <a:t>, coherent, organized </a:t>
            </a:r>
            <a:r>
              <a:rPr lang="en-US" dirty="0" smtClean="0"/>
              <a:t>systems;</a:t>
            </a:r>
            <a:endParaRPr lang="en-US" dirty="0"/>
          </a:p>
          <a:p>
            <a:pPr lvl="0"/>
            <a:r>
              <a:rPr lang="en-US" dirty="0" smtClean="0"/>
              <a:t>Represents these systems </a:t>
            </a:r>
            <a:r>
              <a:rPr lang="en-US" dirty="0"/>
              <a:t>using </a:t>
            </a:r>
            <a:r>
              <a:rPr lang="en-US" dirty="0" smtClean="0"/>
              <a:t>conceptual models </a:t>
            </a:r>
            <a:r>
              <a:rPr lang="en-US" dirty="0"/>
              <a:t>(system </a:t>
            </a:r>
            <a:r>
              <a:rPr lang="en-US" dirty="0" smtClean="0"/>
              <a:t>models) </a:t>
            </a:r>
            <a:r>
              <a:rPr lang="en-US" dirty="0"/>
              <a:t>that represents system structure, components, </a:t>
            </a:r>
            <a:r>
              <a:rPr lang="en-US" dirty="0" smtClean="0"/>
              <a:t>processes, and flows; </a:t>
            </a:r>
            <a:endParaRPr lang="en-US" dirty="0"/>
          </a:p>
          <a:p>
            <a:pPr lvl="0"/>
            <a:r>
              <a:rPr lang="en-US" dirty="0" smtClean="0"/>
              <a:t>Uses simple</a:t>
            </a:r>
            <a:r>
              <a:rPr lang="en-US" dirty="0"/>
              <a:t>, plain English, not human-value </a:t>
            </a:r>
            <a:r>
              <a:rPr lang="en-US" dirty="0" smtClean="0"/>
              <a:t>laden terminology that is readily understood by </a:t>
            </a:r>
            <a:r>
              <a:rPr lang="en-US" dirty="0"/>
              <a:t>the field, producers, partners, and the </a:t>
            </a:r>
            <a:r>
              <a:rPr lang="en-US" dirty="0" smtClean="0"/>
              <a:t>public; </a:t>
            </a:r>
          </a:p>
          <a:p>
            <a:pPr lvl="0"/>
            <a:r>
              <a:rPr lang="en-US" dirty="0" smtClean="0"/>
              <a:t>To the extent possible, retains existing NRCS constructs and terminology and minimizes institutional change; and</a:t>
            </a:r>
          </a:p>
          <a:p>
            <a:pPr lvl="0"/>
            <a:r>
              <a:rPr lang="en-US" dirty="0" smtClean="0"/>
              <a:t>Provide a decision-tree output to accelerate the planning assessment process and simplify the incorporation of this concept into computerized systems.</a:t>
            </a:r>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203029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Land Uses on a Site</a:t>
            </a:r>
            <a:endParaRPr lang="en-US" dirty="0"/>
          </a:p>
        </p:txBody>
      </p:sp>
      <p:sp>
        <p:nvSpPr>
          <p:cNvPr id="7" name="Content Placeholder 6"/>
          <p:cNvSpPr>
            <a:spLocks noGrp="1"/>
          </p:cNvSpPr>
          <p:nvPr>
            <p:ph idx="1"/>
          </p:nvPr>
        </p:nvSpPr>
        <p:spPr>
          <a:xfrm>
            <a:off x="628650" y="1363969"/>
            <a:ext cx="7886700" cy="2522231"/>
          </a:xfrm>
        </p:spPr>
        <p:txBody>
          <a:bodyPr>
            <a:normAutofit/>
          </a:bodyPr>
          <a:lstStyle/>
          <a:p>
            <a:r>
              <a:rPr lang="en-US" sz="2400" dirty="0" smtClean="0"/>
              <a:t>A site (or larger land unit) may have multiple land uses.  These uses can be:</a:t>
            </a:r>
          </a:p>
          <a:p>
            <a:pPr lvl="1"/>
            <a:r>
              <a:rPr lang="en-US" sz="2000" dirty="0" smtClean="0"/>
              <a:t>Sequential: One land use is completed and another begins.</a:t>
            </a:r>
          </a:p>
          <a:p>
            <a:pPr lvl="1"/>
            <a:r>
              <a:rPr lang="en-US" sz="2000" dirty="0" smtClean="0"/>
              <a:t>Simultaneous: Two or more land uses occur at the same time.  </a:t>
            </a:r>
            <a:endParaRPr lang="en-US" sz="2000" dirty="0"/>
          </a:p>
        </p:txBody>
      </p:sp>
      <p:sp>
        <p:nvSpPr>
          <p:cNvPr id="10" name="TextBox 9"/>
          <p:cNvSpPr txBox="1"/>
          <p:nvPr/>
        </p:nvSpPr>
        <p:spPr>
          <a:xfrm>
            <a:off x="4842633" y="3754352"/>
            <a:ext cx="1027397" cy="1097280"/>
          </a:xfrm>
          <a:prstGeom prst="rect">
            <a:avLst/>
          </a:prstGeom>
          <a:solidFill>
            <a:schemeClr val="bg2">
              <a:lumMod val="75000"/>
            </a:schemeClr>
          </a:solidFill>
          <a:ln w="3175">
            <a:solidFill>
              <a:schemeClr val="tx1"/>
            </a:solidFill>
          </a:ln>
        </p:spPr>
        <p:txBody>
          <a:bodyPr wrap="none" rtlCol="0">
            <a:spAutoFit/>
          </a:bodyPr>
          <a:lstStyle/>
          <a:p>
            <a:pPr algn="ctr"/>
            <a:endParaRPr lang="en-US" sz="1600" dirty="0" smtClean="0"/>
          </a:p>
          <a:p>
            <a:pPr algn="ctr"/>
            <a:r>
              <a:rPr lang="en-US" sz="1600" dirty="0" smtClean="0"/>
              <a:t>Mineral</a:t>
            </a:r>
          </a:p>
          <a:p>
            <a:pPr algn="ctr"/>
            <a:r>
              <a:rPr lang="en-US" sz="1600" dirty="0" smtClean="0"/>
              <a:t>Extraction</a:t>
            </a:r>
            <a:endParaRPr lang="en-US" sz="1600" dirty="0"/>
          </a:p>
        </p:txBody>
      </p:sp>
      <p:cxnSp>
        <p:nvCxnSpPr>
          <p:cNvPr id="5" name="Straight Arrow Connector 4"/>
          <p:cNvCxnSpPr/>
          <p:nvPr/>
        </p:nvCxnSpPr>
        <p:spPr>
          <a:xfrm flipV="1">
            <a:off x="4393314" y="4302992"/>
            <a:ext cx="449245" cy="288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p:cNvCxnSpPr>
          <p:nvPr/>
        </p:nvCxnSpPr>
        <p:spPr>
          <a:xfrm>
            <a:off x="5870030" y="4302992"/>
            <a:ext cx="42261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778711" y="3313149"/>
            <a:ext cx="3781887" cy="369332"/>
            <a:chOff x="3327434" y="3313149"/>
            <a:chExt cx="2484120" cy="369332"/>
          </a:xfrm>
        </p:grpSpPr>
        <p:sp>
          <p:nvSpPr>
            <p:cNvPr id="8" name="TextBox 7"/>
            <p:cNvSpPr txBox="1"/>
            <p:nvPr/>
          </p:nvSpPr>
          <p:spPr>
            <a:xfrm>
              <a:off x="4148965" y="3313149"/>
              <a:ext cx="773775" cy="369332"/>
            </a:xfrm>
            <a:prstGeom prst="rect">
              <a:avLst/>
            </a:prstGeom>
            <a:noFill/>
          </p:spPr>
          <p:txBody>
            <a:bodyPr wrap="none" rtlCol="0">
              <a:spAutoFit/>
            </a:bodyPr>
            <a:lstStyle/>
            <a:p>
              <a:pPr algn="ctr"/>
              <a:r>
                <a:rPr lang="en-US" dirty="0" smtClean="0"/>
                <a:t>Sequential</a:t>
              </a:r>
              <a:endParaRPr lang="en-US" dirty="0"/>
            </a:p>
          </p:txBody>
        </p:sp>
        <p:cxnSp>
          <p:nvCxnSpPr>
            <p:cNvPr id="14" name="Straight Arrow Connector 13"/>
            <p:cNvCxnSpPr>
              <a:endCxn id="8" idx="1"/>
            </p:cNvCxnSpPr>
            <p:nvPr/>
          </p:nvCxnSpPr>
          <p:spPr>
            <a:xfrm>
              <a:off x="3327434" y="3497815"/>
              <a:ext cx="821531"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a:off x="4922741" y="3497815"/>
              <a:ext cx="88881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00637" y="4046368"/>
            <a:ext cx="1457835" cy="548640"/>
            <a:chOff x="910877" y="4046368"/>
            <a:chExt cx="1457835" cy="548640"/>
          </a:xfrm>
        </p:grpSpPr>
        <p:sp>
          <p:nvSpPr>
            <p:cNvPr id="18" name="TextBox 17"/>
            <p:cNvSpPr txBox="1"/>
            <p:nvPr/>
          </p:nvSpPr>
          <p:spPr>
            <a:xfrm>
              <a:off x="910877" y="4123384"/>
              <a:ext cx="1457835" cy="369332"/>
            </a:xfrm>
            <a:prstGeom prst="rect">
              <a:avLst/>
            </a:prstGeom>
            <a:noFill/>
          </p:spPr>
          <p:txBody>
            <a:bodyPr wrap="none" rtlCol="0">
              <a:spAutoFit/>
            </a:bodyPr>
            <a:lstStyle/>
            <a:p>
              <a:r>
                <a:rPr lang="en-US" dirty="0" smtClean="0"/>
                <a:t>Simultaneous</a:t>
              </a:r>
              <a:endParaRPr lang="en-US" dirty="0"/>
            </a:p>
          </p:txBody>
        </p:sp>
        <p:cxnSp>
          <p:nvCxnSpPr>
            <p:cNvPr id="13" name="Straight Arrow Connector 12"/>
            <p:cNvCxnSpPr/>
            <p:nvPr/>
          </p:nvCxnSpPr>
          <p:spPr>
            <a:xfrm>
              <a:off x="2338165" y="4046368"/>
              <a:ext cx="0" cy="548640"/>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7464564" y="4048520"/>
            <a:ext cx="1457835" cy="548640"/>
            <a:chOff x="6789836" y="4048520"/>
            <a:chExt cx="1457835" cy="548640"/>
          </a:xfrm>
        </p:grpSpPr>
        <p:sp>
          <p:nvSpPr>
            <p:cNvPr id="9" name="TextBox 8"/>
            <p:cNvSpPr txBox="1"/>
            <p:nvPr/>
          </p:nvSpPr>
          <p:spPr>
            <a:xfrm>
              <a:off x="6789836" y="4132263"/>
              <a:ext cx="1457835" cy="369332"/>
            </a:xfrm>
            <a:prstGeom prst="rect">
              <a:avLst/>
            </a:prstGeom>
            <a:noFill/>
          </p:spPr>
          <p:txBody>
            <a:bodyPr wrap="none" rtlCol="0">
              <a:spAutoFit/>
            </a:bodyPr>
            <a:lstStyle/>
            <a:p>
              <a:r>
                <a:rPr lang="en-US" dirty="0" smtClean="0"/>
                <a:t>Simultaneous</a:t>
              </a:r>
              <a:endParaRPr lang="en-US" dirty="0"/>
            </a:p>
          </p:txBody>
        </p:sp>
        <p:cxnSp>
          <p:nvCxnSpPr>
            <p:cNvPr id="19" name="Straight Arrow Connector 18"/>
            <p:cNvCxnSpPr/>
            <p:nvPr/>
          </p:nvCxnSpPr>
          <p:spPr>
            <a:xfrm>
              <a:off x="6819784" y="4048520"/>
              <a:ext cx="0" cy="548640"/>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92640" y="3764364"/>
            <a:ext cx="1101455" cy="1097279"/>
            <a:chOff x="6292641" y="3774200"/>
            <a:chExt cx="1101455" cy="1097279"/>
          </a:xfrm>
        </p:grpSpPr>
        <p:sp>
          <p:nvSpPr>
            <p:cNvPr id="23" name="Rectangle 22"/>
            <p:cNvSpPr/>
            <p:nvPr/>
          </p:nvSpPr>
          <p:spPr>
            <a:xfrm>
              <a:off x="6292641" y="4322840"/>
              <a:ext cx="1101455" cy="548639"/>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Wildlife</a:t>
              </a:r>
            </a:p>
          </p:txBody>
        </p:sp>
        <p:sp>
          <p:nvSpPr>
            <p:cNvPr id="11" name="TextBox 10"/>
            <p:cNvSpPr txBox="1"/>
            <p:nvPr/>
          </p:nvSpPr>
          <p:spPr>
            <a:xfrm>
              <a:off x="6292641" y="3774200"/>
              <a:ext cx="1101455" cy="548640"/>
            </a:xfrm>
            <a:prstGeom prst="rect">
              <a:avLst/>
            </a:prstGeom>
            <a:solidFill>
              <a:schemeClr val="accent2">
                <a:lumMod val="40000"/>
                <a:lumOff val="60000"/>
              </a:schemeClr>
            </a:solidFill>
            <a:ln w="3175">
              <a:solidFill>
                <a:schemeClr val="tx1"/>
              </a:solidFill>
            </a:ln>
          </p:spPr>
          <p:txBody>
            <a:bodyPr wrap="square" rtlCol="0" anchor="ctr">
              <a:spAutoFit/>
            </a:bodyPr>
            <a:lstStyle/>
            <a:p>
              <a:pPr algn="ctr"/>
              <a:r>
                <a:rPr lang="en-US" sz="1600" dirty="0" smtClean="0"/>
                <a:t>Recreation</a:t>
              </a:r>
            </a:p>
          </p:txBody>
        </p:sp>
      </p:grpSp>
      <p:grpSp>
        <p:nvGrpSpPr>
          <p:cNvPr id="27" name="Group 26"/>
          <p:cNvGrpSpPr/>
          <p:nvPr/>
        </p:nvGrpSpPr>
        <p:grpSpPr>
          <a:xfrm>
            <a:off x="3291933" y="3757238"/>
            <a:ext cx="1101455" cy="1097279"/>
            <a:chOff x="3105495" y="3757238"/>
            <a:chExt cx="1101455" cy="1097279"/>
          </a:xfrm>
        </p:grpSpPr>
        <p:sp>
          <p:nvSpPr>
            <p:cNvPr id="3" name="TextBox 2"/>
            <p:cNvSpPr txBox="1"/>
            <p:nvPr/>
          </p:nvSpPr>
          <p:spPr>
            <a:xfrm>
              <a:off x="3105495" y="3757238"/>
              <a:ext cx="1101455" cy="1097279"/>
            </a:xfrm>
            <a:prstGeom prst="rect">
              <a:avLst/>
            </a:prstGeom>
            <a:solidFill>
              <a:schemeClr val="accent4">
                <a:lumMod val="60000"/>
                <a:lumOff val="40000"/>
              </a:schemeClr>
            </a:solidFill>
            <a:ln w="3175">
              <a:solidFill>
                <a:schemeClr val="tx1"/>
              </a:solidFill>
            </a:ln>
          </p:spPr>
          <p:txBody>
            <a:bodyPr wrap="none" rtlCol="0">
              <a:spAutoFit/>
            </a:bodyPr>
            <a:lstStyle/>
            <a:p>
              <a:pPr algn="ctr"/>
              <a:r>
                <a:rPr lang="en-US" sz="1600" dirty="0" smtClean="0"/>
                <a:t>Crop</a:t>
              </a:r>
            </a:p>
            <a:p>
              <a:pPr algn="ctr"/>
              <a:r>
                <a:rPr lang="en-US" sz="1600" dirty="0" smtClean="0"/>
                <a:t>Production</a:t>
              </a:r>
            </a:p>
            <a:p>
              <a:pPr algn="ctr"/>
              <a:endParaRPr lang="en-US" sz="1600" dirty="0" smtClean="0"/>
            </a:p>
          </p:txBody>
        </p:sp>
        <p:sp>
          <p:nvSpPr>
            <p:cNvPr id="26" name="Rectangle 25"/>
            <p:cNvSpPr/>
            <p:nvPr/>
          </p:nvSpPr>
          <p:spPr>
            <a:xfrm>
              <a:off x="3105495" y="4305685"/>
              <a:ext cx="1101455" cy="548639"/>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Wildlife</a:t>
              </a:r>
            </a:p>
          </p:txBody>
        </p:sp>
      </p:grpSp>
      <p:cxnSp>
        <p:nvCxnSpPr>
          <p:cNvPr id="22" name="Straight Arrow Connector 21"/>
          <p:cNvCxnSpPr>
            <a:endCxn id="3" idx="1"/>
          </p:cNvCxnSpPr>
          <p:nvPr/>
        </p:nvCxnSpPr>
        <p:spPr>
          <a:xfrm>
            <a:off x="2918744" y="4302992"/>
            <a:ext cx="373189" cy="288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24314" y="3763211"/>
            <a:ext cx="1194430" cy="548640"/>
          </a:xfrm>
          <a:prstGeom prst="rect">
            <a:avLst/>
          </a:prstGeom>
          <a:solidFill>
            <a:schemeClr val="accent6">
              <a:lumMod val="20000"/>
              <a:lumOff val="80000"/>
            </a:schemeClr>
          </a:solidFill>
          <a:ln w="3175">
            <a:solidFill>
              <a:schemeClr val="tx1"/>
            </a:solidFill>
          </a:ln>
        </p:spPr>
        <p:txBody>
          <a:bodyPr wrap="none" rtlCol="0" anchor="ctr">
            <a:spAutoFit/>
          </a:bodyPr>
          <a:lstStyle/>
          <a:p>
            <a:pPr algn="ctr"/>
            <a:r>
              <a:rPr lang="en-US" sz="1600" dirty="0" smtClean="0"/>
              <a:t>Unmanaged</a:t>
            </a:r>
            <a:endParaRPr lang="en-US" sz="1600" dirty="0"/>
          </a:p>
        </p:txBody>
      </p:sp>
      <p:sp>
        <p:nvSpPr>
          <p:cNvPr id="32" name="Rectangle 31"/>
          <p:cNvSpPr/>
          <p:nvPr/>
        </p:nvSpPr>
        <p:spPr>
          <a:xfrm>
            <a:off x="1724314" y="4305878"/>
            <a:ext cx="1194430" cy="548639"/>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Wildlife</a:t>
            </a:r>
          </a:p>
        </p:txBody>
      </p:sp>
      <p:sp>
        <p:nvSpPr>
          <p:cNvPr id="16" name="Footer Placeholder 15"/>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3680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1372233"/>
          </a:xfrm>
        </p:spPr>
        <p:txBody>
          <a:bodyPr>
            <a:normAutofit/>
          </a:bodyPr>
          <a:lstStyle/>
          <a:p>
            <a:r>
              <a:rPr lang="en-US" sz="2800" dirty="0" smtClean="0"/>
              <a:t>Effects of Land Uses (Human Activities, Built Features, and Delivered Inputs) Upon a Natural Resource</a:t>
            </a:r>
            <a:endParaRPr lang="en-US" sz="2800" dirty="0"/>
          </a:p>
        </p:txBody>
      </p:sp>
      <p:sp>
        <p:nvSpPr>
          <p:cNvPr id="4" name="Content Placeholder 3"/>
          <p:cNvSpPr>
            <a:spLocks noGrp="1"/>
          </p:cNvSpPr>
          <p:nvPr>
            <p:ph idx="1"/>
          </p:nvPr>
        </p:nvSpPr>
        <p:spPr>
          <a:xfrm>
            <a:off x="953018" y="1898150"/>
            <a:ext cx="7231674" cy="2877061"/>
          </a:xfrm>
        </p:spPr>
        <p:txBody>
          <a:bodyPr>
            <a:normAutofit/>
          </a:bodyPr>
          <a:lstStyle/>
          <a:p>
            <a:r>
              <a:rPr lang="en-US" dirty="0" smtClean="0"/>
              <a:t>Increase/decrease resource quantity</a:t>
            </a:r>
          </a:p>
          <a:p>
            <a:r>
              <a:rPr lang="en-US" dirty="0" smtClean="0"/>
              <a:t>Change a resource quality</a:t>
            </a:r>
          </a:p>
          <a:p>
            <a:r>
              <a:rPr lang="en-US" dirty="0" smtClean="0"/>
              <a:t>No Effect</a:t>
            </a:r>
          </a:p>
          <a:p>
            <a:r>
              <a:rPr lang="en-US" dirty="0" smtClean="0"/>
              <a:t>Not Applicable</a:t>
            </a:r>
          </a:p>
          <a:p>
            <a:endParaRPr lang="en-US" dirty="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4891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Resource Concerns</a:t>
            </a:r>
            <a:endParaRPr lang="en-US" dirty="0"/>
          </a:p>
        </p:txBody>
      </p:sp>
      <p:sp>
        <p:nvSpPr>
          <p:cNvPr id="8" name="Text Placeholder 7"/>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286838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4264" y="586151"/>
            <a:ext cx="8748843" cy="5767754"/>
          </a:xfrm>
          <a:prstGeom prst="rect">
            <a:avLst/>
          </a:prstGeom>
        </p:spPr>
      </p:pic>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926736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NRCS Resource Definitions</a:t>
            </a:r>
            <a:endParaRPr lang="en-US" dirty="0"/>
          </a:p>
        </p:txBody>
      </p:sp>
      <p:sp>
        <p:nvSpPr>
          <p:cNvPr id="2" name="TextBox 1"/>
          <p:cNvSpPr txBox="1"/>
          <p:nvPr/>
        </p:nvSpPr>
        <p:spPr>
          <a:xfrm>
            <a:off x="720970" y="1178172"/>
            <a:ext cx="7851531" cy="3539430"/>
          </a:xfrm>
          <a:prstGeom prst="rect">
            <a:avLst/>
          </a:prstGeom>
          <a:noFill/>
        </p:spPr>
        <p:txBody>
          <a:bodyPr wrap="square" rtlCol="0">
            <a:spAutoFit/>
          </a:bodyPr>
          <a:lstStyle/>
          <a:p>
            <a:r>
              <a:rPr lang="en-US" sz="2800" b="1" dirty="0"/>
              <a:t>Resource </a:t>
            </a:r>
            <a:r>
              <a:rPr lang="en-US" sz="2800" b="1" dirty="0" smtClean="0"/>
              <a:t>Concern:</a:t>
            </a:r>
            <a:r>
              <a:rPr lang="en-US" sz="2800" dirty="0" smtClean="0"/>
              <a:t>  An </a:t>
            </a:r>
            <a:r>
              <a:rPr lang="en-US" sz="2800" dirty="0">
                <a:solidFill>
                  <a:srgbClr val="FF0000"/>
                </a:solidFill>
              </a:rPr>
              <a:t>expected degradation </a:t>
            </a:r>
            <a:r>
              <a:rPr lang="en-US" sz="2800" dirty="0"/>
              <a:t>of the soil, water, air, plant, or </a:t>
            </a:r>
            <a:r>
              <a:rPr lang="en-US" sz="2800" dirty="0" smtClean="0"/>
              <a:t>animal resource </a:t>
            </a:r>
            <a:r>
              <a:rPr lang="en-US" sz="2800" dirty="0"/>
              <a:t>base to the extent that the </a:t>
            </a:r>
            <a:r>
              <a:rPr lang="en-US" sz="2800" dirty="0">
                <a:solidFill>
                  <a:srgbClr val="FF0000"/>
                </a:solidFill>
              </a:rPr>
              <a:t>sustainability</a:t>
            </a:r>
            <a:r>
              <a:rPr lang="en-US" sz="2800" dirty="0"/>
              <a:t> or </a:t>
            </a:r>
            <a:r>
              <a:rPr lang="en-US" sz="2800" dirty="0">
                <a:solidFill>
                  <a:srgbClr val="FF0000"/>
                </a:solidFill>
              </a:rPr>
              <a:t>intended use </a:t>
            </a:r>
            <a:r>
              <a:rPr lang="en-US" sz="2800" dirty="0"/>
              <a:t>of the resource is </a:t>
            </a:r>
            <a:r>
              <a:rPr lang="en-US" sz="2800" dirty="0" smtClean="0"/>
              <a:t>impaired. (NPPH)</a:t>
            </a:r>
          </a:p>
          <a:p>
            <a:r>
              <a:rPr lang="en-US" sz="2800" b="1" dirty="0"/>
              <a:t>Resource </a:t>
            </a:r>
            <a:r>
              <a:rPr lang="en-US" sz="2800" b="1" dirty="0" smtClean="0"/>
              <a:t>Problem</a:t>
            </a:r>
            <a:r>
              <a:rPr lang="en-US" sz="2800" dirty="0" smtClean="0"/>
              <a:t>:  The </a:t>
            </a:r>
            <a:r>
              <a:rPr lang="en-US" sz="2800" dirty="0"/>
              <a:t>resource condition that does not meet the minimum </a:t>
            </a:r>
            <a:r>
              <a:rPr lang="en-US" sz="2800" dirty="0" smtClean="0"/>
              <a:t>acceptable condition </a:t>
            </a:r>
            <a:r>
              <a:rPr lang="en-US" sz="2800" dirty="0"/>
              <a:t>levels as established by resource planning criteria shown in the FOTG, Section </a:t>
            </a:r>
            <a:r>
              <a:rPr lang="en-US" sz="2800" dirty="0" smtClean="0"/>
              <a:t>III. (NPPH)</a:t>
            </a:r>
            <a:endParaRPr lang="en-US" sz="2800"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978047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9841" y="365127"/>
            <a:ext cx="7886700" cy="824482"/>
          </a:xfrm>
        </p:spPr>
        <p:txBody>
          <a:bodyPr/>
          <a:lstStyle/>
          <a:p>
            <a:r>
              <a:rPr lang="en-US" dirty="0" smtClean="0"/>
              <a:t>Current NRCS Resource Terminology</a:t>
            </a:r>
            <a:endParaRPr lang="en-US" dirty="0"/>
          </a:p>
        </p:txBody>
      </p:sp>
      <p:sp>
        <p:nvSpPr>
          <p:cNvPr id="7" name="Text Placeholder 6"/>
          <p:cNvSpPr>
            <a:spLocks noGrp="1"/>
          </p:cNvSpPr>
          <p:nvPr>
            <p:ph type="body" idx="1"/>
          </p:nvPr>
        </p:nvSpPr>
        <p:spPr>
          <a:xfrm>
            <a:off x="223052" y="873265"/>
            <a:ext cx="3868340" cy="823912"/>
          </a:xfrm>
        </p:spPr>
        <p:txBody>
          <a:bodyPr/>
          <a:lstStyle/>
          <a:p>
            <a:r>
              <a:rPr lang="en-US" dirty="0" smtClean="0"/>
              <a:t>Resource Terms</a:t>
            </a:r>
            <a:endParaRPr lang="en-US" dirty="0"/>
          </a:p>
        </p:txBody>
      </p:sp>
      <p:sp>
        <p:nvSpPr>
          <p:cNvPr id="8" name="Text Placeholder 7"/>
          <p:cNvSpPr>
            <a:spLocks noGrp="1"/>
          </p:cNvSpPr>
          <p:nvPr>
            <p:ph type="body" sz="quarter" idx="3"/>
          </p:nvPr>
        </p:nvSpPr>
        <p:spPr>
          <a:xfrm>
            <a:off x="4786632" y="873265"/>
            <a:ext cx="3887391" cy="823912"/>
          </a:xfrm>
        </p:spPr>
        <p:txBody>
          <a:bodyPr/>
          <a:lstStyle/>
          <a:p>
            <a:r>
              <a:rPr lang="en-US" dirty="0" smtClean="0"/>
              <a:t>Examples</a:t>
            </a:r>
            <a:endParaRPr lang="en-US" dirty="0"/>
          </a:p>
        </p:txBody>
      </p:sp>
      <p:sp>
        <p:nvSpPr>
          <p:cNvPr id="9" name="Content Placeholder 8"/>
          <p:cNvSpPr>
            <a:spLocks noGrp="1"/>
          </p:cNvSpPr>
          <p:nvPr>
            <p:ph sz="quarter" idx="4"/>
          </p:nvPr>
        </p:nvSpPr>
        <p:spPr>
          <a:xfrm>
            <a:off x="4867911" y="1697177"/>
            <a:ext cx="4180741" cy="3684588"/>
          </a:xfrm>
        </p:spPr>
        <p:txBody>
          <a:bodyPr>
            <a:normAutofit/>
          </a:bodyPr>
          <a:lstStyle/>
          <a:p>
            <a:r>
              <a:rPr lang="en-US" sz="2800" dirty="0" smtClean="0"/>
              <a:t>Soil</a:t>
            </a:r>
          </a:p>
          <a:p>
            <a:pPr lvl="1"/>
            <a:r>
              <a:rPr lang="en-US" sz="2400" dirty="0" smtClean="0"/>
              <a:t>Soil Erosion</a:t>
            </a:r>
          </a:p>
          <a:p>
            <a:pPr lvl="2"/>
            <a:r>
              <a:rPr lang="en-US" sz="1600" dirty="0" smtClean="0"/>
              <a:t>Concentrated Flow Erosion</a:t>
            </a:r>
          </a:p>
          <a:p>
            <a:pPr lvl="3"/>
            <a:r>
              <a:rPr lang="en-US" sz="1400" dirty="0" smtClean="0"/>
              <a:t>Ephemeral Gully Erosion</a:t>
            </a:r>
          </a:p>
          <a:p>
            <a:pPr lvl="3"/>
            <a:r>
              <a:rPr lang="en-US" sz="1400" dirty="0" smtClean="0"/>
              <a:t>Classic Gully Erosion</a:t>
            </a:r>
          </a:p>
          <a:p>
            <a:r>
              <a:rPr lang="en-US" sz="2800" dirty="0" smtClean="0"/>
              <a:t>Water</a:t>
            </a:r>
          </a:p>
          <a:p>
            <a:pPr lvl="1"/>
            <a:r>
              <a:rPr lang="en-US" sz="2400" dirty="0" smtClean="0"/>
              <a:t>Water Quality Degradation</a:t>
            </a:r>
          </a:p>
          <a:p>
            <a:pPr lvl="2"/>
            <a:r>
              <a:rPr lang="en-US" sz="1600" dirty="0" smtClean="0"/>
              <a:t>Excess </a:t>
            </a:r>
            <a:r>
              <a:rPr lang="en-US" sz="1600" dirty="0"/>
              <a:t>Nutrients in Surface </a:t>
            </a:r>
            <a:r>
              <a:rPr lang="en-US" sz="1600" dirty="0" smtClean="0"/>
              <a:t>Water and Groundwater</a:t>
            </a:r>
          </a:p>
          <a:p>
            <a:pPr lvl="3"/>
            <a:r>
              <a:rPr lang="en-US" sz="1400" dirty="0" smtClean="0"/>
              <a:t>Excess Nutrients in Surface Water</a:t>
            </a:r>
          </a:p>
          <a:p>
            <a:pPr lvl="3"/>
            <a:r>
              <a:rPr lang="en-US" sz="1400" dirty="0" smtClean="0"/>
              <a:t>Excess Nutrients in Groundwater</a:t>
            </a:r>
          </a:p>
          <a:p>
            <a:pPr lvl="3"/>
            <a:endParaRPr lang="en-US" sz="1400" dirty="0" smtClean="0"/>
          </a:p>
          <a:p>
            <a:pPr lvl="2"/>
            <a:endParaRPr lang="en-US" sz="1600" dirty="0"/>
          </a:p>
        </p:txBody>
      </p:sp>
      <p:grpSp>
        <p:nvGrpSpPr>
          <p:cNvPr id="10" name="Group 9"/>
          <p:cNvGrpSpPr/>
          <p:nvPr/>
        </p:nvGrpSpPr>
        <p:grpSpPr>
          <a:xfrm>
            <a:off x="1468663" y="2787558"/>
            <a:ext cx="2564857" cy="1110764"/>
            <a:chOff x="1438183" y="3595456"/>
            <a:chExt cx="2564857" cy="1110764"/>
          </a:xfrm>
        </p:grpSpPr>
        <p:sp>
          <p:nvSpPr>
            <p:cNvPr id="5" name="Rectangle 4"/>
            <p:cNvSpPr/>
            <p:nvPr/>
          </p:nvSpPr>
          <p:spPr>
            <a:xfrm>
              <a:off x="1438183" y="3595456"/>
              <a:ext cx="2564857" cy="77235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4" name="TextBox 3"/>
            <p:cNvSpPr txBox="1"/>
            <p:nvPr/>
          </p:nvSpPr>
          <p:spPr>
            <a:xfrm>
              <a:off x="1555008" y="4336888"/>
              <a:ext cx="2295693" cy="369332"/>
            </a:xfrm>
            <a:prstGeom prst="rect">
              <a:avLst/>
            </a:prstGeom>
            <a:noFill/>
          </p:spPr>
          <p:txBody>
            <a:bodyPr wrap="none" rtlCol="0">
              <a:spAutoFit/>
            </a:bodyPr>
            <a:lstStyle/>
            <a:p>
              <a:r>
                <a:rPr lang="en-US" dirty="0" smtClean="0"/>
                <a:t>Screening/Assessment</a:t>
              </a:r>
              <a:endParaRPr lang="en-US" dirty="0"/>
            </a:p>
          </p:txBody>
        </p:sp>
      </p:grpSp>
      <p:sp>
        <p:nvSpPr>
          <p:cNvPr id="3" name="Content Placeholder 2"/>
          <p:cNvSpPr>
            <a:spLocks noGrp="1"/>
          </p:cNvSpPr>
          <p:nvPr>
            <p:ph sz="half" idx="2"/>
          </p:nvPr>
        </p:nvSpPr>
        <p:spPr>
          <a:xfrm>
            <a:off x="223052" y="1697177"/>
            <a:ext cx="4836628" cy="3684588"/>
          </a:xfrm>
        </p:spPr>
        <p:txBody>
          <a:bodyPr>
            <a:normAutofit/>
          </a:bodyPr>
          <a:lstStyle/>
          <a:p>
            <a:r>
              <a:rPr lang="en-US" sz="2800" dirty="0" smtClean="0"/>
              <a:t>Natural Resource</a:t>
            </a:r>
          </a:p>
          <a:p>
            <a:pPr lvl="1"/>
            <a:r>
              <a:rPr lang="en-US" sz="2400" dirty="0" smtClean="0"/>
              <a:t>Resource Consideration/Concern</a:t>
            </a:r>
          </a:p>
          <a:p>
            <a:pPr lvl="2"/>
            <a:r>
              <a:rPr lang="en-US" sz="1600" dirty="0" smtClean="0"/>
              <a:t>Resource Concern Cause</a:t>
            </a:r>
          </a:p>
          <a:p>
            <a:pPr lvl="3"/>
            <a:r>
              <a:rPr lang="en-US" sz="1400" dirty="0" smtClean="0"/>
              <a:t>Resource Concern Component</a:t>
            </a:r>
          </a:p>
          <a:p>
            <a:pPr lvl="3"/>
            <a:r>
              <a:rPr lang="en-US" sz="1400" dirty="0" smtClean="0"/>
              <a:t>Micro-Resource Concern</a:t>
            </a:r>
          </a:p>
          <a:p>
            <a:pPr lvl="3"/>
            <a:r>
              <a:rPr lang="en-US" sz="1400" dirty="0" smtClean="0"/>
              <a:t>CSP: Resource Concern Cause?</a:t>
            </a:r>
            <a:endParaRPr lang="en-US" sz="1400" dirty="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0497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smtClean="0"/>
              <a:t>Current NRCS Natural Resources Considerations/Concerns</a:t>
            </a:r>
            <a:endParaRPr lang="en-US" sz="3200" dirty="0"/>
          </a:p>
        </p:txBody>
      </p:sp>
      <p:sp>
        <p:nvSpPr>
          <p:cNvPr id="8" name="Content Placeholder 7"/>
          <p:cNvSpPr>
            <a:spLocks noGrp="1"/>
          </p:cNvSpPr>
          <p:nvPr>
            <p:ph sz="half" idx="1"/>
          </p:nvPr>
        </p:nvSpPr>
        <p:spPr>
          <a:xfrm>
            <a:off x="539869" y="1625327"/>
            <a:ext cx="4134939" cy="4351338"/>
          </a:xfrm>
        </p:spPr>
        <p:txBody>
          <a:bodyPr/>
          <a:lstStyle/>
          <a:p>
            <a:r>
              <a:rPr lang="en-US" dirty="0" smtClean="0"/>
              <a:t>Soil</a:t>
            </a:r>
          </a:p>
          <a:p>
            <a:pPr lvl="1"/>
            <a:r>
              <a:rPr lang="en-US" sz="2400" dirty="0" smtClean="0"/>
              <a:t>Soil Erosion</a:t>
            </a:r>
          </a:p>
          <a:p>
            <a:pPr lvl="1"/>
            <a:r>
              <a:rPr lang="en-US" sz="2400" dirty="0" smtClean="0"/>
              <a:t>Soil Quality Degradation</a:t>
            </a:r>
          </a:p>
          <a:p>
            <a:r>
              <a:rPr lang="en-US" dirty="0" smtClean="0"/>
              <a:t>Water</a:t>
            </a:r>
          </a:p>
          <a:p>
            <a:pPr lvl="1"/>
            <a:r>
              <a:rPr lang="en-US" sz="2400" dirty="0" smtClean="0"/>
              <a:t>Excess/Insufficient Water</a:t>
            </a:r>
          </a:p>
          <a:p>
            <a:pPr lvl="1"/>
            <a:r>
              <a:rPr lang="en-US" sz="2400" dirty="0" smtClean="0"/>
              <a:t>Water Quality Degradation</a:t>
            </a:r>
          </a:p>
          <a:p>
            <a:r>
              <a:rPr lang="en-US" dirty="0" smtClean="0"/>
              <a:t>Air</a:t>
            </a:r>
          </a:p>
          <a:p>
            <a:pPr lvl="1"/>
            <a:r>
              <a:rPr lang="en-US" sz="2400" dirty="0" smtClean="0"/>
              <a:t>Air Quality Impacts</a:t>
            </a:r>
            <a:endParaRPr lang="en-US" sz="2400" dirty="0"/>
          </a:p>
        </p:txBody>
      </p:sp>
      <p:sp>
        <p:nvSpPr>
          <p:cNvPr id="9" name="Content Placeholder 8"/>
          <p:cNvSpPr>
            <a:spLocks noGrp="1"/>
          </p:cNvSpPr>
          <p:nvPr>
            <p:ph sz="half" idx="2"/>
          </p:nvPr>
        </p:nvSpPr>
        <p:spPr>
          <a:xfrm>
            <a:off x="4763589" y="1625327"/>
            <a:ext cx="3888042" cy="4351338"/>
          </a:xfrm>
        </p:spPr>
        <p:txBody>
          <a:bodyPr/>
          <a:lstStyle/>
          <a:p>
            <a:r>
              <a:rPr lang="en-US" dirty="0" smtClean="0"/>
              <a:t>Plants</a:t>
            </a:r>
          </a:p>
          <a:p>
            <a:pPr lvl="1"/>
            <a:r>
              <a:rPr lang="en-US" sz="2400" dirty="0" smtClean="0"/>
              <a:t>Degraded Plant Condition</a:t>
            </a:r>
          </a:p>
          <a:p>
            <a:r>
              <a:rPr lang="en-US" dirty="0" smtClean="0"/>
              <a:t>Animals</a:t>
            </a:r>
          </a:p>
          <a:p>
            <a:pPr lvl="1"/>
            <a:r>
              <a:rPr lang="en-US" sz="2400" dirty="0" smtClean="0"/>
              <a:t>Inadequate Habitat for Fish and Wildlife</a:t>
            </a:r>
          </a:p>
          <a:p>
            <a:pPr lvl="1"/>
            <a:r>
              <a:rPr lang="en-US" sz="2400" dirty="0" smtClean="0"/>
              <a:t>Livestock Production Limitation</a:t>
            </a:r>
          </a:p>
          <a:p>
            <a:r>
              <a:rPr lang="en-US" dirty="0" smtClean="0"/>
              <a:t>Energy</a:t>
            </a:r>
          </a:p>
          <a:p>
            <a:pPr lvl="1"/>
            <a:r>
              <a:rPr lang="en-US" sz="2400" dirty="0" smtClean="0"/>
              <a:t>Inefficient Energy Use</a:t>
            </a:r>
            <a:endParaRPr lang="en-US" sz="2400" dirty="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873102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520440" y="3080571"/>
            <a:ext cx="2103120" cy="910253"/>
            <a:chOff x="3520440" y="2565647"/>
            <a:chExt cx="2103120" cy="910253"/>
          </a:xfrm>
          <a:solidFill>
            <a:srgbClr val="EBD7C3"/>
          </a:solidFill>
        </p:grpSpPr>
        <p:sp>
          <p:nvSpPr>
            <p:cNvPr id="3" name="Rectangle 2"/>
            <p:cNvSpPr/>
            <p:nvPr/>
          </p:nvSpPr>
          <p:spPr>
            <a:xfrm>
              <a:off x="3520440" y="2565647"/>
              <a:ext cx="2103120" cy="910253"/>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600" b="1" dirty="0" smtClean="0">
                  <a:solidFill>
                    <a:schemeClr val="tx1"/>
                  </a:solidFill>
                </a:rPr>
                <a:t>USE SITE</a:t>
              </a:r>
            </a:p>
            <a:p>
              <a:pPr algn="ctr"/>
              <a:r>
                <a:rPr lang="en-US" sz="1400" b="1" dirty="0" smtClean="0">
                  <a:solidFill>
                    <a:schemeClr val="tx1"/>
                  </a:solidFill>
                </a:rPr>
                <a:t>Natural Resources</a:t>
              </a:r>
              <a:endParaRPr lang="en-US" sz="1400" b="1" dirty="0">
                <a:solidFill>
                  <a:schemeClr val="tx1"/>
                </a:solidFill>
              </a:endParaRPr>
            </a:p>
          </p:txBody>
        </p:sp>
        <p:cxnSp>
          <p:nvCxnSpPr>
            <p:cNvPr id="9" name="Straight Connector 8"/>
            <p:cNvCxnSpPr/>
            <p:nvPr/>
          </p:nvCxnSpPr>
          <p:spPr>
            <a:xfrm>
              <a:off x="3520440" y="2802585"/>
              <a:ext cx="2103120" cy="0"/>
            </a:xfrm>
            <a:prstGeom prst="line">
              <a:avLst/>
            </a:prstGeom>
            <a:grpFill/>
            <a:ln w="3175">
              <a:solidFill>
                <a:schemeClr val="tx1"/>
              </a:solidFill>
              <a:prstDash val="dash"/>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a:xfrm>
            <a:off x="-4391" y="-12949"/>
            <a:ext cx="4286249" cy="1632917"/>
          </a:xfrm>
        </p:spPr>
        <p:txBody>
          <a:bodyPr>
            <a:normAutofit/>
          </a:bodyPr>
          <a:lstStyle/>
          <a:p>
            <a:r>
              <a:rPr lang="en-US" sz="3200" dirty="0" smtClean="0"/>
              <a:t>Land-Unit/Resource</a:t>
            </a:r>
            <a:br>
              <a:rPr lang="en-US" sz="3200" dirty="0" smtClean="0"/>
            </a:br>
            <a:r>
              <a:rPr lang="en-US" sz="3200" dirty="0" smtClean="0"/>
              <a:t>Relationships</a:t>
            </a:r>
            <a:endParaRPr lang="en-US" sz="3200" dirty="0"/>
          </a:p>
        </p:txBody>
      </p:sp>
      <p:sp>
        <p:nvSpPr>
          <p:cNvPr id="5" name="Rounded Rectangle 4"/>
          <p:cNvSpPr/>
          <p:nvPr/>
        </p:nvSpPr>
        <p:spPr>
          <a:xfrm>
            <a:off x="3606072" y="3556604"/>
            <a:ext cx="1920240" cy="41148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Land-Use Activities</a:t>
            </a:r>
          </a:p>
          <a:p>
            <a:pPr algn="ctr"/>
            <a:r>
              <a:rPr lang="en-US" sz="1400" b="1" dirty="0" smtClean="0">
                <a:solidFill>
                  <a:schemeClr val="tx1"/>
                </a:solidFill>
              </a:rPr>
              <a:t>Human-Built Features</a:t>
            </a:r>
          </a:p>
        </p:txBody>
      </p:sp>
      <p:grpSp>
        <p:nvGrpSpPr>
          <p:cNvPr id="40" name="Group 39"/>
          <p:cNvGrpSpPr/>
          <p:nvPr/>
        </p:nvGrpSpPr>
        <p:grpSpPr>
          <a:xfrm>
            <a:off x="749291" y="3308487"/>
            <a:ext cx="2771149" cy="457200"/>
            <a:chOff x="749291" y="3308487"/>
            <a:chExt cx="2771149" cy="457200"/>
          </a:xfrm>
        </p:grpSpPr>
        <p:sp>
          <p:nvSpPr>
            <p:cNvPr id="43" name="Rounded Rectangle 42"/>
            <p:cNvSpPr/>
            <p:nvPr/>
          </p:nvSpPr>
          <p:spPr>
            <a:xfrm>
              <a:off x="749291" y="3308487"/>
              <a:ext cx="2011680" cy="457200"/>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rPr>
                <a:t>Human Delivered Inputs</a:t>
              </a:r>
            </a:p>
          </p:txBody>
        </p:sp>
        <p:cxnSp>
          <p:nvCxnSpPr>
            <p:cNvPr id="29" name="Straight Arrow Connector 28"/>
            <p:cNvCxnSpPr>
              <a:stCxn id="43" idx="3"/>
              <a:endCxn id="3" idx="1"/>
            </p:cNvCxnSpPr>
            <p:nvPr/>
          </p:nvCxnSpPr>
          <p:spPr>
            <a:xfrm flipV="1">
              <a:off x="2760971" y="3535698"/>
              <a:ext cx="759469" cy="138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623560" y="3303192"/>
            <a:ext cx="2696068" cy="457200"/>
            <a:chOff x="5623560" y="3303192"/>
            <a:chExt cx="2696068" cy="457200"/>
          </a:xfrm>
        </p:grpSpPr>
        <p:sp>
          <p:nvSpPr>
            <p:cNvPr id="33" name="Rounded Rectangle 32"/>
            <p:cNvSpPr/>
            <p:nvPr/>
          </p:nvSpPr>
          <p:spPr>
            <a:xfrm>
              <a:off x="6307948" y="3303192"/>
              <a:ext cx="2011680" cy="457200"/>
            </a:xfrm>
            <a:prstGeom prst="roundRect">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rPr>
                <a:t>Human Produced Outputs</a:t>
              </a:r>
            </a:p>
          </p:txBody>
        </p:sp>
        <p:cxnSp>
          <p:nvCxnSpPr>
            <p:cNvPr id="35" name="Straight Arrow Connector 34"/>
            <p:cNvCxnSpPr/>
            <p:nvPr/>
          </p:nvCxnSpPr>
          <p:spPr>
            <a:xfrm>
              <a:off x="5623560" y="3531792"/>
              <a:ext cx="684388" cy="390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773322" y="1998044"/>
            <a:ext cx="1607570" cy="3075308"/>
            <a:chOff x="3773322" y="1998044"/>
            <a:chExt cx="1607570" cy="3075308"/>
          </a:xfrm>
        </p:grpSpPr>
        <p:grpSp>
          <p:nvGrpSpPr>
            <p:cNvPr id="11" name="Group 10"/>
            <p:cNvGrpSpPr/>
            <p:nvPr/>
          </p:nvGrpSpPr>
          <p:grpSpPr>
            <a:xfrm>
              <a:off x="3773322" y="1998044"/>
              <a:ext cx="1597356" cy="728410"/>
              <a:chOff x="3773322" y="1121350"/>
              <a:chExt cx="1597356" cy="728410"/>
            </a:xfrm>
          </p:grpSpPr>
          <p:sp>
            <p:nvSpPr>
              <p:cNvPr id="27" name="Rounded Rectangle 26"/>
              <p:cNvSpPr/>
              <p:nvPr/>
            </p:nvSpPr>
            <p:spPr>
              <a:xfrm>
                <a:off x="3773322" y="1121350"/>
                <a:ext cx="1597356" cy="72841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rPr>
                  <a:t>ECOSYSTEM</a:t>
                </a:r>
                <a:endParaRPr lang="en-US" sz="1400" b="1" dirty="0" smtClean="0">
                  <a:solidFill>
                    <a:schemeClr val="tx1"/>
                  </a:solidFill>
                </a:endParaRPr>
              </a:p>
              <a:p>
                <a:pPr algn="ctr"/>
                <a:r>
                  <a:rPr lang="en-US" sz="1400" b="1" dirty="0" smtClean="0">
                    <a:solidFill>
                      <a:schemeClr val="tx1"/>
                    </a:solidFill>
                  </a:rPr>
                  <a:t>Natural Resource Inputs</a:t>
                </a:r>
              </a:p>
            </p:txBody>
          </p:sp>
          <p:cxnSp>
            <p:nvCxnSpPr>
              <p:cNvPr id="18" name="Straight Connector 17"/>
              <p:cNvCxnSpPr/>
              <p:nvPr/>
            </p:nvCxnSpPr>
            <p:spPr>
              <a:xfrm>
                <a:off x="3773322" y="1401399"/>
                <a:ext cx="1597356" cy="0"/>
              </a:xfrm>
              <a:prstGeom prst="line">
                <a:avLst/>
              </a:prstGeom>
              <a:solidFill>
                <a:schemeClr val="accent6">
                  <a:lumMod val="40000"/>
                  <a:lumOff val="60000"/>
                </a:schemeClr>
              </a:solidFill>
              <a:ln w="3175">
                <a:solidFill>
                  <a:schemeClr val="tx1"/>
                </a:solidFill>
                <a:prstDash val="dash"/>
              </a:ln>
            </p:spPr>
            <p:style>
              <a:lnRef idx="1">
                <a:schemeClr val="dk1"/>
              </a:lnRef>
              <a:fillRef idx="0">
                <a:schemeClr val="dk1"/>
              </a:fillRef>
              <a:effectRef idx="0">
                <a:schemeClr val="dk1"/>
              </a:effectRef>
              <a:fontRef idx="minor">
                <a:schemeClr val="tx1"/>
              </a:fontRef>
            </p:style>
          </p:cxnSp>
        </p:grpSp>
        <p:grpSp>
          <p:nvGrpSpPr>
            <p:cNvPr id="26" name="Group 25"/>
            <p:cNvGrpSpPr/>
            <p:nvPr/>
          </p:nvGrpSpPr>
          <p:grpSpPr>
            <a:xfrm>
              <a:off x="3780692" y="4341832"/>
              <a:ext cx="1600200" cy="731520"/>
              <a:chOff x="3773322" y="4479278"/>
              <a:chExt cx="1600200" cy="731520"/>
            </a:xfrm>
          </p:grpSpPr>
          <p:sp>
            <p:nvSpPr>
              <p:cNvPr id="37" name="Rounded Rectangle 36"/>
              <p:cNvSpPr/>
              <p:nvPr/>
            </p:nvSpPr>
            <p:spPr>
              <a:xfrm>
                <a:off x="3773322" y="4479278"/>
                <a:ext cx="1600200" cy="731520"/>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rPr>
                  <a:t>ECOSYSTEM</a:t>
                </a:r>
                <a:endParaRPr lang="en-US" sz="1400" b="1" dirty="0" smtClean="0">
                  <a:solidFill>
                    <a:schemeClr val="tx1"/>
                  </a:solidFill>
                </a:endParaRPr>
              </a:p>
              <a:p>
                <a:pPr algn="ctr"/>
                <a:r>
                  <a:rPr lang="en-US" sz="1400" b="1" dirty="0" smtClean="0">
                    <a:solidFill>
                      <a:schemeClr val="tx1"/>
                    </a:solidFill>
                  </a:rPr>
                  <a:t>Natural Resource</a:t>
                </a:r>
              </a:p>
              <a:p>
                <a:pPr algn="ctr"/>
                <a:r>
                  <a:rPr lang="en-US" sz="1400" b="1" dirty="0" smtClean="0">
                    <a:solidFill>
                      <a:schemeClr val="tx1"/>
                    </a:solidFill>
                  </a:rPr>
                  <a:t>Outputs</a:t>
                </a:r>
              </a:p>
            </p:txBody>
          </p:sp>
          <p:cxnSp>
            <p:nvCxnSpPr>
              <p:cNvPr id="24" name="Straight Connector 23"/>
              <p:cNvCxnSpPr/>
              <p:nvPr/>
            </p:nvCxnSpPr>
            <p:spPr>
              <a:xfrm>
                <a:off x="3774744" y="4749794"/>
                <a:ext cx="1597356" cy="0"/>
              </a:xfrm>
              <a:prstGeom prst="line">
                <a:avLst/>
              </a:prstGeom>
              <a:solidFill>
                <a:schemeClr val="accent6">
                  <a:lumMod val="40000"/>
                  <a:lumOff val="60000"/>
                </a:schemeClr>
              </a:solidFill>
              <a:ln w="3175">
                <a:solidFill>
                  <a:schemeClr val="tx1"/>
                </a:solidFill>
                <a:prstDash val="dash"/>
              </a:ln>
            </p:spPr>
            <p:style>
              <a:lnRef idx="1">
                <a:schemeClr val="dk1"/>
              </a:lnRef>
              <a:fillRef idx="0">
                <a:schemeClr val="dk1"/>
              </a:fillRef>
              <a:effectRef idx="0">
                <a:schemeClr val="dk1"/>
              </a:effectRef>
              <a:fontRef idx="minor">
                <a:schemeClr val="tx1"/>
              </a:fontRef>
            </p:style>
          </p:cxnSp>
        </p:grpSp>
        <p:cxnSp>
          <p:nvCxnSpPr>
            <p:cNvPr id="25" name="Straight Arrow Connector 24"/>
            <p:cNvCxnSpPr>
              <a:stCxn id="27" idx="2"/>
              <a:endCxn id="3" idx="0"/>
            </p:cNvCxnSpPr>
            <p:nvPr/>
          </p:nvCxnSpPr>
          <p:spPr>
            <a:xfrm>
              <a:off x="4572000" y="2726454"/>
              <a:ext cx="0" cy="35411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37" idx="0"/>
            </p:cNvCxnSpPr>
            <p:nvPr/>
          </p:nvCxnSpPr>
          <p:spPr>
            <a:xfrm>
              <a:off x="4572000" y="3990824"/>
              <a:ext cx="8792" cy="35100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249674" y="587108"/>
            <a:ext cx="659022" cy="5756279"/>
            <a:chOff x="4249674" y="587108"/>
            <a:chExt cx="659022" cy="5756279"/>
          </a:xfrm>
        </p:grpSpPr>
        <p:sp>
          <p:nvSpPr>
            <p:cNvPr id="28" name="Rounded Rectangle 27"/>
            <p:cNvSpPr/>
            <p:nvPr/>
          </p:nvSpPr>
          <p:spPr>
            <a:xfrm>
              <a:off x="4268616" y="6160507"/>
              <a:ext cx="640080" cy="18288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solidFill>
                </a:rPr>
                <a:t>WORLD</a:t>
              </a:r>
            </a:p>
          </p:txBody>
        </p:sp>
        <p:cxnSp>
          <p:nvCxnSpPr>
            <p:cNvPr id="32" name="Straight Arrow Connector 31"/>
            <p:cNvCxnSpPr>
              <a:stCxn id="22" idx="2"/>
              <a:endCxn id="28" idx="0"/>
            </p:cNvCxnSpPr>
            <p:nvPr/>
          </p:nvCxnSpPr>
          <p:spPr>
            <a:xfrm>
              <a:off x="4576351" y="5750110"/>
              <a:ext cx="12305" cy="41039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4249674" y="587108"/>
              <a:ext cx="640080" cy="18288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chemeClr val="tx1"/>
                  </a:solidFill>
                </a:rPr>
                <a:t>WORLD</a:t>
              </a:r>
              <a:endParaRPr lang="en-US" sz="900" b="1" dirty="0" smtClean="0">
                <a:solidFill>
                  <a:schemeClr val="tx1"/>
                </a:solidFill>
              </a:endParaRPr>
            </a:p>
          </p:txBody>
        </p:sp>
        <p:cxnSp>
          <p:nvCxnSpPr>
            <p:cNvPr id="42" name="Straight Arrow Connector 41"/>
            <p:cNvCxnSpPr>
              <a:stCxn id="36" idx="2"/>
              <a:endCxn id="38" idx="0"/>
            </p:cNvCxnSpPr>
            <p:nvPr/>
          </p:nvCxnSpPr>
          <p:spPr>
            <a:xfrm>
              <a:off x="4569714" y="769988"/>
              <a:ext cx="5273" cy="5360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117787" y="1306031"/>
            <a:ext cx="915764" cy="4444079"/>
            <a:chOff x="4117787" y="1306031"/>
            <a:chExt cx="915764" cy="4444079"/>
          </a:xfrm>
        </p:grpSpPr>
        <p:sp>
          <p:nvSpPr>
            <p:cNvPr id="22" name="Rounded Rectangle 21"/>
            <p:cNvSpPr/>
            <p:nvPr/>
          </p:nvSpPr>
          <p:spPr>
            <a:xfrm>
              <a:off x="4119151" y="5475790"/>
              <a:ext cx="914400" cy="27432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rPr>
                <a:t>ECOREGION</a:t>
              </a:r>
              <a:endParaRPr lang="en-US" sz="1100" b="1" dirty="0" smtClean="0">
                <a:solidFill>
                  <a:schemeClr val="tx1"/>
                </a:solidFill>
              </a:endParaRPr>
            </a:p>
          </p:txBody>
        </p:sp>
        <p:cxnSp>
          <p:nvCxnSpPr>
            <p:cNvPr id="30" name="Straight Arrow Connector 29"/>
            <p:cNvCxnSpPr>
              <a:stCxn id="37" idx="2"/>
              <a:endCxn id="22" idx="0"/>
            </p:cNvCxnSpPr>
            <p:nvPr/>
          </p:nvCxnSpPr>
          <p:spPr>
            <a:xfrm flipH="1">
              <a:off x="4576351" y="5073352"/>
              <a:ext cx="4441" cy="4024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117787" y="1306031"/>
              <a:ext cx="914400" cy="27432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chemeClr val="tx1"/>
                  </a:solidFill>
                </a:rPr>
                <a:t>ECOREGION</a:t>
              </a:r>
            </a:p>
          </p:txBody>
        </p:sp>
        <p:cxnSp>
          <p:nvCxnSpPr>
            <p:cNvPr id="44" name="Straight Arrow Connector 43"/>
            <p:cNvCxnSpPr>
              <a:stCxn id="38" idx="2"/>
              <a:endCxn id="27" idx="0"/>
            </p:cNvCxnSpPr>
            <p:nvPr/>
          </p:nvCxnSpPr>
          <p:spPr>
            <a:xfrm flipH="1">
              <a:off x="4572000" y="1580351"/>
              <a:ext cx="2987" cy="4176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9220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Concern Type Based Upon</a:t>
            </a:r>
            <a:br>
              <a:rPr lang="en-US" dirty="0" smtClean="0"/>
            </a:br>
            <a:r>
              <a:rPr lang="en-US" dirty="0" smtClean="0"/>
              <a:t>Land Use—Natural Resource Relationships</a:t>
            </a:r>
            <a:endParaRPr lang="en-US" dirty="0"/>
          </a:p>
        </p:txBody>
      </p:sp>
      <p:grpSp>
        <p:nvGrpSpPr>
          <p:cNvPr id="3" name="Group 2"/>
          <p:cNvGrpSpPr/>
          <p:nvPr/>
        </p:nvGrpSpPr>
        <p:grpSpPr>
          <a:xfrm>
            <a:off x="1738054" y="1996437"/>
            <a:ext cx="5624786" cy="757627"/>
            <a:chOff x="814422" y="2928945"/>
            <a:chExt cx="5624786" cy="353900"/>
          </a:xfrm>
        </p:grpSpPr>
        <p:sp>
          <p:nvSpPr>
            <p:cNvPr id="4" name="TextBox 3"/>
            <p:cNvSpPr txBox="1"/>
            <p:nvPr/>
          </p:nvSpPr>
          <p:spPr>
            <a:xfrm>
              <a:off x="814422" y="2936070"/>
              <a:ext cx="2194560" cy="341705"/>
            </a:xfrm>
            <a:prstGeom prst="rect">
              <a:avLst/>
            </a:prstGeom>
            <a:solidFill>
              <a:schemeClr val="accent6">
                <a:lumMod val="60000"/>
                <a:lumOff val="40000"/>
              </a:schemeClr>
            </a:solidFill>
            <a:ln>
              <a:solidFill>
                <a:schemeClr val="tx1"/>
              </a:solidFill>
            </a:ln>
          </p:spPr>
          <p:txBody>
            <a:bodyPr wrap="square" rtlCol="0" anchor="ctr">
              <a:spAutoFit/>
            </a:bodyPr>
            <a:lstStyle/>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5" name="TextBox 4"/>
            <p:cNvSpPr txBox="1"/>
            <p:nvPr/>
          </p:nvSpPr>
          <p:spPr>
            <a:xfrm>
              <a:off x="4244648" y="2941140"/>
              <a:ext cx="2194560" cy="341705"/>
            </a:xfrm>
            <a:prstGeom prst="rect">
              <a:avLst/>
            </a:prstGeom>
            <a:solidFill>
              <a:srgbClr val="E9D8C5"/>
            </a:solidFill>
            <a:ln>
              <a:solidFill>
                <a:schemeClr val="tx1"/>
              </a:solidFill>
            </a:ln>
          </p:spPr>
          <p:txBody>
            <a:bodyPr wrap="square" rtlCol="0" anchor="ctr">
              <a:spAutoFit/>
            </a:bodyPr>
            <a:lstStyle/>
            <a:p>
              <a:pPr algn="ctr">
                <a:spcBef>
                  <a:spcPts val="300"/>
                </a:spcBef>
              </a:pPr>
              <a:r>
                <a:rPr lang="en-US" dirty="0" smtClean="0">
                  <a:ln>
                    <a:solidFill>
                      <a:schemeClr val="tx1"/>
                    </a:solidFill>
                  </a:ln>
                </a:rPr>
                <a:t>Land Use</a:t>
              </a:r>
              <a:endParaRPr lang="en-US" dirty="0">
                <a:ln>
                  <a:solidFill>
                    <a:schemeClr val="tx1"/>
                  </a:solidFill>
                </a:ln>
              </a:endParaRPr>
            </a:p>
          </p:txBody>
        </p:sp>
        <p:cxnSp>
          <p:nvCxnSpPr>
            <p:cNvPr id="6" name="Straight Arrow Connector 5"/>
            <p:cNvCxnSpPr>
              <a:stCxn id="4" idx="3"/>
              <a:endCxn id="5" idx="1"/>
            </p:cNvCxnSpPr>
            <p:nvPr/>
          </p:nvCxnSpPr>
          <p:spPr>
            <a:xfrm>
              <a:off x="3008982" y="3106922"/>
              <a:ext cx="1235666" cy="5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27555" y="2928945"/>
              <a:ext cx="806888" cy="172521"/>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grpSp>
      <p:grpSp>
        <p:nvGrpSpPr>
          <p:cNvPr id="10" name="Group 9"/>
          <p:cNvGrpSpPr/>
          <p:nvPr/>
        </p:nvGrpSpPr>
        <p:grpSpPr>
          <a:xfrm flipH="1">
            <a:off x="1738054" y="3911992"/>
            <a:ext cx="5624786" cy="757627"/>
            <a:chOff x="814422" y="2928945"/>
            <a:chExt cx="5624786" cy="353900"/>
          </a:xfrm>
        </p:grpSpPr>
        <p:sp>
          <p:nvSpPr>
            <p:cNvPr id="11" name="TextBox 10"/>
            <p:cNvSpPr txBox="1"/>
            <p:nvPr/>
          </p:nvSpPr>
          <p:spPr>
            <a:xfrm>
              <a:off x="814422" y="2936070"/>
              <a:ext cx="2194560" cy="341705"/>
            </a:xfrm>
            <a:prstGeom prst="rect">
              <a:avLst/>
            </a:prstGeom>
            <a:solidFill>
              <a:schemeClr val="accent6">
                <a:lumMod val="60000"/>
                <a:lumOff val="40000"/>
              </a:schemeClr>
            </a:solidFill>
            <a:ln>
              <a:solidFill>
                <a:schemeClr val="tx1"/>
              </a:solidFill>
            </a:ln>
          </p:spPr>
          <p:txBody>
            <a:bodyPr wrap="square" rtlCol="0" anchor="ctr">
              <a:spAutoFit/>
            </a:bodyPr>
            <a:lstStyle/>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12" name="TextBox 11"/>
            <p:cNvSpPr txBox="1"/>
            <p:nvPr/>
          </p:nvSpPr>
          <p:spPr>
            <a:xfrm>
              <a:off x="4244648" y="2941140"/>
              <a:ext cx="2194560" cy="341705"/>
            </a:xfrm>
            <a:prstGeom prst="rect">
              <a:avLst/>
            </a:prstGeom>
            <a:solidFill>
              <a:srgbClr val="E9D8C5"/>
            </a:solidFill>
            <a:ln>
              <a:solidFill>
                <a:schemeClr val="tx1"/>
              </a:solidFill>
            </a:ln>
          </p:spPr>
          <p:txBody>
            <a:bodyPr wrap="square" rtlCol="0" anchor="ctr">
              <a:spAutoFit/>
            </a:bodyPr>
            <a:lstStyle/>
            <a:p>
              <a:pPr algn="ctr">
                <a:spcBef>
                  <a:spcPts val="300"/>
                </a:spcBef>
              </a:pPr>
              <a:r>
                <a:rPr lang="en-US" dirty="0" smtClean="0">
                  <a:ln>
                    <a:solidFill>
                      <a:schemeClr val="tx1"/>
                    </a:solidFill>
                  </a:ln>
                </a:rPr>
                <a:t>Land Use</a:t>
              </a:r>
              <a:endParaRPr lang="en-US" dirty="0">
                <a:ln>
                  <a:solidFill>
                    <a:schemeClr val="tx1"/>
                  </a:solidFill>
                </a:ln>
              </a:endParaRPr>
            </a:p>
          </p:txBody>
        </p:sp>
        <p:cxnSp>
          <p:nvCxnSpPr>
            <p:cNvPr id="13" name="Straight Arrow Connector 12"/>
            <p:cNvCxnSpPr/>
            <p:nvPr/>
          </p:nvCxnSpPr>
          <p:spPr>
            <a:xfrm flipH="1">
              <a:off x="3008982" y="3106922"/>
              <a:ext cx="1235666" cy="5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0921" y="2928945"/>
              <a:ext cx="806888" cy="172521"/>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grpSp>
      <p:sp>
        <p:nvSpPr>
          <p:cNvPr id="15" name="TextBox 14"/>
          <p:cNvSpPr txBox="1"/>
          <p:nvPr/>
        </p:nvSpPr>
        <p:spPr>
          <a:xfrm>
            <a:off x="1190727" y="5266236"/>
            <a:ext cx="6695975" cy="1015663"/>
          </a:xfrm>
          <a:prstGeom prst="rect">
            <a:avLst/>
          </a:prstGeom>
          <a:noFill/>
        </p:spPr>
        <p:txBody>
          <a:bodyPr wrap="square" rtlCol="0">
            <a:spAutoFit/>
          </a:bodyPr>
          <a:lstStyle/>
          <a:p>
            <a:r>
              <a:rPr lang="en-US" sz="2000" dirty="0" smtClean="0"/>
              <a:t>A resource concern arises from a disparity or incongruity between a required natural resource condition and land use objectives, activities, or built features.   </a:t>
            </a:r>
            <a:endParaRPr lang="en-US" sz="2000" dirty="0"/>
          </a:p>
        </p:txBody>
      </p:sp>
      <p:sp>
        <p:nvSpPr>
          <p:cNvPr id="8" name="Footer Placeholder 7"/>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56392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Resource Concern Types</a:t>
            </a:r>
            <a:endParaRPr lang="en-US" dirty="0"/>
          </a:p>
        </p:txBody>
      </p:sp>
      <p:pic>
        <p:nvPicPr>
          <p:cNvPr id="3" name="Picture 2"/>
          <p:cNvPicPr>
            <a:picLocks noChangeAspect="1"/>
          </p:cNvPicPr>
          <p:nvPr/>
        </p:nvPicPr>
        <p:blipFill>
          <a:blip r:embed="rId2"/>
          <a:stretch>
            <a:fillRect/>
          </a:stretch>
        </p:blipFill>
        <p:spPr>
          <a:xfrm>
            <a:off x="489337" y="1492111"/>
            <a:ext cx="3680779" cy="548687"/>
          </a:xfrm>
          <a:prstGeom prst="rect">
            <a:avLst/>
          </a:prstGeom>
        </p:spPr>
      </p:pic>
      <p:sp>
        <p:nvSpPr>
          <p:cNvPr id="26" name="TextBox 25"/>
          <p:cNvSpPr txBox="1"/>
          <p:nvPr/>
        </p:nvSpPr>
        <p:spPr>
          <a:xfrm>
            <a:off x="1131790" y="2243955"/>
            <a:ext cx="2597058" cy="369332"/>
          </a:xfrm>
          <a:prstGeom prst="rect">
            <a:avLst/>
          </a:prstGeom>
          <a:noFill/>
        </p:spPr>
        <p:txBody>
          <a:bodyPr wrap="none" rtlCol="0">
            <a:spAutoFit/>
          </a:bodyPr>
          <a:lstStyle/>
          <a:p>
            <a:r>
              <a:rPr lang="en-US" dirty="0" smtClean="0"/>
              <a:t>1. Use Limitation Concern</a:t>
            </a:r>
            <a:endParaRPr lang="en-US" dirty="0"/>
          </a:p>
        </p:txBody>
      </p:sp>
      <p:sp>
        <p:nvSpPr>
          <p:cNvPr id="27" name="TextBox 26"/>
          <p:cNvSpPr txBox="1"/>
          <p:nvPr/>
        </p:nvSpPr>
        <p:spPr>
          <a:xfrm>
            <a:off x="4959781" y="2243954"/>
            <a:ext cx="2899576" cy="369332"/>
          </a:xfrm>
          <a:prstGeom prst="rect">
            <a:avLst/>
          </a:prstGeom>
          <a:noFill/>
        </p:spPr>
        <p:txBody>
          <a:bodyPr wrap="none" rtlCol="0">
            <a:spAutoFit/>
          </a:bodyPr>
          <a:lstStyle/>
          <a:p>
            <a:r>
              <a:rPr lang="en-US" dirty="0" smtClean="0"/>
              <a:t>2. Use Sustainability Concern</a:t>
            </a:r>
            <a:endParaRPr lang="en-US" dirty="0"/>
          </a:p>
        </p:txBody>
      </p:sp>
      <p:sp>
        <p:nvSpPr>
          <p:cNvPr id="28" name="TextBox 27"/>
          <p:cNvSpPr txBox="1"/>
          <p:nvPr/>
        </p:nvSpPr>
        <p:spPr>
          <a:xfrm>
            <a:off x="2768184" y="5874049"/>
            <a:ext cx="3522759" cy="369332"/>
          </a:xfrm>
          <a:prstGeom prst="rect">
            <a:avLst/>
          </a:prstGeom>
          <a:noFill/>
        </p:spPr>
        <p:txBody>
          <a:bodyPr wrap="none" rtlCol="0">
            <a:spAutoFit/>
          </a:bodyPr>
          <a:lstStyle/>
          <a:p>
            <a:r>
              <a:rPr lang="en-US" dirty="0" smtClean="0"/>
              <a:t>5. Ecosystem Sustainability Concern</a:t>
            </a:r>
            <a:endParaRPr lang="en-US" dirty="0"/>
          </a:p>
        </p:txBody>
      </p:sp>
      <p:sp>
        <p:nvSpPr>
          <p:cNvPr id="29" name="TextBox 28"/>
          <p:cNvSpPr txBox="1"/>
          <p:nvPr/>
        </p:nvSpPr>
        <p:spPr>
          <a:xfrm>
            <a:off x="1380075" y="3844454"/>
            <a:ext cx="2304862" cy="369332"/>
          </a:xfrm>
          <a:prstGeom prst="rect">
            <a:avLst/>
          </a:prstGeom>
          <a:noFill/>
        </p:spPr>
        <p:txBody>
          <a:bodyPr wrap="none" rtlCol="0">
            <a:spAutoFit/>
          </a:bodyPr>
          <a:lstStyle/>
          <a:p>
            <a:r>
              <a:rPr lang="en-US" dirty="0" smtClean="0"/>
              <a:t>3. Use Hazard Concern</a:t>
            </a:r>
            <a:endParaRPr lang="en-US" dirty="0"/>
          </a:p>
        </p:txBody>
      </p:sp>
      <p:sp>
        <p:nvSpPr>
          <p:cNvPr id="30" name="TextBox 29"/>
          <p:cNvSpPr txBox="1"/>
          <p:nvPr/>
        </p:nvSpPr>
        <p:spPr>
          <a:xfrm>
            <a:off x="5256701" y="3852480"/>
            <a:ext cx="2276201" cy="369332"/>
          </a:xfrm>
          <a:prstGeom prst="rect">
            <a:avLst/>
          </a:prstGeom>
          <a:noFill/>
        </p:spPr>
        <p:txBody>
          <a:bodyPr wrap="none" rtlCol="0">
            <a:spAutoFit/>
          </a:bodyPr>
          <a:lstStyle/>
          <a:p>
            <a:r>
              <a:rPr lang="en-US" dirty="0"/>
              <a:t>4</a:t>
            </a:r>
            <a:r>
              <a:rPr lang="en-US" dirty="0" smtClean="0"/>
              <a:t>. Ecosystem Concern</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26" y="4657791"/>
            <a:ext cx="5971550" cy="12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997" y="3239512"/>
            <a:ext cx="3881965" cy="62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123" y="1072086"/>
            <a:ext cx="3676207" cy="121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21" y="3020304"/>
            <a:ext cx="3680779" cy="83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20298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Fundamentals of Systems</a:t>
            </a:r>
            <a:endParaRPr lang="en-US" dirty="0"/>
          </a:p>
        </p:txBody>
      </p:sp>
      <p:sp>
        <p:nvSpPr>
          <p:cNvPr id="5" name="Text Placeholder 4"/>
          <p:cNvSpPr>
            <a:spLocks noGrp="1"/>
          </p:cNvSpPr>
          <p:nvPr>
            <p:ph type="body" idx="1"/>
          </p:nvPr>
        </p:nvSpPr>
        <p:spPr/>
        <p:txBody>
          <a:bodyPr/>
          <a:lstStyle/>
          <a:p>
            <a:pPr algn="ctr"/>
            <a:r>
              <a:rPr lang="en-US" dirty="0" smtClean="0"/>
              <a:t>(aka Systems 101)</a:t>
            </a:r>
            <a:endParaRPr lang="en-US" dirty="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081274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Use Limitation Concern</a:t>
            </a:r>
            <a:endParaRPr lang="en-US" dirty="0"/>
          </a:p>
        </p:txBody>
      </p:sp>
      <p:sp>
        <p:nvSpPr>
          <p:cNvPr id="3" name="Content Placeholder 2"/>
          <p:cNvSpPr>
            <a:spLocks noGrp="1"/>
          </p:cNvSpPr>
          <p:nvPr>
            <p:ph idx="1"/>
          </p:nvPr>
        </p:nvSpPr>
        <p:spPr>
          <a:xfrm>
            <a:off x="638810" y="2458126"/>
            <a:ext cx="7772400" cy="1522887"/>
          </a:xfrm>
        </p:spPr>
        <p:txBody>
          <a:bodyPr>
            <a:normAutofit/>
          </a:bodyPr>
          <a:lstStyle/>
          <a:p>
            <a:r>
              <a:rPr lang="en-US" sz="2400" dirty="0" smtClean="0"/>
              <a:t>The </a:t>
            </a:r>
            <a:r>
              <a:rPr lang="en-US" sz="2400" i="1" dirty="0" smtClean="0"/>
              <a:t>quantity</a:t>
            </a:r>
            <a:r>
              <a:rPr lang="en-US" sz="2400" dirty="0" smtClean="0"/>
              <a:t> of a natural resource available on a site limits a desired land use, or</a:t>
            </a:r>
            <a:endParaRPr lang="en-US" sz="2400" dirty="0"/>
          </a:p>
          <a:p>
            <a:r>
              <a:rPr lang="en-US" sz="2400" dirty="0"/>
              <a:t>The </a:t>
            </a:r>
            <a:r>
              <a:rPr lang="en-US" sz="2400" i="1" dirty="0" smtClean="0"/>
              <a:t>quality</a:t>
            </a:r>
            <a:r>
              <a:rPr lang="en-US" sz="2400" dirty="0" smtClean="0"/>
              <a:t> </a:t>
            </a:r>
            <a:r>
              <a:rPr lang="en-US" sz="2400" dirty="0"/>
              <a:t>of </a:t>
            </a:r>
            <a:r>
              <a:rPr lang="en-US" sz="2400" dirty="0" smtClean="0"/>
              <a:t>a natural resource available on </a:t>
            </a:r>
            <a:r>
              <a:rPr lang="en-US" sz="2400" dirty="0"/>
              <a:t>a site </a:t>
            </a:r>
            <a:r>
              <a:rPr lang="en-US" sz="2400" dirty="0" smtClean="0"/>
              <a:t>limits a desired land use.</a:t>
            </a:r>
            <a:endParaRPr lang="en-US" sz="2400" dirty="0"/>
          </a:p>
        </p:txBody>
      </p:sp>
      <p:sp>
        <p:nvSpPr>
          <p:cNvPr id="10" name="TextBox 9"/>
          <p:cNvSpPr txBox="1"/>
          <p:nvPr/>
        </p:nvSpPr>
        <p:spPr>
          <a:xfrm>
            <a:off x="950305" y="5144481"/>
            <a:ext cx="7217147" cy="1323439"/>
          </a:xfrm>
          <a:prstGeom prst="rect">
            <a:avLst/>
          </a:prstGeom>
          <a:noFill/>
        </p:spPr>
        <p:txBody>
          <a:bodyPr wrap="square" rtlCol="0">
            <a:spAutoFit/>
          </a:bodyPr>
          <a:lstStyle/>
          <a:p>
            <a:r>
              <a:rPr lang="en-US" sz="2000" dirty="0" smtClean="0"/>
              <a:t>Examples:</a:t>
            </a:r>
          </a:p>
          <a:p>
            <a:pPr marL="285750" indent="-285750">
              <a:buFont typeface="Arial" panose="020B0604020202020204" pitchFamily="34" charset="0"/>
              <a:buChar char="•"/>
            </a:pPr>
            <a:r>
              <a:rPr lang="en-US" sz="2000" dirty="0" smtClean="0"/>
              <a:t>Precipitation amount received limits crop production</a:t>
            </a:r>
          </a:p>
          <a:p>
            <a:pPr marL="285750" indent="-285750">
              <a:buFont typeface="Arial" panose="020B0604020202020204" pitchFamily="34" charset="0"/>
              <a:buChar char="•"/>
            </a:pPr>
            <a:r>
              <a:rPr lang="en-US" sz="2000" dirty="0" smtClean="0"/>
              <a:t>Soil salinity limits crop productivity</a:t>
            </a:r>
          </a:p>
          <a:p>
            <a:pPr marL="285750" indent="-285750">
              <a:buFont typeface="Arial" panose="020B0604020202020204" pitchFamily="34" charset="0"/>
              <a:buChar char="•"/>
            </a:pPr>
            <a:r>
              <a:rPr lang="en-US" sz="2000" dirty="0" smtClean="0"/>
              <a:t>Low forage quality limits livestock stocking rate</a:t>
            </a:r>
          </a:p>
        </p:txBody>
      </p:sp>
      <p:grpSp>
        <p:nvGrpSpPr>
          <p:cNvPr id="12" name="Group 11"/>
          <p:cNvGrpSpPr/>
          <p:nvPr/>
        </p:nvGrpSpPr>
        <p:grpSpPr>
          <a:xfrm>
            <a:off x="2122088" y="4254213"/>
            <a:ext cx="4893266" cy="728501"/>
            <a:chOff x="875968" y="2928945"/>
            <a:chExt cx="4893266" cy="728501"/>
          </a:xfrm>
        </p:grpSpPr>
        <p:sp>
          <p:nvSpPr>
            <p:cNvPr id="13" name="TextBox 12"/>
            <p:cNvSpPr txBox="1"/>
            <p:nvPr/>
          </p:nvSpPr>
          <p:spPr>
            <a:xfrm>
              <a:off x="875968" y="2960875"/>
              <a:ext cx="2011680" cy="691501"/>
            </a:xfrm>
            <a:prstGeom prst="rect">
              <a:avLst/>
            </a:prstGeom>
            <a:solidFill>
              <a:srgbClr val="EBD7C3"/>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14" name="TextBox 13"/>
            <p:cNvSpPr txBox="1"/>
            <p:nvPr/>
          </p:nvSpPr>
          <p:spPr>
            <a:xfrm>
              <a:off x="4306194" y="2965945"/>
              <a:ext cx="1463040" cy="691501"/>
            </a:xfrm>
            <a:prstGeom prst="rect">
              <a:avLst/>
            </a:prstGeom>
            <a:solidFill>
              <a:srgbClr val="ECDDCC"/>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Land Use</a:t>
              </a:r>
              <a:endParaRPr lang="en-US" dirty="0">
                <a:ln>
                  <a:solidFill>
                    <a:schemeClr val="tx1"/>
                  </a:solidFill>
                </a:ln>
              </a:endParaRPr>
            </a:p>
          </p:txBody>
        </p:sp>
        <p:cxnSp>
          <p:nvCxnSpPr>
            <p:cNvPr id="15" name="Straight Arrow Connector 14"/>
            <p:cNvCxnSpPr>
              <a:stCxn id="13" idx="3"/>
              <a:endCxn id="14" idx="1"/>
            </p:cNvCxnSpPr>
            <p:nvPr/>
          </p:nvCxnSpPr>
          <p:spPr>
            <a:xfrm>
              <a:off x="2887648" y="3306626"/>
              <a:ext cx="1418546" cy="5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921" y="2928945"/>
              <a:ext cx="818907" cy="399003"/>
            </a:xfrm>
            <a:prstGeom prst="rect">
              <a:avLst/>
            </a:prstGeom>
            <a:noFill/>
          </p:spPr>
          <p:txBody>
            <a:bodyPr wrap="none" rtlCol="0">
              <a:spAutoFit/>
            </a:bodyPr>
            <a:lstStyle/>
            <a:p>
              <a:r>
                <a:rPr lang="en-US" dirty="0" smtClean="0">
                  <a:ln>
                    <a:solidFill>
                      <a:schemeClr val="tx1"/>
                    </a:solidFill>
                  </a:ln>
                </a:rPr>
                <a:t>limits</a:t>
              </a:r>
              <a:endParaRPr lang="en-US" dirty="0">
                <a:ln>
                  <a:solidFill>
                    <a:schemeClr val="tx1"/>
                  </a:solidFill>
                </a:ln>
              </a:endParaRPr>
            </a:p>
          </p:txBody>
        </p:sp>
        <p:cxnSp>
          <p:nvCxnSpPr>
            <p:cNvPr id="20" name="Straight Connector 19"/>
            <p:cNvCxnSpPr>
              <a:stCxn id="13" idx="1"/>
              <a:endCxn id="13" idx="3"/>
            </p:cNvCxnSpPr>
            <p:nvPr/>
          </p:nvCxnSpPr>
          <p:spPr>
            <a:xfrm>
              <a:off x="875968" y="3306626"/>
              <a:ext cx="201168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1"/>
              <a:endCxn id="14" idx="3"/>
            </p:cNvCxnSpPr>
            <p:nvPr/>
          </p:nvCxnSpPr>
          <p:spPr>
            <a:xfrm>
              <a:off x="4306194" y="3311696"/>
              <a:ext cx="146304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772160" y="1117600"/>
            <a:ext cx="7609840" cy="1292662"/>
          </a:xfrm>
          <a:prstGeom prst="rect">
            <a:avLst/>
          </a:prstGeom>
          <a:noFill/>
        </p:spPr>
        <p:txBody>
          <a:bodyPr wrap="square" rtlCol="0">
            <a:spAutoFit/>
          </a:bodyPr>
          <a:lstStyle/>
          <a:p>
            <a:r>
              <a:rPr lang="en-US" sz="2600" dirty="0" smtClean="0"/>
              <a:t>Use Limitation Concern:  </a:t>
            </a:r>
            <a:r>
              <a:rPr lang="en-US" sz="2600" dirty="0"/>
              <a:t>Quantity or quality of an onsite natural resource is or will be a limiting factor for a desired land use.</a:t>
            </a:r>
          </a:p>
        </p:txBody>
      </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7435637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Use Sustainability Concern</a:t>
            </a:r>
            <a:endParaRPr lang="en-US" dirty="0"/>
          </a:p>
        </p:txBody>
      </p:sp>
      <p:grpSp>
        <p:nvGrpSpPr>
          <p:cNvPr id="16" name="Group 15"/>
          <p:cNvGrpSpPr/>
          <p:nvPr/>
        </p:nvGrpSpPr>
        <p:grpSpPr>
          <a:xfrm>
            <a:off x="2119999" y="3657509"/>
            <a:ext cx="4893266" cy="1498312"/>
            <a:chOff x="4019828" y="5120232"/>
            <a:chExt cx="4893266" cy="1498312"/>
          </a:xfrm>
        </p:grpSpPr>
        <p:sp>
          <p:nvSpPr>
            <p:cNvPr id="17" name="TextBox 16"/>
            <p:cNvSpPr txBox="1"/>
            <p:nvPr/>
          </p:nvSpPr>
          <p:spPr>
            <a:xfrm>
              <a:off x="4019828" y="5685350"/>
              <a:ext cx="1371600" cy="691501"/>
            </a:xfrm>
            <a:prstGeom prst="rect">
              <a:avLst/>
            </a:prstGeom>
            <a:solidFill>
              <a:srgbClr val="ECDDCC"/>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Land Use</a:t>
              </a:r>
              <a:endParaRPr lang="en-US" dirty="0">
                <a:ln>
                  <a:solidFill>
                    <a:schemeClr val="tx1"/>
                  </a:solidFill>
                </a:ln>
              </a:endParaRPr>
            </a:p>
          </p:txBody>
        </p:sp>
        <p:sp>
          <p:nvSpPr>
            <p:cNvPr id="18" name="TextBox 17"/>
            <p:cNvSpPr txBox="1"/>
            <p:nvPr/>
          </p:nvSpPr>
          <p:spPr>
            <a:xfrm>
              <a:off x="6901414" y="5685350"/>
              <a:ext cx="2011680" cy="691501"/>
            </a:xfrm>
            <a:prstGeom prst="rect">
              <a:avLst/>
            </a:prstGeom>
            <a:solidFill>
              <a:srgbClr val="ECDDCC"/>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21" name="TextBox 20"/>
            <p:cNvSpPr txBox="1"/>
            <p:nvPr/>
          </p:nvSpPr>
          <p:spPr>
            <a:xfrm>
              <a:off x="5796074" y="5120232"/>
              <a:ext cx="806888" cy="369332"/>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cxnSp>
          <p:nvCxnSpPr>
            <p:cNvPr id="22" name="Straight Connector 21"/>
            <p:cNvCxnSpPr>
              <a:stCxn id="17" idx="1"/>
              <a:endCxn id="17" idx="3"/>
            </p:cNvCxnSpPr>
            <p:nvPr/>
          </p:nvCxnSpPr>
          <p:spPr>
            <a:xfrm>
              <a:off x="4019828" y="6031101"/>
              <a:ext cx="137160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1"/>
              <a:endCxn id="18" idx="3"/>
            </p:cNvCxnSpPr>
            <p:nvPr/>
          </p:nvCxnSpPr>
          <p:spPr>
            <a:xfrm>
              <a:off x="6901414" y="6031101"/>
              <a:ext cx="201168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7" idx="0"/>
              <a:endCxn id="18" idx="0"/>
            </p:cNvCxnSpPr>
            <p:nvPr/>
          </p:nvCxnSpPr>
          <p:spPr>
            <a:xfrm rot="5400000" flipH="1" flipV="1">
              <a:off x="6306441" y="4084537"/>
              <a:ext cx="12700" cy="3201626"/>
            </a:xfrm>
            <a:prstGeom prst="curvedConnector3">
              <a:avLst>
                <a:gd name="adj1" fmla="val 1800000"/>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8" idx="2"/>
              <a:endCxn id="17" idx="2"/>
            </p:cNvCxnSpPr>
            <p:nvPr/>
          </p:nvCxnSpPr>
          <p:spPr>
            <a:xfrm rot="5400000">
              <a:off x="6306441" y="4776038"/>
              <a:ext cx="12700" cy="3201626"/>
            </a:xfrm>
            <a:prstGeom prst="curvedConnector3">
              <a:avLst>
                <a:gd name="adj1" fmla="val 1800000"/>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24182" y="6249212"/>
              <a:ext cx="694421" cy="369332"/>
            </a:xfrm>
            <a:prstGeom prst="rect">
              <a:avLst/>
            </a:prstGeom>
            <a:noFill/>
          </p:spPr>
          <p:txBody>
            <a:bodyPr wrap="none" rtlCol="0">
              <a:spAutoFit/>
            </a:bodyPr>
            <a:lstStyle/>
            <a:p>
              <a:r>
                <a:rPr lang="en-US" dirty="0" smtClean="0">
                  <a:ln>
                    <a:solidFill>
                      <a:schemeClr val="tx1"/>
                    </a:solidFill>
                  </a:ln>
                </a:rPr>
                <a:t>limits</a:t>
              </a:r>
              <a:endParaRPr lang="en-US" dirty="0">
                <a:ln>
                  <a:solidFill>
                    <a:schemeClr val="tx1"/>
                  </a:solidFill>
                </a:ln>
              </a:endParaRPr>
            </a:p>
          </p:txBody>
        </p:sp>
      </p:grpSp>
      <p:sp>
        <p:nvSpPr>
          <p:cNvPr id="29" name="TextBox 28"/>
          <p:cNvSpPr txBox="1"/>
          <p:nvPr/>
        </p:nvSpPr>
        <p:spPr>
          <a:xfrm>
            <a:off x="686144" y="5423833"/>
            <a:ext cx="7772400" cy="1015663"/>
          </a:xfrm>
          <a:prstGeom prst="rect">
            <a:avLst/>
          </a:prstGeom>
          <a:noFill/>
        </p:spPr>
        <p:txBody>
          <a:bodyPr wrap="square" rtlCol="0">
            <a:spAutoFit/>
          </a:bodyPr>
          <a:lstStyle/>
          <a:p>
            <a:r>
              <a:rPr lang="en-US" sz="2000" dirty="0" smtClean="0"/>
              <a:t>Example:</a:t>
            </a:r>
          </a:p>
          <a:p>
            <a:pPr marL="285750" indent="-285750">
              <a:buFont typeface="Arial" panose="020B0604020202020204" pitchFamily="34" charset="0"/>
              <a:buChar char="•"/>
            </a:pPr>
            <a:r>
              <a:rPr lang="en-US" sz="2000" dirty="0"/>
              <a:t>Soil erosion rate </a:t>
            </a:r>
            <a:r>
              <a:rPr lang="en-US" sz="2000" dirty="0" smtClean="0"/>
              <a:t>in </a:t>
            </a:r>
            <a:r>
              <a:rPr lang="en-US" sz="2000" dirty="0"/>
              <a:t>excess of T will deplete </a:t>
            </a:r>
            <a:r>
              <a:rPr lang="en-US" sz="2000" dirty="0" smtClean="0"/>
              <a:t>the site </a:t>
            </a:r>
            <a:r>
              <a:rPr lang="en-US" sz="2000" dirty="0"/>
              <a:t>soil resource </a:t>
            </a:r>
            <a:r>
              <a:rPr lang="en-US" sz="2000" dirty="0" smtClean="0"/>
              <a:t>and limit future crop production</a:t>
            </a:r>
            <a:endParaRPr lang="en-US" sz="2000" dirty="0"/>
          </a:p>
        </p:txBody>
      </p:sp>
      <p:sp>
        <p:nvSpPr>
          <p:cNvPr id="14" name="TextBox 13"/>
          <p:cNvSpPr txBox="1"/>
          <p:nvPr/>
        </p:nvSpPr>
        <p:spPr>
          <a:xfrm>
            <a:off x="660400" y="1066800"/>
            <a:ext cx="7772400" cy="1200329"/>
          </a:xfrm>
          <a:prstGeom prst="rect">
            <a:avLst/>
          </a:prstGeom>
          <a:noFill/>
        </p:spPr>
        <p:txBody>
          <a:bodyPr wrap="square" rtlCol="0">
            <a:spAutoFit/>
          </a:bodyPr>
          <a:lstStyle/>
          <a:p>
            <a:r>
              <a:rPr lang="en-US" sz="2400" dirty="0" smtClean="0"/>
              <a:t>Use Sustainability Concern:  </a:t>
            </a:r>
            <a:r>
              <a:rPr lang="en-US" sz="2400" dirty="0"/>
              <a:t>Quantity or quality of an onsite natural resource is being depleted/degraded at a rate such that it may be unavailable for future use.</a:t>
            </a:r>
          </a:p>
        </p:txBody>
      </p:sp>
      <p:sp>
        <p:nvSpPr>
          <p:cNvPr id="19" name="Content Placeholder 2"/>
          <p:cNvSpPr txBox="1">
            <a:spLocks/>
          </p:cNvSpPr>
          <p:nvPr/>
        </p:nvSpPr>
        <p:spPr>
          <a:xfrm>
            <a:off x="689610" y="2315886"/>
            <a:ext cx="7772400" cy="1329397"/>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smtClean="0"/>
              <a:t>Natural resource depletion rate will limit future natural resource availability, or</a:t>
            </a:r>
          </a:p>
          <a:p>
            <a:r>
              <a:rPr lang="en-US" sz="2000" dirty="0" smtClean="0"/>
              <a:t>Natural resource quality changes will limit future natural resource availability.</a:t>
            </a:r>
            <a:endParaRPr lang="en-US" sz="2000"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370948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Use Hazard Concern</a:t>
            </a:r>
            <a:endParaRPr lang="en-US" dirty="0"/>
          </a:p>
        </p:txBody>
      </p:sp>
      <p:sp>
        <p:nvSpPr>
          <p:cNvPr id="3" name="Content Placeholder 2"/>
          <p:cNvSpPr>
            <a:spLocks noGrp="1"/>
          </p:cNvSpPr>
          <p:nvPr>
            <p:ph idx="1"/>
          </p:nvPr>
        </p:nvSpPr>
        <p:spPr>
          <a:xfrm>
            <a:off x="802028" y="2425670"/>
            <a:ext cx="7103110" cy="851276"/>
          </a:xfrm>
        </p:spPr>
        <p:txBody>
          <a:bodyPr>
            <a:noAutofit/>
          </a:bodyPr>
          <a:lstStyle/>
          <a:p>
            <a:r>
              <a:rPr lang="en-US" sz="2400" dirty="0" smtClean="0"/>
              <a:t>The </a:t>
            </a:r>
            <a:r>
              <a:rPr lang="en-US" sz="2400" i="1" dirty="0" smtClean="0"/>
              <a:t>quantity</a:t>
            </a:r>
            <a:r>
              <a:rPr lang="en-US" sz="2400" dirty="0" smtClean="0"/>
              <a:t> of a natural </a:t>
            </a:r>
            <a:r>
              <a:rPr lang="en-US" sz="2400" dirty="0"/>
              <a:t>resource </a:t>
            </a:r>
            <a:r>
              <a:rPr lang="en-US" sz="2400" dirty="0" smtClean="0"/>
              <a:t>poses a hazard, or</a:t>
            </a:r>
            <a:endParaRPr lang="en-US" sz="2400" dirty="0"/>
          </a:p>
          <a:p>
            <a:r>
              <a:rPr lang="en-US" sz="2400" dirty="0" smtClean="0"/>
              <a:t>The quality of a natural </a:t>
            </a:r>
            <a:r>
              <a:rPr lang="en-US" sz="2400" dirty="0"/>
              <a:t>resource </a:t>
            </a:r>
            <a:r>
              <a:rPr lang="en-US" sz="2400" dirty="0" smtClean="0"/>
              <a:t>poses a hazard.</a:t>
            </a:r>
            <a:endParaRPr lang="en-US" sz="2400" dirty="0"/>
          </a:p>
        </p:txBody>
      </p:sp>
      <p:grpSp>
        <p:nvGrpSpPr>
          <p:cNvPr id="13" name="Group 12"/>
          <p:cNvGrpSpPr/>
          <p:nvPr/>
        </p:nvGrpSpPr>
        <p:grpSpPr>
          <a:xfrm>
            <a:off x="2099693" y="3527269"/>
            <a:ext cx="4893266" cy="997537"/>
            <a:chOff x="875968" y="2659909"/>
            <a:chExt cx="4893266" cy="997537"/>
          </a:xfrm>
        </p:grpSpPr>
        <p:sp>
          <p:nvSpPr>
            <p:cNvPr id="14" name="TextBox 13"/>
            <p:cNvSpPr txBox="1"/>
            <p:nvPr/>
          </p:nvSpPr>
          <p:spPr>
            <a:xfrm>
              <a:off x="875968" y="2960875"/>
              <a:ext cx="2011680" cy="69150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ln>
                    <a:solidFill>
                      <a:schemeClr val="tx1"/>
                    </a:solidFill>
                  </a:ln>
                </a:rPr>
                <a:t>ECOSYSTEM</a:t>
              </a:r>
            </a:p>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15" name="TextBox 14"/>
            <p:cNvSpPr txBox="1"/>
            <p:nvPr/>
          </p:nvSpPr>
          <p:spPr>
            <a:xfrm>
              <a:off x="4306194" y="2965945"/>
              <a:ext cx="1463040" cy="691501"/>
            </a:xfrm>
            <a:prstGeom prst="rect">
              <a:avLst/>
            </a:prstGeom>
            <a:solidFill>
              <a:srgbClr val="E9D8C5"/>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Land Use</a:t>
              </a:r>
              <a:endParaRPr lang="en-US" dirty="0">
                <a:ln>
                  <a:solidFill>
                    <a:schemeClr val="tx1"/>
                  </a:solidFill>
                </a:ln>
              </a:endParaRPr>
            </a:p>
          </p:txBody>
        </p:sp>
        <p:cxnSp>
          <p:nvCxnSpPr>
            <p:cNvPr id="19" name="Straight Arrow Connector 18"/>
            <p:cNvCxnSpPr>
              <a:stCxn id="14" idx="3"/>
              <a:endCxn id="15" idx="1"/>
            </p:cNvCxnSpPr>
            <p:nvPr/>
          </p:nvCxnSpPr>
          <p:spPr>
            <a:xfrm>
              <a:off x="2887648" y="3306626"/>
              <a:ext cx="1418546" cy="5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49794" y="2659909"/>
              <a:ext cx="1418546" cy="646331"/>
            </a:xfrm>
            <a:prstGeom prst="rect">
              <a:avLst/>
            </a:prstGeom>
            <a:noFill/>
          </p:spPr>
          <p:txBody>
            <a:bodyPr wrap="square" rtlCol="0">
              <a:spAutoFit/>
            </a:bodyPr>
            <a:lstStyle/>
            <a:p>
              <a:r>
                <a:rPr lang="en-US" dirty="0" smtClean="0">
                  <a:ln>
                    <a:solidFill>
                      <a:schemeClr val="tx1"/>
                    </a:solidFill>
                  </a:ln>
                </a:rPr>
                <a:t>is hazardous to</a:t>
              </a:r>
              <a:endParaRPr lang="en-US" dirty="0">
                <a:ln>
                  <a:solidFill>
                    <a:schemeClr val="tx1"/>
                  </a:solidFill>
                </a:ln>
              </a:endParaRPr>
            </a:p>
          </p:txBody>
        </p:sp>
        <p:cxnSp>
          <p:nvCxnSpPr>
            <p:cNvPr id="25" name="Straight Connector 24"/>
            <p:cNvCxnSpPr>
              <a:stCxn id="14" idx="1"/>
              <a:endCxn id="14" idx="3"/>
            </p:cNvCxnSpPr>
            <p:nvPr/>
          </p:nvCxnSpPr>
          <p:spPr>
            <a:xfrm>
              <a:off x="875968" y="3306626"/>
              <a:ext cx="201168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1"/>
              <a:endCxn id="15" idx="3"/>
            </p:cNvCxnSpPr>
            <p:nvPr/>
          </p:nvCxnSpPr>
          <p:spPr>
            <a:xfrm>
              <a:off x="4306194" y="3311696"/>
              <a:ext cx="146304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950305" y="4764523"/>
            <a:ext cx="7217147" cy="1323439"/>
          </a:xfrm>
          <a:prstGeom prst="rect">
            <a:avLst/>
          </a:prstGeom>
          <a:noFill/>
        </p:spPr>
        <p:txBody>
          <a:bodyPr wrap="square" rtlCol="0">
            <a:spAutoFit/>
          </a:bodyPr>
          <a:lstStyle/>
          <a:p>
            <a:r>
              <a:rPr lang="en-US" sz="2000" dirty="0" smtClean="0"/>
              <a:t>Examples:</a:t>
            </a:r>
          </a:p>
          <a:p>
            <a:pPr marL="285750" indent="-285750">
              <a:buFont typeface="Arial" panose="020B0604020202020204" pitchFamily="34" charset="0"/>
              <a:buChar char="•"/>
            </a:pPr>
            <a:r>
              <a:rPr lang="en-US" sz="2000" dirty="0" smtClean="0"/>
              <a:t>A high flood hazard poses a risk to buildings on the site</a:t>
            </a:r>
          </a:p>
          <a:p>
            <a:pPr marL="285750" indent="-285750">
              <a:buFont typeface="Arial" panose="020B0604020202020204" pitchFamily="34" charset="0"/>
              <a:buChar char="•"/>
            </a:pPr>
            <a:r>
              <a:rPr lang="en-US" sz="2000" dirty="0" smtClean="0"/>
              <a:t>High wildfire potential poses a hazard to livestock and buildings</a:t>
            </a:r>
          </a:p>
          <a:p>
            <a:pPr marL="285750" indent="-285750">
              <a:buFont typeface="Arial" panose="020B0604020202020204" pitchFamily="34" charset="0"/>
              <a:buChar char="•"/>
            </a:pPr>
            <a:r>
              <a:rPr lang="en-US" sz="2000" dirty="0" smtClean="0"/>
              <a:t>Karst geology poses a building and land use activities hazard</a:t>
            </a:r>
          </a:p>
        </p:txBody>
      </p:sp>
      <p:sp>
        <p:nvSpPr>
          <p:cNvPr id="12" name="TextBox 11"/>
          <p:cNvSpPr txBox="1"/>
          <p:nvPr/>
        </p:nvSpPr>
        <p:spPr>
          <a:xfrm>
            <a:off x="772160" y="1117600"/>
            <a:ext cx="7609840" cy="1292662"/>
          </a:xfrm>
          <a:prstGeom prst="rect">
            <a:avLst/>
          </a:prstGeom>
          <a:noFill/>
        </p:spPr>
        <p:txBody>
          <a:bodyPr wrap="square" rtlCol="0">
            <a:spAutoFit/>
          </a:bodyPr>
          <a:lstStyle/>
          <a:p>
            <a:r>
              <a:rPr lang="en-US" sz="2600" dirty="0" smtClean="0"/>
              <a:t>Hazard Concern:  Quantity or quality of a natural </a:t>
            </a:r>
            <a:r>
              <a:rPr lang="en-US" sz="2600" dirty="0"/>
              <a:t>resource </a:t>
            </a:r>
            <a:r>
              <a:rPr lang="en-US" sz="2600" dirty="0" smtClean="0"/>
              <a:t>creates a potential hazard to people, animals, infrastructure, and facilities.</a:t>
            </a:r>
            <a:endParaRPr lang="en-US" sz="2600"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589711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Ecosystem Concern</a:t>
            </a:r>
            <a:endParaRPr lang="en-US" dirty="0"/>
          </a:p>
        </p:txBody>
      </p:sp>
      <p:sp>
        <p:nvSpPr>
          <p:cNvPr id="3" name="Content Placeholder 2"/>
          <p:cNvSpPr>
            <a:spLocks noGrp="1"/>
          </p:cNvSpPr>
          <p:nvPr>
            <p:ph idx="1"/>
          </p:nvPr>
        </p:nvSpPr>
        <p:spPr>
          <a:xfrm>
            <a:off x="328451" y="2964459"/>
            <a:ext cx="8271262" cy="1443314"/>
          </a:xfrm>
        </p:spPr>
        <p:txBody>
          <a:bodyPr>
            <a:noAutofit/>
          </a:bodyPr>
          <a:lstStyle/>
          <a:p>
            <a:r>
              <a:rPr lang="en-US" sz="2000" dirty="0" smtClean="0"/>
              <a:t>Site land </a:t>
            </a:r>
            <a:r>
              <a:rPr lang="en-US" sz="2000" dirty="0"/>
              <a:t>use </a:t>
            </a:r>
            <a:r>
              <a:rPr lang="en-US" sz="2000" dirty="0" smtClean="0"/>
              <a:t>increases </a:t>
            </a:r>
            <a:r>
              <a:rPr lang="en-US" sz="2000" dirty="0"/>
              <a:t>(or </a:t>
            </a:r>
            <a:r>
              <a:rPr lang="en-US" sz="2000" dirty="0" smtClean="0"/>
              <a:t>decreases</a:t>
            </a:r>
            <a:r>
              <a:rPr lang="en-US" sz="2000" dirty="0"/>
              <a:t>) natural resource </a:t>
            </a:r>
            <a:r>
              <a:rPr lang="en-US" sz="2000" i="1" dirty="0" smtClean="0"/>
              <a:t>quantity</a:t>
            </a:r>
            <a:r>
              <a:rPr lang="en-US" sz="2000" dirty="0" smtClean="0"/>
              <a:t> in the surrounding ecosystem, or</a:t>
            </a:r>
            <a:endParaRPr lang="en-US" sz="2000" dirty="0"/>
          </a:p>
          <a:p>
            <a:r>
              <a:rPr lang="en-US" sz="2000" dirty="0" smtClean="0"/>
              <a:t>Site land </a:t>
            </a:r>
            <a:r>
              <a:rPr lang="en-US" sz="2000" dirty="0"/>
              <a:t>use </a:t>
            </a:r>
            <a:r>
              <a:rPr lang="en-US" sz="2000" dirty="0" smtClean="0"/>
              <a:t>changes </a:t>
            </a:r>
            <a:r>
              <a:rPr lang="en-US" sz="2000" dirty="0"/>
              <a:t>natural resource </a:t>
            </a:r>
            <a:r>
              <a:rPr lang="en-US" sz="2000" i="1" dirty="0" smtClean="0"/>
              <a:t>quality</a:t>
            </a:r>
            <a:r>
              <a:rPr lang="en-US" sz="2000" dirty="0" smtClean="0"/>
              <a:t> in the surrounding ecosystem.</a:t>
            </a:r>
            <a:endParaRPr lang="en-US" sz="2000" dirty="0"/>
          </a:p>
        </p:txBody>
      </p:sp>
      <p:grpSp>
        <p:nvGrpSpPr>
          <p:cNvPr id="16" name="Group 15"/>
          <p:cNvGrpSpPr/>
          <p:nvPr/>
        </p:nvGrpSpPr>
        <p:grpSpPr>
          <a:xfrm>
            <a:off x="2180948" y="4102201"/>
            <a:ext cx="5167586" cy="718526"/>
            <a:chOff x="916892" y="2942363"/>
            <a:chExt cx="5167586" cy="718526"/>
          </a:xfrm>
        </p:grpSpPr>
        <p:sp>
          <p:nvSpPr>
            <p:cNvPr id="17" name="TextBox 16"/>
            <p:cNvSpPr txBox="1"/>
            <p:nvPr/>
          </p:nvSpPr>
          <p:spPr>
            <a:xfrm>
              <a:off x="916892" y="2965945"/>
              <a:ext cx="1371600" cy="691501"/>
            </a:xfrm>
            <a:prstGeom prst="rect">
              <a:avLst/>
            </a:prstGeom>
            <a:solidFill>
              <a:srgbClr val="ECDDCC"/>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Land Use</a:t>
              </a:r>
              <a:endParaRPr lang="en-US" dirty="0">
                <a:ln>
                  <a:solidFill>
                    <a:schemeClr val="tx1"/>
                  </a:solidFill>
                </a:ln>
              </a:endParaRPr>
            </a:p>
          </p:txBody>
        </p:sp>
        <p:sp>
          <p:nvSpPr>
            <p:cNvPr id="18" name="TextBox 17"/>
            <p:cNvSpPr txBox="1"/>
            <p:nvPr/>
          </p:nvSpPr>
          <p:spPr>
            <a:xfrm>
              <a:off x="3798478" y="2965945"/>
              <a:ext cx="2286000" cy="694944"/>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ln>
                    <a:solidFill>
                      <a:schemeClr val="tx1"/>
                    </a:solidFill>
                  </a:ln>
                </a:rPr>
                <a:t>ECOSYSTEM</a:t>
              </a:r>
            </a:p>
            <a:p>
              <a:pPr algn="ctr">
                <a:spcBef>
                  <a:spcPts val="300"/>
                </a:spcBef>
              </a:pPr>
              <a:r>
                <a:rPr lang="en-US" dirty="0" smtClean="0">
                  <a:ln>
                    <a:solidFill>
                      <a:schemeClr val="tx1"/>
                    </a:solidFill>
                  </a:ln>
                </a:rPr>
                <a:t>Natural Resource</a:t>
              </a:r>
              <a:endParaRPr lang="en-US" dirty="0">
                <a:ln>
                  <a:solidFill>
                    <a:schemeClr val="tx1"/>
                  </a:solidFill>
                </a:ln>
              </a:endParaRPr>
            </a:p>
          </p:txBody>
        </p:sp>
        <p:cxnSp>
          <p:nvCxnSpPr>
            <p:cNvPr id="21" name="Straight Arrow Connector 20"/>
            <p:cNvCxnSpPr>
              <a:stCxn id="17" idx="3"/>
              <a:endCxn id="18" idx="1"/>
            </p:cNvCxnSpPr>
            <p:nvPr/>
          </p:nvCxnSpPr>
          <p:spPr>
            <a:xfrm>
              <a:off x="2288492" y="3311696"/>
              <a:ext cx="1509986" cy="172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76181" y="2942363"/>
              <a:ext cx="806888" cy="369332"/>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cxnSp>
          <p:nvCxnSpPr>
            <p:cNvPr id="23" name="Straight Connector 22"/>
            <p:cNvCxnSpPr>
              <a:stCxn id="17" idx="1"/>
              <a:endCxn id="17" idx="3"/>
            </p:cNvCxnSpPr>
            <p:nvPr/>
          </p:nvCxnSpPr>
          <p:spPr>
            <a:xfrm>
              <a:off x="916892" y="3311696"/>
              <a:ext cx="137160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1"/>
              <a:endCxn id="18" idx="3"/>
            </p:cNvCxnSpPr>
            <p:nvPr/>
          </p:nvCxnSpPr>
          <p:spPr>
            <a:xfrm>
              <a:off x="3798478" y="3313417"/>
              <a:ext cx="228600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55664" y="4953813"/>
            <a:ext cx="7772400" cy="1631216"/>
          </a:xfrm>
          <a:prstGeom prst="rect">
            <a:avLst/>
          </a:prstGeom>
          <a:noFill/>
        </p:spPr>
        <p:txBody>
          <a:bodyPr wrap="square" rtlCol="0">
            <a:spAutoFit/>
          </a:bodyPr>
          <a:lstStyle/>
          <a:p>
            <a:r>
              <a:rPr lang="en-US" sz="2000" dirty="0" smtClean="0"/>
              <a:t>Examples:</a:t>
            </a:r>
          </a:p>
          <a:p>
            <a:pPr marL="285750" indent="-285750">
              <a:buFont typeface="Arial" panose="020B0604020202020204" pitchFamily="34" charset="0"/>
              <a:buChar char="•"/>
            </a:pPr>
            <a:r>
              <a:rPr lang="en-US" sz="2000" dirty="0"/>
              <a:t>Urban </a:t>
            </a:r>
            <a:r>
              <a:rPr lang="en-US" sz="2000" dirty="0" smtClean="0"/>
              <a:t>paving increases runoff and downstream flood </a:t>
            </a:r>
            <a:r>
              <a:rPr lang="en-US" sz="2000" dirty="0"/>
              <a:t>discharge</a:t>
            </a:r>
          </a:p>
          <a:p>
            <a:pPr marL="285750" indent="-285750">
              <a:buFont typeface="Arial" panose="020B0604020202020204" pitchFamily="34" charset="0"/>
              <a:buChar char="•"/>
            </a:pPr>
            <a:r>
              <a:rPr lang="en-US" sz="2000" dirty="0" smtClean="0"/>
              <a:t>Applied fertilizer not incorporated into crop increases surface water nitrate levels</a:t>
            </a:r>
          </a:p>
          <a:p>
            <a:pPr marL="285750" indent="-285750">
              <a:buFont typeface="Arial" panose="020B0604020202020204" pitchFamily="34" charset="0"/>
              <a:buChar char="•"/>
            </a:pPr>
            <a:r>
              <a:rPr lang="en-US" sz="2000" dirty="0" smtClean="0"/>
              <a:t>Site land use fragments a wildlife corridor</a:t>
            </a:r>
          </a:p>
        </p:txBody>
      </p:sp>
      <p:sp>
        <p:nvSpPr>
          <p:cNvPr id="14" name="TextBox 13"/>
          <p:cNvSpPr txBox="1"/>
          <p:nvPr/>
        </p:nvSpPr>
        <p:spPr>
          <a:xfrm>
            <a:off x="579120" y="1036320"/>
            <a:ext cx="8138160" cy="1938992"/>
          </a:xfrm>
          <a:prstGeom prst="rect">
            <a:avLst/>
          </a:prstGeom>
          <a:noFill/>
        </p:spPr>
        <p:txBody>
          <a:bodyPr wrap="square" rtlCol="0">
            <a:spAutoFit/>
          </a:bodyPr>
          <a:lstStyle/>
          <a:p>
            <a:r>
              <a:rPr lang="en-US" sz="2400" dirty="0" smtClean="0"/>
              <a:t>Ecosystem Concern: </a:t>
            </a:r>
            <a:r>
              <a:rPr lang="en-US" sz="2400" dirty="0"/>
              <a:t>Land use is such that quantity or quality of a natural resource is being changed and such change may potentially degrade environmental conditions, create hazards, or limit uses (applies both to onsite effects and offsite ecosystem effects). </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255370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Ecosystem Sustainability Concern</a:t>
            </a:r>
            <a:endParaRPr lang="en-US" dirty="0"/>
          </a:p>
        </p:txBody>
      </p:sp>
      <p:sp>
        <p:nvSpPr>
          <p:cNvPr id="3" name="Content Placeholder 2"/>
          <p:cNvSpPr>
            <a:spLocks noGrp="1"/>
          </p:cNvSpPr>
          <p:nvPr>
            <p:ph idx="1"/>
          </p:nvPr>
        </p:nvSpPr>
        <p:spPr>
          <a:xfrm>
            <a:off x="618490" y="2224446"/>
            <a:ext cx="7772400" cy="1329397"/>
          </a:xfrm>
        </p:spPr>
        <p:txBody>
          <a:bodyPr>
            <a:noAutofit/>
          </a:bodyPr>
          <a:lstStyle/>
          <a:p>
            <a:r>
              <a:rPr lang="en-US" sz="2000" dirty="0" smtClean="0"/>
              <a:t>Natural resource depletion </a:t>
            </a:r>
            <a:r>
              <a:rPr lang="en-US" sz="2000" dirty="0"/>
              <a:t>rate will limit future natural resource </a:t>
            </a:r>
            <a:r>
              <a:rPr lang="en-US" sz="2000" dirty="0" smtClean="0"/>
              <a:t>availability, or</a:t>
            </a:r>
            <a:endParaRPr lang="en-US" sz="2000" dirty="0"/>
          </a:p>
          <a:p>
            <a:r>
              <a:rPr lang="en-US" sz="2000" dirty="0" smtClean="0"/>
              <a:t>Natural resource </a:t>
            </a:r>
            <a:r>
              <a:rPr lang="en-US" sz="2000" dirty="0"/>
              <a:t>quality </a:t>
            </a:r>
            <a:r>
              <a:rPr lang="en-US" sz="2000" dirty="0" smtClean="0"/>
              <a:t>changes </a:t>
            </a:r>
            <a:r>
              <a:rPr lang="en-US" sz="2000" dirty="0"/>
              <a:t>will limit future </a:t>
            </a:r>
            <a:r>
              <a:rPr lang="en-US" sz="2000" dirty="0" smtClean="0"/>
              <a:t>natural resource availability.</a:t>
            </a:r>
            <a:endParaRPr lang="en-US" sz="2000" dirty="0"/>
          </a:p>
        </p:txBody>
      </p:sp>
      <p:sp>
        <p:nvSpPr>
          <p:cNvPr id="29" name="TextBox 28"/>
          <p:cNvSpPr txBox="1"/>
          <p:nvPr/>
        </p:nvSpPr>
        <p:spPr>
          <a:xfrm>
            <a:off x="686144" y="5423833"/>
            <a:ext cx="7772400" cy="1015663"/>
          </a:xfrm>
          <a:prstGeom prst="rect">
            <a:avLst/>
          </a:prstGeom>
          <a:noFill/>
        </p:spPr>
        <p:txBody>
          <a:bodyPr wrap="square" rtlCol="0">
            <a:spAutoFit/>
          </a:bodyPr>
          <a:lstStyle/>
          <a:p>
            <a:r>
              <a:rPr lang="en-US" sz="2000" dirty="0" smtClean="0"/>
              <a:t>Example:</a:t>
            </a:r>
          </a:p>
          <a:p>
            <a:pPr marL="285750" indent="-285750">
              <a:buFont typeface="Arial" panose="020B0604020202020204" pitchFamily="34" charset="0"/>
              <a:buChar char="•"/>
            </a:pPr>
            <a:r>
              <a:rPr lang="en-US" sz="2000" dirty="0" smtClean="0"/>
              <a:t>Groundwater withdrawal rates higher than recharge rates will deplete aquifer groundwater reserves</a:t>
            </a:r>
          </a:p>
        </p:txBody>
      </p:sp>
      <p:grpSp>
        <p:nvGrpSpPr>
          <p:cNvPr id="15" name="Group 14"/>
          <p:cNvGrpSpPr/>
          <p:nvPr/>
        </p:nvGrpSpPr>
        <p:grpSpPr>
          <a:xfrm>
            <a:off x="626479" y="3728629"/>
            <a:ext cx="7952965" cy="1498312"/>
            <a:chOff x="707759" y="3078389"/>
            <a:chExt cx="7952965" cy="1498312"/>
          </a:xfrm>
        </p:grpSpPr>
        <p:sp>
          <p:nvSpPr>
            <p:cNvPr id="17" name="TextBox 16"/>
            <p:cNvSpPr txBox="1"/>
            <p:nvPr/>
          </p:nvSpPr>
          <p:spPr>
            <a:xfrm>
              <a:off x="707759" y="3643507"/>
              <a:ext cx="1371600" cy="691501"/>
            </a:xfrm>
            <a:prstGeom prst="rect">
              <a:avLst/>
            </a:prstGeom>
            <a:solidFill>
              <a:srgbClr val="ECDDCC"/>
            </a:solidFill>
            <a:ln>
              <a:solidFill>
                <a:schemeClr val="tx1"/>
              </a:solidFill>
            </a:ln>
          </p:spPr>
          <p:txBody>
            <a:bodyPr wrap="square" rtlCol="0">
              <a:spAutoFit/>
            </a:bodyPr>
            <a:lstStyle/>
            <a:p>
              <a:pPr algn="ctr"/>
              <a:r>
                <a:rPr lang="en-US" dirty="0" smtClean="0">
                  <a:ln>
                    <a:solidFill>
                      <a:schemeClr val="tx1"/>
                    </a:solidFill>
                  </a:ln>
                </a:rPr>
                <a:t>SITE</a:t>
              </a:r>
            </a:p>
            <a:p>
              <a:pPr algn="ctr">
                <a:spcBef>
                  <a:spcPts val="300"/>
                </a:spcBef>
              </a:pPr>
              <a:r>
                <a:rPr lang="en-US" dirty="0" smtClean="0">
                  <a:ln>
                    <a:solidFill>
                      <a:schemeClr val="tx1"/>
                    </a:solidFill>
                  </a:ln>
                </a:rPr>
                <a:t>Land Use</a:t>
              </a:r>
              <a:endParaRPr lang="en-US" dirty="0">
                <a:ln>
                  <a:solidFill>
                    <a:schemeClr val="tx1"/>
                  </a:solidFill>
                </a:ln>
              </a:endParaRPr>
            </a:p>
          </p:txBody>
        </p:sp>
        <p:sp>
          <p:nvSpPr>
            <p:cNvPr id="18" name="TextBox 17"/>
            <p:cNvSpPr txBox="1"/>
            <p:nvPr/>
          </p:nvSpPr>
          <p:spPr>
            <a:xfrm>
              <a:off x="3355665" y="3643507"/>
              <a:ext cx="2194560" cy="694944"/>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ln>
                    <a:solidFill>
                      <a:schemeClr val="tx1"/>
                    </a:solidFill>
                  </a:ln>
                </a:rPr>
                <a:t>ECOSYSTEM</a:t>
              </a:r>
            </a:p>
            <a:p>
              <a:pPr algn="ctr">
                <a:spcBef>
                  <a:spcPts val="300"/>
                </a:spcBef>
              </a:pPr>
              <a:r>
                <a:rPr lang="en-US" dirty="0" smtClean="0">
                  <a:ln>
                    <a:solidFill>
                      <a:schemeClr val="tx1"/>
                    </a:solidFill>
                  </a:ln>
                </a:rPr>
                <a:t>Natural Resource</a:t>
              </a:r>
              <a:endParaRPr lang="en-US" dirty="0">
                <a:ln>
                  <a:solidFill>
                    <a:schemeClr val="tx1"/>
                  </a:solidFill>
                </a:ln>
              </a:endParaRPr>
            </a:p>
          </p:txBody>
        </p:sp>
        <p:sp>
          <p:nvSpPr>
            <p:cNvPr id="21" name="TextBox 20"/>
            <p:cNvSpPr txBox="1"/>
            <p:nvPr/>
          </p:nvSpPr>
          <p:spPr>
            <a:xfrm>
              <a:off x="2430737" y="3078389"/>
              <a:ext cx="806888" cy="369332"/>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cxnSp>
          <p:nvCxnSpPr>
            <p:cNvPr id="22" name="Straight Connector 21"/>
            <p:cNvCxnSpPr>
              <a:stCxn id="17" idx="1"/>
              <a:endCxn id="17" idx="3"/>
            </p:cNvCxnSpPr>
            <p:nvPr/>
          </p:nvCxnSpPr>
          <p:spPr>
            <a:xfrm>
              <a:off x="707759" y="3989258"/>
              <a:ext cx="137160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1"/>
              <a:endCxn id="18" idx="3"/>
            </p:cNvCxnSpPr>
            <p:nvPr/>
          </p:nvCxnSpPr>
          <p:spPr>
            <a:xfrm>
              <a:off x="3355665" y="3990979"/>
              <a:ext cx="219456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7" idx="0"/>
              <a:endCxn id="18" idx="0"/>
            </p:cNvCxnSpPr>
            <p:nvPr/>
          </p:nvCxnSpPr>
          <p:spPr>
            <a:xfrm rot="5400000" flipH="1" flipV="1">
              <a:off x="2923252" y="2113814"/>
              <a:ext cx="12700" cy="3059386"/>
            </a:xfrm>
            <a:prstGeom prst="curvedConnector3">
              <a:avLst>
                <a:gd name="adj1" fmla="val 1800000"/>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8" idx="2"/>
              <a:endCxn id="17" idx="2"/>
            </p:cNvCxnSpPr>
            <p:nvPr/>
          </p:nvCxnSpPr>
          <p:spPr>
            <a:xfrm rot="5400000" flipH="1">
              <a:off x="2921530" y="2807037"/>
              <a:ext cx="3443" cy="3059386"/>
            </a:xfrm>
            <a:prstGeom prst="curvedConnector3">
              <a:avLst>
                <a:gd name="adj1" fmla="val -6639559"/>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12113" y="4207369"/>
              <a:ext cx="694421" cy="369332"/>
            </a:xfrm>
            <a:prstGeom prst="rect">
              <a:avLst/>
            </a:prstGeom>
            <a:noFill/>
          </p:spPr>
          <p:txBody>
            <a:bodyPr wrap="none" rtlCol="0">
              <a:spAutoFit/>
            </a:bodyPr>
            <a:lstStyle/>
            <a:p>
              <a:r>
                <a:rPr lang="en-US" dirty="0" smtClean="0">
                  <a:ln>
                    <a:solidFill>
                      <a:schemeClr val="tx1"/>
                    </a:solidFill>
                  </a:ln>
                </a:rPr>
                <a:t>limits</a:t>
              </a:r>
              <a:endParaRPr lang="en-US" dirty="0">
                <a:ln>
                  <a:solidFill>
                    <a:schemeClr val="tx1"/>
                  </a:solidFill>
                </a:ln>
              </a:endParaRPr>
            </a:p>
          </p:txBody>
        </p:sp>
        <p:grpSp>
          <p:nvGrpSpPr>
            <p:cNvPr id="14" name="Group 13"/>
            <p:cNvGrpSpPr/>
            <p:nvPr/>
          </p:nvGrpSpPr>
          <p:grpSpPr>
            <a:xfrm>
              <a:off x="6466164" y="3637156"/>
              <a:ext cx="2194560" cy="691501"/>
              <a:chOff x="7106244" y="3637156"/>
              <a:chExt cx="1372870" cy="691501"/>
            </a:xfrm>
          </p:grpSpPr>
          <p:sp>
            <p:nvSpPr>
              <p:cNvPr id="19" name="TextBox 18"/>
              <p:cNvSpPr txBox="1"/>
              <p:nvPr/>
            </p:nvSpPr>
            <p:spPr>
              <a:xfrm>
                <a:off x="7107514" y="3637156"/>
                <a:ext cx="1371600" cy="69150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smtClean="0">
                    <a:ln>
                      <a:solidFill>
                        <a:schemeClr val="tx1"/>
                      </a:solidFill>
                    </a:ln>
                  </a:rPr>
                  <a:t>ECOSYSTEM</a:t>
                </a:r>
              </a:p>
              <a:p>
                <a:pPr algn="ctr">
                  <a:spcBef>
                    <a:spcPts val="300"/>
                  </a:spcBef>
                </a:pPr>
                <a:r>
                  <a:rPr lang="en-US" dirty="0" smtClean="0">
                    <a:ln>
                      <a:solidFill>
                        <a:schemeClr val="tx1"/>
                      </a:solidFill>
                    </a:ln>
                  </a:rPr>
                  <a:t>Land Uses(s)</a:t>
                </a:r>
                <a:endParaRPr lang="en-US" dirty="0">
                  <a:ln>
                    <a:solidFill>
                      <a:schemeClr val="tx1"/>
                    </a:solidFill>
                  </a:ln>
                </a:endParaRPr>
              </a:p>
            </p:txBody>
          </p:sp>
          <p:cxnSp>
            <p:nvCxnSpPr>
              <p:cNvPr id="25" name="Straight Connector 24"/>
              <p:cNvCxnSpPr>
                <a:endCxn id="19" idx="3"/>
              </p:cNvCxnSpPr>
              <p:nvPr/>
            </p:nvCxnSpPr>
            <p:spPr>
              <a:xfrm>
                <a:off x="7106244" y="3982907"/>
                <a:ext cx="137287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 name="Curved Connector 25"/>
            <p:cNvCxnSpPr>
              <a:stCxn id="19" idx="0"/>
              <a:endCxn id="18" idx="0"/>
            </p:cNvCxnSpPr>
            <p:nvPr/>
          </p:nvCxnSpPr>
          <p:spPr>
            <a:xfrm rot="16200000" flipH="1" flipV="1">
              <a:off x="6005526" y="2084574"/>
              <a:ext cx="6351" cy="3111514"/>
            </a:xfrm>
            <a:prstGeom prst="curvedConnector3">
              <a:avLst>
                <a:gd name="adj1" fmla="val -3599433"/>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8" idx="2"/>
              <a:endCxn id="19" idx="2"/>
            </p:cNvCxnSpPr>
            <p:nvPr/>
          </p:nvCxnSpPr>
          <p:spPr>
            <a:xfrm rot="5400000" flipH="1" flipV="1">
              <a:off x="6003805" y="2777797"/>
              <a:ext cx="9794" cy="3111514"/>
            </a:xfrm>
            <a:prstGeom prst="curvedConnector3">
              <a:avLst>
                <a:gd name="adj1" fmla="val -2334082"/>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1137" y="3078389"/>
              <a:ext cx="806888" cy="369332"/>
            </a:xfrm>
            <a:prstGeom prst="rect">
              <a:avLst/>
            </a:prstGeom>
            <a:noFill/>
          </p:spPr>
          <p:txBody>
            <a:bodyPr wrap="none" rtlCol="0">
              <a:spAutoFit/>
            </a:bodyPr>
            <a:lstStyle/>
            <a:p>
              <a:r>
                <a:rPr lang="en-US" dirty="0" smtClean="0">
                  <a:ln>
                    <a:solidFill>
                      <a:schemeClr val="tx1"/>
                    </a:solidFill>
                  </a:ln>
                </a:rPr>
                <a:t>affects</a:t>
              </a:r>
              <a:endParaRPr lang="en-US" dirty="0">
                <a:ln>
                  <a:solidFill>
                    <a:schemeClr val="tx1"/>
                  </a:solidFill>
                </a:ln>
              </a:endParaRPr>
            </a:p>
          </p:txBody>
        </p:sp>
        <p:sp>
          <p:nvSpPr>
            <p:cNvPr id="32" name="TextBox 31"/>
            <p:cNvSpPr txBox="1"/>
            <p:nvPr/>
          </p:nvSpPr>
          <p:spPr>
            <a:xfrm>
              <a:off x="5712513" y="4207369"/>
              <a:ext cx="694421" cy="369332"/>
            </a:xfrm>
            <a:prstGeom prst="rect">
              <a:avLst/>
            </a:prstGeom>
            <a:noFill/>
          </p:spPr>
          <p:txBody>
            <a:bodyPr wrap="none" rtlCol="0">
              <a:spAutoFit/>
            </a:bodyPr>
            <a:lstStyle/>
            <a:p>
              <a:r>
                <a:rPr lang="en-US" dirty="0" smtClean="0">
                  <a:ln>
                    <a:solidFill>
                      <a:schemeClr val="tx1"/>
                    </a:solidFill>
                  </a:ln>
                </a:rPr>
                <a:t>limits</a:t>
              </a:r>
              <a:endParaRPr lang="en-US" dirty="0">
                <a:ln>
                  <a:solidFill>
                    <a:schemeClr val="tx1"/>
                  </a:solidFill>
                </a:ln>
              </a:endParaRPr>
            </a:p>
          </p:txBody>
        </p:sp>
      </p:grpSp>
      <p:sp>
        <p:nvSpPr>
          <p:cNvPr id="33" name="TextBox 32"/>
          <p:cNvSpPr txBox="1"/>
          <p:nvPr/>
        </p:nvSpPr>
        <p:spPr>
          <a:xfrm>
            <a:off x="579120" y="1026160"/>
            <a:ext cx="8229600" cy="1200329"/>
          </a:xfrm>
          <a:prstGeom prst="rect">
            <a:avLst/>
          </a:prstGeom>
          <a:noFill/>
        </p:spPr>
        <p:txBody>
          <a:bodyPr wrap="square" rtlCol="0">
            <a:spAutoFit/>
          </a:bodyPr>
          <a:lstStyle/>
          <a:p>
            <a:r>
              <a:rPr lang="en-US" sz="2400" dirty="0" smtClean="0"/>
              <a:t>Ecosystem Sustainability Concern: </a:t>
            </a:r>
            <a:r>
              <a:rPr lang="en-US" sz="2400" dirty="0"/>
              <a:t>If a natural resource is being depleted or degraded at a rate such that it may be unavailable for future use, it becomes a sustainability concern.</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18944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Issue/Concern/Problem Statements</a:t>
            </a:r>
            <a:endParaRPr lang="en-US" dirty="0"/>
          </a:p>
        </p:txBody>
      </p:sp>
      <p:sp>
        <p:nvSpPr>
          <p:cNvPr id="5" name="TextBox 4"/>
          <p:cNvSpPr txBox="1"/>
          <p:nvPr/>
        </p:nvSpPr>
        <p:spPr>
          <a:xfrm>
            <a:off x="358938" y="1537968"/>
            <a:ext cx="8368638" cy="400110"/>
          </a:xfrm>
          <a:prstGeom prst="rect">
            <a:avLst/>
          </a:prstGeom>
          <a:noFill/>
        </p:spPr>
        <p:txBody>
          <a:bodyPr wrap="none" rtlCol="0">
            <a:spAutoFit/>
          </a:bodyPr>
          <a:lstStyle/>
          <a:p>
            <a:pPr algn="ctr"/>
            <a:r>
              <a:rPr lang="en-US" sz="2000" dirty="0" smtClean="0"/>
              <a:t>[</a:t>
            </a:r>
            <a:r>
              <a:rPr lang="en-US" sz="2000" dirty="0" smtClean="0">
                <a:solidFill>
                  <a:srgbClr val="FF0000"/>
                </a:solidFill>
              </a:rPr>
              <a:t>Adjective</a:t>
            </a:r>
            <a:r>
              <a:rPr lang="en-US" sz="2000" dirty="0" smtClean="0"/>
              <a:t>] [</a:t>
            </a:r>
            <a:r>
              <a:rPr lang="en-US" sz="2000" b="1" dirty="0" smtClean="0"/>
              <a:t>Resource</a:t>
            </a:r>
            <a:r>
              <a:rPr lang="en-US" sz="2000" dirty="0" smtClean="0"/>
              <a:t>] [Quantity or Quality] [Limits/Is hazardous to] [</a:t>
            </a:r>
            <a:r>
              <a:rPr lang="en-US" sz="2000" b="1" dirty="0" smtClean="0"/>
              <a:t>Land Use</a:t>
            </a:r>
            <a:r>
              <a:rPr lang="en-US" sz="2000" dirty="0" smtClean="0"/>
              <a:t>]</a:t>
            </a:r>
            <a:endParaRPr lang="en-US" sz="2000" dirty="0"/>
          </a:p>
        </p:txBody>
      </p:sp>
      <p:sp>
        <p:nvSpPr>
          <p:cNvPr id="6" name="TextBox 5"/>
          <p:cNvSpPr txBox="1"/>
          <p:nvPr/>
        </p:nvSpPr>
        <p:spPr>
          <a:xfrm>
            <a:off x="791187" y="4132662"/>
            <a:ext cx="7492244" cy="461665"/>
          </a:xfrm>
          <a:prstGeom prst="rect">
            <a:avLst/>
          </a:prstGeom>
          <a:noFill/>
        </p:spPr>
        <p:txBody>
          <a:bodyPr wrap="none" rtlCol="0">
            <a:spAutoFit/>
          </a:bodyPr>
          <a:lstStyle/>
          <a:p>
            <a:pPr algn="ctr"/>
            <a:r>
              <a:rPr lang="en-US" sz="2400" dirty="0" smtClean="0"/>
              <a:t>[</a:t>
            </a:r>
            <a:r>
              <a:rPr lang="en-US" sz="2400" b="1" dirty="0" smtClean="0"/>
              <a:t>Land Use</a:t>
            </a:r>
            <a:r>
              <a:rPr lang="en-US" sz="2400" dirty="0" smtClean="0"/>
              <a:t>] Causes [</a:t>
            </a:r>
            <a:r>
              <a:rPr lang="en-US" sz="2400" b="1" dirty="0" smtClean="0"/>
              <a:t>Resource</a:t>
            </a:r>
            <a:r>
              <a:rPr lang="en-US" sz="2400" dirty="0" smtClean="0"/>
              <a:t>] [Quantity or Quality] [</a:t>
            </a:r>
            <a:r>
              <a:rPr lang="en-US" sz="2400" dirty="0" smtClean="0">
                <a:solidFill>
                  <a:srgbClr val="FF0000"/>
                </a:solidFill>
              </a:rPr>
              <a:t>Noun</a:t>
            </a:r>
            <a:r>
              <a:rPr lang="en-US" sz="2400" dirty="0" smtClean="0"/>
              <a:t>]</a:t>
            </a:r>
            <a:endParaRPr lang="en-US" sz="2400" dirty="0"/>
          </a:p>
        </p:txBody>
      </p:sp>
      <p:sp>
        <p:nvSpPr>
          <p:cNvPr id="7" name="TextBox 6"/>
          <p:cNvSpPr txBox="1"/>
          <p:nvPr/>
        </p:nvSpPr>
        <p:spPr>
          <a:xfrm>
            <a:off x="1714499" y="1946784"/>
            <a:ext cx="5662246" cy="1477328"/>
          </a:xfrm>
          <a:prstGeom prst="rect">
            <a:avLst/>
          </a:prstGeom>
          <a:noFill/>
        </p:spPr>
        <p:txBody>
          <a:bodyPr wrap="square" rtlCol="0">
            <a:spAutoFit/>
          </a:bodyPr>
          <a:lstStyle/>
          <a:p>
            <a:pPr algn="ctr"/>
            <a:r>
              <a:rPr lang="en-US" b="1" dirty="0" smtClean="0">
                <a:solidFill>
                  <a:srgbClr val="FF0000"/>
                </a:solidFill>
              </a:rPr>
              <a:t>Adjectives</a:t>
            </a:r>
          </a:p>
          <a:p>
            <a:pPr algn="ctr"/>
            <a:r>
              <a:rPr lang="en-US" dirty="0" smtClean="0"/>
              <a:t>Insufficient (quantity) – not enough</a:t>
            </a:r>
          </a:p>
          <a:p>
            <a:pPr algn="ctr"/>
            <a:r>
              <a:rPr lang="en-US" dirty="0" smtClean="0"/>
              <a:t>Excessive (quantity) – too much</a:t>
            </a:r>
          </a:p>
          <a:p>
            <a:pPr algn="ctr"/>
            <a:r>
              <a:rPr lang="en-US" dirty="0" smtClean="0"/>
              <a:t>Inadequate (quality) – unsatisfactory</a:t>
            </a:r>
          </a:p>
          <a:p>
            <a:pPr algn="ctr"/>
            <a:r>
              <a:rPr lang="en-US" dirty="0" smtClean="0"/>
              <a:t>Hazardous (quantity, quality) – hazardous </a:t>
            </a:r>
          </a:p>
        </p:txBody>
      </p:sp>
      <p:sp>
        <p:nvSpPr>
          <p:cNvPr id="8" name="TextBox 7"/>
          <p:cNvSpPr txBox="1"/>
          <p:nvPr/>
        </p:nvSpPr>
        <p:spPr>
          <a:xfrm>
            <a:off x="1814513" y="4611779"/>
            <a:ext cx="5438155" cy="1200329"/>
          </a:xfrm>
          <a:prstGeom prst="rect">
            <a:avLst/>
          </a:prstGeom>
          <a:noFill/>
        </p:spPr>
        <p:txBody>
          <a:bodyPr wrap="none" rtlCol="0">
            <a:spAutoFit/>
          </a:bodyPr>
          <a:lstStyle/>
          <a:p>
            <a:pPr algn="ctr"/>
            <a:r>
              <a:rPr lang="en-US" b="1" dirty="0" smtClean="0">
                <a:solidFill>
                  <a:srgbClr val="FF0000"/>
                </a:solidFill>
              </a:rPr>
              <a:t>Nouns</a:t>
            </a:r>
          </a:p>
          <a:p>
            <a:pPr algn="ctr"/>
            <a:r>
              <a:rPr lang="en-US" dirty="0" smtClean="0"/>
              <a:t>Depletion (quantity) – resource being diminished</a:t>
            </a:r>
          </a:p>
          <a:p>
            <a:pPr algn="ctr"/>
            <a:r>
              <a:rPr lang="en-US" dirty="0" smtClean="0"/>
              <a:t>Excess Generation (quantity) – resource being increased</a:t>
            </a:r>
          </a:p>
          <a:p>
            <a:pPr algn="ctr"/>
            <a:r>
              <a:rPr lang="en-US" dirty="0" smtClean="0"/>
              <a:t>Degradation (quality) – resource quality being lowered</a:t>
            </a:r>
          </a:p>
        </p:txBody>
      </p:sp>
      <p:sp>
        <p:nvSpPr>
          <p:cNvPr id="2" name="TextBox 1"/>
          <p:cNvSpPr txBox="1"/>
          <p:nvPr/>
        </p:nvSpPr>
        <p:spPr>
          <a:xfrm>
            <a:off x="3601905" y="1134210"/>
            <a:ext cx="1908921" cy="461665"/>
          </a:xfrm>
          <a:prstGeom prst="rect">
            <a:avLst/>
          </a:prstGeom>
          <a:noFill/>
        </p:spPr>
        <p:txBody>
          <a:bodyPr wrap="none" rtlCol="0">
            <a:spAutoFit/>
          </a:bodyPr>
          <a:lstStyle/>
          <a:p>
            <a:pPr algn="ctr"/>
            <a:r>
              <a:rPr lang="en-US" sz="2400" b="1" u="sng" dirty="0" smtClean="0"/>
              <a:t>Site Concerns</a:t>
            </a:r>
            <a:endParaRPr lang="en-US" sz="2400" b="1" u="sng" dirty="0"/>
          </a:p>
        </p:txBody>
      </p:sp>
      <p:sp>
        <p:nvSpPr>
          <p:cNvPr id="9" name="TextBox 8"/>
          <p:cNvSpPr txBox="1"/>
          <p:nvPr/>
        </p:nvSpPr>
        <p:spPr>
          <a:xfrm>
            <a:off x="3164901" y="3673650"/>
            <a:ext cx="2759217" cy="461665"/>
          </a:xfrm>
          <a:prstGeom prst="rect">
            <a:avLst/>
          </a:prstGeom>
          <a:noFill/>
        </p:spPr>
        <p:txBody>
          <a:bodyPr wrap="none" rtlCol="0">
            <a:spAutoFit/>
          </a:bodyPr>
          <a:lstStyle/>
          <a:p>
            <a:pPr algn="ctr"/>
            <a:r>
              <a:rPr lang="en-US" sz="2400" b="1" u="sng" dirty="0" smtClean="0"/>
              <a:t>Ecosystem Concerns</a:t>
            </a:r>
            <a:endParaRPr lang="en-US" sz="2400" b="1" u="sng"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588261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Concern Relationship to Resource Use/Hazard or to the Ecosystem</a:t>
            </a:r>
          </a:p>
        </p:txBody>
      </p:sp>
      <p:sp>
        <p:nvSpPr>
          <p:cNvPr id="3" name="Content Placeholder 2"/>
          <p:cNvSpPr>
            <a:spLocks noGrp="1"/>
          </p:cNvSpPr>
          <p:nvPr>
            <p:ph idx="1"/>
          </p:nvPr>
        </p:nvSpPr>
        <p:spPr>
          <a:xfrm>
            <a:off x="628650" y="1363969"/>
            <a:ext cx="7886700" cy="5141334"/>
          </a:xfrm>
        </p:spPr>
        <p:txBody>
          <a:bodyPr>
            <a:normAutofit fontScale="70000" lnSpcReduction="20000"/>
          </a:bodyPr>
          <a:lstStyle/>
          <a:p>
            <a:r>
              <a:rPr lang="en-US" b="1" dirty="0"/>
              <a:t>Use/Hazard Concerns</a:t>
            </a:r>
            <a:endParaRPr lang="en-US" dirty="0"/>
          </a:p>
          <a:p>
            <a:pPr lvl="1"/>
            <a:r>
              <a:rPr lang="en-US" dirty="0"/>
              <a:t>Insufficient—not enough of an onsite natural resource is available for desired land use</a:t>
            </a:r>
          </a:p>
          <a:p>
            <a:pPr lvl="1"/>
            <a:r>
              <a:rPr lang="en-US" dirty="0"/>
              <a:t>Excessive—too much of a natural resource onsite limits desired land use</a:t>
            </a:r>
          </a:p>
          <a:p>
            <a:pPr lvl="1"/>
            <a:r>
              <a:rPr lang="en-US" dirty="0"/>
              <a:t>Inadequate—natural resource quality is unsatisfactory for desired land use </a:t>
            </a:r>
          </a:p>
          <a:p>
            <a:pPr lvl="1"/>
            <a:r>
              <a:rPr lang="en-US" dirty="0"/>
              <a:t>Hazardous (quantity)—extreme amount of resource onsite poses a hazard to life and/or property</a:t>
            </a:r>
          </a:p>
          <a:p>
            <a:pPr lvl="1"/>
            <a:r>
              <a:rPr lang="en-US" dirty="0"/>
              <a:t>Hazardous (quality)—natural resource quality poses a hazard to life and/or property</a:t>
            </a:r>
          </a:p>
          <a:p>
            <a:pPr marL="0" indent="0">
              <a:buNone/>
            </a:pPr>
            <a:endParaRPr lang="en-US" dirty="0"/>
          </a:p>
          <a:p>
            <a:r>
              <a:rPr lang="en-US" b="1" dirty="0"/>
              <a:t>Ecosystem Concerns</a:t>
            </a:r>
            <a:endParaRPr lang="en-US" dirty="0"/>
          </a:p>
          <a:p>
            <a:pPr lvl="1"/>
            <a:r>
              <a:rPr lang="en-US" dirty="0"/>
              <a:t>Depletion—land use partially to fully reduces the quantity of an onsite and/or ecosystem natural resource</a:t>
            </a:r>
          </a:p>
          <a:p>
            <a:pPr lvl="1"/>
            <a:r>
              <a:rPr lang="en-US" dirty="0"/>
              <a:t>Excess Generation—land use increases the quantity of an ecosystem natural resource to an excessive magnitude</a:t>
            </a:r>
          </a:p>
          <a:p>
            <a:pPr lvl="1"/>
            <a:r>
              <a:rPr lang="en-US" dirty="0"/>
              <a:t>Degradation—land use reduces the quality of a site and/or ecosystem natural resource </a:t>
            </a:r>
          </a:p>
          <a:p>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2706566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Resource Concerns</a:t>
            </a:r>
            <a:endParaRPr lang="en-US" dirty="0"/>
          </a:p>
        </p:txBody>
      </p:sp>
      <p:sp>
        <p:nvSpPr>
          <p:cNvPr id="3" name="Content Placeholder 2"/>
          <p:cNvSpPr>
            <a:spLocks noGrp="1"/>
          </p:cNvSpPr>
          <p:nvPr>
            <p:ph idx="1"/>
          </p:nvPr>
        </p:nvSpPr>
        <p:spPr>
          <a:xfrm>
            <a:off x="772342" y="1363968"/>
            <a:ext cx="2754630" cy="5102145"/>
          </a:xfrm>
        </p:spPr>
        <p:txBody>
          <a:bodyPr>
            <a:noAutofit/>
          </a:bodyPr>
          <a:lstStyle/>
          <a:p>
            <a:pPr marL="0" indent="0">
              <a:spcBef>
                <a:spcPts val="0"/>
              </a:spcBef>
              <a:buNone/>
            </a:pPr>
            <a:r>
              <a:rPr lang="en-US" sz="2000" b="1" dirty="0"/>
              <a:t>Soil</a:t>
            </a:r>
            <a:endParaRPr lang="en-US" sz="2400" dirty="0"/>
          </a:p>
          <a:p>
            <a:pPr lvl="0">
              <a:spcBef>
                <a:spcPts val="0"/>
              </a:spcBef>
            </a:pPr>
            <a:r>
              <a:rPr lang="en-US" sz="2000" dirty="0"/>
              <a:t>Soil Quantity</a:t>
            </a:r>
          </a:p>
          <a:p>
            <a:pPr lvl="1">
              <a:spcBef>
                <a:spcPts val="0"/>
              </a:spcBef>
            </a:pPr>
            <a:r>
              <a:rPr lang="en-US" sz="1800" dirty="0"/>
              <a:t>Insufficient</a:t>
            </a:r>
          </a:p>
          <a:p>
            <a:pPr lvl="1">
              <a:spcBef>
                <a:spcPts val="0"/>
              </a:spcBef>
            </a:pPr>
            <a:r>
              <a:rPr lang="en-US" sz="1800" dirty="0"/>
              <a:t>Depletion</a:t>
            </a:r>
          </a:p>
          <a:p>
            <a:pPr lvl="0">
              <a:spcBef>
                <a:spcPts val="0"/>
              </a:spcBef>
            </a:pPr>
            <a:r>
              <a:rPr lang="en-US" sz="2000" dirty="0"/>
              <a:t>Soil Quality</a:t>
            </a:r>
          </a:p>
          <a:p>
            <a:pPr lvl="1">
              <a:spcBef>
                <a:spcPts val="0"/>
              </a:spcBef>
            </a:pPr>
            <a:r>
              <a:rPr lang="en-US" sz="1800" dirty="0"/>
              <a:t>Inadequate</a:t>
            </a:r>
          </a:p>
          <a:p>
            <a:pPr lvl="1">
              <a:spcBef>
                <a:spcPts val="0"/>
              </a:spcBef>
            </a:pPr>
            <a:r>
              <a:rPr lang="en-US" sz="1800" dirty="0"/>
              <a:t>Degradation</a:t>
            </a:r>
          </a:p>
          <a:p>
            <a:pPr marL="0" indent="0">
              <a:spcBef>
                <a:spcPts val="1200"/>
              </a:spcBef>
              <a:buNone/>
            </a:pPr>
            <a:r>
              <a:rPr lang="en-US" sz="2000" b="1" dirty="0"/>
              <a:t>Water</a:t>
            </a:r>
            <a:endParaRPr lang="en-US" sz="2000" dirty="0"/>
          </a:p>
          <a:p>
            <a:pPr lvl="0">
              <a:spcBef>
                <a:spcPts val="0"/>
              </a:spcBef>
            </a:pPr>
            <a:r>
              <a:rPr lang="en-US" sz="2000" dirty="0"/>
              <a:t>Water Quantity</a:t>
            </a:r>
          </a:p>
          <a:p>
            <a:pPr lvl="1">
              <a:spcBef>
                <a:spcPts val="0"/>
              </a:spcBef>
            </a:pPr>
            <a:r>
              <a:rPr lang="en-US" sz="1800" dirty="0"/>
              <a:t>Insufficient</a:t>
            </a:r>
          </a:p>
          <a:p>
            <a:pPr lvl="1">
              <a:spcBef>
                <a:spcPts val="0"/>
              </a:spcBef>
            </a:pPr>
            <a:r>
              <a:rPr lang="en-US" sz="1800" dirty="0"/>
              <a:t>Excessive</a:t>
            </a:r>
          </a:p>
          <a:p>
            <a:pPr lvl="1">
              <a:spcBef>
                <a:spcPts val="0"/>
              </a:spcBef>
            </a:pPr>
            <a:r>
              <a:rPr lang="en-US" sz="1800" dirty="0"/>
              <a:t>Hazardous</a:t>
            </a:r>
          </a:p>
          <a:p>
            <a:pPr lvl="1">
              <a:spcBef>
                <a:spcPts val="0"/>
              </a:spcBef>
            </a:pPr>
            <a:r>
              <a:rPr lang="en-US" sz="1800" dirty="0"/>
              <a:t>Depletion</a:t>
            </a:r>
          </a:p>
          <a:p>
            <a:pPr lvl="1">
              <a:spcBef>
                <a:spcPts val="0"/>
              </a:spcBef>
            </a:pPr>
            <a:r>
              <a:rPr lang="en-US" sz="1800" dirty="0"/>
              <a:t>Excess Generation</a:t>
            </a:r>
          </a:p>
          <a:p>
            <a:pPr lvl="0">
              <a:spcBef>
                <a:spcPts val="0"/>
              </a:spcBef>
            </a:pPr>
            <a:r>
              <a:rPr lang="en-US" sz="2000" dirty="0"/>
              <a:t>Water Quality</a:t>
            </a:r>
          </a:p>
          <a:p>
            <a:pPr lvl="1">
              <a:spcBef>
                <a:spcPts val="0"/>
              </a:spcBef>
            </a:pPr>
            <a:r>
              <a:rPr lang="en-US" sz="1800" dirty="0"/>
              <a:t>Inadequate</a:t>
            </a:r>
          </a:p>
          <a:p>
            <a:pPr lvl="1">
              <a:spcBef>
                <a:spcPts val="0"/>
              </a:spcBef>
            </a:pPr>
            <a:r>
              <a:rPr lang="en-US" sz="1800" dirty="0"/>
              <a:t>Hazardous</a:t>
            </a:r>
          </a:p>
          <a:p>
            <a:pPr lvl="1">
              <a:spcBef>
                <a:spcPts val="0"/>
              </a:spcBef>
            </a:pPr>
            <a:r>
              <a:rPr lang="en-US" sz="1800" dirty="0"/>
              <a:t>Degradation</a:t>
            </a:r>
          </a:p>
          <a:p>
            <a:pPr>
              <a:spcBef>
                <a:spcPts val="0"/>
              </a:spcBef>
            </a:pPr>
            <a:endParaRPr lang="en-US" sz="2000" dirty="0"/>
          </a:p>
        </p:txBody>
      </p:sp>
      <p:sp>
        <p:nvSpPr>
          <p:cNvPr id="4" name="Content Placeholder 2"/>
          <p:cNvSpPr txBox="1">
            <a:spLocks/>
          </p:cNvSpPr>
          <p:nvPr/>
        </p:nvSpPr>
        <p:spPr>
          <a:xfrm>
            <a:off x="3262997" y="1359612"/>
            <a:ext cx="2754630" cy="510214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000" b="1" dirty="0"/>
              <a:t>Air</a:t>
            </a:r>
            <a:endParaRPr lang="en-US" sz="2000" dirty="0"/>
          </a:p>
          <a:p>
            <a:pPr lvl="0">
              <a:spcBef>
                <a:spcPts val="0"/>
              </a:spcBef>
            </a:pPr>
            <a:r>
              <a:rPr lang="en-US" sz="2000" dirty="0"/>
              <a:t>Air Quality</a:t>
            </a:r>
          </a:p>
          <a:p>
            <a:pPr lvl="1">
              <a:spcBef>
                <a:spcPts val="0"/>
              </a:spcBef>
            </a:pPr>
            <a:r>
              <a:rPr lang="en-US" sz="1800" dirty="0"/>
              <a:t>Inadequate</a:t>
            </a:r>
          </a:p>
          <a:p>
            <a:pPr lvl="1">
              <a:spcBef>
                <a:spcPts val="0"/>
              </a:spcBef>
            </a:pPr>
            <a:r>
              <a:rPr lang="en-US" sz="1800" dirty="0" smtClean="0"/>
              <a:t>Degradation</a:t>
            </a:r>
            <a:endParaRPr lang="en-US" sz="2000" dirty="0"/>
          </a:p>
          <a:p>
            <a:pPr marL="0" lvl="0" indent="0">
              <a:spcBef>
                <a:spcPts val="1200"/>
              </a:spcBef>
              <a:buNone/>
            </a:pPr>
            <a:r>
              <a:rPr lang="en-US" sz="2000" b="1" dirty="0" smtClean="0"/>
              <a:t>Plants</a:t>
            </a:r>
          </a:p>
          <a:p>
            <a:pPr lvl="0">
              <a:spcBef>
                <a:spcPts val="0"/>
              </a:spcBef>
            </a:pPr>
            <a:r>
              <a:rPr lang="en-US" sz="2000" dirty="0" smtClean="0"/>
              <a:t>Plant </a:t>
            </a:r>
            <a:r>
              <a:rPr lang="en-US" sz="2000" dirty="0"/>
              <a:t>Quantity</a:t>
            </a:r>
          </a:p>
          <a:p>
            <a:pPr lvl="1">
              <a:spcBef>
                <a:spcPts val="0"/>
              </a:spcBef>
            </a:pPr>
            <a:r>
              <a:rPr lang="en-US" sz="1800" dirty="0"/>
              <a:t>Insufficient</a:t>
            </a:r>
          </a:p>
          <a:p>
            <a:pPr lvl="1">
              <a:spcBef>
                <a:spcPts val="0"/>
              </a:spcBef>
            </a:pPr>
            <a:r>
              <a:rPr lang="en-US" sz="1800" dirty="0"/>
              <a:t>Excessive</a:t>
            </a:r>
          </a:p>
          <a:p>
            <a:pPr lvl="1">
              <a:spcBef>
                <a:spcPts val="0"/>
              </a:spcBef>
            </a:pPr>
            <a:r>
              <a:rPr lang="en-US" sz="1800" dirty="0"/>
              <a:t>Hazardous</a:t>
            </a:r>
          </a:p>
          <a:p>
            <a:pPr lvl="1">
              <a:spcBef>
                <a:spcPts val="0"/>
              </a:spcBef>
            </a:pPr>
            <a:r>
              <a:rPr lang="en-US" sz="1800" dirty="0"/>
              <a:t>Depletion</a:t>
            </a:r>
          </a:p>
          <a:p>
            <a:pPr lvl="0">
              <a:spcBef>
                <a:spcPts val="0"/>
              </a:spcBef>
            </a:pPr>
            <a:r>
              <a:rPr lang="en-US" sz="2000" dirty="0"/>
              <a:t>Plant Quality</a:t>
            </a:r>
          </a:p>
          <a:p>
            <a:pPr lvl="1">
              <a:spcBef>
                <a:spcPts val="0"/>
              </a:spcBef>
            </a:pPr>
            <a:r>
              <a:rPr lang="en-US" sz="1800" dirty="0"/>
              <a:t>Inadequate</a:t>
            </a:r>
          </a:p>
          <a:p>
            <a:pPr lvl="1">
              <a:spcBef>
                <a:spcPts val="0"/>
              </a:spcBef>
            </a:pPr>
            <a:r>
              <a:rPr lang="en-US" sz="1800" dirty="0" smtClean="0"/>
              <a:t>Hazardous</a:t>
            </a:r>
            <a:endParaRPr lang="en-US" sz="1800" dirty="0"/>
          </a:p>
        </p:txBody>
      </p:sp>
      <p:sp>
        <p:nvSpPr>
          <p:cNvPr id="5" name="Content Placeholder 2"/>
          <p:cNvSpPr txBox="1">
            <a:spLocks/>
          </p:cNvSpPr>
          <p:nvPr/>
        </p:nvSpPr>
        <p:spPr>
          <a:xfrm>
            <a:off x="5760720" y="1391170"/>
            <a:ext cx="2754630" cy="510214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000" b="1" dirty="0"/>
              <a:t>Animals</a:t>
            </a:r>
            <a:endParaRPr lang="en-US" sz="2000" dirty="0"/>
          </a:p>
          <a:p>
            <a:pPr lvl="0">
              <a:spcBef>
                <a:spcPts val="0"/>
              </a:spcBef>
            </a:pPr>
            <a:r>
              <a:rPr lang="en-US" sz="2000" dirty="0"/>
              <a:t>Animal Quantity</a:t>
            </a:r>
          </a:p>
          <a:p>
            <a:pPr lvl="1">
              <a:spcBef>
                <a:spcPts val="0"/>
              </a:spcBef>
            </a:pPr>
            <a:r>
              <a:rPr lang="en-US" sz="1800" dirty="0"/>
              <a:t>Insufficient</a:t>
            </a:r>
          </a:p>
          <a:p>
            <a:pPr lvl="1">
              <a:spcBef>
                <a:spcPts val="0"/>
              </a:spcBef>
            </a:pPr>
            <a:r>
              <a:rPr lang="en-US" sz="1800" dirty="0"/>
              <a:t>Excessive</a:t>
            </a:r>
          </a:p>
          <a:p>
            <a:pPr lvl="1">
              <a:spcBef>
                <a:spcPts val="0"/>
              </a:spcBef>
            </a:pPr>
            <a:r>
              <a:rPr lang="en-US" sz="1800" dirty="0"/>
              <a:t>Depletion</a:t>
            </a:r>
          </a:p>
          <a:p>
            <a:pPr lvl="1">
              <a:spcBef>
                <a:spcPts val="0"/>
              </a:spcBef>
            </a:pPr>
            <a:r>
              <a:rPr lang="en-US" sz="1800" dirty="0"/>
              <a:t>Excess Generation</a:t>
            </a:r>
          </a:p>
          <a:p>
            <a:pPr lvl="0">
              <a:spcBef>
                <a:spcPts val="0"/>
              </a:spcBef>
            </a:pPr>
            <a:r>
              <a:rPr lang="en-US" sz="2000" dirty="0"/>
              <a:t>Animal Quality</a:t>
            </a:r>
          </a:p>
          <a:p>
            <a:pPr lvl="1">
              <a:spcBef>
                <a:spcPts val="0"/>
              </a:spcBef>
            </a:pPr>
            <a:r>
              <a:rPr lang="en-US" sz="1800" dirty="0"/>
              <a:t>Hazardous</a:t>
            </a:r>
          </a:p>
          <a:p>
            <a:pPr marL="0" indent="0">
              <a:spcBef>
                <a:spcPts val="1200"/>
              </a:spcBef>
              <a:buNone/>
            </a:pPr>
            <a:r>
              <a:rPr lang="en-US" sz="2000" b="1" dirty="0"/>
              <a:t>Energy</a:t>
            </a:r>
            <a:endParaRPr lang="en-US" sz="2000" dirty="0"/>
          </a:p>
          <a:p>
            <a:pPr lvl="0">
              <a:spcBef>
                <a:spcPts val="0"/>
              </a:spcBef>
            </a:pPr>
            <a:r>
              <a:rPr lang="en-US" sz="2000" dirty="0"/>
              <a:t>Energy Quantity</a:t>
            </a:r>
          </a:p>
          <a:p>
            <a:pPr lvl="1">
              <a:spcBef>
                <a:spcPts val="0"/>
              </a:spcBef>
            </a:pPr>
            <a:r>
              <a:rPr lang="en-US" sz="1800" dirty="0"/>
              <a:t>Insufficient</a:t>
            </a:r>
          </a:p>
          <a:p>
            <a:pPr marL="0" indent="0">
              <a:spcBef>
                <a:spcPts val="1200"/>
              </a:spcBef>
              <a:buNone/>
            </a:pPr>
            <a:r>
              <a:rPr lang="en-US" sz="2000" b="1" dirty="0"/>
              <a:t>Land</a:t>
            </a:r>
            <a:endParaRPr lang="en-US" sz="2000" dirty="0"/>
          </a:p>
          <a:p>
            <a:pPr lvl="0">
              <a:spcBef>
                <a:spcPts val="0"/>
              </a:spcBef>
            </a:pPr>
            <a:r>
              <a:rPr lang="en-US" sz="2000" dirty="0"/>
              <a:t>Land Quantity</a:t>
            </a:r>
          </a:p>
          <a:p>
            <a:pPr lvl="1">
              <a:spcBef>
                <a:spcPts val="0"/>
              </a:spcBef>
            </a:pPr>
            <a:r>
              <a:rPr lang="en-US" sz="1800" dirty="0"/>
              <a:t>Depletion</a:t>
            </a:r>
          </a:p>
          <a:p>
            <a:pPr lvl="0">
              <a:spcBef>
                <a:spcPts val="0"/>
              </a:spcBef>
            </a:pPr>
            <a:r>
              <a:rPr lang="en-US" sz="2000" dirty="0"/>
              <a:t>Land Quality</a:t>
            </a:r>
          </a:p>
          <a:p>
            <a:pPr lvl="1">
              <a:spcBef>
                <a:spcPts val="0"/>
              </a:spcBef>
            </a:pPr>
            <a:r>
              <a:rPr lang="en-US" sz="1800" dirty="0"/>
              <a:t>Inadequate</a:t>
            </a:r>
          </a:p>
          <a:p>
            <a:pPr lvl="1">
              <a:spcBef>
                <a:spcPts val="0"/>
              </a:spcBef>
            </a:pPr>
            <a:r>
              <a:rPr lang="en-US" sz="1800" dirty="0"/>
              <a:t>Hazardous</a:t>
            </a:r>
          </a:p>
          <a:p>
            <a:pPr>
              <a:spcBef>
                <a:spcPts val="0"/>
              </a:spcBef>
            </a:pPr>
            <a:endParaRPr lang="en-US" sz="2000" dirty="0"/>
          </a:p>
        </p:txBody>
      </p:sp>
      <p:sp>
        <p:nvSpPr>
          <p:cNvPr id="6" name="Footer Placeholder 5"/>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5803985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Concern Causes: Soil</a:t>
            </a:r>
            <a:endParaRPr lang="en-US" dirty="0"/>
          </a:p>
        </p:txBody>
      </p:sp>
      <p:sp>
        <p:nvSpPr>
          <p:cNvPr id="3" name="Content Placeholder 2"/>
          <p:cNvSpPr>
            <a:spLocks noGrp="1"/>
          </p:cNvSpPr>
          <p:nvPr>
            <p:ph idx="1"/>
          </p:nvPr>
        </p:nvSpPr>
        <p:spPr>
          <a:xfrm>
            <a:off x="628650" y="1363969"/>
            <a:ext cx="7886700" cy="5089082"/>
          </a:xfrm>
        </p:spPr>
        <p:txBody>
          <a:bodyPr>
            <a:normAutofit fontScale="85000" lnSpcReduction="20000"/>
          </a:bodyPr>
          <a:lstStyle/>
          <a:p>
            <a:pPr lvl="0"/>
            <a:r>
              <a:rPr lang="en-US" dirty="0" smtClean="0"/>
              <a:t>Insufficient </a:t>
            </a:r>
            <a:r>
              <a:rPr lang="en-US" dirty="0"/>
              <a:t>Soil Quantity</a:t>
            </a:r>
          </a:p>
          <a:p>
            <a:pPr lvl="1"/>
            <a:r>
              <a:rPr lang="en-US" dirty="0"/>
              <a:t>Insufficient onsite soil depth for crop production and forest product production</a:t>
            </a:r>
          </a:p>
          <a:p>
            <a:pPr lvl="0"/>
            <a:r>
              <a:rPr lang="en-US" dirty="0"/>
              <a:t>Soil Quantity Depletion </a:t>
            </a:r>
          </a:p>
          <a:p>
            <a:pPr lvl="1"/>
            <a:r>
              <a:rPr lang="en-US" dirty="0"/>
              <a:t>Soil depletion resulting from accelerated erosion above natural geologic rates limits future land use of the site</a:t>
            </a:r>
          </a:p>
          <a:p>
            <a:pPr lvl="1"/>
            <a:r>
              <a:rPr lang="en-US" dirty="0"/>
              <a:t>Soil depletion due to land use (e.g., mineral extraction) limits future land use of the site</a:t>
            </a:r>
          </a:p>
          <a:p>
            <a:pPr lvl="0"/>
            <a:r>
              <a:rPr lang="en-US" dirty="0"/>
              <a:t>Inadequate Soil Quality</a:t>
            </a:r>
          </a:p>
          <a:p>
            <a:pPr lvl="1"/>
            <a:r>
              <a:rPr lang="en-US" dirty="0"/>
              <a:t>Inadequate soil quality limits crop, tree, or forage productivity on the site</a:t>
            </a:r>
          </a:p>
          <a:p>
            <a:pPr lvl="1"/>
            <a:r>
              <a:rPr lang="en-US" dirty="0"/>
              <a:t>Inadequate soil quality for infrastructure or facility construction on the site</a:t>
            </a:r>
          </a:p>
          <a:p>
            <a:pPr lvl="0"/>
            <a:r>
              <a:rPr lang="en-US" dirty="0"/>
              <a:t>Soil Quality Degradation</a:t>
            </a:r>
          </a:p>
          <a:p>
            <a:pPr lvl="1"/>
            <a:r>
              <a:rPr lang="en-US" dirty="0"/>
              <a:t>Soil quality degradation results from intensive land use and potentially limits future land uses on the site</a:t>
            </a:r>
          </a:p>
          <a:p>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953651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Concern Causes: Water</a:t>
            </a:r>
            <a:endParaRPr lang="en-US" dirty="0"/>
          </a:p>
        </p:txBody>
      </p:sp>
      <p:sp>
        <p:nvSpPr>
          <p:cNvPr id="3" name="Content Placeholder 2"/>
          <p:cNvSpPr>
            <a:spLocks noGrp="1"/>
          </p:cNvSpPr>
          <p:nvPr>
            <p:ph idx="1"/>
          </p:nvPr>
        </p:nvSpPr>
        <p:spPr>
          <a:xfrm>
            <a:off x="628650" y="1168024"/>
            <a:ext cx="7886700" cy="5232774"/>
          </a:xfrm>
        </p:spPr>
        <p:txBody>
          <a:bodyPr>
            <a:normAutofit fontScale="55000" lnSpcReduction="20000"/>
          </a:bodyPr>
          <a:lstStyle/>
          <a:p>
            <a:pPr lvl="0"/>
            <a:r>
              <a:rPr lang="en-US" dirty="0" smtClean="0"/>
              <a:t>Insufficient </a:t>
            </a:r>
            <a:r>
              <a:rPr lang="en-US" dirty="0"/>
              <a:t>Water Quantity</a:t>
            </a:r>
          </a:p>
          <a:p>
            <a:pPr lvl="1"/>
            <a:r>
              <a:rPr lang="en-US" dirty="0"/>
              <a:t>Insufficient onsite water limits crop, tree, or forage production</a:t>
            </a:r>
          </a:p>
          <a:p>
            <a:pPr lvl="1"/>
            <a:r>
              <a:rPr lang="en-US" dirty="0"/>
              <a:t>Insufficient or poor distribution of water limits livestock production goals</a:t>
            </a:r>
          </a:p>
          <a:p>
            <a:pPr lvl="0"/>
            <a:r>
              <a:rPr lang="en-US" dirty="0"/>
              <a:t>Excessive Water Quantity</a:t>
            </a:r>
          </a:p>
          <a:p>
            <a:pPr lvl="1"/>
            <a:r>
              <a:rPr lang="en-US" dirty="0"/>
              <a:t>Excessive water limits crop, tree, or forage production</a:t>
            </a:r>
          </a:p>
          <a:p>
            <a:pPr lvl="1"/>
            <a:r>
              <a:rPr lang="en-US" dirty="0"/>
              <a:t>Excessive water limits infrastructure and facility construction</a:t>
            </a:r>
          </a:p>
          <a:p>
            <a:pPr lvl="0"/>
            <a:r>
              <a:rPr lang="en-US" dirty="0"/>
              <a:t>Hazardous Water Quantity</a:t>
            </a:r>
          </a:p>
          <a:p>
            <a:pPr lvl="1"/>
            <a:r>
              <a:rPr lang="en-US" dirty="0"/>
              <a:t>Flood flows make land use hazardous for humans, livestock, and structures</a:t>
            </a:r>
          </a:p>
          <a:p>
            <a:pPr lvl="0"/>
            <a:r>
              <a:rPr lang="en-US" dirty="0"/>
              <a:t>Water Quantity Depletion</a:t>
            </a:r>
          </a:p>
          <a:p>
            <a:pPr lvl="1"/>
            <a:r>
              <a:rPr lang="en-US" dirty="0"/>
              <a:t>Water depletion due to withdrawals from a stream/river decrease downstream flows and degraded ecosystem conditions</a:t>
            </a:r>
          </a:p>
          <a:p>
            <a:pPr lvl="1"/>
            <a:r>
              <a:rPr lang="en-US" dirty="0"/>
              <a:t>Water depletion due to withdrawals from a groundwater aquifer cause aquifer depletion and potential aquifer loss</a:t>
            </a:r>
          </a:p>
          <a:p>
            <a:pPr lvl="0"/>
            <a:r>
              <a:rPr lang="en-US" dirty="0"/>
              <a:t>Excess Water Quantity Generation</a:t>
            </a:r>
          </a:p>
          <a:p>
            <a:pPr lvl="1"/>
            <a:r>
              <a:rPr lang="en-US" dirty="0"/>
              <a:t>Excess water generation due to land use increases downstream flooding</a:t>
            </a:r>
          </a:p>
          <a:p>
            <a:pPr lvl="0"/>
            <a:r>
              <a:rPr lang="en-US" dirty="0"/>
              <a:t>Inadequate Water Quality</a:t>
            </a:r>
          </a:p>
          <a:p>
            <a:pPr lvl="1"/>
            <a:r>
              <a:rPr lang="en-US" dirty="0"/>
              <a:t>Inadequate water quality for desired use due to high concentrations of pollutants</a:t>
            </a:r>
          </a:p>
          <a:p>
            <a:pPr lvl="0"/>
            <a:r>
              <a:rPr lang="en-US" dirty="0"/>
              <a:t>Hazardous Water Quality</a:t>
            </a:r>
          </a:p>
          <a:p>
            <a:pPr lvl="1"/>
            <a:r>
              <a:rPr lang="en-US" dirty="0"/>
              <a:t>Water quality is hazardous to humans or animals</a:t>
            </a:r>
          </a:p>
          <a:p>
            <a:pPr lvl="0"/>
            <a:r>
              <a:rPr lang="en-US" dirty="0"/>
              <a:t>Water Quality Degradation</a:t>
            </a:r>
          </a:p>
          <a:p>
            <a:pPr lvl="1"/>
            <a:r>
              <a:rPr lang="en-US" dirty="0"/>
              <a:t>Surface water quality is degraded by land use pollutant runoff</a:t>
            </a:r>
          </a:p>
          <a:p>
            <a:pPr lvl="1"/>
            <a:r>
              <a:rPr lang="en-US" dirty="0"/>
              <a:t>Surface water quality condition (e.g., temperature) is degraded by land use</a:t>
            </a:r>
          </a:p>
          <a:p>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577229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Fundamentals</a:t>
            </a:r>
            <a:endParaRPr lang="en-US" dirty="0"/>
          </a:p>
        </p:txBody>
      </p:sp>
      <p:sp>
        <p:nvSpPr>
          <p:cNvPr id="4" name="Content Placeholder 3"/>
          <p:cNvSpPr>
            <a:spLocks noGrp="1"/>
          </p:cNvSpPr>
          <p:nvPr>
            <p:ph idx="1"/>
          </p:nvPr>
        </p:nvSpPr>
        <p:spPr/>
        <p:txBody>
          <a:bodyPr>
            <a:normAutofit fontScale="92500" lnSpcReduction="20000"/>
          </a:bodyPr>
          <a:lstStyle/>
          <a:p>
            <a:r>
              <a:rPr lang="en-US" sz="3200" dirty="0" smtClean="0"/>
              <a:t>System boundary</a:t>
            </a:r>
          </a:p>
          <a:p>
            <a:r>
              <a:rPr lang="en-US" dirty="0"/>
              <a:t>C</a:t>
            </a:r>
            <a:r>
              <a:rPr lang="en-US" dirty="0" smtClean="0"/>
              <a:t>omponents (fixed and movable):</a:t>
            </a:r>
            <a:endParaRPr lang="en-US" sz="3200" dirty="0" smtClean="0"/>
          </a:p>
          <a:p>
            <a:pPr lvl="1"/>
            <a:r>
              <a:rPr lang="en-US" sz="2900" dirty="0" smtClean="0"/>
              <a:t>Matter, material things</a:t>
            </a:r>
          </a:p>
          <a:p>
            <a:pPr lvl="1"/>
            <a:r>
              <a:rPr lang="en-US" sz="2900" dirty="0" smtClean="0"/>
              <a:t>Energy, in various forms</a:t>
            </a:r>
            <a:endParaRPr lang="en-US" sz="2900" dirty="0"/>
          </a:p>
          <a:p>
            <a:pPr lvl="1"/>
            <a:r>
              <a:rPr lang="en-US" sz="2900" dirty="0" smtClean="0"/>
              <a:t>Other: Information, money, etc. </a:t>
            </a:r>
            <a:endParaRPr lang="en-US" sz="2900" dirty="0"/>
          </a:p>
          <a:p>
            <a:r>
              <a:rPr lang="en-US" sz="3200" dirty="0" smtClean="0"/>
              <a:t>Processes: transformations, movements, storage/release, etc.</a:t>
            </a:r>
          </a:p>
          <a:p>
            <a:r>
              <a:rPr lang="en-US" dirty="0"/>
              <a:t>Inputs and outputs (open system)</a:t>
            </a:r>
          </a:p>
          <a:p>
            <a:r>
              <a:rPr lang="en-US" sz="3200" dirty="0" smtClean="0"/>
              <a:t>Systems within systems (subsystems)</a:t>
            </a:r>
          </a:p>
          <a:p>
            <a:r>
              <a:rPr lang="en-US" dirty="0" smtClean="0"/>
              <a:t>System types: natural, human-constructed, and mixed</a:t>
            </a:r>
            <a:endParaRPr lang="en-US" dirty="0"/>
          </a:p>
          <a:p>
            <a:pPr marL="0" indent="0">
              <a:buNone/>
            </a:pPr>
            <a:endParaRPr lang="en-US" sz="3200" dirty="0" smtClean="0"/>
          </a:p>
          <a:p>
            <a:endParaRPr lang="en-US" sz="3200" dirty="0" smtClean="0"/>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451800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Crop Production Example</a:t>
            </a:r>
            <a:br>
              <a:rPr lang="en-US" dirty="0" smtClean="0"/>
            </a:br>
            <a:r>
              <a:rPr lang="en-US" sz="2000" dirty="0" smtClean="0"/>
              <a:t>Non-Irrigated</a:t>
            </a:r>
            <a:endParaRPr lang="en-US" dirty="0"/>
          </a:p>
        </p:txBody>
      </p:sp>
      <p:sp>
        <p:nvSpPr>
          <p:cNvPr id="3" name="Content Placeholder 2"/>
          <p:cNvSpPr>
            <a:spLocks noGrp="1"/>
          </p:cNvSpPr>
          <p:nvPr>
            <p:ph idx="1"/>
          </p:nvPr>
        </p:nvSpPr>
        <p:spPr>
          <a:xfrm>
            <a:off x="974892" y="2181653"/>
            <a:ext cx="3559008" cy="4351338"/>
          </a:xfrm>
        </p:spPr>
        <p:txBody>
          <a:bodyPr>
            <a:normAutofit/>
          </a:bodyPr>
          <a:lstStyle/>
          <a:p>
            <a:r>
              <a:rPr lang="en-US" sz="2400" dirty="0" smtClean="0"/>
              <a:t>Soil quantity</a:t>
            </a:r>
          </a:p>
          <a:p>
            <a:pPr lvl="1"/>
            <a:r>
              <a:rPr lang="en-US" sz="2000" dirty="0" smtClean="0"/>
              <a:t>Insufficient</a:t>
            </a:r>
          </a:p>
          <a:p>
            <a:pPr lvl="1"/>
            <a:r>
              <a:rPr lang="en-US" sz="2000" dirty="0" smtClean="0"/>
              <a:t>Depletion</a:t>
            </a:r>
          </a:p>
          <a:p>
            <a:r>
              <a:rPr lang="en-US" sz="2400" dirty="0" smtClean="0"/>
              <a:t>Soil quality</a:t>
            </a:r>
          </a:p>
          <a:p>
            <a:pPr lvl="1"/>
            <a:r>
              <a:rPr lang="en-US" sz="2000" dirty="0" smtClean="0"/>
              <a:t>Inadequate</a:t>
            </a:r>
          </a:p>
          <a:p>
            <a:pPr lvl="1"/>
            <a:r>
              <a:rPr lang="en-US" sz="2000" dirty="0" smtClean="0"/>
              <a:t>Degradation</a:t>
            </a:r>
          </a:p>
          <a:p>
            <a:r>
              <a:rPr lang="en-US" sz="2400" dirty="0" smtClean="0"/>
              <a:t>Water quantity</a:t>
            </a:r>
          </a:p>
          <a:p>
            <a:pPr lvl="1"/>
            <a:r>
              <a:rPr lang="en-US" sz="2000" dirty="0" smtClean="0"/>
              <a:t>Insufficient </a:t>
            </a:r>
          </a:p>
          <a:p>
            <a:pPr lvl="1"/>
            <a:r>
              <a:rPr lang="en-US" sz="2000" dirty="0" smtClean="0"/>
              <a:t>Excessive </a:t>
            </a:r>
          </a:p>
          <a:p>
            <a:r>
              <a:rPr lang="en-US" sz="2400" dirty="0" smtClean="0"/>
              <a:t>Water quality</a:t>
            </a:r>
          </a:p>
          <a:p>
            <a:pPr lvl="1"/>
            <a:r>
              <a:rPr lang="en-US" sz="2000" dirty="0" smtClean="0"/>
              <a:t>Degradation</a:t>
            </a:r>
          </a:p>
        </p:txBody>
      </p:sp>
      <p:sp>
        <p:nvSpPr>
          <p:cNvPr id="4" name="Content Placeholder 2"/>
          <p:cNvSpPr txBox="1">
            <a:spLocks/>
          </p:cNvSpPr>
          <p:nvPr/>
        </p:nvSpPr>
        <p:spPr>
          <a:xfrm>
            <a:off x="4589712" y="2183127"/>
            <a:ext cx="390525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Air Quality</a:t>
            </a:r>
          </a:p>
          <a:p>
            <a:pPr lvl="1"/>
            <a:r>
              <a:rPr lang="en-US" sz="2000" dirty="0" smtClean="0"/>
              <a:t>Inadequate </a:t>
            </a:r>
          </a:p>
          <a:p>
            <a:pPr lvl="1"/>
            <a:r>
              <a:rPr lang="en-US" sz="2000" dirty="0" smtClean="0"/>
              <a:t>Degradation</a:t>
            </a:r>
            <a:endParaRPr lang="en-US" sz="2000" dirty="0"/>
          </a:p>
          <a:p>
            <a:r>
              <a:rPr lang="en-US" sz="2400" dirty="0" smtClean="0"/>
              <a:t>Plant </a:t>
            </a:r>
            <a:r>
              <a:rPr lang="en-US" sz="2400" dirty="0"/>
              <a:t>quantity</a:t>
            </a:r>
          </a:p>
          <a:p>
            <a:pPr lvl="1"/>
            <a:r>
              <a:rPr lang="en-US" sz="2000" dirty="0" smtClean="0"/>
              <a:t>Excessive</a:t>
            </a:r>
          </a:p>
          <a:p>
            <a:pPr lvl="1"/>
            <a:r>
              <a:rPr lang="en-US" sz="2000" dirty="0" smtClean="0"/>
              <a:t>Depletion</a:t>
            </a:r>
          </a:p>
          <a:p>
            <a:r>
              <a:rPr lang="en-US" sz="2400" dirty="0" smtClean="0"/>
              <a:t>Animal quantity</a:t>
            </a:r>
          </a:p>
          <a:p>
            <a:pPr lvl="1"/>
            <a:r>
              <a:rPr lang="en-US" sz="2000" dirty="0" smtClean="0"/>
              <a:t>Excessive</a:t>
            </a:r>
          </a:p>
          <a:p>
            <a:pPr lvl="1"/>
            <a:r>
              <a:rPr lang="en-US" sz="2000" dirty="0" smtClean="0"/>
              <a:t>Depletion</a:t>
            </a:r>
          </a:p>
          <a:p>
            <a:r>
              <a:rPr lang="en-US" sz="2400" dirty="0" smtClean="0"/>
              <a:t>Land quality</a:t>
            </a:r>
          </a:p>
          <a:p>
            <a:pPr lvl="1"/>
            <a:r>
              <a:rPr lang="en-US" sz="2000" dirty="0" smtClean="0"/>
              <a:t>Inadequate</a:t>
            </a:r>
          </a:p>
          <a:p>
            <a:pPr lvl="1"/>
            <a:r>
              <a:rPr lang="en-US" sz="2000" dirty="0" smtClean="0"/>
              <a:t>Hazardous</a:t>
            </a:r>
          </a:p>
          <a:p>
            <a:pPr marL="0" indent="0">
              <a:buFont typeface="Arial" panose="020B0604020202020204" pitchFamily="34" charset="0"/>
              <a:buNone/>
            </a:pPr>
            <a:endParaRPr lang="en-US" sz="2400" dirty="0" smtClean="0"/>
          </a:p>
        </p:txBody>
      </p:sp>
      <p:sp>
        <p:nvSpPr>
          <p:cNvPr id="5" name="Rectangle 4"/>
          <p:cNvSpPr/>
          <p:nvPr/>
        </p:nvSpPr>
        <p:spPr>
          <a:xfrm>
            <a:off x="360486" y="1268246"/>
            <a:ext cx="8370280" cy="369332"/>
          </a:xfrm>
          <a:prstGeom prst="rect">
            <a:avLst/>
          </a:prstGeom>
        </p:spPr>
        <p:txBody>
          <a:bodyPr wrap="square">
            <a:spAutoFit/>
          </a:bodyPr>
          <a:lstStyle/>
          <a:p>
            <a:pPr algn="ctr"/>
            <a:r>
              <a:rPr lang="en-US" dirty="0"/>
              <a:t>[</a:t>
            </a:r>
            <a:r>
              <a:rPr lang="en-US" dirty="0">
                <a:solidFill>
                  <a:srgbClr val="FF0000"/>
                </a:solidFill>
              </a:rPr>
              <a:t>Adjective</a:t>
            </a:r>
            <a:r>
              <a:rPr lang="en-US" dirty="0"/>
              <a:t>] [</a:t>
            </a:r>
            <a:r>
              <a:rPr lang="en-US" b="1" dirty="0"/>
              <a:t>Resource</a:t>
            </a:r>
            <a:r>
              <a:rPr lang="en-US" dirty="0"/>
              <a:t>] [Quantity or Quality] [Limits/Is hazardous to] </a:t>
            </a:r>
            <a:r>
              <a:rPr lang="en-US" dirty="0" smtClean="0"/>
              <a:t>[</a:t>
            </a:r>
            <a:r>
              <a:rPr lang="en-US" b="1" dirty="0" smtClean="0"/>
              <a:t>Crop Production</a:t>
            </a:r>
            <a:r>
              <a:rPr lang="en-US" dirty="0" smtClean="0"/>
              <a:t>]</a:t>
            </a:r>
            <a:endParaRPr lang="en-US" dirty="0"/>
          </a:p>
        </p:txBody>
      </p:sp>
      <p:sp>
        <p:nvSpPr>
          <p:cNvPr id="6" name="TextBox 5"/>
          <p:cNvSpPr txBox="1"/>
          <p:nvPr/>
        </p:nvSpPr>
        <p:spPr>
          <a:xfrm>
            <a:off x="1370262" y="1688772"/>
            <a:ext cx="6349815" cy="369332"/>
          </a:xfrm>
          <a:prstGeom prst="rect">
            <a:avLst/>
          </a:prstGeom>
          <a:noFill/>
        </p:spPr>
        <p:txBody>
          <a:bodyPr wrap="none" rtlCol="0">
            <a:spAutoFit/>
          </a:bodyPr>
          <a:lstStyle/>
          <a:p>
            <a:pPr algn="ctr"/>
            <a:r>
              <a:rPr lang="en-US" dirty="0" smtClean="0"/>
              <a:t>[</a:t>
            </a:r>
            <a:r>
              <a:rPr lang="en-US" b="1" dirty="0" smtClean="0"/>
              <a:t>Crop Production</a:t>
            </a:r>
            <a:r>
              <a:rPr lang="en-US" dirty="0" smtClean="0"/>
              <a:t>] Causes [</a:t>
            </a:r>
            <a:r>
              <a:rPr lang="en-US" b="1" dirty="0" smtClean="0"/>
              <a:t>Resource</a:t>
            </a:r>
            <a:r>
              <a:rPr lang="en-US" dirty="0" smtClean="0"/>
              <a:t>] [Quantity or Quality] [</a:t>
            </a:r>
            <a:r>
              <a:rPr lang="en-US" dirty="0" smtClean="0">
                <a:solidFill>
                  <a:srgbClr val="FF0000"/>
                </a:solidFill>
              </a:rPr>
              <a:t>Noun</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6470784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016" y="365127"/>
            <a:ext cx="7886700" cy="772793"/>
          </a:xfrm>
        </p:spPr>
        <p:txBody>
          <a:bodyPr>
            <a:normAutofit/>
          </a:bodyPr>
          <a:lstStyle/>
          <a:p>
            <a:r>
              <a:rPr lang="en-US" dirty="0" smtClean="0"/>
              <a:t>Livestock Production Example</a:t>
            </a:r>
            <a:endParaRPr lang="en-US" dirty="0"/>
          </a:p>
        </p:txBody>
      </p:sp>
      <p:sp>
        <p:nvSpPr>
          <p:cNvPr id="3" name="Content Placeholder 2"/>
          <p:cNvSpPr>
            <a:spLocks noGrp="1"/>
          </p:cNvSpPr>
          <p:nvPr>
            <p:ph idx="1"/>
          </p:nvPr>
        </p:nvSpPr>
        <p:spPr>
          <a:xfrm>
            <a:off x="974892" y="1961846"/>
            <a:ext cx="3559008" cy="4351338"/>
          </a:xfrm>
        </p:spPr>
        <p:txBody>
          <a:bodyPr>
            <a:normAutofit/>
          </a:bodyPr>
          <a:lstStyle/>
          <a:p>
            <a:r>
              <a:rPr lang="en-US" sz="2400" dirty="0" smtClean="0"/>
              <a:t>Water quantity</a:t>
            </a:r>
          </a:p>
          <a:p>
            <a:pPr lvl="1"/>
            <a:r>
              <a:rPr lang="en-US" sz="2000" dirty="0" smtClean="0"/>
              <a:t>Insufficient </a:t>
            </a:r>
          </a:p>
          <a:p>
            <a:pPr lvl="1"/>
            <a:r>
              <a:rPr lang="en-US" sz="2000" dirty="0" smtClean="0"/>
              <a:t>Hazardous</a:t>
            </a:r>
          </a:p>
          <a:p>
            <a:r>
              <a:rPr lang="en-US" sz="2400" dirty="0" smtClean="0"/>
              <a:t>Water quality</a:t>
            </a:r>
          </a:p>
          <a:p>
            <a:pPr lvl="1"/>
            <a:r>
              <a:rPr lang="en-US" sz="2000" dirty="0" smtClean="0"/>
              <a:t>Inadequate</a:t>
            </a:r>
          </a:p>
          <a:p>
            <a:pPr lvl="1"/>
            <a:r>
              <a:rPr lang="en-US" sz="2000" dirty="0" smtClean="0"/>
              <a:t>Degradation</a:t>
            </a:r>
          </a:p>
        </p:txBody>
      </p:sp>
      <p:sp>
        <p:nvSpPr>
          <p:cNvPr id="4" name="Content Placeholder 2"/>
          <p:cNvSpPr txBox="1">
            <a:spLocks/>
          </p:cNvSpPr>
          <p:nvPr/>
        </p:nvSpPr>
        <p:spPr>
          <a:xfrm>
            <a:off x="4589712" y="1972198"/>
            <a:ext cx="390525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smtClean="0"/>
              <a:t>Plant </a:t>
            </a:r>
            <a:r>
              <a:rPr lang="en-US" sz="2400" dirty="0"/>
              <a:t>quantity</a:t>
            </a:r>
          </a:p>
          <a:p>
            <a:pPr lvl="1"/>
            <a:r>
              <a:rPr lang="en-US" sz="2000" dirty="0" smtClean="0"/>
              <a:t>Insufficient</a:t>
            </a:r>
          </a:p>
          <a:p>
            <a:pPr lvl="1"/>
            <a:r>
              <a:rPr lang="en-US" sz="2000" dirty="0" smtClean="0"/>
              <a:t>Hazardous</a:t>
            </a:r>
          </a:p>
          <a:p>
            <a:r>
              <a:rPr lang="en-US" sz="2400" dirty="0" smtClean="0"/>
              <a:t>Plant quality</a:t>
            </a:r>
          </a:p>
          <a:p>
            <a:pPr lvl="1"/>
            <a:r>
              <a:rPr lang="en-US" sz="2000" dirty="0" smtClean="0"/>
              <a:t>Inadequate</a:t>
            </a:r>
          </a:p>
          <a:p>
            <a:pPr lvl="1"/>
            <a:r>
              <a:rPr lang="en-US" sz="2000" dirty="0" smtClean="0"/>
              <a:t>Degradation</a:t>
            </a:r>
          </a:p>
          <a:p>
            <a:pPr lvl="1"/>
            <a:r>
              <a:rPr lang="en-US" sz="2000" dirty="0" smtClean="0"/>
              <a:t>Hazardous</a:t>
            </a:r>
          </a:p>
          <a:p>
            <a:r>
              <a:rPr lang="en-US" sz="2400" dirty="0" smtClean="0"/>
              <a:t>Animal quantity</a:t>
            </a:r>
          </a:p>
          <a:p>
            <a:pPr lvl="1"/>
            <a:r>
              <a:rPr lang="en-US" sz="2000" dirty="0" smtClean="0"/>
              <a:t>Excessive (pests)</a:t>
            </a:r>
          </a:p>
          <a:p>
            <a:r>
              <a:rPr lang="en-US" sz="2400" dirty="0" smtClean="0"/>
              <a:t>Land quality</a:t>
            </a:r>
          </a:p>
          <a:p>
            <a:pPr lvl="1"/>
            <a:r>
              <a:rPr lang="en-US" sz="2000" dirty="0" smtClean="0"/>
              <a:t>Hazardous</a:t>
            </a:r>
          </a:p>
          <a:p>
            <a:pPr marL="0" indent="0">
              <a:buFont typeface="Arial" panose="020B0604020202020204" pitchFamily="34" charset="0"/>
              <a:buNone/>
            </a:pPr>
            <a:endParaRPr lang="en-US" sz="2400" dirty="0" smtClean="0"/>
          </a:p>
        </p:txBody>
      </p:sp>
      <p:sp>
        <p:nvSpPr>
          <p:cNvPr id="5" name="Rectangle 4"/>
          <p:cNvSpPr/>
          <p:nvPr/>
        </p:nvSpPr>
        <p:spPr>
          <a:xfrm>
            <a:off x="219813" y="1109983"/>
            <a:ext cx="8642837" cy="369332"/>
          </a:xfrm>
          <a:prstGeom prst="rect">
            <a:avLst/>
          </a:prstGeom>
        </p:spPr>
        <p:txBody>
          <a:bodyPr wrap="square">
            <a:spAutoFit/>
          </a:bodyPr>
          <a:lstStyle/>
          <a:p>
            <a:pPr algn="ctr"/>
            <a:r>
              <a:rPr lang="en-US" dirty="0"/>
              <a:t>[</a:t>
            </a:r>
            <a:r>
              <a:rPr lang="en-US" dirty="0">
                <a:solidFill>
                  <a:srgbClr val="FF0000"/>
                </a:solidFill>
              </a:rPr>
              <a:t>Adjective</a:t>
            </a:r>
            <a:r>
              <a:rPr lang="en-US" dirty="0"/>
              <a:t>] [</a:t>
            </a:r>
            <a:r>
              <a:rPr lang="en-US" b="1" dirty="0"/>
              <a:t>Resource</a:t>
            </a:r>
            <a:r>
              <a:rPr lang="en-US" dirty="0"/>
              <a:t>] [Quantity or Quality] [Limits/Is hazardous to] </a:t>
            </a:r>
            <a:r>
              <a:rPr lang="en-US" dirty="0" smtClean="0"/>
              <a:t>[</a:t>
            </a:r>
            <a:r>
              <a:rPr lang="en-US" b="1" dirty="0" smtClean="0"/>
              <a:t>Livestock Production</a:t>
            </a:r>
            <a:r>
              <a:rPr lang="en-US" dirty="0" smtClean="0"/>
              <a:t>]</a:t>
            </a:r>
            <a:endParaRPr lang="en-US" dirty="0"/>
          </a:p>
        </p:txBody>
      </p:sp>
      <p:sp>
        <p:nvSpPr>
          <p:cNvPr id="6" name="TextBox 5"/>
          <p:cNvSpPr txBox="1"/>
          <p:nvPr/>
        </p:nvSpPr>
        <p:spPr>
          <a:xfrm>
            <a:off x="1157513" y="1539301"/>
            <a:ext cx="6775317" cy="369332"/>
          </a:xfrm>
          <a:prstGeom prst="rect">
            <a:avLst/>
          </a:prstGeom>
          <a:noFill/>
        </p:spPr>
        <p:txBody>
          <a:bodyPr wrap="none" rtlCol="0">
            <a:spAutoFit/>
          </a:bodyPr>
          <a:lstStyle/>
          <a:p>
            <a:pPr algn="ctr"/>
            <a:r>
              <a:rPr lang="en-US" dirty="0" smtClean="0"/>
              <a:t>[</a:t>
            </a:r>
            <a:r>
              <a:rPr lang="en-US" b="1" dirty="0" smtClean="0"/>
              <a:t>Livestock Production</a:t>
            </a:r>
            <a:r>
              <a:rPr lang="en-US" dirty="0" smtClean="0"/>
              <a:t>] Causes [</a:t>
            </a:r>
            <a:r>
              <a:rPr lang="en-US" b="1" dirty="0" smtClean="0"/>
              <a:t>Resource</a:t>
            </a:r>
            <a:r>
              <a:rPr lang="en-US" dirty="0" smtClean="0"/>
              <a:t>] [Quantity or Quality] [</a:t>
            </a:r>
            <a:r>
              <a:rPr lang="en-US" dirty="0" smtClean="0">
                <a:solidFill>
                  <a:srgbClr val="FF0000"/>
                </a:solidFill>
              </a:rPr>
              <a:t>Noun</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855814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“Suites” of Characteristics</a:t>
            </a:r>
            <a:endParaRPr lang="en-US" dirty="0"/>
          </a:p>
        </p:txBody>
      </p:sp>
      <p:sp>
        <p:nvSpPr>
          <p:cNvPr id="3" name="Content Placeholder 2"/>
          <p:cNvSpPr>
            <a:spLocks noGrp="1"/>
          </p:cNvSpPr>
          <p:nvPr>
            <p:ph idx="1"/>
          </p:nvPr>
        </p:nvSpPr>
        <p:spPr/>
        <p:txBody>
          <a:bodyPr/>
          <a:lstStyle/>
          <a:p>
            <a:r>
              <a:rPr lang="en-US" dirty="0" smtClean="0"/>
              <a:t>A set of resource characteristics necessary to meet a land use requirement.</a:t>
            </a:r>
          </a:p>
          <a:p>
            <a:pPr lvl="1"/>
            <a:r>
              <a:rPr lang="en-US" dirty="0" smtClean="0"/>
              <a:t>Drinking water quality (human/animal)</a:t>
            </a:r>
          </a:p>
          <a:p>
            <a:pPr lvl="1"/>
            <a:r>
              <a:rPr lang="en-US" dirty="0" smtClean="0"/>
              <a:t>Recreation water quality (recreation)</a:t>
            </a:r>
          </a:p>
          <a:p>
            <a:pPr lvl="1"/>
            <a:r>
              <a:rPr lang="en-US" dirty="0" smtClean="0"/>
              <a:t>Soil health (crop production)</a:t>
            </a:r>
          </a:p>
          <a:p>
            <a:pPr lvl="1"/>
            <a:r>
              <a:rPr lang="en-US" dirty="0" smtClean="0"/>
              <a:t>Building site suitability (developed land uses)</a:t>
            </a:r>
          </a:p>
          <a:p>
            <a:pPr lvl="1"/>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2880878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Causes for Resource Concern:</a:t>
            </a:r>
            <a:br>
              <a:rPr lang="en-US" dirty="0" smtClean="0"/>
            </a:br>
            <a:r>
              <a:rPr lang="en-US" dirty="0" smtClean="0"/>
              <a:t>Water Quality Example</a:t>
            </a:r>
            <a:endParaRPr lang="en-US" dirty="0"/>
          </a:p>
        </p:txBody>
      </p:sp>
      <p:sp>
        <p:nvSpPr>
          <p:cNvPr id="3" name="Content Placeholder 2"/>
          <p:cNvSpPr>
            <a:spLocks noGrp="1"/>
          </p:cNvSpPr>
          <p:nvPr>
            <p:ph idx="1"/>
          </p:nvPr>
        </p:nvSpPr>
        <p:spPr/>
        <p:txBody>
          <a:bodyPr/>
          <a:lstStyle/>
          <a:p>
            <a:r>
              <a:rPr lang="en-US" dirty="0" smtClean="0"/>
              <a:t>Inadequate water quality</a:t>
            </a:r>
          </a:p>
          <a:p>
            <a:pPr lvl="1"/>
            <a:r>
              <a:rPr lang="en-US" dirty="0" smtClean="0"/>
              <a:t>High sediment concentration/turbidity</a:t>
            </a:r>
          </a:p>
          <a:p>
            <a:pPr lvl="1"/>
            <a:r>
              <a:rPr lang="en-US" dirty="0" smtClean="0"/>
              <a:t>High salt/TDS</a:t>
            </a:r>
          </a:p>
          <a:p>
            <a:pPr lvl="1"/>
            <a:r>
              <a:rPr lang="en-US" dirty="0"/>
              <a:t>High nutrient concentration</a:t>
            </a:r>
          </a:p>
          <a:p>
            <a:pPr lvl="1"/>
            <a:r>
              <a:rPr lang="en-US" dirty="0" smtClean="0"/>
              <a:t>High metal(s) concentration(s)</a:t>
            </a:r>
          </a:p>
          <a:p>
            <a:pPr lvl="1"/>
            <a:r>
              <a:rPr lang="en-US" dirty="0" smtClean="0"/>
              <a:t>High toxin concentrations</a:t>
            </a:r>
          </a:p>
          <a:p>
            <a:pPr lvl="1"/>
            <a:r>
              <a:rPr lang="en-US" dirty="0" smtClean="0"/>
              <a:t>High pathogen concentrations</a:t>
            </a:r>
          </a:p>
          <a:p>
            <a:pPr lvl="1"/>
            <a:r>
              <a:rPr lang="en-US" dirty="0" smtClean="0"/>
              <a:t>High temperature</a:t>
            </a:r>
          </a:p>
          <a:p>
            <a:pPr lvl="1"/>
            <a:r>
              <a:rPr lang="en-US" dirty="0" smtClean="0"/>
              <a:t>Low dissolved oxygen</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9425908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Concern Filter</a:t>
            </a:r>
            <a:endParaRPr lang="en-US" dirty="0"/>
          </a:p>
        </p:txBody>
      </p:sp>
      <p:grpSp>
        <p:nvGrpSpPr>
          <p:cNvPr id="11" name="Group 10"/>
          <p:cNvGrpSpPr/>
          <p:nvPr/>
        </p:nvGrpSpPr>
        <p:grpSpPr>
          <a:xfrm>
            <a:off x="923558" y="3641261"/>
            <a:ext cx="2011680" cy="961802"/>
            <a:chOff x="923558" y="3640678"/>
            <a:chExt cx="2011680" cy="961802"/>
          </a:xfrm>
        </p:grpSpPr>
        <p:sp>
          <p:nvSpPr>
            <p:cNvPr id="3" name="TextBox 2"/>
            <p:cNvSpPr txBox="1"/>
            <p:nvPr/>
          </p:nvSpPr>
          <p:spPr>
            <a:xfrm>
              <a:off x="923558" y="3640678"/>
              <a:ext cx="2011680" cy="961802"/>
            </a:xfrm>
            <a:prstGeom prst="rect">
              <a:avLst/>
            </a:prstGeom>
            <a:solidFill>
              <a:schemeClr val="bg1">
                <a:lumMod val="95000"/>
              </a:schemeClr>
            </a:solidFill>
            <a:ln>
              <a:solidFill>
                <a:schemeClr val="tx1"/>
              </a:solidFill>
            </a:ln>
          </p:spPr>
          <p:txBody>
            <a:bodyPr wrap="square" rtlCol="0">
              <a:spAutoFit/>
            </a:bodyPr>
            <a:lstStyle/>
            <a:p>
              <a:pPr algn="ctr"/>
              <a:r>
                <a:rPr lang="en-US" dirty="0" smtClean="0">
                  <a:ln>
                    <a:solidFill>
                      <a:schemeClr val="tx1"/>
                    </a:solidFill>
                  </a:ln>
                </a:rPr>
                <a:t>LAND UNIT</a:t>
              </a:r>
            </a:p>
            <a:p>
              <a:pPr algn="ctr">
                <a:spcBef>
                  <a:spcPts val="300"/>
                </a:spcBef>
              </a:pPr>
              <a:r>
                <a:rPr lang="en-US" dirty="0" smtClean="0">
                  <a:ln>
                    <a:solidFill>
                      <a:schemeClr val="tx1"/>
                    </a:solidFill>
                  </a:ln>
                </a:rPr>
                <a:t>Natural Resource Characteristics</a:t>
              </a:r>
              <a:endParaRPr lang="en-US" dirty="0">
                <a:ln>
                  <a:solidFill>
                    <a:schemeClr val="tx1"/>
                  </a:solidFill>
                </a:ln>
              </a:endParaRPr>
            </a:p>
          </p:txBody>
        </p:sp>
        <p:cxnSp>
          <p:nvCxnSpPr>
            <p:cNvPr id="6" name="Straight Connector 5"/>
            <p:cNvCxnSpPr/>
            <p:nvPr/>
          </p:nvCxnSpPr>
          <p:spPr>
            <a:xfrm>
              <a:off x="923558" y="3980482"/>
              <a:ext cx="201168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28650" y="1123504"/>
            <a:ext cx="7772400" cy="1323439"/>
          </a:xfrm>
          <a:prstGeom prst="rect">
            <a:avLst/>
          </a:prstGeom>
          <a:noFill/>
        </p:spPr>
        <p:txBody>
          <a:bodyPr wrap="square" rtlCol="0">
            <a:spAutoFit/>
          </a:bodyPr>
          <a:lstStyle/>
          <a:p>
            <a:r>
              <a:rPr lang="en-US" sz="2000" dirty="0" smtClean="0"/>
              <a:t>A </a:t>
            </a:r>
            <a:r>
              <a:rPr lang="en-US" sz="2000" b="1" i="1" dirty="0" smtClean="0"/>
              <a:t>resource concern filter</a:t>
            </a:r>
            <a:r>
              <a:rPr lang="en-US" sz="2000" dirty="0" smtClean="0"/>
              <a:t> is the means used to compare a set of quantity and quality natural resource characteristics with established criteria to determine whether or not there is a resource concern associated with a land use or its objectives, land-use activities, or built features.  </a:t>
            </a:r>
            <a:endParaRPr lang="en-US" sz="2000" dirty="0"/>
          </a:p>
        </p:txBody>
      </p:sp>
      <p:sp>
        <p:nvSpPr>
          <p:cNvPr id="10" name="Flowchart: Decision 9"/>
          <p:cNvSpPr/>
          <p:nvPr/>
        </p:nvSpPr>
        <p:spPr>
          <a:xfrm>
            <a:off x="3458692" y="3485001"/>
            <a:ext cx="2194560" cy="1259840"/>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 Concern Filter</a:t>
            </a:r>
            <a:endParaRPr lang="en-US" dirty="0">
              <a:solidFill>
                <a:schemeClr val="tx1"/>
              </a:solidFill>
            </a:endParaRPr>
          </a:p>
        </p:txBody>
      </p:sp>
      <p:sp>
        <p:nvSpPr>
          <p:cNvPr id="13" name="TextBox 12"/>
          <p:cNvSpPr txBox="1"/>
          <p:nvPr/>
        </p:nvSpPr>
        <p:spPr>
          <a:xfrm>
            <a:off x="3456940" y="2471115"/>
            <a:ext cx="2194560" cy="623248"/>
          </a:xfrm>
          <a:prstGeom prst="rect">
            <a:avLst/>
          </a:prstGeom>
          <a:solidFill>
            <a:srgbClr val="FF9900"/>
          </a:solidFill>
          <a:ln>
            <a:solidFill>
              <a:schemeClr val="tx1"/>
            </a:solidFill>
          </a:ln>
        </p:spPr>
        <p:txBody>
          <a:bodyPr wrap="square" rtlCol="0">
            <a:spAutoFit/>
          </a:bodyPr>
          <a:lstStyle/>
          <a:p>
            <a:pPr algn="ctr">
              <a:spcBef>
                <a:spcPts val="300"/>
              </a:spcBef>
            </a:pPr>
            <a:r>
              <a:rPr lang="en-US" sz="1600" dirty="0" smtClean="0">
                <a:ln>
                  <a:solidFill>
                    <a:schemeClr val="tx1"/>
                  </a:solidFill>
                </a:ln>
              </a:rPr>
              <a:t>CRITERIA</a:t>
            </a:r>
          </a:p>
          <a:p>
            <a:pPr algn="ctr">
              <a:spcBef>
                <a:spcPts val="300"/>
              </a:spcBef>
            </a:pPr>
            <a:r>
              <a:rPr lang="en-US" sz="1600" dirty="0" smtClean="0">
                <a:ln>
                  <a:solidFill>
                    <a:schemeClr val="tx1"/>
                  </a:solidFill>
                </a:ln>
              </a:rPr>
              <a:t>Resource Concern Type</a:t>
            </a:r>
            <a:endParaRPr lang="en-US" sz="1600" dirty="0">
              <a:ln>
                <a:solidFill>
                  <a:schemeClr val="tx1"/>
                </a:solidFill>
              </a:ln>
            </a:endParaRPr>
          </a:p>
        </p:txBody>
      </p:sp>
      <p:cxnSp>
        <p:nvCxnSpPr>
          <p:cNvPr id="16" name="Straight Arrow Connector 15"/>
          <p:cNvCxnSpPr>
            <a:stCxn id="3" idx="3"/>
            <a:endCxn id="10" idx="1"/>
          </p:cNvCxnSpPr>
          <p:nvPr/>
        </p:nvCxnSpPr>
        <p:spPr>
          <a:xfrm flipV="1">
            <a:off x="2935238" y="4114921"/>
            <a:ext cx="523454" cy="724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a:endCxn id="10" idx="0"/>
          </p:cNvCxnSpPr>
          <p:nvPr/>
        </p:nvCxnSpPr>
        <p:spPr>
          <a:xfrm>
            <a:off x="4554220" y="3094363"/>
            <a:ext cx="1752" cy="3906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09340" y="5113453"/>
            <a:ext cx="1872943" cy="1315745"/>
          </a:xfrm>
          <a:prstGeom prst="rect">
            <a:avLst/>
          </a:prstGeom>
          <a:solidFill>
            <a:srgbClr val="CC99FF"/>
          </a:solidFill>
          <a:ln>
            <a:solidFill>
              <a:schemeClr val="tx1"/>
            </a:solidFill>
          </a:ln>
        </p:spPr>
        <p:txBody>
          <a:bodyPr wrap="square" rtlCol="0">
            <a:spAutoFit/>
          </a:bodyPr>
          <a:lstStyle/>
          <a:p>
            <a:pPr algn="ctr"/>
            <a:r>
              <a:rPr lang="en-US" dirty="0" smtClean="0">
                <a:ln>
                  <a:solidFill>
                    <a:schemeClr val="tx1"/>
                  </a:solidFill>
                </a:ln>
              </a:rPr>
              <a:t>LAND USE</a:t>
            </a:r>
          </a:p>
          <a:p>
            <a:pPr algn="ctr">
              <a:spcBef>
                <a:spcPts val="300"/>
              </a:spcBef>
            </a:pPr>
            <a:r>
              <a:rPr lang="en-US" dirty="0" smtClean="0">
                <a:ln>
                  <a:solidFill>
                    <a:schemeClr val="tx1"/>
                  </a:solidFill>
                </a:ln>
              </a:rPr>
              <a:t>Objectives</a:t>
            </a:r>
          </a:p>
          <a:p>
            <a:pPr algn="ctr">
              <a:spcBef>
                <a:spcPts val="300"/>
              </a:spcBef>
            </a:pPr>
            <a:r>
              <a:rPr lang="en-US" dirty="0" smtClean="0">
                <a:ln>
                  <a:solidFill>
                    <a:schemeClr val="tx1"/>
                  </a:solidFill>
                </a:ln>
              </a:rPr>
              <a:t>Activities</a:t>
            </a:r>
          </a:p>
          <a:p>
            <a:pPr algn="ctr">
              <a:spcBef>
                <a:spcPts val="300"/>
              </a:spcBef>
            </a:pPr>
            <a:r>
              <a:rPr lang="en-US" dirty="0" smtClean="0">
                <a:ln>
                  <a:solidFill>
                    <a:schemeClr val="tx1"/>
                  </a:solidFill>
                </a:ln>
              </a:rPr>
              <a:t>Built Features</a:t>
            </a:r>
            <a:endParaRPr lang="en-US" dirty="0">
              <a:ln>
                <a:solidFill>
                  <a:schemeClr val="tx1"/>
                </a:solidFill>
              </a:ln>
            </a:endParaRPr>
          </a:p>
        </p:txBody>
      </p:sp>
      <p:cxnSp>
        <p:nvCxnSpPr>
          <p:cNvPr id="24" name="Straight Connector 23"/>
          <p:cNvCxnSpPr/>
          <p:nvPr/>
        </p:nvCxnSpPr>
        <p:spPr>
          <a:xfrm>
            <a:off x="3619500" y="5450011"/>
            <a:ext cx="1872943"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a:endCxn id="10" idx="2"/>
          </p:cNvCxnSpPr>
          <p:nvPr/>
        </p:nvCxnSpPr>
        <p:spPr>
          <a:xfrm flipV="1">
            <a:off x="4545812" y="4744841"/>
            <a:ext cx="10160" cy="36861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Flowchart: Terminator 30"/>
          <p:cNvSpPr/>
          <p:nvPr/>
        </p:nvSpPr>
        <p:spPr>
          <a:xfrm>
            <a:off x="6318250" y="3934202"/>
            <a:ext cx="2197100" cy="375920"/>
          </a:xfrm>
          <a:prstGeom prst="flowChartTermina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 </a:t>
            </a:r>
            <a:r>
              <a:rPr lang="en-US" sz="2000" dirty="0" smtClean="0">
                <a:solidFill>
                  <a:schemeClr val="tx1"/>
                </a:solidFill>
              </a:rPr>
              <a:t>Concern</a:t>
            </a:r>
            <a:endParaRPr lang="en-US" dirty="0" smtClean="0">
              <a:solidFill>
                <a:schemeClr val="tx1"/>
              </a:solidFill>
            </a:endParaRPr>
          </a:p>
        </p:txBody>
      </p:sp>
      <p:cxnSp>
        <p:nvCxnSpPr>
          <p:cNvPr id="33" name="Straight Arrow Connector 32"/>
          <p:cNvCxnSpPr>
            <a:stCxn id="10" idx="3"/>
            <a:endCxn id="31" idx="1"/>
          </p:cNvCxnSpPr>
          <p:nvPr/>
        </p:nvCxnSpPr>
        <p:spPr>
          <a:xfrm>
            <a:off x="5653252" y="4114921"/>
            <a:ext cx="664998" cy="724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56250" y="3739463"/>
            <a:ext cx="753732" cy="369332"/>
          </a:xfrm>
          <a:prstGeom prst="rect">
            <a:avLst/>
          </a:prstGeom>
          <a:noFill/>
        </p:spPr>
        <p:txBody>
          <a:bodyPr wrap="none" rtlCol="0">
            <a:spAutoFit/>
          </a:bodyPr>
          <a:lstStyle/>
          <a:p>
            <a:r>
              <a:rPr lang="en-US" dirty="0" smtClean="0"/>
              <a:t>Y or N</a:t>
            </a:r>
            <a:endParaRPr lang="en-US" dirty="0"/>
          </a:p>
        </p:txBody>
      </p:sp>
      <p:cxnSp>
        <p:nvCxnSpPr>
          <p:cNvPr id="37" name="Straight Connector 36"/>
          <p:cNvCxnSpPr>
            <a:stCxn id="13" idx="1"/>
            <a:endCxn id="13" idx="3"/>
          </p:cNvCxnSpPr>
          <p:nvPr/>
        </p:nvCxnSpPr>
        <p:spPr>
          <a:xfrm>
            <a:off x="3456940" y="2782739"/>
            <a:ext cx="2194560"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622098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Steps in the Filter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 land use (O-A-F)</a:t>
            </a:r>
          </a:p>
          <a:p>
            <a:pPr lvl="1"/>
            <a:r>
              <a:rPr lang="en-US" dirty="0" smtClean="0"/>
              <a:t>Objectives (client use objectives)</a:t>
            </a:r>
          </a:p>
          <a:p>
            <a:pPr lvl="1"/>
            <a:r>
              <a:rPr lang="en-US" dirty="0" smtClean="0"/>
              <a:t>Activities</a:t>
            </a:r>
          </a:p>
          <a:p>
            <a:pPr lvl="1"/>
            <a:r>
              <a:rPr lang="en-US" dirty="0" smtClean="0"/>
              <a:t>Features</a:t>
            </a:r>
          </a:p>
          <a:p>
            <a:pPr marL="514350" indent="-514350">
              <a:buFont typeface="+mj-lt"/>
              <a:buAutoNum type="arabicPeriod"/>
            </a:pPr>
            <a:r>
              <a:rPr lang="en-US" dirty="0" smtClean="0"/>
              <a:t>Identify land unit resource characteristics pertinent to land use</a:t>
            </a:r>
          </a:p>
          <a:p>
            <a:pPr marL="514350" indent="-514350">
              <a:buFont typeface="+mj-lt"/>
              <a:buAutoNum type="arabicPeriod"/>
            </a:pPr>
            <a:r>
              <a:rPr lang="en-US" dirty="0" smtClean="0"/>
              <a:t>For each resource concern filter, compare land use O-A-F to land unit resources</a:t>
            </a:r>
          </a:p>
          <a:p>
            <a:pPr lvl="1"/>
            <a:r>
              <a:rPr lang="en-US" dirty="0" smtClean="0"/>
              <a:t>Comparison to criteria: Y/N for resource concern</a:t>
            </a:r>
          </a:p>
          <a:p>
            <a:pPr lvl="1"/>
            <a:endParaRPr lang="en-US" dirty="0" smtClean="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7406292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Intensification</a:t>
            </a:r>
            <a:endParaRPr lang="en-US" dirty="0"/>
          </a:p>
        </p:txBody>
      </p:sp>
      <p:sp>
        <p:nvSpPr>
          <p:cNvPr id="3" name="Content Placeholder 2"/>
          <p:cNvSpPr>
            <a:spLocks noGrp="1"/>
          </p:cNvSpPr>
          <p:nvPr>
            <p:ph idx="1"/>
          </p:nvPr>
        </p:nvSpPr>
        <p:spPr>
          <a:xfrm>
            <a:off x="628650" y="1232088"/>
            <a:ext cx="7886700" cy="5098377"/>
          </a:xfrm>
        </p:spPr>
        <p:txBody>
          <a:bodyPr>
            <a:normAutofit/>
          </a:bodyPr>
          <a:lstStyle/>
          <a:p>
            <a:r>
              <a:rPr lang="en-US" dirty="0" smtClean="0"/>
              <a:t>Does O-A-F occur on not occur?</a:t>
            </a:r>
          </a:p>
          <a:p>
            <a:pPr lvl="1"/>
            <a:r>
              <a:rPr lang="en-US" dirty="0" smtClean="0"/>
              <a:t>First filter-occurs: Y/N</a:t>
            </a:r>
          </a:p>
          <a:p>
            <a:pPr lvl="1"/>
            <a:r>
              <a:rPr lang="en-US" dirty="0" smtClean="0"/>
              <a:t>How intensive/extensive is the activity?</a:t>
            </a:r>
          </a:p>
          <a:p>
            <a:r>
              <a:rPr lang="en-US" dirty="0" smtClean="0"/>
              <a:t>How significant is land unit resource condition(s) to the O-A-F?</a:t>
            </a:r>
          </a:p>
          <a:p>
            <a:pPr lvl="1"/>
            <a:r>
              <a:rPr lang="en-US" dirty="0" smtClean="0"/>
              <a:t>Resource impact: Low-Med-High</a:t>
            </a:r>
          </a:p>
          <a:p>
            <a:pPr lvl="1"/>
            <a:r>
              <a:rPr lang="en-US" dirty="0" smtClean="0"/>
              <a:t>Second filter-significance: activity intensity/resource significance matrix</a:t>
            </a:r>
          </a:p>
          <a:p>
            <a:r>
              <a:rPr lang="en-US" dirty="0" smtClean="0"/>
              <a:t>How does O-A-F compare with established criteria?</a:t>
            </a:r>
          </a:p>
          <a:p>
            <a:pPr lvl="1"/>
            <a:r>
              <a:rPr lang="en-US" dirty="0" smtClean="0"/>
              <a:t>Tool used to provide comparison to criterion</a:t>
            </a:r>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961337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Criteria</a:t>
            </a:r>
            <a:endParaRPr lang="en-US" dirty="0"/>
          </a:p>
        </p:txBody>
      </p:sp>
      <p:sp>
        <p:nvSpPr>
          <p:cNvPr id="3" name="Content Placeholder 2"/>
          <p:cNvSpPr>
            <a:spLocks noGrp="1"/>
          </p:cNvSpPr>
          <p:nvPr>
            <p:ph idx="1"/>
          </p:nvPr>
        </p:nvSpPr>
        <p:spPr>
          <a:xfrm>
            <a:off x="628650" y="1363968"/>
            <a:ext cx="7886700" cy="4853951"/>
          </a:xfrm>
        </p:spPr>
        <p:txBody>
          <a:bodyPr>
            <a:normAutofit fontScale="77500" lnSpcReduction="20000"/>
          </a:bodyPr>
          <a:lstStyle/>
          <a:p>
            <a:r>
              <a:rPr lang="en-US" b="1" dirty="0"/>
              <a:t>Assessment:  </a:t>
            </a:r>
            <a:r>
              <a:rPr lang="en-US" dirty="0"/>
              <a:t>The act of assessing the physical condition or extent of management applied.</a:t>
            </a:r>
          </a:p>
          <a:p>
            <a:r>
              <a:rPr lang="en-US" b="1" dirty="0"/>
              <a:t>Planning Criteria (PC)</a:t>
            </a:r>
            <a:r>
              <a:rPr lang="en-US" dirty="0"/>
              <a:t>:  Criteria established for natural resource quantity and quality characteristics used to determine whether or not there is a resource concern associated with a specified land use–its objectives, land-use activities, or built features.  Planning criteria may be based upon resource limitation for a specified use, natural resource hazard potential or risk, or environmental concerns within the ecosystem.  </a:t>
            </a:r>
          </a:p>
          <a:p>
            <a:r>
              <a:rPr lang="en-US" b="1" dirty="0"/>
              <a:t>Screening</a:t>
            </a:r>
            <a:r>
              <a:rPr lang="en-US" dirty="0"/>
              <a:t>: Use of available information to identify sites with conditions that have little or no probability of needing additional treatment to address the specific resource concern.  Screening may utilize available soils data, management information from the farmer, visual observations, and/or site conditions.</a:t>
            </a:r>
          </a:p>
          <a:p>
            <a:endParaRPr lang="en-US" dirty="0"/>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7448845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Concern Decision-Tree Approach</a:t>
            </a:r>
            <a:endParaRPr lang="en-US" dirty="0"/>
          </a:p>
        </p:txBody>
      </p:sp>
      <p:sp>
        <p:nvSpPr>
          <p:cNvPr id="3" name="Content Placeholder 2"/>
          <p:cNvSpPr>
            <a:spLocks noGrp="1"/>
          </p:cNvSpPr>
          <p:nvPr>
            <p:ph idx="1"/>
          </p:nvPr>
        </p:nvSpPr>
        <p:spPr/>
        <p:txBody>
          <a:bodyPr/>
          <a:lstStyle/>
          <a:p>
            <a:r>
              <a:rPr lang="en-US" dirty="0"/>
              <a:t>A decision-tree approach that replaces the existing resources concerns and planning criteria tabular approach is used to help guide the planner through the assessment process to simplify the incorporation of resource assessment into computerized systems.  The decision tree guides the development of pseudocode that can be incorporated into computer code. </a:t>
            </a:r>
          </a:p>
        </p:txBody>
      </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14084760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Example</a:t>
            </a:r>
            <a:endParaRPr lang="en-US" dirty="0"/>
          </a:p>
        </p:txBody>
      </p:sp>
      <p:sp>
        <p:nvSpPr>
          <p:cNvPr id="4" name="TextBox 3"/>
          <p:cNvSpPr txBox="1"/>
          <p:nvPr/>
        </p:nvSpPr>
        <p:spPr>
          <a:xfrm>
            <a:off x="481149" y="1212669"/>
            <a:ext cx="8344272" cy="5355312"/>
          </a:xfrm>
          <a:prstGeom prst="rect">
            <a:avLst/>
          </a:prstGeom>
          <a:noFill/>
        </p:spPr>
        <p:txBody>
          <a:bodyPr wrap="none" rtlCol="0">
            <a:spAutoFit/>
          </a:bodyPr>
          <a:lstStyle/>
          <a:p>
            <a:pPr defTabSz="274320"/>
            <a:r>
              <a:rPr lang="en-US" dirty="0"/>
              <a:t>For Each Land Cover At Site		</a:t>
            </a:r>
            <a:r>
              <a:rPr lang="en-US" dirty="0" smtClean="0"/>
              <a:t>Remark</a:t>
            </a:r>
            <a:r>
              <a:rPr lang="en-US" dirty="0"/>
              <a:t>:	Develop list of potential resource concerns</a:t>
            </a:r>
          </a:p>
          <a:p>
            <a:pPr defTabSz="274320"/>
            <a:r>
              <a:rPr lang="en-US" dirty="0"/>
              <a:t>					</a:t>
            </a:r>
            <a:r>
              <a:rPr lang="en-US" dirty="0" smtClean="0"/>
              <a:t>						and </a:t>
            </a:r>
            <a:r>
              <a:rPr lang="en-US" dirty="0"/>
              <a:t>current conservation activities</a:t>
            </a:r>
          </a:p>
          <a:p>
            <a:pPr defTabSz="274320"/>
            <a:r>
              <a:rPr lang="en-US" dirty="0" smtClean="0"/>
              <a:t>	For </a:t>
            </a:r>
            <a:r>
              <a:rPr lang="en-US" dirty="0"/>
              <a:t>Each Use Objective</a:t>
            </a:r>
          </a:p>
          <a:p>
            <a:pPr defTabSz="274320"/>
            <a:r>
              <a:rPr lang="en-US" dirty="0"/>
              <a:t>		Add Use Objective RC [from Objective-Concern Table] to Potential RC List</a:t>
            </a:r>
          </a:p>
          <a:p>
            <a:pPr defTabSz="274320"/>
            <a:r>
              <a:rPr lang="en-US" dirty="0"/>
              <a:t>	Next </a:t>
            </a:r>
          </a:p>
          <a:p>
            <a:pPr defTabSz="274320"/>
            <a:r>
              <a:rPr lang="en-US" dirty="0" smtClean="0"/>
              <a:t>	For </a:t>
            </a:r>
            <a:r>
              <a:rPr lang="en-US" dirty="0"/>
              <a:t>Each Use Activity</a:t>
            </a:r>
          </a:p>
          <a:p>
            <a:pPr defTabSz="274320"/>
            <a:r>
              <a:rPr lang="en-US" dirty="0"/>
              <a:t>		Add Use Activity RC [from Activity-Concern Table] to Potential RC List</a:t>
            </a:r>
          </a:p>
          <a:p>
            <a:pPr defTabSz="274320"/>
            <a:r>
              <a:rPr lang="en-US" dirty="0"/>
              <a:t>		IF Use Activity is Conservation Activity THEN </a:t>
            </a:r>
          </a:p>
          <a:p>
            <a:pPr defTabSz="274320"/>
            <a:r>
              <a:rPr lang="en-US" dirty="0"/>
              <a:t>			Add Conservation Activity to Conservation Activity List</a:t>
            </a:r>
          </a:p>
          <a:p>
            <a:pPr defTabSz="274320"/>
            <a:r>
              <a:rPr lang="en-US" dirty="0"/>
              <a:t>		ENDIF</a:t>
            </a:r>
          </a:p>
          <a:p>
            <a:pPr defTabSz="274320"/>
            <a:r>
              <a:rPr lang="en-US" dirty="0"/>
              <a:t>	Next </a:t>
            </a:r>
          </a:p>
          <a:p>
            <a:pPr defTabSz="274320"/>
            <a:r>
              <a:rPr lang="en-US" dirty="0" smtClean="0"/>
              <a:t>	For </a:t>
            </a:r>
            <a:r>
              <a:rPr lang="en-US" dirty="0"/>
              <a:t>Each Built Feature</a:t>
            </a:r>
          </a:p>
          <a:p>
            <a:pPr defTabSz="274320"/>
            <a:r>
              <a:rPr lang="en-US" dirty="0"/>
              <a:t>		Add Built Feature RC [from Built Feature-Concern Table] to Potential RC List</a:t>
            </a:r>
          </a:p>
          <a:p>
            <a:pPr defTabSz="274320"/>
            <a:r>
              <a:rPr lang="en-US" dirty="0"/>
              <a:t>		IF Built Feature is Conservation Activity THEN </a:t>
            </a:r>
          </a:p>
          <a:p>
            <a:pPr defTabSz="274320"/>
            <a:r>
              <a:rPr lang="en-US" dirty="0"/>
              <a:t>			Add Built Feature to Conservation Built Feature List</a:t>
            </a:r>
          </a:p>
          <a:p>
            <a:pPr defTabSz="274320"/>
            <a:r>
              <a:rPr lang="en-US" dirty="0"/>
              <a:t>		ENDIF</a:t>
            </a:r>
          </a:p>
          <a:p>
            <a:pPr defTabSz="274320"/>
            <a:r>
              <a:rPr lang="en-US" dirty="0"/>
              <a:t>	Next </a:t>
            </a:r>
          </a:p>
          <a:p>
            <a:pPr defTabSz="274320"/>
            <a:r>
              <a:rPr lang="en-US" dirty="0"/>
              <a:t>Next</a:t>
            </a:r>
          </a:p>
          <a:p>
            <a:pPr defTabSz="274320"/>
            <a:endParaRPr lang="en-US"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402460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#1</a:t>
            </a:r>
            <a:endParaRPr lang="en-US" dirty="0"/>
          </a:p>
        </p:txBody>
      </p:sp>
      <p:sp>
        <p:nvSpPr>
          <p:cNvPr id="5" name="TextBox 4"/>
          <p:cNvSpPr txBox="1"/>
          <p:nvPr/>
        </p:nvSpPr>
        <p:spPr>
          <a:xfrm>
            <a:off x="923277" y="1251750"/>
            <a:ext cx="7288567" cy="830997"/>
          </a:xfrm>
          <a:prstGeom prst="rect">
            <a:avLst/>
          </a:prstGeom>
          <a:noFill/>
        </p:spPr>
        <p:txBody>
          <a:bodyPr wrap="square" rtlCol="0">
            <a:spAutoFit/>
          </a:bodyPr>
          <a:lstStyle/>
          <a:p>
            <a:r>
              <a:rPr lang="en-US" sz="2400" dirty="0" smtClean="0"/>
              <a:t>System – an interacting or interdependent set of things so related or connected as to form a unified whole</a:t>
            </a:r>
            <a:endParaRPr lang="en-US" sz="2400" dirty="0"/>
          </a:p>
        </p:txBody>
      </p:sp>
      <p:grpSp>
        <p:nvGrpSpPr>
          <p:cNvPr id="8" name="Group 7"/>
          <p:cNvGrpSpPr/>
          <p:nvPr/>
        </p:nvGrpSpPr>
        <p:grpSpPr>
          <a:xfrm>
            <a:off x="1442417" y="2432760"/>
            <a:ext cx="6340770" cy="3143875"/>
            <a:chOff x="1442417" y="2432760"/>
            <a:chExt cx="6340770" cy="3143875"/>
          </a:xfrm>
        </p:grpSpPr>
        <p:sp>
          <p:nvSpPr>
            <p:cNvPr id="11" name="TextBox 10"/>
            <p:cNvSpPr txBox="1"/>
            <p:nvPr/>
          </p:nvSpPr>
          <p:spPr>
            <a:xfrm>
              <a:off x="4885406" y="2432760"/>
              <a:ext cx="2897781" cy="338554"/>
            </a:xfrm>
            <a:prstGeom prst="rect">
              <a:avLst/>
            </a:prstGeom>
            <a:noFill/>
          </p:spPr>
          <p:txBody>
            <a:bodyPr wrap="none" rtlCol="0">
              <a:spAutoFit/>
            </a:bodyPr>
            <a:lstStyle/>
            <a:p>
              <a:r>
                <a:rPr lang="en-US" sz="1600" dirty="0" smtClean="0"/>
                <a:t>System Boundary (Open System)</a:t>
              </a:r>
              <a:endParaRPr lang="en-US" sz="1600" dirty="0"/>
            </a:p>
          </p:txBody>
        </p:sp>
        <p:cxnSp>
          <p:nvCxnSpPr>
            <p:cNvPr id="13" name="Straight Connector 12"/>
            <p:cNvCxnSpPr/>
            <p:nvPr/>
          </p:nvCxnSpPr>
          <p:spPr>
            <a:xfrm flipH="1">
              <a:off x="4563966" y="2611510"/>
              <a:ext cx="366420" cy="36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269609" y="2971853"/>
              <a:ext cx="2604782" cy="2604782"/>
            </a:xfrm>
            <a:prstGeom prst="rect">
              <a:avLst/>
            </a:prstGeom>
            <a:solidFill>
              <a:schemeClr val="bg1">
                <a:lumMod val="95000"/>
                <a:alpha val="50000"/>
              </a:schemeClr>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 name="Right Arrow 2"/>
            <p:cNvSpPr/>
            <p:nvPr/>
          </p:nvSpPr>
          <p:spPr>
            <a:xfrm>
              <a:off x="1442417" y="3994041"/>
              <a:ext cx="182880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Inputs</a:t>
              </a:r>
            </a:p>
          </p:txBody>
        </p:sp>
        <p:sp>
          <p:nvSpPr>
            <p:cNvPr id="14" name="TextBox 13"/>
            <p:cNvSpPr txBox="1"/>
            <p:nvPr/>
          </p:nvSpPr>
          <p:spPr>
            <a:xfrm>
              <a:off x="4467305" y="3701922"/>
              <a:ext cx="894284" cy="369332"/>
            </a:xfrm>
            <a:prstGeom prst="rect">
              <a:avLst/>
            </a:prstGeom>
            <a:noFill/>
          </p:spPr>
          <p:txBody>
            <a:bodyPr wrap="none" rtlCol="0">
              <a:spAutoFit/>
            </a:bodyPr>
            <a:lstStyle/>
            <a:p>
              <a:pPr algn="ctr"/>
              <a:r>
                <a:rPr lang="en-US" dirty="0" smtClean="0"/>
                <a:t>Process</a:t>
              </a:r>
              <a:endParaRPr lang="en-US" dirty="0"/>
            </a:p>
          </p:txBody>
        </p:sp>
        <p:sp>
          <p:nvSpPr>
            <p:cNvPr id="17" name="TextBox 16"/>
            <p:cNvSpPr txBox="1"/>
            <p:nvPr/>
          </p:nvSpPr>
          <p:spPr>
            <a:xfrm>
              <a:off x="1791497" y="2506854"/>
              <a:ext cx="2604559" cy="461665"/>
            </a:xfrm>
            <a:prstGeom prst="rect">
              <a:avLst/>
            </a:prstGeom>
            <a:noFill/>
          </p:spPr>
          <p:txBody>
            <a:bodyPr wrap="none" rtlCol="0">
              <a:spAutoFit/>
            </a:bodyPr>
            <a:lstStyle/>
            <a:p>
              <a:r>
                <a:rPr lang="en-US" sz="2400" dirty="0" smtClean="0"/>
                <a:t>Outside the System</a:t>
              </a:r>
              <a:endParaRPr lang="en-US" sz="2400" dirty="0"/>
            </a:p>
          </p:txBody>
        </p:sp>
        <p:sp>
          <p:nvSpPr>
            <p:cNvPr id="19" name="Right Arrow 18"/>
            <p:cNvSpPr/>
            <p:nvPr/>
          </p:nvSpPr>
          <p:spPr>
            <a:xfrm>
              <a:off x="5872783" y="3994041"/>
              <a:ext cx="1828800" cy="57135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Outputs</a:t>
              </a:r>
            </a:p>
          </p:txBody>
        </p:sp>
        <p:sp>
          <p:nvSpPr>
            <p:cNvPr id="6" name="Rectangle 5"/>
            <p:cNvSpPr/>
            <p:nvPr/>
          </p:nvSpPr>
          <p:spPr>
            <a:xfrm>
              <a:off x="4125757" y="3019801"/>
              <a:ext cx="889026" cy="369332"/>
            </a:xfrm>
            <a:prstGeom prst="rect">
              <a:avLst/>
            </a:prstGeom>
          </p:spPr>
          <p:txBody>
            <a:bodyPr wrap="none" lIns="0" tIns="0" rIns="0" bIns="0">
              <a:spAutoFit/>
            </a:bodyPr>
            <a:lstStyle/>
            <a:p>
              <a:pPr lvl="0"/>
              <a:r>
                <a:rPr lang="en-US" sz="2400" dirty="0">
                  <a:solidFill>
                    <a:prstClr val="black"/>
                  </a:solidFill>
                </a:rPr>
                <a:t>System</a:t>
              </a:r>
            </a:p>
          </p:txBody>
        </p:sp>
        <p:sp>
          <p:nvSpPr>
            <p:cNvPr id="21" name="TextBox 20"/>
            <p:cNvSpPr txBox="1"/>
            <p:nvPr/>
          </p:nvSpPr>
          <p:spPr>
            <a:xfrm>
              <a:off x="4410972" y="4689253"/>
              <a:ext cx="1381597" cy="369332"/>
            </a:xfrm>
            <a:prstGeom prst="rect">
              <a:avLst/>
            </a:prstGeom>
            <a:noFill/>
          </p:spPr>
          <p:txBody>
            <a:bodyPr wrap="none" rtlCol="0">
              <a:spAutoFit/>
            </a:bodyPr>
            <a:lstStyle/>
            <a:p>
              <a:pPr algn="ctr"/>
              <a:r>
                <a:rPr lang="en-US" dirty="0" smtClean="0"/>
                <a:t>Components</a:t>
              </a:r>
              <a:endParaRPr lang="en-US" sz="1400" dirty="0" smtClean="0"/>
            </a:p>
          </p:txBody>
        </p:sp>
        <p:sp>
          <p:nvSpPr>
            <p:cNvPr id="7" name="Rectangle 6"/>
            <p:cNvSpPr/>
            <p:nvPr/>
          </p:nvSpPr>
          <p:spPr>
            <a:xfrm>
              <a:off x="3661707" y="4528291"/>
              <a:ext cx="740179" cy="27432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Fixed</a:t>
              </a:r>
            </a:p>
          </p:txBody>
        </p:sp>
        <p:grpSp>
          <p:nvGrpSpPr>
            <p:cNvPr id="45" name="Group 44"/>
            <p:cNvGrpSpPr>
              <a:grpSpLocks noChangeAspect="1"/>
            </p:cNvGrpSpPr>
            <p:nvPr/>
          </p:nvGrpSpPr>
          <p:grpSpPr>
            <a:xfrm>
              <a:off x="4076603" y="3718682"/>
              <a:ext cx="402336" cy="365760"/>
              <a:chOff x="1554480" y="2651760"/>
              <a:chExt cx="502920" cy="457200"/>
            </a:xfrm>
          </p:grpSpPr>
          <p:sp>
            <p:nvSpPr>
              <p:cNvPr id="46" name="Circular Arrow 4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7" name="Circular Arrow 4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8" name="Right Arrow 17"/>
            <p:cNvSpPr/>
            <p:nvPr/>
          </p:nvSpPr>
          <p:spPr>
            <a:xfrm>
              <a:off x="3637386" y="4920022"/>
              <a:ext cx="914400" cy="4572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Mobile</a:t>
              </a:r>
            </a:p>
          </p:txBody>
        </p:sp>
      </p:grpSp>
      <p:sp>
        <p:nvSpPr>
          <p:cNvPr id="9" name="Footer Placeholder 8"/>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549995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Means to Address Resource Concerns</a:t>
            </a:r>
            <a:endParaRPr lang="en-US" dirty="0"/>
          </a:p>
        </p:txBody>
      </p:sp>
      <p:sp>
        <p:nvSpPr>
          <p:cNvPr id="5" name="Content Placeholder 4"/>
          <p:cNvSpPr>
            <a:spLocks noGrp="1"/>
          </p:cNvSpPr>
          <p:nvPr>
            <p:ph sz="half" idx="1"/>
          </p:nvPr>
        </p:nvSpPr>
        <p:spPr>
          <a:xfrm>
            <a:off x="628649" y="1097783"/>
            <a:ext cx="3978519" cy="5505239"/>
          </a:xfrm>
        </p:spPr>
        <p:txBody>
          <a:bodyPr>
            <a:normAutofit fontScale="70000" lnSpcReduction="20000"/>
          </a:bodyPr>
          <a:lstStyle/>
          <a:p>
            <a:pPr lvl="0"/>
            <a:r>
              <a:rPr lang="en-US" b="1" dirty="0" smtClean="0"/>
              <a:t>Use Limitation Concerns</a:t>
            </a:r>
          </a:p>
          <a:p>
            <a:pPr lvl="1"/>
            <a:r>
              <a:rPr lang="en-US" dirty="0" smtClean="0"/>
              <a:t>Accept </a:t>
            </a:r>
            <a:r>
              <a:rPr lang="en-US" dirty="0"/>
              <a:t>the use limitation, i.e. limited achievement of site objectives</a:t>
            </a:r>
          </a:p>
          <a:p>
            <a:pPr lvl="1"/>
            <a:r>
              <a:rPr lang="en-US" dirty="0"/>
              <a:t>Change site use and objectives to one not limited by the resource</a:t>
            </a:r>
          </a:p>
          <a:p>
            <a:pPr lvl="1"/>
            <a:r>
              <a:rPr lang="en-US" dirty="0"/>
              <a:t>Improve resource use efficiency to meet objectives</a:t>
            </a:r>
          </a:p>
          <a:p>
            <a:pPr lvl="1"/>
            <a:r>
              <a:rPr lang="en-US" dirty="0"/>
              <a:t>Improve onsite resource condition to meet objectives</a:t>
            </a:r>
          </a:p>
          <a:p>
            <a:pPr lvl="1"/>
            <a:r>
              <a:rPr lang="en-US" dirty="0"/>
              <a:t>Obtain offsite resource to meet objectives</a:t>
            </a:r>
          </a:p>
          <a:p>
            <a:r>
              <a:rPr lang="en-US" b="1" dirty="0"/>
              <a:t>Hazard Concerns</a:t>
            </a:r>
            <a:endParaRPr lang="en-US" dirty="0"/>
          </a:p>
          <a:p>
            <a:pPr lvl="1"/>
            <a:r>
              <a:rPr lang="en-US" dirty="0"/>
              <a:t>Avoid use of the hazardous area</a:t>
            </a:r>
          </a:p>
          <a:p>
            <a:pPr lvl="1"/>
            <a:r>
              <a:rPr lang="en-US" dirty="0"/>
              <a:t>Prevent hazard condition from occurring</a:t>
            </a:r>
          </a:p>
          <a:p>
            <a:pPr lvl="1"/>
            <a:r>
              <a:rPr lang="en-US" dirty="0"/>
              <a:t>Hazard-proof built land-use features</a:t>
            </a:r>
          </a:p>
          <a:p>
            <a:pPr lvl="1"/>
            <a:r>
              <a:rPr lang="en-US" dirty="0"/>
              <a:t>Accept, insure, and remediate effects of hazard occurrence</a:t>
            </a:r>
          </a:p>
          <a:p>
            <a:endParaRPr lang="en-US" dirty="0"/>
          </a:p>
        </p:txBody>
      </p:sp>
      <p:sp>
        <p:nvSpPr>
          <p:cNvPr id="6" name="Content Placeholder 5"/>
          <p:cNvSpPr>
            <a:spLocks noGrp="1"/>
          </p:cNvSpPr>
          <p:nvPr>
            <p:ph sz="half" idx="2"/>
          </p:nvPr>
        </p:nvSpPr>
        <p:spPr>
          <a:xfrm>
            <a:off x="4693251" y="1097784"/>
            <a:ext cx="3751761" cy="4351338"/>
          </a:xfrm>
        </p:spPr>
        <p:txBody>
          <a:bodyPr>
            <a:normAutofit fontScale="70000" lnSpcReduction="20000"/>
          </a:bodyPr>
          <a:lstStyle/>
          <a:p>
            <a:r>
              <a:rPr lang="en-US" b="1" dirty="0"/>
              <a:t>Ecosystem Concerns</a:t>
            </a:r>
            <a:endParaRPr lang="en-US" dirty="0"/>
          </a:p>
          <a:p>
            <a:pPr lvl="1"/>
            <a:r>
              <a:rPr lang="en-US" dirty="0"/>
              <a:t>Avoid ecosystem effects by ceasing or not undertaking a resource use, land use or land-use activity, or by not constructing a built feature</a:t>
            </a:r>
          </a:p>
          <a:p>
            <a:pPr lvl="1"/>
            <a:r>
              <a:rPr lang="en-US" dirty="0"/>
              <a:t>Minimize ecosystem effects by limiting the intensity or extent of resource use, land use, or land-use activity, or from built features</a:t>
            </a:r>
          </a:p>
          <a:p>
            <a:pPr lvl="1"/>
            <a:r>
              <a:rPr lang="en-US" dirty="0"/>
              <a:t>Prevent ecosystem affects from the land use through mechanisms to contain or trap these affects to the land use site</a:t>
            </a:r>
          </a:p>
          <a:p>
            <a:endParaRPr lang="en-US" dirty="0"/>
          </a:p>
        </p:txBody>
      </p:sp>
      <p:sp>
        <p:nvSpPr>
          <p:cNvPr id="3" name="Footer Placeholder 2"/>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1986028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To Be Continued…</a:t>
            </a:r>
            <a:endParaRPr lang="en-US" dirty="0"/>
          </a:p>
        </p:txBody>
      </p:sp>
      <p:sp>
        <p:nvSpPr>
          <p:cNvPr id="4" name="Subtitle 3"/>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826261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#2</a:t>
            </a:r>
            <a:endParaRPr lang="en-US" dirty="0"/>
          </a:p>
        </p:txBody>
      </p:sp>
      <p:grpSp>
        <p:nvGrpSpPr>
          <p:cNvPr id="14" name="Group 13"/>
          <p:cNvGrpSpPr/>
          <p:nvPr/>
        </p:nvGrpSpPr>
        <p:grpSpPr>
          <a:xfrm>
            <a:off x="1430649" y="1746960"/>
            <a:ext cx="6266811" cy="4108768"/>
            <a:chOff x="1430649" y="1746960"/>
            <a:chExt cx="6266811" cy="4108768"/>
          </a:xfrm>
        </p:grpSpPr>
        <p:sp>
          <p:nvSpPr>
            <p:cNvPr id="2" name="Rectangle 1"/>
            <p:cNvSpPr/>
            <p:nvPr/>
          </p:nvSpPr>
          <p:spPr>
            <a:xfrm>
              <a:off x="3269609" y="2296444"/>
              <a:ext cx="2604782" cy="2604782"/>
            </a:xfrm>
            <a:prstGeom prst="rect">
              <a:avLst/>
            </a:prstGeom>
            <a:solidFill>
              <a:schemeClr val="bg1">
                <a:lumMod val="95000"/>
                <a:alpha val="50000"/>
              </a:schemeClr>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 name="Right Arrow 2"/>
            <p:cNvSpPr/>
            <p:nvPr/>
          </p:nvSpPr>
          <p:spPr>
            <a:xfrm>
              <a:off x="1446540" y="4051874"/>
              <a:ext cx="1828800" cy="4572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Matter</a:t>
              </a:r>
            </a:p>
          </p:txBody>
        </p:sp>
        <p:sp>
          <p:nvSpPr>
            <p:cNvPr id="19" name="Right Arrow 18"/>
            <p:cNvSpPr/>
            <p:nvPr/>
          </p:nvSpPr>
          <p:spPr>
            <a:xfrm>
              <a:off x="5868660" y="4054775"/>
              <a:ext cx="1828800" cy="4572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Matter</a:t>
              </a:r>
            </a:p>
          </p:txBody>
        </p:sp>
        <p:sp>
          <p:nvSpPr>
            <p:cNvPr id="28" name="Rectangle 27"/>
            <p:cNvSpPr/>
            <p:nvPr/>
          </p:nvSpPr>
          <p:spPr>
            <a:xfrm>
              <a:off x="3316419" y="4604206"/>
              <a:ext cx="2514600" cy="27432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0" name="Chevron 29"/>
            <p:cNvSpPr/>
            <p:nvPr/>
          </p:nvSpPr>
          <p:spPr>
            <a:xfrm>
              <a:off x="1435664" y="2402704"/>
              <a:ext cx="1828800" cy="27432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bg1"/>
                  </a:solidFill>
                </a:rPr>
                <a:t>Energy</a:t>
              </a:r>
            </a:p>
          </p:txBody>
        </p:sp>
        <p:sp>
          <p:nvSpPr>
            <p:cNvPr id="31" name="Chevron 30"/>
            <p:cNvSpPr/>
            <p:nvPr/>
          </p:nvSpPr>
          <p:spPr>
            <a:xfrm>
              <a:off x="5874391" y="2448424"/>
              <a:ext cx="1005840" cy="182880"/>
            </a:xfrm>
            <a:prstGeom prst="chevron">
              <a:avLst/>
            </a:prstGeom>
            <a:solidFill>
              <a:schemeClr val="bg1">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400" dirty="0" smtClean="0">
                  <a:solidFill>
                    <a:schemeClr val="bg1"/>
                  </a:solidFill>
                </a:rPr>
                <a:t>Energy</a:t>
              </a:r>
            </a:p>
          </p:txBody>
        </p:sp>
        <p:sp>
          <p:nvSpPr>
            <p:cNvPr id="33" name="Right Arrow 32"/>
            <p:cNvSpPr/>
            <p:nvPr/>
          </p:nvSpPr>
          <p:spPr>
            <a:xfrm>
              <a:off x="3269609" y="2898936"/>
              <a:ext cx="2603174" cy="457200"/>
            </a:xfrm>
            <a:prstGeom prst="rightArrow">
              <a:avLst/>
            </a:prstGeom>
            <a:gradFill flip="none" rotWithShape="1">
              <a:gsLst>
                <a:gs pos="0">
                  <a:schemeClr val="accent2">
                    <a:lumMod val="60000"/>
                    <a:lumOff val="40000"/>
                  </a:schemeClr>
                </a:gs>
                <a:gs pos="29000">
                  <a:schemeClr val="accent2">
                    <a:lumMod val="75000"/>
                    <a:tint val="44500"/>
                    <a:satMod val="160000"/>
                  </a:schemeClr>
                </a:gs>
                <a:gs pos="100000">
                  <a:schemeClr val="accent1">
                    <a:lumMod val="60000"/>
                    <a:lumOff val="40000"/>
                  </a:schemeClr>
                </a:gs>
              </a:gsLst>
              <a:lin ang="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45" name="Group 44"/>
            <p:cNvGrpSpPr>
              <a:grpSpLocks noChangeAspect="1"/>
            </p:cNvGrpSpPr>
            <p:nvPr/>
          </p:nvGrpSpPr>
          <p:grpSpPr>
            <a:xfrm>
              <a:off x="4291486" y="3064917"/>
              <a:ext cx="402336" cy="365760"/>
              <a:chOff x="1554480" y="2651760"/>
              <a:chExt cx="502920" cy="457200"/>
            </a:xfrm>
          </p:grpSpPr>
          <p:sp>
            <p:nvSpPr>
              <p:cNvPr id="46" name="Circular Arrow 45"/>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7" name="Circular Arrow 46"/>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32" name="Rectangle 31"/>
            <p:cNvSpPr/>
            <p:nvPr/>
          </p:nvSpPr>
          <p:spPr>
            <a:xfrm rot="10800000">
              <a:off x="3356162" y="2496826"/>
              <a:ext cx="1552775" cy="274320"/>
            </a:xfrm>
            <a:prstGeom prst="rect">
              <a:avLst/>
            </a:prstGeom>
            <a:gradFill flip="none" rotWithShape="1">
              <a:gsLst>
                <a:gs pos="49000">
                  <a:srgbClr val="7D2D46"/>
                </a:gs>
                <a:gs pos="0">
                  <a:schemeClr val="accent1">
                    <a:lumMod val="100000"/>
                  </a:schemeClr>
                </a:gs>
                <a:gs pos="100000">
                  <a:srgbClr val="FF0000">
                    <a:lumMod val="99000"/>
                    <a:lumOff val="1000"/>
                  </a:srgbClr>
                </a:gs>
              </a:gsLst>
              <a:lin ang="108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48" name="Group 47"/>
            <p:cNvGrpSpPr>
              <a:grpSpLocks noChangeAspect="1"/>
            </p:cNvGrpSpPr>
            <p:nvPr/>
          </p:nvGrpSpPr>
          <p:grpSpPr>
            <a:xfrm>
              <a:off x="3905864" y="2462197"/>
              <a:ext cx="402336" cy="365760"/>
              <a:chOff x="1554480" y="2651760"/>
              <a:chExt cx="502920" cy="457200"/>
            </a:xfrm>
          </p:grpSpPr>
          <p:sp>
            <p:nvSpPr>
              <p:cNvPr id="49" name="Circular Arrow 48"/>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0" name="Circular Arrow 49"/>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36" name="Right Arrow 35"/>
            <p:cNvSpPr/>
            <p:nvPr/>
          </p:nvSpPr>
          <p:spPr>
            <a:xfrm>
              <a:off x="3279455" y="4054775"/>
              <a:ext cx="2593328" cy="4572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51" name="Group 50"/>
            <p:cNvGrpSpPr>
              <a:grpSpLocks noChangeAspect="1"/>
            </p:cNvGrpSpPr>
            <p:nvPr/>
          </p:nvGrpSpPr>
          <p:grpSpPr>
            <a:xfrm>
              <a:off x="4387911" y="4235917"/>
              <a:ext cx="402336" cy="365760"/>
              <a:chOff x="1554480" y="2651760"/>
              <a:chExt cx="502920" cy="457200"/>
            </a:xfrm>
          </p:grpSpPr>
          <p:sp>
            <p:nvSpPr>
              <p:cNvPr id="52" name="Circular Arrow 51"/>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3" name="Circular Arrow 52"/>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15" name="Left-Right Arrow 14"/>
            <p:cNvSpPr/>
            <p:nvPr/>
          </p:nvSpPr>
          <p:spPr>
            <a:xfrm>
              <a:off x="2351795" y="3481788"/>
              <a:ext cx="1836979" cy="38631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40" name="Group 39"/>
            <p:cNvGrpSpPr>
              <a:grpSpLocks noChangeAspect="1"/>
            </p:cNvGrpSpPr>
            <p:nvPr/>
          </p:nvGrpSpPr>
          <p:grpSpPr>
            <a:xfrm>
              <a:off x="3068127" y="3335093"/>
              <a:ext cx="402336" cy="365760"/>
              <a:chOff x="1554480" y="2651760"/>
              <a:chExt cx="502920" cy="457200"/>
            </a:xfrm>
          </p:grpSpPr>
          <p:sp>
            <p:nvSpPr>
              <p:cNvPr id="41" name="Circular Arrow 40"/>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2" name="Circular Arrow 41"/>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34" name="Right Arrow 33"/>
            <p:cNvSpPr/>
            <p:nvPr/>
          </p:nvSpPr>
          <p:spPr>
            <a:xfrm>
              <a:off x="1430649" y="2895774"/>
              <a:ext cx="1828800" cy="457200"/>
            </a:xfrm>
            <a:prstGeom prst="rightArrow">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Matter</a:t>
              </a:r>
            </a:p>
          </p:txBody>
        </p:sp>
        <p:sp>
          <p:nvSpPr>
            <p:cNvPr id="35" name="Right Arrow 34"/>
            <p:cNvSpPr/>
            <p:nvPr/>
          </p:nvSpPr>
          <p:spPr>
            <a:xfrm>
              <a:off x="5868660" y="2901819"/>
              <a:ext cx="1828800" cy="457200"/>
            </a:xfrm>
            <a:prstGeom prst="rightArrow">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Matter</a:t>
              </a:r>
            </a:p>
          </p:txBody>
        </p:sp>
        <p:sp>
          <p:nvSpPr>
            <p:cNvPr id="37" name="Left-Right Arrow 36"/>
            <p:cNvSpPr/>
            <p:nvPr/>
          </p:nvSpPr>
          <p:spPr>
            <a:xfrm>
              <a:off x="4987622" y="2345716"/>
              <a:ext cx="828622" cy="386317"/>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38" name="Group 37"/>
            <p:cNvGrpSpPr>
              <a:grpSpLocks noChangeAspect="1"/>
            </p:cNvGrpSpPr>
            <p:nvPr/>
          </p:nvGrpSpPr>
          <p:grpSpPr>
            <a:xfrm>
              <a:off x="5215726" y="2486780"/>
              <a:ext cx="402336" cy="365760"/>
              <a:chOff x="1554480" y="2651760"/>
              <a:chExt cx="502920" cy="457200"/>
            </a:xfrm>
          </p:grpSpPr>
          <p:sp>
            <p:nvSpPr>
              <p:cNvPr id="39" name="Circular Arrow 38"/>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43" name="Circular Arrow 42"/>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4" name="TextBox 63"/>
            <p:cNvSpPr txBox="1"/>
            <p:nvPr/>
          </p:nvSpPr>
          <p:spPr>
            <a:xfrm>
              <a:off x="5322728" y="1746960"/>
              <a:ext cx="1632306" cy="338554"/>
            </a:xfrm>
            <a:prstGeom prst="rect">
              <a:avLst/>
            </a:prstGeom>
            <a:noFill/>
          </p:spPr>
          <p:txBody>
            <a:bodyPr wrap="none" rtlCol="0">
              <a:spAutoFit/>
            </a:bodyPr>
            <a:lstStyle/>
            <a:p>
              <a:r>
                <a:rPr lang="en-US" sz="1600" dirty="0" smtClean="0"/>
                <a:t>System Boundary</a:t>
              </a:r>
              <a:endParaRPr lang="en-US" sz="1600" dirty="0"/>
            </a:p>
          </p:txBody>
        </p:sp>
        <p:cxnSp>
          <p:nvCxnSpPr>
            <p:cNvPr id="65" name="Straight Connector 64"/>
            <p:cNvCxnSpPr/>
            <p:nvPr/>
          </p:nvCxnSpPr>
          <p:spPr>
            <a:xfrm flipH="1">
              <a:off x="5001288" y="1925710"/>
              <a:ext cx="366420" cy="36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623187" y="4987636"/>
              <a:ext cx="5868660" cy="868092"/>
              <a:chOff x="1456931" y="5673436"/>
              <a:chExt cx="5868660" cy="868092"/>
            </a:xfrm>
          </p:grpSpPr>
          <p:sp>
            <p:nvSpPr>
              <p:cNvPr id="44" name="TextBox 43"/>
              <p:cNvSpPr txBox="1"/>
              <p:nvPr/>
            </p:nvSpPr>
            <p:spPr>
              <a:xfrm>
                <a:off x="1900748" y="5790492"/>
                <a:ext cx="894284" cy="369332"/>
              </a:xfrm>
              <a:prstGeom prst="rect">
                <a:avLst/>
              </a:prstGeom>
              <a:noFill/>
            </p:spPr>
            <p:txBody>
              <a:bodyPr wrap="none" rtlCol="0">
                <a:spAutoFit/>
              </a:bodyPr>
              <a:lstStyle/>
              <a:p>
                <a:pPr algn="ctr"/>
                <a:r>
                  <a:rPr lang="en-US" dirty="0" smtClean="0"/>
                  <a:t>Process</a:t>
                </a:r>
                <a:endParaRPr lang="en-US" dirty="0"/>
              </a:p>
            </p:txBody>
          </p:sp>
          <p:grpSp>
            <p:nvGrpSpPr>
              <p:cNvPr id="57" name="Group 56"/>
              <p:cNvGrpSpPr>
                <a:grpSpLocks noChangeAspect="1"/>
              </p:cNvGrpSpPr>
              <p:nvPr/>
            </p:nvGrpSpPr>
            <p:grpSpPr>
              <a:xfrm>
                <a:off x="1551610" y="5807252"/>
                <a:ext cx="402336" cy="365760"/>
                <a:chOff x="1554480" y="2651760"/>
                <a:chExt cx="502920" cy="457200"/>
              </a:xfrm>
            </p:grpSpPr>
            <p:sp>
              <p:nvSpPr>
                <p:cNvPr id="58" name="Circular Arrow 57"/>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59" name="Circular Arrow 58"/>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60" name="Chevron 59"/>
              <p:cNvSpPr/>
              <p:nvPr/>
            </p:nvSpPr>
            <p:spPr>
              <a:xfrm>
                <a:off x="2949279" y="5880195"/>
                <a:ext cx="1188720" cy="22860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dirty="0" smtClean="0">
                    <a:solidFill>
                      <a:schemeClr val="bg1"/>
                    </a:solidFill>
                  </a:rPr>
                  <a:t>Energy</a:t>
                </a:r>
              </a:p>
            </p:txBody>
          </p:sp>
          <p:sp>
            <p:nvSpPr>
              <p:cNvPr id="61" name="Right Arrow 60"/>
              <p:cNvSpPr/>
              <p:nvPr/>
            </p:nvSpPr>
            <p:spPr>
              <a:xfrm>
                <a:off x="4264996" y="5776202"/>
                <a:ext cx="1097280" cy="4572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Matter</a:t>
                </a:r>
              </a:p>
            </p:txBody>
          </p:sp>
          <p:sp>
            <p:nvSpPr>
              <p:cNvPr id="63" name="Rectangle 62"/>
              <p:cNvSpPr/>
              <p:nvPr/>
            </p:nvSpPr>
            <p:spPr>
              <a:xfrm rot="10800000" flipV="1">
                <a:off x="5535687" y="5897233"/>
                <a:ext cx="1552775" cy="228600"/>
              </a:xfrm>
              <a:prstGeom prst="rect">
                <a:avLst/>
              </a:prstGeom>
              <a:gradFill flip="none" rotWithShape="1">
                <a:gsLst>
                  <a:gs pos="49000">
                    <a:srgbClr val="7D2D46"/>
                  </a:gs>
                  <a:gs pos="0">
                    <a:schemeClr val="accent1">
                      <a:lumMod val="100000"/>
                    </a:schemeClr>
                  </a:gs>
                  <a:gs pos="100000">
                    <a:srgbClr val="FF0000">
                      <a:lumMod val="99000"/>
                      <a:lumOff val="1000"/>
                    </a:srgbClr>
                  </a:gs>
                </a:gsLst>
                <a:lin ang="108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Matter</a:t>
                </a:r>
              </a:p>
            </p:txBody>
          </p:sp>
          <p:sp>
            <p:nvSpPr>
              <p:cNvPr id="6" name="TextBox 5"/>
              <p:cNvSpPr txBox="1"/>
              <p:nvPr/>
            </p:nvSpPr>
            <p:spPr>
              <a:xfrm>
                <a:off x="3802975" y="6172196"/>
                <a:ext cx="864019" cy="369332"/>
              </a:xfrm>
              <a:prstGeom prst="rect">
                <a:avLst/>
              </a:prstGeom>
              <a:noFill/>
            </p:spPr>
            <p:txBody>
              <a:bodyPr wrap="none" rtlCol="0">
                <a:spAutoFit/>
              </a:bodyPr>
              <a:lstStyle/>
              <a:p>
                <a:r>
                  <a:rPr lang="en-US" dirty="0" smtClean="0"/>
                  <a:t>Legend</a:t>
                </a:r>
                <a:endParaRPr lang="en-US" dirty="0"/>
              </a:p>
            </p:txBody>
          </p:sp>
          <p:sp>
            <p:nvSpPr>
              <p:cNvPr id="8" name="Rectangle 7"/>
              <p:cNvSpPr/>
              <p:nvPr/>
            </p:nvSpPr>
            <p:spPr>
              <a:xfrm>
                <a:off x="1456931" y="5673436"/>
                <a:ext cx="5868660" cy="86809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sp>
          <p:nvSpPr>
            <p:cNvPr id="66" name="Rectangle 65"/>
            <p:cNvSpPr/>
            <p:nvPr/>
          </p:nvSpPr>
          <p:spPr>
            <a:xfrm rot="10800000">
              <a:off x="4817824" y="3532455"/>
              <a:ext cx="549702" cy="341522"/>
            </a:xfrm>
            <a:prstGeom prst="rect">
              <a:avLst/>
            </a:prstGeom>
            <a:gradFill flip="none" rotWithShape="1">
              <a:gsLst>
                <a:gs pos="78000">
                  <a:srgbClr val="996633"/>
                </a:gs>
                <a:gs pos="0">
                  <a:srgbClr val="996633"/>
                </a:gs>
                <a:gs pos="100000">
                  <a:srgbClr val="FF9900"/>
                </a:gs>
              </a:gsLst>
              <a:lin ang="108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nvGrpSpPr>
            <p:cNvPr id="67" name="Group 66"/>
            <p:cNvGrpSpPr>
              <a:grpSpLocks noChangeAspect="1"/>
            </p:cNvGrpSpPr>
            <p:nvPr/>
          </p:nvGrpSpPr>
          <p:grpSpPr>
            <a:xfrm>
              <a:off x="4931104" y="3674473"/>
              <a:ext cx="402336" cy="365760"/>
              <a:chOff x="1554480" y="2651760"/>
              <a:chExt cx="502920" cy="457200"/>
            </a:xfrm>
          </p:grpSpPr>
          <p:sp>
            <p:nvSpPr>
              <p:cNvPr id="68" name="Circular Arrow 67"/>
              <p:cNvSpPr/>
              <p:nvPr/>
            </p:nvSpPr>
            <p:spPr>
              <a:xfrm rot="16200000">
                <a:off x="15646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sp>
            <p:nvSpPr>
              <p:cNvPr id="69" name="Circular Arrow 68"/>
              <p:cNvSpPr/>
              <p:nvPr/>
            </p:nvSpPr>
            <p:spPr>
              <a:xfrm rot="5400000">
                <a:off x="1590040" y="2641600"/>
                <a:ext cx="457200" cy="477520"/>
              </a:xfrm>
              <a:prstGeom prst="circularArrow">
                <a:avLst/>
              </a:prstGeom>
              <a:solidFill>
                <a:srgbClr val="FFFF00"/>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ln>
                    <a:solidFill>
                      <a:schemeClr val="tx1"/>
                    </a:solidFill>
                    <a:prstDash val="sysDash"/>
                  </a:ln>
                  <a:solidFill>
                    <a:schemeClr val="tx1"/>
                  </a:solidFill>
                </a:endParaRPr>
              </a:p>
            </p:txBody>
          </p:sp>
        </p:grpSp>
        <p:sp>
          <p:nvSpPr>
            <p:cNvPr id="70" name="Chevron 69"/>
            <p:cNvSpPr/>
            <p:nvPr/>
          </p:nvSpPr>
          <p:spPr>
            <a:xfrm>
              <a:off x="5372159" y="3629527"/>
              <a:ext cx="1005840" cy="182880"/>
            </a:xfrm>
            <a:prstGeom prst="chevron">
              <a:avLst/>
            </a:prstGeom>
            <a:solidFill>
              <a:srgbClr val="FF99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1500"/>
                </a:lnSpc>
              </a:pPr>
              <a:r>
                <a:rPr lang="en-US" sz="1400" dirty="0" smtClean="0">
                  <a:solidFill>
                    <a:schemeClr val="tx1"/>
                  </a:solidFill>
                </a:rPr>
                <a:t>Energy</a:t>
              </a:r>
            </a:p>
          </p:txBody>
        </p:sp>
      </p:grpSp>
      <p:sp>
        <p:nvSpPr>
          <p:cNvPr id="5" name="Footer Placeholder 4"/>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3576555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Subsystems</a:t>
            </a:r>
            <a:endParaRPr lang="en-US" dirty="0"/>
          </a:p>
        </p:txBody>
      </p:sp>
      <p:sp>
        <p:nvSpPr>
          <p:cNvPr id="3" name="Content Placeholder 2"/>
          <p:cNvSpPr>
            <a:spLocks noGrp="1"/>
          </p:cNvSpPr>
          <p:nvPr>
            <p:ph idx="1"/>
          </p:nvPr>
        </p:nvSpPr>
        <p:spPr>
          <a:xfrm>
            <a:off x="817491" y="1363969"/>
            <a:ext cx="4847811" cy="1160570"/>
          </a:xfrm>
        </p:spPr>
        <p:txBody>
          <a:bodyPr/>
          <a:lstStyle/>
          <a:p>
            <a:pPr marL="0" indent="0">
              <a:buNone/>
            </a:pPr>
            <a:r>
              <a:rPr lang="en-US" dirty="0" smtClean="0"/>
              <a:t>Systems within systems</a:t>
            </a:r>
            <a:endParaRPr lang="en-US" dirty="0"/>
          </a:p>
        </p:txBody>
      </p:sp>
      <p:grpSp>
        <p:nvGrpSpPr>
          <p:cNvPr id="32" name="Group 31"/>
          <p:cNvGrpSpPr/>
          <p:nvPr/>
        </p:nvGrpSpPr>
        <p:grpSpPr>
          <a:xfrm>
            <a:off x="934933" y="2467796"/>
            <a:ext cx="2096455" cy="3605845"/>
            <a:chOff x="934933" y="2467796"/>
            <a:chExt cx="2096455" cy="3605845"/>
          </a:xfrm>
        </p:grpSpPr>
        <p:sp>
          <p:nvSpPr>
            <p:cNvPr id="10" name="Oval 9"/>
            <p:cNvSpPr>
              <a:spLocks noChangeAspect="1"/>
            </p:cNvSpPr>
            <p:nvPr/>
          </p:nvSpPr>
          <p:spPr>
            <a:xfrm>
              <a:off x="950217" y="5159241"/>
              <a:ext cx="913867" cy="914400"/>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p:txBody>
        </p:sp>
        <p:sp>
          <p:nvSpPr>
            <p:cNvPr id="11" name="Freeform 10"/>
            <p:cNvSpPr>
              <a:spLocks noChangeAspect="1"/>
            </p:cNvSpPr>
            <p:nvPr/>
          </p:nvSpPr>
          <p:spPr>
            <a:xfrm>
              <a:off x="934933" y="4144512"/>
              <a:ext cx="914400" cy="739485"/>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40000"/>
                <a:lumOff val="60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12" name="Rectangle 11"/>
            <p:cNvSpPr/>
            <p:nvPr/>
          </p:nvSpPr>
          <p:spPr>
            <a:xfrm>
              <a:off x="1068615" y="3336374"/>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TextBox 12"/>
            <p:cNvSpPr txBox="1"/>
            <p:nvPr/>
          </p:nvSpPr>
          <p:spPr>
            <a:xfrm>
              <a:off x="1843759" y="3237525"/>
              <a:ext cx="1182055" cy="646331"/>
            </a:xfrm>
            <a:prstGeom prst="rect">
              <a:avLst/>
            </a:prstGeom>
            <a:noFill/>
          </p:spPr>
          <p:txBody>
            <a:bodyPr wrap="none" rtlCol="0">
              <a:spAutoFit/>
            </a:bodyPr>
            <a:lstStyle/>
            <a:p>
              <a:pPr algn="ctr"/>
              <a:r>
                <a:rPr lang="en-US" dirty="0" smtClean="0"/>
                <a:t>Subsystem</a:t>
              </a:r>
            </a:p>
            <a:p>
              <a:pPr algn="ctr"/>
              <a:r>
                <a:rPr lang="en-US" dirty="0" smtClean="0"/>
                <a:t>(Open)</a:t>
              </a:r>
              <a:endParaRPr lang="en-US" dirty="0"/>
            </a:p>
          </p:txBody>
        </p:sp>
        <p:sp>
          <p:nvSpPr>
            <p:cNvPr id="14" name="TextBox 13"/>
            <p:cNvSpPr txBox="1"/>
            <p:nvPr/>
          </p:nvSpPr>
          <p:spPr>
            <a:xfrm>
              <a:off x="1843759" y="4200381"/>
              <a:ext cx="1182055" cy="646331"/>
            </a:xfrm>
            <a:prstGeom prst="rect">
              <a:avLst/>
            </a:prstGeom>
            <a:noFill/>
          </p:spPr>
          <p:txBody>
            <a:bodyPr wrap="none" rtlCol="0">
              <a:spAutoFit/>
            </a:bodyPr>
            <a:lstStyle/>
            <a:p>
              <a:pPr algn="ctr"/>
              <a:r>
                <a:rPr lang="en-US" dirty="0" smtClean="0"/>
                <a:t>Subsystem</a:t>
              </a:r>
            </a:p>
            <a:p>
              <a:pPr algn="ctr"/>
              <a:r>
                <a:rPr lang="en-US" dirty="0" smtClean="0"/>
                <a:t>(Open)</a:t>
              </a:r>
              <a:endParaRPr lang="en-US" dirty="0"/>
            </a:p>
          </p:txBody>
        </p:sp>
        <p:sp>
          <p:nvSpPr>
            <p:cNvPr id="15" name="TextBox 14"/>
            <p:cNvSpPr txBox="1"/>
            <p:nvPr/>
          </p:nvSpPr>
          <p:spPr>
            <a:xfrm>
              <a:off x="2004556" y="5293275"/>
              <a:ext cx="950901" cy="646331"/>
            </a:xfrm>
            <a:prstGeom prst="rect">
              <a:avLst/>
            </a:prstGeom>
            <a:noFill/>
          </p:spPr>
          <p:txBody>
            <a:bodyPr wrap="none" rtlCol="0">
              <a:spAutoFit/>
            </a:bodyPr>
            <a:lstStyle/>
            <a:p>
              <a:pPr algn="ctr"/>
              <a:r>
                <a:rPr lang="en-US" dirty="0" smtClean="0"/>
                <a:t>System</a:t>
              </a:r>
            </a:p>
            <a:p>
              <a:pPr algn="ctr"/>
              <a:r>
                <a:rPr lang="en-US" dirty="0" smtClean="0"/>
                <a:t>(Closed)</a:t>
              </a:r>
              <a:endParaRPr lang="en-US" dirty="0"/>
            </a:p>
          </p:txBody>
        </p:sp>
        <p:sp>
          <p:nvSpPr>
            <p:cNvPr id="27" name="5-Point Star 26"/>
            <p:cNvSpPr/>
            <p:nvPr/>
          </p:nvSpPr>
          <p:spPr>
            <a:xfrm>
              <a:off x="1068615" y="2524539"/>
              <a:ext cx="517589" cy="476335"/>
            </a:xfrm>
            <a:prstGeom prst="star5">
              <a:avLst/>
            </a:prstGeom>
            <a:solidFill>
              <a:schemeClr val="accent4">
                <a:lumMod val="60000"/>
                <a:lumOff val="4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29" name="TextBox 28"/>
            <p:cNvSpPr txBox="1"/>
            <p:nvPr/>
          </p:nvSpPr>
          <p:spPr>
            <a:xfrm>
              <a:off x="1849333" y="2467796"/>
              <a:ext cx="1182055" cy="646331"/>
            </a:xfrm>
            <a:prstGeom prst="rect">
              <a:avLst/>
            </a:prstGeom>
            <a:noFill/>
          </p:spPr>
          <p:txBody>
            <a:bodyPr wrap="none" rtlCol="0">
              <a:spAutoFit/>
            </a:bodyPr>
            <a:lstStyle/>
            <a:p>
              <a:pPr algn="ctr"/>
              <a:r>
                <a:rPr lang="en-US" dirty="0" smtClean="0"/>
                <a:t>Subsystem</a:t>
              </a:r>
            </a:p>
            <a:p>
              <a:pPr algn="ctr"/>
              <a:r>
                <a:rPr lang="en-US" dirty="0" smtClean="0"/>
                <a:t>(Open)</a:t>
              </a:r>
              <a:endParaRPr lang="en-US" dirty="0"/>
            </a:p>
          </p:txBody>
        </p:sp>
      </p:grpSp>
      <p:grpSp>
        <p:nvGrpSpPr>
          <p:cNvPr id="33" name="Group 32"/>
          <p:cNvGrpSpPr/>
          <p:nvPr/>
        </p:nvGrpSpPr>
        <p:grpSpPr>
          <a:xfrm>
            <a:off x="4075043" y="2042668"/>
            <a:ext cx="4148781" cy="4151200"/>
            <a:chOff x="4075043" y="2042668"/>
            <a:chExt cx="4148781" cy="4151200"/>
          </a:xfrm>
        </p:grpSpPr>
        <p:sp>
          <p:nvSpPr>
            <p:cNvPr id="5" name="Oval 4"/>
            <p:cNvSpPr>
              <a:spLocks noChangeAspect="1"/>
            </p:cNvSpPr>
            <p:nvPr/>
          </p:nvSpPr>
          <p:spPr>
            <a:xfrm>
              <a:off x="4075043" y="2042668"/>
              <a:ext cx="4148781" cy="4151200"/>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a:p>
              <a:pPr algn="ctr">
                <a:spcBef>
                  <a:spcPts val="1200"/>
                </a:spcBef>
              </a:pPr>
              <a:endParaRPr lang="en-US" dirty="0">
                <a:solidFill>
                  <a:schemeClr val="tx1"/>
                </a:solidFill>
              </a:endParaRPr>
            </a:p>
            <a:p>
              <a:pPr algn="ctr">
                <a:spcBef>
                  <a:spcPts val="1200"/>
                </a:spcBef>
              </a:pPr>
              <a:endParaRPr lang="en-US" dirty="0" smtClean="0">
                <a:solidFill>
                  <a:schemeClr val="tx1"/>
                </a:solidFill>
              </a:endParaRPr>
            </a:p>
          </p:txBody>
        </p:sp>
        <p:sp>
          <p:nvSpPr>
            <p:cNvPr id="16" name="Freeform 15"/>
            <p:cNvSpPr>
              <a:spLocks noChangeAspect="1"/>
            </p:cNvSpPr>
            <p:nvPr/>
          </p:nvSpPr>
          <p:spPr>
            <a:xfrm>
              <a:off x="6435909" y="2690445"/>
              <a:ext cx="1371600" cy="1109230"/>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40000"/>
                <a:lumOff val="60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17" name="Freeform 16"/>
            <p:cNvSpPr>
              <a:spLocks noChangeAspect="1"/>
            </p:cNvSpPr>
            <p:nvPr/>
          </p:nvSpPr>
          <p:spPr>
            <a:xfrm>
              <a:off x="5786561" y="4447452"/>
              <a:ext cx="1737360" cy="1405026"/>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40000"/>
                <a:lumOff val="60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18" name="Freeform 17"/>
            <p:cNvSpPr>
              <a:spLocks noChangeAspect="1"/>
            </p:cNvSpPr>
            <p:nvPr/>
          </p:nvSpPr>
          <p:spPr>
            <a:xfrm>
              <a:off x="4313582" y="2840098"/>
              <a:ext cx="2103120" cy="1700822"/>
            </a:xfrm>
            <a:custGeom>
              <a:avLst/>
              <a:gdLst>
                <a:gd name="connsiteX0" fmla="*/ 171083 w 3172313"/>
                <a:gd name="connsiteY0" fmla="*/ 1168674 h 2405498"/>
                <a:gd name="connsiteX1" fmla="*/ 623844 w 3172313"/>
                <a:gd name="connsiteY1" fmla="*/ 2109707 h 2405498"/>
                <a:gd name="connsiteX2" fmla="*/ 2159681 w 3172313"/>
                <a:gd name="connsiteY2" fmla="*/ 2402671 h 2405498"/>
                <a:gd name="connsiteX3" fmla="*/ 2541421 w 3172313"/>
                <a:gd name="connsiteY3" fmla="*/ 1976542 h 2405498"/>
                <a:gd name="connsiteX4" fmla="*/ 3074081 w 3172313"/>
                <a:gd name="connsiteY4" fmla="*/ 1541537 h 2405498"/>
                <a:gd name="connsiteX5" fmla="*/ 3171735 w 3172313"/>
                <a:gd name="connsiteY5" fmla="*/ 1088775 h 2405498"/>
                <a:gd name="connsiteX6" fmla="*/ 3065203 w 3172313"/>
                <a:gd name="connsiteY6" fmla="*/ 609381 h 2405498"/>
                <a:gd name="connsiteX7" fmla="*/ 2594687 w 3172313"/>
                <a:gd name="connsiteY7" fmla="*/ 387439 h 2405498"/>
                <a:gd name="connsiteX8" fmla="*/ 1760186 w 3172313"/>
                <a:gd name="connsiteY8" fmla="*/ 254274 h 2405498"/>
                <a:gd name="connsiteX9" fmla="*/ 1467223 w 3172313"/>
                <a:gd name="connsiteY9" fmla="*/ 32333 h 2405498"/>
                <a:gd name="connsiteX10" fmla="*/ 907930 w 3172313"/>
                <a:gd name="connsiteY10" fmla="*/ 32333 h 2405498"/>
                <a:gd name="connsiteX11" fmla="*/ 543945 w 3172313"/>
                <a:gd name="connsiteY11" fmla="*/ 325296 h 2405498"/>
                <a:gd name="connsiteX12" fmla="*/ 268737 w 3172313"/>
                <a:gd name="connsiteY12" fmla="*/ 707036 h 2405498"/>
                <a:gd name="connsiteX13" fmla="*/ 2407 w 3172313"/>
                <a:gd name="connsiteY13" fmla="*/ 937855 h 2405498"/>
                <a:gd name="connsiteX14" fmla="*/ 171083 w 3172313"/>
                <a:gd name="connsiteY14" fmla="*/ 1168674 h 2405498"/>
                <a:gd name="connsiteX0" fmla="*/ 171083 w 3179566"/>
                <a:gd name="connsiteY0" fmla="*/ 1168674 h 2405498"/>
                <a:gd name="connsiteX1" fmla="*/ 623844 w 3179566"/>
                <a:gd name="connsiteY1" fmla="*/ 2109707 h 2405498"/>
                <a:gd name="connsiteX2" fmla="*/ 2159681 w 3179566"/>
                <a:gd name="connsiteY2" fmla="*/ 2402671 h 2405498"/>
                <a:gd name="connsiteX3" fmla="*/ 2541421 w 3179566"/>
                <a:gd name="connsiteY3" fmla="*/ 1976542 h 2405498"/>
                <a:gd name="connsiteX4" fmla="*/ 3100694 w 3179566"/>
                <a:gd name="connsiteY4" fmla="*/ 1662277 h 2405498"/>
                <a:gd name="connsiteX5" fmla="*/ 3171735 w 3179566"/>
                <a:gd name="connsiteY5" fmla="*/ 1088775 h 2405498"/>
                <a:gd name="connsiteX6" fmla="*/ 3065203 w 3179566"/>
                <a:gd name="connsiteY6" fmla="*/ 609381 h 2405498"/>
                <a:gd name="connsiteX7" fmla="*/ 2594687 w 3179566"/>
                <a:gd name="connsiteY7" fmla="*/ 387439 h 2405498"/>
                <a:gd name="connsiteX8" fmla="*/ 1760186 w 3179566"/>
                <a:gd name="connsiteY8" fmla="*/ 254274 h 2405498"/>
                <a:gd name="connsiteX9" fmla="*/ 1467223 w 3179566"/>
                <a:gd name="connsiteY9" fmla="*/ 32333 h 2405498"/>
                <a:gd name="connsiteX10" fmla="*/ 907930 w 3179566"/>
                <a:gd name="connsiteY10" fmla="*/ 32333 h 2405498"/>
                <a:gd name="connsiteX11" fmla="*/ 543945 w 3179566"/>
                <a:gd name="connsiteY11" fmla="*/ 325296 h 2405498"/>
                <a:gd name="connsiteX12" fmla="*/ 268737 w 3179566"/>
                <a:gd name="connsiteY12" fmla="*/ 707036 h 2405498"/>
                <a:gd name="connsiteX13" fmla="*/ 2407 w 3179566"/>
                <a:gd name="connsiteY13" fmla="*/ 937855 h 2405498"/>
                <a:gd name="connsiteX14" fmla="*/ 171083 w 3179566"/>
                <a:gd name="connsiteY14" fmla="*/ 1168674 h 2405498"/>
                <a:gd name="connsiteX0" fmla="*/ 171083 w 3179566"/>
                <a:gd name="connsiteY0" fmla="*/ 1168674 h 2227091"/>
                <a:gd name="connsiteX1" fmla="*/ 623844 w 3179566"/>
                <a:gd name="connsiteY1" fmla="*/ 2109707 h 2227091"/>
                <a:gd name="connsiteX2" fmla="*/ 1654027 w 3179566"/>
                <a:gd name="connsiteY2" fmla="*/ 2198343 h 2227091"/>
                <a:gd name="connsiteX3" fmla="*/ 2541421 w 3179566"/>
                <a:gd name="connsiteY3" fmla="*/ 1976542 h 2227091"/>
                <a:gd name="connsiteX4" fmla="*/ 3100694 w 3179566"/>
                <a:gd name="connsiteY4" fmla="*/ 1662277 h 2227091"/>
                <a:gd name="connsiteX5" fmla="*/ 3171735 w 3179566"/>
                <a:gd name="connsiteY5" fmla="*/ 1088775 h 2227091"/>
                <a:gd name="connsiteX6" fmla="*/ 3065203 w 3179566"/>
                <a:gd name="connsiteY6" fmla="*/ 609381 h 2227091"/>
                <a:gd name="connsiteX7" fmla="*/ 2594687 w 3179566"/>
                <a:gd name="connsiteY7" fmla="*/ 387439 h 2227091"/>
                <a:gd name="connsiteX8" fmla="*/ 1760186 w 3179566"/>
                <a:gd name="connsiteY8" fmla="*/ 254274 h 2227091"/>
                <a:gd name="connsiteX9" fmla="*/ 1467223 w 3179566"/>
                <a:gd name="connsiteY9" fmla="*/ 32333 h 2227091"/>
                <a:gd name="connsiteX10" fmla="*/ 907930 w 3179566"/>
                <a:gd name="connsiteY10" fmla="*/ 32333 h 2227091"/>
                <a:gd name="connsiteX11" fmla="*/ 543945 w 3179566"/>
                <a:gd name="connsiteY11" fmla="*/ 325296 h 2227091"/>
                <a:gd name="connsiteX12" fmla="*/ 268737 w 3179566"/>
                <a:gd name="connsiteY12" fmla="*/ 707036 h 2227091"/>
                <a:gd name="connsiteX13" fmla="*/ 2407 w 3179566"/>
                <a:gd name="connsiteY13" fmla="*/ 937855 h 2227091"/>
                <a:gd name="connsiteX14" fmla="*/ 171083 w 3179566"/>
                <a:gd name="connsiteY14" fmla="*/ 1168674 h 2227091"/>
                <a:gd name="connsiteX0" fmla="*/ 171083 w 3179566"/>
                <a:gd name="connsiteY0" fmla="*/ 1142813 h 2201230"/>
                <a:gd name="connsiteX1" fmla="*/ 623844 w 3179566"/>
                <a:gd name="connsiteY1" fmla="*/ 2083846 h 2201230"/>
                <a:gd name="connsiteX2" fmla="*/ 1654027 w 3179566"/>
                <a:gd name="connsiteY2" fmla="*/ 2172482 h 2201230"/>
                <a:gd name="connsiteX3" fmla="*/ 2541421 w 3179566"/>
                <a:gd name="connsiteY3" fmla="*/ 1950681 h 2201230"/>
                <a:gd name="connsiteX4" fmla="*/ 3100694 w 3179566"/>
                <a:gd name="connsiteY4" fmla="*/ 1636416 h 2201230"/>
                <a:gd name="connsiteX5" fmla="*/ 3171735 w 3179566"/>
                <a:gd name="connsiteY5" fmla="*/ 1062914 h 2201230"/>
                <a:gd name="connsiteX6" fmla="*/ 3065203 w 3179566"/>
                <a:gd name="connsiteY6" fmla="*/ 583520 h 2201230"/>
                <a:gd name="connsiteX7" fmla="*/ 2594687 w 3179566"/>
                <a:gd name="connsiteY7" fmla="*/ 361578 h 2201230"/>
                <a:gd name="connsiteX8" fmla="*/ 1760186 w 3179566"/>
                <a:gd name="connsiteY8" fmla="*/ 228413 h 2201230"/>
                <a:gd name="connsiteX9" fmla="*/ 1467223 w 3179566"/>
                <a:gd name="connsiteY9" fmla="*/ 6472 h 2201230"/>
                <a:gd name="connsiteX10" fmla="*/ 950512 w 3179566"/>
                <a:gd name="connsiteY10" fmla="*/ 80773 h 2201230"/>
                <a:gd name="connsiteX11" fmla="*/ 543945 w 3179566"/>
                <a:gd name="connsiteY11" fmla="*/ 299435 h 2201230"/>
                <a:gd name="connsiteX12" fmla="*/ 268737 w 3179566"/>
                <a:gd name="connsiteY12" fmla="*/ 681175 h 2201230"/>
                <a:gd name="connsiteX13" fmla="*/ 2407 w 3179566"/>
                <a:gd name="connsiteY13" fmla="*/ 911994 h 2201230"/>
                <a:gd name="connsiteX14" fmla="*/ 171083 w 3179566"/>
                <a:gd name="connsiteY14" fmla="*/ 1142813 h 2201230"/>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594687 w 3179566"/>
                <a:gd name="connsiteY7" fmla="*/ 362145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171083 w 3179566"/>
                <a:gd name="connsiteY0" fmla="*/ 1143380 h 2201797"/>
                <a:gd name="connsiteX1" fmla="*/ 623844 w 3179566"/>
                <a:gd name="connsiteY1" fmla="*/ 2084413 h 2201797"/>
                <a:gd name="connsiteX2" fmla="*/ 1654027 w 3179566"/>
                <a:gd name="connsiteY2" fmla="*/ 2173049 h 2201797"/>
                <a:gd name="connsiteX3" fmla="*/ 2541421 w 3179566"/>
                <a:gd name="connsiteY3" fmla="*/ 1951248 h 2201797"/>
                <a:gd name="connsiteX4" fmla="*/ 3100694 w 3179566"/>
                <a:gd name="connsiteY4" fmla="*/ 1636983 h 2201797"/>
                <a:gd name="connsiteX5" fmla="*/ 3171735 w 3179566"/>
                <a:gd name="connsiteY5" fmla="*/ 1063481 h 2201797"/>
                <a:gd name="connsiteX6" fmla="*/ 3065203 w 3179566"/>
                <a:gd name="connsiteY6" fmla="*/ 584087 h 2201797"/>
                <a:gd name="connsiteX7" fmla="*/ 2615978 w 3179566"/>
                <a:gd name="connsiteY7" fmla="*/ 482884 h 2201797"/>
                <a:gd name="connsiteX8" fmla="*/ 2079547 w 3179566"/>
                <a:gd name="connsiteY8" fmla="*/ 238267 h 2201797"/>
                <a:gd name="connsiteX9" fmla="*/ 1467223 w 3179566"/>
                <a:gd name="connsiteY9" fmla="*/ 7039 h 2201797"/>
                <a:gd name="connsiteX10" fmla="*/ 950512 w 3179566"/>
                <a:gd name="connsiteY10" fmla="*/ 81340 h 2201797"/>
                <a:gd name="connsiteX11" fmla="*/ 543945 w 3179566"/>
                <a:gd name="connsiteY11" fmla="*/ 300002 h 2201797"/>
                <a:gd name="connsiteX12" fmla="*/ 268737 w 3179566"/>
                <a:gd name="connsiteY12" fmla="*/ 681742 h 2201797"/>
                <a:gd name="connsiteX13" fmla="*/ 2407 w 3179566"/>
                <a:gd name="connsiteY13" fmla="*/ 912561 h 2201797"/>
                <a:gd name="connsiteX14" fmla="*/ 171083 w 3179566"/>
                <a:gd name="connsiteY14" fmla="*/ 1143380 h 2201797"/>
                <a:gd name="connsiteX0" fmla="*/ 314295 w 3322778"/>
                <a:gd name="connsiteY0" fmla="*/ 1143380 h 2201797"/>
                <a:gd name="connsiteX1" fmla="*/ 767056 w 3322778"/>
                <a:gd name="connsiteY1" fmla="*/ 2084413 h 2201797"/>
                <a:gd name="connsiteX2" fmla="*/ 1797239 w 3322778"/>
                <a:gd name="connsiteY2" fmla="*/ 2173049 h 2201797"/>
                <a:gd name="connsiteX3" fmla="*/ 2684633 w 3322778"/>
                <a:gd name="connsiteY3" fmla="*/ 1951248 h 2201797"/>
                <a:gd name="connsiteX4" fmla="*/ 3243906 w 3322778"/>
                <a:gd name="connsiteY4" fmla="*/ 1636983 h 2201797"/>
                <a:gd name="connsiteX5" fmla="*/ 3314947 w 3322778"/>
                <a:gd name="connsiteY5" fmla="*/ 1063481 h 2201797"/>
                <a:gd name="connsiteX6" fmla="*/ 3208415 w 3322778"/>
                <a:gd name="connsiteY6" fmla="*/ 584087 h 2201797"/>
                <a:gd name="connsiteX7" fmla="*/ 2759190 w 3322778"/>
                <a:gd name="connsiteY7" fmla="*/ 482884 h 2201797"/>
                <a:gd name="connsiteX8" fmla="*/ 2222759 w 3322778"/>
                <a:gd name="connsiteY8" fmla="*/ 238267 h 2201797"/>
                <a:gd name="connsiteX9" fmla="*/ 1610435 w 3322778"/>
                <a:gd name="connsiteY9" fmla="*/ 7039 h 2201797"/>
                <a:gd name="connsiteX10" fmla="*/ 1093724 w 3322778"/>
                <a:gd name="connsiteY10" fmla="*/ 81340 h 2201797"/>
                <a:gd name="connsiteX11" fmla="*/ 687157 w 3322778"/>
                <a:gd name="connsiteY11" fmla="*/ 300002 h 2201797"/>
                <a:gd name="connsiteX12" fmla="*/ 411949 w 3322778"/>
                <a:gd name="connsiteY12" fmla="*/ 681742 h 2201797"/>
                <a:gd name="connsiteX13" fmla="*/ 145619 w 3322778"/>
                <a:gd name="connsiteY13" fmla="*/ 912561 h 2201797"/>
                <a:gd name="connsiteX14" fmla="*/ 4823 w 3322778"/>
                <a:gd name="connsiteY14" fmla="*/ 982414 h 2201797"/>
                <a:gd name="connsiteX15" fmla="*/ 314295 w 3322778"/>
                <a:gd name="connsiteY15" fmla="*/ 1143380 h 2201797"/>
                <a:gd name="connsiteX0" fmla="*/ 174631 w 3183114"/>
                <a:gd name="connsiteY0" fmla="*/ 1143380 h 2201797"/>
                <a:gd name="connsiteX1" fmla="*/ 627392 w 3183114"/>
                <a:gd name="connsiteY1" fmla="*/ 2084413 h 2201797"/>
                <a:gd name="connsiteX2" fmla="*/ 1657575 w 3183114"/>
                <a:gd name="connsiteY2" fmla="*/ 2173049 h 2201797"/>
                <a:gd name="connsiteX3" fmla="*/ 2544969 w 3183114"/>
                <a:gd name="connsiteY3" fmla="*/ 1951248 h 2201797"/>
                <a:gd name="connsiteX4" fmla="*/ 3104242 w 3183114"/>
                <a:gd name="connsiteY4" fmla="*/ 1636983 h 2201797"/>
                <a:gd name="connsiteX5" fmla="*/ 3175283 w 3183114"/>
                <a:gd name="connsiteY5" fmla="*/ 1063481 h 2201797"/>
                <a:gd name="connsiteX6" fmla="*/ 3068751 w 3183114"/>
                <a:gd name="connsiteY6" fmla="*/ 584087 h 2201797"/>
                <a:gd name="connsiteX7" fmla="*/ 2619526 w 3183114"/>
                <a:gd name="connsiteY7" fmla="*/ 482884 h 2201797"/>
                <a:gd name="connsiteX8" fmla="*/ 2083095 w 3183114"/>
                <a:gd name="connsiteY8" fmla="*/ 238267 h 2201797"/>
                <a:gd name="connsiteX9" fmla="*/ 1470771 w 3183114"/>
                <a:gd name="connsiteY9" fmla="*/ 7039 h 2201797"/>
                <a:gd name="connsiteX10" fmla="*/ 954060 w 3183114"/>
                <a:gd name="connsiteY10" fmla="*/ 81340 h 2201797"/>
                <a:gd name="connsiteX11" fmla="*/ 547493 w 3183114"/>
                <a:gd name="connsiteY11" fmla="*/ 300002 h 2201797"/>
                <a:gd name="connsiteX12" fmla="*/ 272285 w 3183114"/>
                <a:gd name="connsiteY12" fmla="*/ 681742 h 2201797"/>
                <a:gd name="connsiteX13" fmla="*/ 5955 w 3183114"/>
                <a:gd name="connsiteY13" fmla="*/ 912561 h 2201797"/>
                <a:gd name="connsiteX14" fmla="*/ 94033 w 3183114"/>
                <a:gd name="connsiteY14" fmla="*/ 1019564 h 2201797"/>
                <a:gd name="connsiteX15" fmla="*/ 174631 w 3183114"/>
                <a:gd name="connsiteY15" fmla="*/ 1143380 h 2201797"/>
                <a:gd name="connsiteX0" fmla="*/ 174631 w 3183114"/>
                <a:gd name="connsiteY0" fmla="*/ 1143380 h 2184145"/>
                <a:gd name="connsiteX1" fmla="*/ 379625 w 3183114"/>
                <a:gd name="connsiteY1" fmla="*/ 2042619 h 2184145"/>
                <a:gd name="connsiteX2" fmla="*/ 1657575 w 3183114"/>
                <a:gd name="connsiteY2" fmla="*/ 2173049 h 2184145"/>
                <a:gd name="connsiteX3" fmla="*/ 2544969 w 3183114"/>
                <a:gd name="connsiteY3" fmla="*/ 1951248 h 2184145"/>
                <a:gd name="connsiteX4" fmla="*/ 3104242 w 3183114"/>
                <a:gd name="connsiteY4" fmla="*/ 1636983 h 2184145"/>
                <a:gd name="connsiteX5" fmla="*/ 3175283 w 3183114"/>
                <a:gd name="connsiteY5" fmla="*/ 1063481 h 2184145"/>
                <a:gd name="connsiteX6" fmla="*/ 3068751 w 3183114"/>
                <a:gd name="connsiteY6" fmla="*/ 584087 h 2184145"/>
                <a:gd name="connsiteX7" fmla="*/ 2619526 w 3183114"/>
                <a:gd name="connsiteY7" fmla="*/ 482884 h 2184145"/>
                <a:gd name="connsiteX8" fmla="*/ 2083095 w 3183114"/>
                <a:gd name="connsiteY8" fmla="*/ 238267 h 2184145"/>
                <a:gd name="connsiteX9" fmla="*/ 1470771 w 3183114"/>
                <a:gd name="connsiteY9" fmla="*/ 7039 h 2184145"/>
                <a:gd name="connsiteX10" fmla="*/ 954060 w 3183114"/>
                <a:gd name="connsiteY10" fmla="*/ 81340 h 2184145"/>
                <a:gd name="connsiteX11" fmla="*/ 547493 w 3183114"/>
                <a:gd name="connsiteY11" fmla="*/ 300002 h 2184145"/>
                <a:gd name="connsiteX12" fmla="*/ 272285 w 3183114"/>
                <a:gd name="connsiteY12" fmla="*/ 681742 h 2184145"/>
                <a:gd name="connsiteX13" fmla="*/ 5955 w 3183114"/>
                <a:gd name="connsiteY13" fmla="*/ 912561 h 2184145"/>
                <a:gd name="connsiteX14" fmla="*/ 94033 w 3183114"/>
                <a:gd name="connsiteY14" fmla="*/ 1019564 h 2184145"/>
                <a:gd name="connsiteX15" fmla="*/ 174631 w 3183114"/>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91974 w 3100457"/>
                <a:gd name="connsiteY0" fmla="*/ 1143380 h 2184145"/>
                <a:gd name="connsiteX1" fmla="*/ 296968 w 3100457"/>
                <a:gd name="connsiteY1" fmla="*/ 2042619 h 2184145"/>
                <a:gd name="connsiteX2" fmla="*/ 1574918 w 3100457"/>
                <a:gd name="connsiteY2" fmla="*/ 2173049 h 2184145"/>
                <a:gd name="connsiteX3" fmla="*/ 2462312 w 3100457"/>
                <a:gd name="connsiteY3" fmla="*/ 1951248 h 2184145"/>
                <a:gd name="connsiteX4" fmla="*/ 3021585 w 3100457"/>
                <a:gd name="connsiteY4" fmla="*/ 1636983 h 2184145"/>
                <a:gd name="connsiteX5" fmla="*/ 3092626 w 3100457"/>
                <a:gd name="connsiteY5" fmla="*/ 1063481 h 2184145"/>
                <a:gd name="connsiteX6" fmla="*/ 2986094 w 3100457"/>
                <a:gd name="connsiteY6" fmla="*/ 584087 h 2184145"/>
                <a:gd name="connsiteX7" fmla="*/ 2536869 w 3100457"/>
                <a:gd name="connsiteY7" fmla="*/ 482884 h 2184145"/>
                <a:gd name="connsiteX8" fmla="*/ 2000438 w 3100457"/>
                <a:gd name="connsiteY8" fmla="*/ 238267 h 2184145"/>
                <a:gd name="connsiteX9" fmla="*/ 1388114 w 3100457"/>
                <a:gd name="connsiteY9" fmla="*/ 7039 h 2184145"/>
                <a:gd name="connsiteX10" fmla="*/ 871403 w 3100457"/>
                <a:gd name="connsiteY10" fmla="*/ 81340 h 2184145"/>
                <a:gd name="connsiteX11" fmla="*/ 464836 w 3100457"/>
                <a:gd name="connsiteY11" fmla="*/ 300002 h 2184145"/>
                <a:gd name="connsiteX12" fmla="*/ 189628 w 3100457"/>
                <a:gd name="connsiteY12" fmla="*/ 681742 h 2184145"/>
                <a:gd name="connsiteX13" fmla="*/ 42226 w 3100457"/>
                <a:gd name="connsiteY13" fmla="*/ 903274 h 2184145"/>
                <a:gd name="connsiteX14" fmla="*/ 11376 w 3100457"/>
                <a:gd name="connsiteY14" fmla="*/ 1019564 h 2184145"/>
                <a:gd name="connsiteX15" fmla="*/ 91974 w 3100457"/>
                <a:gd name="connsiteY15" fmla="*/ 1143380 h 2184145"/>
                <a:gd name="connsiteX0" fmla="*/ 54930 w 3063413"/>
                <a:gd name="connsiteY0" fmla="*/ 1143380 h 2184145"/>
                <a:gd name="connsiteX1" fmla="*/ 259924 w 3063413"/>
                <a:gd name="connsiteY1" fmla="*/ 2042619 h 2184145"/>
                <a:gd name="connsiteX2" fmla="*/ 1537874 w 3063413"/>
                <a:gd name="connsiteY2" fmla="*/ 2173049 h 2184145"/>
                <a:gd name="connsiteX3" fmla="*/ 2425268 w 3063413"/>
                <a:gd name="connsiteY3" fmla="*/ 1951248 h 2184145"/>
                <a:gd name="connsiteX4" fmla="*/ 2984541 w 3063413"/>
                <a:gd name="connsiteY4" fmla="*/ 1636983 h 2184145"/>
                <a:gd name="connsiteX5" fmla="*/ 3055582 w 3063413"/>
                <a:gd name="connsiteY5" fmla="*/ 1063481 h 2184145"/>
                <a:gd name="connsiteX6" fmla="*/ 2949050 w 3063413"/>
                <a:gd name="connsiteY6" fmla="*/ 584087 h 2184145"/>
                <a:gd name="connsiteX7" fmla="*/ 2499825 w 3063413"/>
                <a:gd name="connsiteY7" fmla="*/ 482884 h 2184145"/>
                <a:gd name="connsiteX8" fmla="*/ 1963394 w 3063413"/>
                <a:gd name="connsiteY8" fmla="*/ 238267 h 2184145"/>
                <a:gd name="connsiteX9" fmla="*/ 1351070 w 3063413"/>
                <a:gd name="connsiteY9" fmla="*/ 7039 h 2184145"/>
                <a:gd name="connsiteX10" fmla="*/ 834359 w 3063413"/>
                <a:gd name="connsiteY10" fmla="*/ 81340 h 2184145"/>
                <a:gd name="connsiteX11" fmla="*/ 427792 w 3063413"/>
                <a:gd name="connsiteY11" fmla="*/ 300002 h 2184145"/>
                <a:gd name="connsiteX12" fmla="*/ 152584 w 3063413"/>
                <a:gd name="connsiteY12" fmla="*/ 681742 h 2184145"/>
                <a:gd name="connsiteX13" fmla="*/ 5182 w 3063413"/>
                <a:gd name="connsiteY13" fmla="*/ 903274 h 2184145"/>
                <a:gd name="connsiteX14" fmla="*/ 54930 w 3063413"/>
                <a:gd name="connsiteY14" fmla="*/ 1143380 h 218414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499825 w 3059429"/>
                <a:gd name="connsiteY7" fmla="*/ 482884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3380 h 2179675"/>
                <a:gd name="connsiteX1" fmla="*/ 259924 w 3059429"/>
                <a:gd name="connsiteY1" fmla="*/ 2042619 h 2179675"/>
                <a:gd name="connsiteX2" fmla="*/ 1537874 w 3059429"/>
                <a:gd name="connsiteY2" fmla="*/ 2173049 h 2179675"/>
                <a:gd name="connsiteX3" fmla="*/ 2529330 w 3059429"/>
                <a:gd name="connsiteY3" fmla="*/ 2011618 h 2179675"/>
                <a:gd name="connsiteX4" fmla="*/ 2984541 w 3059429"/>
                <a:gd name="connsiteY4" fmla="*/ 1636983 h 2179675"/>
                <a:gd name="connsiteX5" fmla="*/ 3055582 w 3059429"/>
                <a:gd name="connsiteY5" fmla="*/ 1063481 h 2179675"/>
                <a:gd name="connsiteX6" fmla="*/ 2949050 w 3059429"/>
                <a:gd name="connsiteY6" fmla="*/ 584087 h 2179675"/>
                <a:gd name="connsiteX7" fmla="*/ 2603887 w 3059429"/>
                <a:gd name="connsiteY7" fmla="*/ 390008 h 2179675"/>
                <a:gd name="connsiteX8" fmla="*/ 1963394 w 3059429"/>
                <a:gd name="connsiteY8" fmla="*/ 238267 h 2179675"/>
                <a:gd name="connsiteX9" fmla="*/ 1351070 w 3059429"/>
                <a:gd name="connsiteY9" fmla="*/ 7039 h 2179675"/>
                <a:gd name="connsiteX10" fmla="*/ 834359 w 3059429"/>
                <a:gd name="connsiteY10" fmla="*/ 81340 h 2179675"/>
                <a:gd name="connsiteX11" fmla="*/ 427792 w 3059429"/>
                <a:gd name="connsiteY11" fmla="*/ 300002 h 2179675"/>
                <a:gd name="connsiteX12" fmla="*/ 152584 w 3059429"/>
                <a:gd name="connsiteY12" fmla="*/ 681742 h 2179675"/>
                <a:gd name="connsiteX13" fmla="*/ 5182 w 3059429"/>
                <a:gd name="connsiteY13" fmla="*/ 903274 h 2179675"/>
                <a:gd name="connsiteX14" fmla="*/ 54930 w 3059429"/>
                <a:gd name="connsiteY14" fmla="*/ 1143380 h 2179675"/>
                <a:gd name="connsiteX0" fmla="*/ 54930 w 3059429"/>
                <a:gd name="connsiteY0" fmla="*/ 1140631 h 2176926"/>
                <a:gd name="connsiteX1" fmla="*/ 259924 w 3059429"/>
                <a:gd name="connsiteY1" fmla="*/ 2039870 h 2176926"/>
                <a:gd name="connsiteX2" fmla="*/ 1537874 w 3059429"/>
                <a:gd name="connsiteY2" fmla="*/ 2170300 h 2176926"/>
                <a:gd name="connsiteX3" fmla="*/ 2529330 w 3059429"/>
                <a:gd name="connsiteY3" fmla="*/ 2008869 h 2176926"/>
                <a:gd name="connsiteX4" fmla="*/ 2984541 w 3059429"/>
                <a:gd name="connsiteY4" fmla="*/ 1634234 h 2176926"/>
                <a:gd name="connsiteX5" fmla="*/ 3055582 w 3059429"/>
                <a:gd name="connsiteY5" fmla="*/ 1060732 h 2176926"/>
                <a:gd name="connsiteX6" fmla="*/ 2949050 w 3059429"/>
                <a:gd name="connsiteY6" fmla="*/ 581338 h 2176926"/>
                <a:gd name="connsiteX7" fmla="*/ 2603887 w 3059429"/>
                <a:gd name="connsiteY7" fmla="*/ 387259 h 2176926"/>
                <a:gd name="connsiteX8" fmla="*/ 1998082 w 3059429"/>
                <a:gd name="connsiteY8" fmla="*/ 189080 h 2176926"/>
                <a:gd name="connsiteX9" fmla="*/ 1351070 w 3059429"/>
                <a:gd name="connsiteY9" fmla="*/ 4290 h 2176926"/>
                <a:gd name="connsiteX10" fmla="*/ 834359 w 3059429"/>
                <a:gd name="connsiteY10" fmla="*/ 78591 h 2176926"/>
                <a:gd name="connsiteX11" fmla="*/ 427792 w 3059429"/>
                <a:gd name="connsiteY11" fmla="*/ 297253 h 2176926"/>
                <a:gd name="connsiteX12" fmla="*/ 152584 w 3059429"/>
                <a:gd name="connsiteY12" fmla="*/ 678993 h 2176926"/>
                <a:gd name="connsiteX13" fmla="*/ 5182 w 3059429"/>
                <a:gd name="connsiteY13" fmla="*/ 900525 h 2176926"/>
                <a:gd name="connsiteX14" fmla="*/ 54930 w 3059429"/>
                <a:gd name="connsiteY14" fmla="*/ 1140631 h 2176926"/>
                <a:gd name="connsiteX0" fmla="*/ 54930 w 3059140"/>
                <a:gd name="connsiteY0" fmla="*/ 1140631 h 2173301"/>
                <a:gd name="connsiteX1" fmla="*/ 259924 w 3059140"/>
                <a:gd name="connsiteY1" fmla="*/ 2039870 h 2173301"/>
                <a:gd name="connsiteX2" fmla="*/ 1537874 w 3059140"/>
                <a:gd name="connsiteY2" fmla="*/ 2170300 h 2173301"/>
                <a:gd name="connsiteX3" fmla="*/ 2539255 w 3059140"/>
                <a:gd name="connsiteY3" fmla="*/ 2087260 h 2173301"/>
                <a:gd name="connsiteX4" fmla="*/ 2984541 w 3059140"/>
                <a:gd name="connsiteY4" fmla="*/ 1634234 h 2173301"/>
                <a:gd name="connsiteX5" fmla="*/ 3055582 w 3059140"/>
                <a:gd name="connsiteY5" fmla="*/ 1060732 h 2173301"/>
                <a:gd name="connsiteX6" fmla="*/ 2949050 w 3059140"/>
                <a:gd name="connsiteY6" fmla="*/ 581338 h 2173301"/>
                <a:gd name="connsiteX7" fmla="*/ 2603887 w 3059140"/>
                <a:gd name="connsiteY7" fmla="*/ 387259 h 2173301"/>
                <a:gd name="connsiteX8" fmla="*/ 1998082 w 3059140"/>
                <a:gd name="connsiteY8" fmla="*/ 189080 h 2173301"/>
                <a:gd name="connsiteX9" fmla="*/ 1351070 w 3059140"/>
                <a:gd name="connsiteY9" fmla="*/ 4290 h 2173301"/>
                <a:gd name="connsiteX10" fmla="*/ 834359 w 3059140"/>
                <a:gd name="connsiteY10" fmla="*/ 78591 h 2173301"/>
                <a:gd name="connsiteX11" fmla="*/ 427792 w 3059140"/>
                <a:gd name="connsiteY11" fmla="*/ 297253 h 2173301"/>
                <a:gd name="connsiteX12" fmla="*/ 152584 w 3059140"/>
                <a:gd name="connsiteY12" fmla="*/ 678993 h 2173301"/>
                <a:gd name="connsiteX13" fmla="*/ 5182 w 3059140"/>
                <a:gd name="connsiteY13" fmla="*/ 900525 h 2173301"/>
                <a:gd name="connsiteX14" fmla="*/ 54930 w 3059140"/>
                <a:gd name="connsiteY14" fmla="*/ 1140631 h 2173301"/>
                <a:gd name="connsiteX0" fmla="*/ 54930 w 3059140"/>
                <a:gd name="connsiteY0" fmla="*/ 1140631 h 2184915"/>
                <a:gd name="connsiteX1" fmla="*/ 259924 w 3059140"/>
                <a:gd name="connsiteY1" fmla="*/ 2039870 h 2184915"/>
                <a:gd name="connsiteX2" fmla="*/ 1150458 w 3059140"/>
                <a:gd name="connsiteY2" fmla="*/ 2172017 h 2184915"/>
                <a:gd name="connsiteX3" fmla="*/ 1537874 w 3059140"/>
                <a:gd name="connsiteY3" fmla="*/ 2170300 h 2184915"/>
                <a:gd name="connsiteX4" fmla="*/ 2539255 w 3059140"/>
                <a:gd name="connsiteY4" fmla="*/ 2087260 h 2184915"/>
                <a:gd name="connsiteX5" fmla="*/ 2984541 w 3059140"/>
                <a:gd name="connsiteY5" fmla="*/ 1634234 h 2184915"/>
                <a:gd name="connsiteX6" fmla="*/ 3055582 w 3059140"/>
                <a:gd name="connsiteY6" fmla="*/ 1060732 h 2184915"/>
                <a:gd name="connsiteX7" fmla="*/ 2949050 w 3059140"/>
                <a:gd name="connsiteY7" fmla="*/ 581338 h 2184915"/>
                <a:gd name="connsiteX8" fmla="*/ 2603887 w 3059140"/>
                <a:gd name="connsiteY8" fmla="*/ 387259 h 2184915"/>
                <a:gd name="connsiteX9" fmla="*/ 1998082 w 3059140"/>
                <a:gd name="connsiteY9" fmla="*/ 189080 h 2184915"/>
                <a:gd name="connsiteX10" fmla="*/ 1351070 w 3059140"/>
                <a:gd name="connsiteY10" fmla="*/ 4290 h 2184915"/>
                <a:gd name="connsiteX11" fmla="*/ 834359 w 3059140"/>
                <a:gd name="connsiteY11" fmla="*/ 78591 h 2184915"/>
                <a:gd name="connsiteX12" fmla="*/ 427792 w 3059140"/>
                <a:gd name="connsiteY12" fmla="*/ 297253 h 2184915"/>
                <a:gd name="connsiteX13" fmla="*/ 152584 w 3059140"/>
                <a:gd name="connsiteY13" fmla="*/ 678993 h 2184915"/>
                <a:gd name="connsiteX14" fmla="*/ 5182 w 3059140"/>
                <a:gd name="connsiteY14" fmla="*/ 900525 h 2184915"/>
                <a:gd name="connsiteX15" fmla="*/ 54930 w 3059140"/>
                <a:gd name="connsiteY15" fmla="*/ 1140631 h 2184915"/>
                <a:gd name="connsiteX0" fmla="*/ 54930 w 3059140"/>
                <a:gd name="connsiteY0" fmla="*/ 1140631 h 2177325"/>
                <a:gd name="connsiteX1" fmla="*/ 259924 w 3059140"/>
                <a:gd name="connsiteY1" fmla="*/ 2039870 h 2177325"/>
                <a:gd name="connsiteX2" fmla="*/ 691100 w 3059140"/>
                <a:gd name="connsiteY2" fmla="*/ 2164045 h 2177325"/>
                <a:gd name="connsiteX3" fmla="*/ 1150458 w 3059140"/>
                <a:gd name="connsiteY3" fmla="*/ 2172017 h 2177325"/>
                <a:gd name="connsiteX4" fmla="*/ 1537874 w 3059140"/>
                <a:gd name="connsiteY4" fmla="*/ 2170300 h 2177325"/>
                <a:gd name="connsiteX5" fmla="*/ 2539255 w 3059140"/>
                <a:gd name="connsiteY5" fmla="*/ 2087260 h 2177325"/>
                <a:gd name="connsiteX6" fmla="*/ 2984541 w 3059140"/>
                <a:gd name="connsiteY6" fmla="*/ 1634234 h 2177325"/>
                <a:gd name="connsiteX7" fmla="*/ 3055582 w 3059140"/>
                <a:gd name="connsiteY7" fmla="*/ 1060732 h 2177325"/>
                <a:gd name="connsiteX8" fmla="*/ 2949050 w 3059140"/>
                <a:gd name="connsiteY8" fmla="*/ 581338 h 2177325"/>
                <a:gd name="connsiteX9" fmla="*/ 2603887 w 3059140"/>
                <a:gd name="connsiteY9" fmla="*/ 387259 h 2177325"/>
                <a:gd name="connsiteX10" fmla="*/ 1998082 w 3059140"/>
                <a:gd name="connsiteY10" fmla="*/ 189080 h 2177325"/>
                <a:gd name="connsiteX11" fmla="*/ 1351070 w 3059140"/>
                <a:gd name="connsiteY11" fmla="*/ 4290 h 2177325"/>
                <a:gd name="connsiteX12" fmla="*/ 834359 w 3059140"/>
                <a:gd name="connsiteY12" fmla="*/ 78591 h 2177325"/>
                <a:gd name="connsiteX13" fmla="*/ 427792 w 3059140"/>
                <a:gd name="connsiteY13" fmla="*/ 297253 h 2177325"/>
                <a:gd name="connsiteX14" fmla="*/ 152584 w 3059140"/>
                <a:gd name="connsiteY14" fmla="*/ 678993 h 2177325"/>
                <a:gd name="connsiteX15" fmla="*/ 5182 w 3059140"/>
                <a:gd name="connsiteY15" fmla="*/ 900525 h 2177325"/>
                <a:gd name="connsiteX16" fmla="*/ 54930 w 3059140"/>
                <a:gd name="connsiteY16" fmla="*/ 1140631 h 2177325"/>
                <a:gd name="connsiteX0" fmla="*/ 54930 w 3059140"/>
                <a:gd name="connsiteY0" fmla="*/ 1140631 h 2322774"/>
                <a:gd name="connsiteX1" fmla="*/ 259924 w 3059140"/>
                <a:gd name="connsiteY1" fmla="*/ 2039870 h 2322774"/>
                <a:gd name="connsiteX2" fmla="*/ 608869 w 3059140"/>
                <a:gd name="connsiteY2" fmla="*/ 2320825 h 2322774"/>
                <a:gd name="connsiteX3" fmla="*/ 1150458 w 3059140"/>
                <a:gd name="connsiteY3" fmla="*/ 2172017 h 2322774"/>
                <a:gd name="connsiteX4" fmla="*/ 1537874 w 3059140"/>
                <a:gd name="connsiteY4" fmla="*/ 2170300 h 2322774"/>
                <a:gd name="connsiteX5" fmla="*/ 2539255 w 3059140"/>
                <a:gd name="connsiteY5" fmla="*/ 2087260 h 2322774"/>
                <a:gd name="connsiteX6" fmla="*/ 2984541 w 3059140"/>
                <a:gd name="connsiteY6" fmla="*/ 1634234 h 2322774"/>
                <a:gd name="connsiteX7" fmla="*/ 3055582 w 3059140"/>
                <a:gd name="connsiteY7" fmla="*/ 1060732 h 2322774"/>
                <a:gd name="connsiteX8" fmla="*/ 2949050 w 3059140"/>
                <a:gd name="connsiteY8" fmla="*/ 581338 h 2322774"/>
                <a:gd name="connsiteX9" fmla="*/ 2603887 w 3059140"/>
                <a:gd name="connsiteY9" fmla="*/ 387259 h 2322774"/>
                <a:gd name="connsiteX10" fmla="*/ 1998082 w 3059140"/>
                <a:gd name="connsiteY10" fmla="*/ 189080 h 2322774"/>
                <a:gd name="connsiteX11" fmla="*/ 1351070 w 3059140"/>
                <a:gd name="connsiteY11" fmla="*/ 4290 h 2322774"/>
                <a:gd name="connsiteX12" fmla="*/ 834359 w 3059140"/>
                <a:gd name="connsiteY12" fmla="*/ 78591 h 2322774"/>
                <a:gd name="connsiteX13" fmla="*/ 427792 w 3059140"/>
                <a:gd name="connsiteY13" fmla="*/ 297253 h 2322774"/>
                <a:gd name="connsiteX14" fmla="*/ 152584 w 3059140"/>
                <a:gd name="connsiteY14" fmla="*/ 678993 h 2322774"/>
                <a:gd name="connsiteX15" fmla="*/ 5182 w 3059140"/>
                <a:gd name="connsiteY15" fmla="*/ 900525 h 2322774"/>
                <a:gd name="connsiteX16" fmla="*/ 54930 w 3059140"/>
                <a:gd name="connsiteY16" fmla="*/ 1140631 h 2322774"/>
                <a:gd name="connsiteX0" fmla="*/ 54930 w 3059140"/>
                <a:gd name="connsiteY0" fmla="*/ 1140631 h 2322747"/>
                <a:gd name="connsiteX1" fmla="*/ 259924 w 3059140"/>
                <a:gd name="connsiteY1" fmla="*/ 2039870 h 2322747"/>
                <a:gd name="connsiteX2" fmla="*/ 608869 w 3059140"/>
                <a:gd name="connsiteY2" fmla="*/ 2320825 h 2322747"/>
                <a:gd name="connsiteX3" fmla="*/ 1119267 w 3059140"/>
                <a:gd name="connsiteY3" fmla="*/ 2169360 h 2322747"/>
                <a:gd name="connsiteX4" fmla="*/ 1537874 w 3059140"/>
                <a:gd name="connsiteY4" fmla="*/ 2170300 h 2322747"/>
                <a:gd name="connsiteX5" fmla="*/ 2539255 w 3059140"/>
                <a:gd name="connsiteY5" fmla="*/ 2087260 h 2322747"/>
                <a:gd name="connsiteX6" fmla="*/ 2984541 w 3059140"/>
                <a:gd name="connsiteY6" fmla="*/ 1634234 h 2322747"/>
                <a:gd name="connsiteX7" fmla="*/ 3055582 w 3059140"/>
                <a:gd name="connsiteY7" fmla="*/ 1060732 h 2322747"/>
                <a:gd name="connsiteX8" fmla="*/ 2949050 w 3059140"/>
                <a:gd name="connsiteY8" fmla="*/ 581338 h 2322747"/>
                <a:gd name="connsiteX9" fmla="*/ 2603887 w 3059140"/>
                <a:gd name="connsiteY9" fmla="*/ 387259 h 2322747"/>
                <a:gd name="connsiteX10" fmla="*/ 1998082 w 3059140"/>
                <a:gd name="connsiteY10" fmla="*/ 189080 h 2322747"/>
                <a:gd name="connsiteX11" fmla="*/ 1351070 w 3059140"/>
                <a:gd name="connsiteY11" fmla="*/ 4290 h 2322747"/>
                <a:gd name="connsiteX12" fmla="*/ 834359 w 3059140"/>
                <a:gd name="connsiteY12" fmla="*/ 78591 h 2322747"/>
                <a:gd name="connsiteX13" fmla="*/ 427792 w 3059140"/>
                <a:gd name="connsiteY13" fmla="*/ 297253 h 2322747"/>
                <a:gd name="connsiteX14" fmla="*/ 152584 w 3059140"/>
                <a:gd name="connsiteY14" fmla="*/ 678993 h 2322747"/>
                <a:gd name="connsiteX15" fmla="*/ 5182 w 3059140"/>
                <a:gd name="connsiteY15" fmla="*/ 900525 h 2322747"/>
                <a:gd name="connsiteX16" fmla="*/ 54930 w 3059140"/>
                <a:gd name="connsiteY16" fmla="*/ 1140631 h 2322747"/>
                <a:gd name="connsiteX0" fmla="*/ 54930 w 3059140"/>
                <a:gd name="connsiteY0" fmla="*/ 1140631 h 2176369"/>
                <a:gd name="connsiteX1" fmla="*/ 259924 w 3059140"/>
                <a:gd name="connsiteY1" fmla="*/ 2039870 h 2176369"/>
                <a:gd name="connsiteX2" fmla="*/ 568462 w 3059140"/>
                <a:gd name="connsiteY2" fmla="*/ 2163380 h 2176369"/>
                <a:gd name="connsiteX3" fmla="*/ 1119267 w 3059140"/>
                <a:gd name="connsiteY3" fmla="*/ 2169360 h 2176369"/>
                <a:gd name="connsiteX4" fmla="*/ 1537874 w 3059140"/>
                <a:gd name="connsiteY4" fmla="*/ 2170300 h 2176369"/>
                <a:gd name="connsiteX5" fmla="*/ 2539255 w 3059140"/>
                <a:gd name="connsiteY5" fmla="*/ 2087260 h 2176369"/>
                <a:gd name="connsiteX6" fmla="*/ 2984541 w 3059140"/>
                <a:gd name="connsiteY6" fmla="*/ 1634234 h 2176369"/>
                <a:gd name="connsiteX7" fmla="*/ 3055582 w 3059140"/>
                <a:gd name="connsiteY7" fmla="*/ 1060732 h 2176369"/>
                <a:gd name="connsiteX8" fmla="*/ 2949050 w 3059140"/>
                <a:gd name="connsiteY8" fmla="*/ 581338 h 2176369"/>
                <a:gd name="connsiteX9" fmla="*/ 2603887 w 3059140"/>
                <a:gd name="connsiteY9" fmla="*/ 387259 h 2176369"/>
                <a:gd name="connsiteX10" fmla="*/ 1998082 w 3059140"/>
                <a:gd name="connsiteY10" fmla="*/ 189080 h 2176369"/>
                <a:gd name="connsiteX11" fmla="*/ 1351070 w 3059140"/>
                <a:gd name="connsiteY11" fmla="*/ 4290 h 2176369"/>
                <a:gd name="connsiteX12" fmla="*/ 834359 w 3059140"/>
                <a:gd name="connsiteY12" fmla="*/ 78591 h 2176369"/>
                <a:gd name="connsiteX13" fmla="*/ 427792 w 3059140"/>
                <a:gd name="connsiteY13" fmla="*/ 297253 h 2176369"/>
                <a:gd name="connsiteX14" fmla="*/ 152584 w 3059140"/>
                <a:gd name="connsiteY14" fmla="*/ 678993 h 2176369"/>
                <a:gd name="connsiteX15" fmla="*/ 5182 w 3059140"/>
                <a:gd name="connsiteY15" fmla="*/ 900525 h 2176369"/>
                <a:gd name="connsiteX16" fmla="*/ 54930 w 3059140"/>
                <a:gd name="connsiteY16" fmla="*/ 1140631 h 2176369"/>
                <a:gd name="connsiteX0" fmla="*/ 54930 w 3059140"/>
                <a:gd name="connsiteY0" fmla="*/ 1140631 h 2174700"/>
                <a:gd name="connsiteX1" fmla="*/ 259924 w 3059140"/>
                <a:gd name="connsiteY1" fmla="*/ 2039870 h 2174700"/>
                <a:gd name="connsiteX2" fmla="*/ 568462 w 3059140"/>
                <a:gd name="connsiteY2" fmla="*/ 2163380 h 2174700"/>
                <a:gd name="connsiteX3" fmla="*/ 1119267 w 3059140"/>
                <a:gd name="connsiteY3" fmla="*/ 2169360 h 2174700"/>
                <a:gd name="connsiteX4" fmla="*/ 1537874 w 3059140"/>
                <a:gd name="connsiteY4" fmla="*/ 2170300 h 2174700"/>
                <a:gd name="connsiteX5" fmla="*/ 2091860 w 3059140"/>
                <a:gd name="connsiteY5" fmla="*/ 2156738 h 2174700"/>
                <a:gd name="connsiteX6" fmla="*/ 2539255 w 3059140"/>
                <a:gd name="connsiteY6" fmla="*/ 2087260 h 2174700"/>
                <a:gd name="connsiteX7" fmla="*/ 2984541 w 3059140"/>
                <a:gd name="connsiteY7" fmla="*/ 1634234 h 2174700"/>
                <a:gd name="connsiteX8" fmla="*/ 3055582 w 3059140"/>
                <a:gd name="connsiteY8" fmla="*/ 1060732 h 2174700"/>
                <a:gd name="connsiteX9" fmla="*/ 2949050 w 3059140"/>
                <a:gd name="connsiteY9" fmla="*/ 581338 h 2174700"/>
                <a:gd name="connsiteX10" fmla="*/ 2603887 w 3059140"/>
                <a:gd name="connsiteY10" fmla="*/ 387259 h 2174700"/>
                <a:gd name="connsiteX11" fmla="*/ 1998082 w 3059140"/>
                <a:gd name="connsiteY11" fmla="*/ 189080 h 2174700"/>
                <a:gd name="connsiteX12" fmla="*/ 1351070 w 3059140"/>
                <a:gd name="connsiteY12" fmla="*/ 4290 h 2174700"/>
                <a:gd name="connsiteX13" fmla="*/ 834359 w 3059140"/>
                <a:gd name="connsiteY13" fmla="*/ 78591 h 2174700"/>
                <a:gd name="connsiteX14" fmla="*/ 427792 w 3059140"/>
                <a:gd name="connsiteY14" fmla="*/ 297253 h 2174700"/>
                <a:gd name="connsiteX15" fmla="*/ 152584 w 3059140"/>
                <a:gd name="connsiteY15" fmla="*/ 678993 h 2174700"/>
                <a:gd name="connsiteX16" fmla="*/ 5182 w 3059140"/>
                <a:gd name="connsiteY16" fmla="*/ 900525 h 2174700"/>
                <a:gd name="connsiteX17" fmla="*/ 54930 w 3059140"/>
                <a:gd name="connsiteY17" fmla="*/ 1140631 h 2174700"/>
                <a:gd name="connsiteX0" fmla="*/ 54930 w 3059140"/>
                <a:gd name="connsiteY0" fmla="*/ 1140631 h 2252002"/>
                <a:gd name="connsiteX1" fmla="*/ 259924 w 3059140"/>
                <a:gd name="connsiteY1" fmla="*/ 2039870 h 2252002"/>
                <a:gd name="connsiteX2" fmla="*/ 568462 w 3059140"/>
                <a:gd name="connsiteY2" fmla="*/ 2163380 h 2252002"/>
                <a:gd name="connsiteX3" fmla="*/ 1119267 w 3059140"/>
                <a:gd name="connsiteY3" fmla="*/ 2169360 h 2252002"/>
                <a:gd name="connsiteX4" fmla="*/ 1537874 w 3059140"/>
                <a:gd name="connsiteY4" fmla="*/ 2170300 h 2252002"/>
                <a:gd name="connsiteX5" fmla="*/ 2034440 w 3059140"/>
                <a:gd name="connsiteY5" fmla="*/ 2250408 h 2252002"/>
                <a:gd name="connsiteX6" fmla="*/ 2539255 w 3059140"/>
                <a:gd name="connsiteY6" fmla="*/ 2087260 h 2252002"/>
                <a:gd name="connsiteX7" fmla="*/ 2984541 w 3059140"/>
                <a:gd name="connsiteY7" fmla="*/ 1634234 h 2252002"/>
                <a:gd name="connsiteX8" fmla="*/ 3055582 w 3059140"/>
                <a:gd name="connsiteY8" fmla="*/ 1060732 h 2252002"/>
                <a:gd name="connsiteX9" fmla="*/ 2949050 w 3059140"/>
                <a:gd name="connsiteY9" fmla="*/ 581338 h 2252002"/>
                <a:gd name="connsiteX10" fmla="*/ 2603887 w 3059140"/>
                <a:gd name="connsiteY10" fmla="*/ 387259 h 2252002"/>
                <a:gd name="connsiteX11" fmla="*/ 1998082 w 3059140"/>
                <a:gd name="connsiteY11" fmla="*/ 189080 h 2252002"/>
                <a:gd name="connsiteX12" fmla="*/ 1351070 w 3059140"/>
                <a:gd name="connsiteY12" fmla="*/ 4290 h 2252002"/>
                <a:gd name="connsiteX13" fmla="*/ 834359 w 3059140"/>
                <a:gd name="connsiteY13" fmla="*/ 78591 h 2252002"/>
                <a:gd name="connsiteX14" fmla="*/ 427792 w 3059140"/>
                <a:gd name="connsiteY14" fmla="*/ 297253 h 2252002"/>
                <a:gd name="connsiteX15" fmla="*/ 152584 w 3059140"/>
                <a:gd name="connsiteY15" fmla="*/ 678993 h 2252002"/>
                <a:gd name="connsiteX16" fmla="*/ 5182 w 3059140"/>
                <a:gd name="connsiteY16" fmla="*/ 900525 h 2252002"/>
                <a:gd name="connsiteX17" fmla="*/ 54930 w 3059140"/>
                <a:gd name="connsiteY17" fmla="*/ 1140631 h 2252002"/>
                <a:gd name="connsiteX0" fmla="*/ 54930 w 3059140"/>
                <a:gd name="connsiteY0" fmla="*/ 1140631 h 2311223"/>
                <a:gd name="connsiteX1" fmla="*/ 259924 w 3059140"/>
                <a:gd name="connsiteY1" fmla="*/ 2039870 h 2311223"/>
                <a:gd name="connsiteX2" fmla="*/ 568462 w 3059140"/>
                <a:gd name="connsiteY2" fmla="*/ 2163380 h 2311223"/>
                <a:gd name="connsiteX3" fmla="*/ 1119267 w 3059140"/>
                <a:gd name="connsiteY3" fmla="*/ 2169360 h 2311223"/>
                <a:gd name="connsiteX4" fmla="*/ 1537874 w 3059140"/>
                <a:gd name="connsiteY4" fmla="*/ 2170300 h 2311223"/>
                <a:gd name="connsiteX5" fmla="*/ 2089733 w 3059140"/>
                <a:gd name="connsiteY5" fmla="*/ 2310197 h 2311223"/>
                <a:gd name="connsiteX6" fmla="*/ 2539255 w 3059140"/>
                <a:gd name="connsiteY6" fmla="*/ 2087260 h 2311223"/>
                <a:gd name="connsiteX7" fmla="*/ 2984541 w 3059140"/>
                <a:gd name="connsiteY7" fmla="*/ 1634234 h 2311223"/>
                <a:gd name="connsiteX8" fmla="*/ 3055582 w 3059140"/>
                <a:gd name="connsiteY8" fmla="*/ 1060732 h 2311223"/>
                <a:gd name="connsiteX9" fmla="*/ 2949050 w 3059140"/>
                <a:gd name="connsiteY9" fmla="*/ 581338 h 2311223"/>
                <a:gd name="connsiteX10" fmla="*/ 2603887 w 3059140"/>
                <a:gd name="connsiteY10" fmla="*/ 387259 h 2311223"/>
                <a:gd name="connsiteX11" fmla="*/ 1998082 w 3059140"/>
                <a:gd name="connsiteY11" fmla="*/ 189080 h 2311223"/>
                <a:gd name="connsiteX12" fmla="*/ 1351070 w 3059140"/>
                <a:gd name="connsiteY12" fmla="*/ 4290 h 2311223"/>
                <a:gd name="connsiteX13" fmla="*/ 834359 w 3059140"/>
                <a:gd name="connsiteY13" fmla="*/ 78591 h 2311223"/>
                <a:gd name="connsiteX14" fmla="*/ 427792 w 3059140"/>
                <a:gd name="connsiteY14" fmla="*/ 297253 h 2311223"/>
                <a:gd name="connsiteX15" fmla="*/ 152584 w 3059140"/>
                <a:gd name="connsiteY15" fmla="*/ 678993 h 2311223"/>
                <a:gd name="connsiteX16" fmla="*/ 5182 w 3059140"/>
                <a:gd name="connsiteY16" fmla="*/ 900525 h 2311223"/>
                <a:gd name="connsiteX17" fmla="*/ 54930 w 3059140"/>
                <a:gd name="connsiteY17" fmla="*/ 1140631 h 2311223"/>
                <a:gd name="connsiteX0" fmla="*/ 54930 w 3059140"/>
                <a:gd name="connsiteY0" fmla="*/ 1140631 h 2314057"/>
                <a:gd name="connsiteX1" fmla="*/ 259924 w 3059140"/>
                <a:gd name="connsiteY1" fmla="*/ 2039870 h 2314057"/>
                <a:gd name="connsiteX2" fmla="*/ 568462 w 3059140"/>
                <a:gd name="connsiteY2" fmla="*/ 2163380 h 2314057"/>
                <a:gd name="connsiteX3" fmla="*/ 1119267 w 3059140"/>
                <a:gd name="connsiteY3" fmla="*/ 2169360 h 2314057"/>
                <a:gd name="connsiteX4" fmla="*/ 1537874 w 3059140"/>
                <a:gd name="connsiteY4" fmla="*/ 2170300 h 2314057"/>
                <a:gd name="connsiteX5" fmla="*/ 1730328 w 3059140"/>
                <a:gd name="connsiteY5" fmla="*/ 2224499 h 2314057"/>
                <a:gd name="connsiteX6" fmla="*/ 2089733 w 3059140"/>
                <a:gd name="connsiteY6" fmla="*/ 2310197 h 2314057"/>
                <a:gd name="connsiteX7" fmla="*/ 2539255 w 3059140"/>
                <a:gd name="connsiteY7" fmla="*/ 2087260 h 2314057"/>
                <a:gd name="connsiteX8" fmla="*/ 2984541 w 3059140"/>
                <a:gd name="connsiteY8" fmla="*/ 1634234 h 2314057"/>
                <a:gd name="connsiteX9" fmla="*/ 3055582 w 3059140"/>
                <a:gd name="connsiteY9" fmla="*/ 1060732 h 2314057"/>
                <a:gd name="connsiteX10" fmla="*/ 2949050 w 3059140"/>
                <a:gd name="connsiteY10" fmla="*/ 581338 h 2314057"/>
                <a:gd name="connsiteX11" fmla="*/ 2603887 w 3059140"/>
                <a:gd name="connsiteY11" fmla="*/ 387259 h 2314057"/>
                <a:gd name="connsiteX12" fmla="*/ 1998082 w 3059140"/>
                <a:gd name="connsiteY12" fmla="*/ 189080 h 2314057"/>
                <a:gd name="connsiteX13" fmla="*/ 1351070 w 3059140"/>
                <a:gd name="connsiteY13" fmla="*/ 4290 h 2314057"/>
                <a:gd name="connsiteX14" fmla="*/ 834359 w 3059140"/>
                <a:gd name="connsiteY14" fmla="*/ 78591 h 2314057"/>
                <a:gd name="connsiteX15" fmla="*/ 427792 w 3059140"/>
                <a:gd name="connsiteY15" fmla="*/ 297253 h 2314057"/>
                <a:gd name="connsiteX16" fmla="*/ 152584 w 3059140"/>
                <a:gd name="connsiteY16" fmla="*/ 678993 h 2314057"/>
                <a:gd name="connsiteX17" fmla="*/ 5182 w 3059140"/>
                <a:gd name="connsiteY17" fmla="*/ 900525 h 2314057"/>
                <a:gd name="connsiteX18" fmla="*/ 54930 w 3059140"/>
                <a:gd name="connsiteY18" fmla="*/ 1140631 h 2314057"/>
                <a:gd name="connsiteX0" fmla="*/ 54930 w 3059140"/>
                <a:gd name="connsiteY0" fmla="*/ 1140631 h 2313756"/>
                <a:gd name="connsiteX1" fmla="*/ 259924 w 3059140"/>
                <a:gd name="connsiteY1" fmla="*/ 2039870 h 2313756"/>
                <a:gd name="connsiteX2" fmla="*/ 568462 w 3059140"/>
                <a:gd name="connsiteY2" fmla="*/ 2163380 h 2313756"/>
                <a:gd name="connsiteX3" fmla="*/ 1119267 w 3059140"/>
                <a:gd name="connsiteY3" fmla="*/ 2169360 h 2313756"/>
                <a:gd name="connsiteX4" fmla="*/ 1537874 w 3059140"/>
                <a:gd name="connsiteY4" fmla="*/ 2170300 h 2313756"/>
                <a:gd name="connsiteX5" fmla="*/ 1785621 w 3059140"/>
                <a:gd name="connsiteY5" fmla="*/ 2186632 h 2313756"/>
                <a:gd name="connsiteX6" fmla="*/ 1730328 w 3059140"/>
                <a:gd name="connsiteY6" fmla="*/ 2224499 h 2313756"/>
                <a:gd name="connsiteX7" fmla="*/ 2089733 w 3059140"/>
                <a:gd name="connsiteY7" fmla="*/ 2310197 h 2313756"/>
                <a:gd name="connsiteX8" fmla="*/ 2539255 w 3059140"/>
                <a:gd name="connsiteY8" fmla="*/ 2087260 h 2313756"/>
                <a:gd name="connsiteX9" fmla="*/ 2984541 w 3059140"/>
                <a:gd name="connsiteY9" fmla="*/ 1634234 h 2313756"/>
                <a:gd name="connsiteX10" fmla="*/ 3055582 w 3059140"/>
                <a:gd name="connsiteY10" fmla="*/ 1060732 h 2313756"/>
                <a:gd name="connsiteX11" fmla="*/ 2949050 w 3059140"/>
                <a:gd name="connsiteY11" fmla="*/ 581338 h 2313756"/>
                <a:gd name="connsiteX12" fmla="*/ 2603887 w 3059140"/>
                <a:gd name="connsiteY12" fmla="*/ 387259 h 2313756"/>
                <a:gd name="connsiteX13" fmla="*/ 1998082 w 3059140"/>
                <a:gd name="connsiteY13" fmla="*/ 189080 h 2313756"/>
                <a:gd name="connsiteX14" fmla="*/ 1351070 w 3059140"/>
                <a:gd name="connsiteY14" fmla="*/ 4290 h 2313756"/>
                <a:gd name="connsiteX15" fmla="*/ 834359 w 3059140"/>
                <a:gd name="connsiteY15" fmla="*/ 78591 h 2313756"/>
                <a:gd name="connsiteX16" fmla="*/ 427792 w 3059140"/>
                <a:gd name="connsiteY16" fmla="*/ 297253 h 2313756"/>
                <a:gd name="connsiteX17" fmla="*/ 152584 w 3059140"/>
                <a:gd name="connsiteY17" fmla="*/ 678993 h 2313756"/>
                <a:gd name="connsiteX18" fmla="*/ 5182 w 3059140"/>
                <a:gd name="connsiteY18" fmla="*/ 900525 h 2313756"/>
                <a:gd name="connsiteX19" fmla="*/ 54930 w 3059140"/>
                <a:gd name="connsiteY19" fmla="*/ 1140631 h 2313756"/>
                <a:gd name="connsiteX0" fmla="*/ 54930 w 3059140"/>
                <a:gd name="connsiteY0" fmla="*/ 1140631 h 2317550"/>
                <a:gd name="connsiteX1" fmla="*/ 259924 w 3059140"/>
                <a:gd name="connsiteY1" fmla="*/ 2039870 h 2317550"/>
                <a:gd name="connsiteX2" fmla="*/ 568462 w 3059140"/>
                <a:gd name="connsiteY2" fmla="*/ 2163380 h 2317550"/>
                <a:gd name="connsiteX3" fmla="*/ 1119267 w 3059140"/>
                <a:gd name="connsiteY3" fmla="*/ 2169360 h 2317550"/>
                <a:gd name="connsiteX4" fmla="*/ 1537874 w 3059140"/>
                <a:gd name="connsiteY4" fmla="*/ 2170300 h 2317550"/>
                <a:gd name="connsiteX5" fmla="*/ 1785621 w 3059140"/>
                <a:gd name="connsiteY5" fmla="*/ 2186632 h 2317550"/>
                <a:gd name="connsiteX6" fmla="*/ 1864308 w 3059140"/>
                <a:gd name="connsiteY6" fmla="*/ 2282295 h 2317550"/>
                <a:gd name="connsiteX7" fmla="*/ 2089733 w 3059140"/>
                <a:gd name="connsiteY7" fmla="*/ 2310197 h 2317550"/>
                <a:gd name="connsiteX8" fmla="*/ 2539255 w 3059140"/>
                <a:gd name="connsiteY8" fmla="*/ 2087260 h 2317550"/>
                <a:gd name="connsiteX9" fmla="*/ 2984541 w 3059140"/>
                <a:gd name="connsiteY9" fmla="*/ 1634234 h 2317550"/>
                <a:gd name="connsiteX10" fmla="*/ 3055582 w 3059140"/>
                <a:gd name="connsiteY10" fmla="*/ 1060732 h 2317550"/>
                <a:gd name="connsiteX11" fmla="*/ 2949050 w 3059140"/>
                <a:gd name="connsiteY11" fmla="*/ 581338 h 2317550"/>
                <a:gd name="connsiteX12" fmla="*/ 2603887 w 3059140"/>
                <a:gd name="connsiteY12" fmla="*/ 387259 h 2317550"/>
                <a:gd name="connsiteX13" fmla="*/ 1998082 w 3059140"/>
                <a:gd name="connsiteY13" fmla="*/ 189080 h 2317550"/>
                <a:gd name="connsiteX14" fmla="*/ 1351070 w 3059140"/>
                <a:gd name="connsiteY14" fmla="*/ 4290 h 2317550"/>
                <a:gd name="connsiteX15" fmla="*/ 834359 w 3059140"/>
                <a:gd name="connsiteY15" fmla="*/ 78591 h 2317550"/>
                <a:gd name="connsiteX16" fmla="*/ 427792 w 3059140"/>
                <a:gd name="connsiteY16" fmla="*/ 297253 h 2317550"/>
                <a:gd name="connsiteX17" fmla="*/ 152584 w 3059140"/>
                <a:gd name="connsiteY17" fmla="*/ 678993 h 2317550"/>
                <a:gd name="connsiteX18" fmla="*/ 5182 w 3059140"/>
                <a:gd name="connsiteY18" fmla="*/ 900525 h 2317550"/>
                <a:gd name="connsiteX19" fmla="*/ 54930 w 3059140"/>
                <a:gd name="connsiteY19" fmla="*/ 1140631 h 2317550"/>
                <a:gd name="connsiteX0" fmla="*/ 54930 w 3059140"/>
                <a:gd name="connsiteY0" fmla="*/ 1140631 h 2297607"/>
                <a:gd name="connsiteX1" fmla="*/ 259924 w 3059140"/>
                <a:gd name="connsiteY1" fmla="*/ 2039870 h 2297607"/>
                <a:gd name="connsiteX2" fmla="*/ 568462 w 3059140"/>
                <a:gd name="connsiteY2" fmla="*/ 2163380 h 2297607"/>
                <a:gd name="connsiteX3" fmla="*/ 1119267 w 3059140"/>
                <a:gd name="connsiteY3" fmla="*/ 2169360 h 2297607"/>
                <a:gd name="connsiteX4" fmla="*/ 1537874 w 3059140"/>
                <a:gd name="connsiteY4" fmla="*/ 2170300 h 2297607"/>
                <a:gd name="connsiteX5" fmla="*/ 1785621 w 3059140"/>
                <a:gd name="connsiteY5" fmla="*/ 2186632 h 2297607"/>
                <a:gd name="connsiteX6" fmla="*/ 1864308 w 3059140"/>
                <a:gd name="connsiteY6" fmla="*/ 2282295 h 2297607"/>
                <a:gd name="connsiteX7" fmla="*/ 2170546 w 3059140"/>
                <a:gd name="connsiteY7" fmla="*/ 2284288 h 2297607"/>
                <a:gd name="connsiteX8" fmla="*/ 2539255 w 3059140"/>
                <a:gd name="connsiteY8" fmla="*/ 2087260 h 2297607"/>
                <a:gd name="connsiteX9" fmla="*/ 2984541 w 3059140"/>
                <a:gd name="connsiteY9" fmla="*/ 1634234 h 2297607"/>
                <a:gd name="connsiteX10" fmla="*/ 3055582 w 3059140"/>
                <a:gd name="connsiteY10" fmla="*/ 1060732 h 2297607"/>
                <a:gd name="connsiteX11" fmla="*/ 2949050 w 3059140"/>
                <a:gd name="connsiteY11" fmla="*/ 581338 h 2297607"/>
                <a:gd name="connsiteX12" fmla="*/ 2603887 w 3059140"/>
                <a:gd name="connsiteY12" fmla="*/ 387259 h 2297607"/>
                <a:gd name="connsiteX13" fmla="*/ 1998082 w 3059140"/>
                <a:gd name="connsiteY13" fmla="*/ 189080 h 2297607"/>
                <a:gd name="connsiteX14" fmla="*/ 1351070 w 3059140"/>
                <a:gd name="connsiteY14" fmla="*/ 4290 h 2297607"/>
                <a:gd name="connsiteX15" fmla="*/ 834359 w 3059140"/>
                <a:gd name="connsiteY15" fmla="*/ 78591 h 2297607"/>
                <a:gd name="connsiteX16" fmla="*/ 427792 w 3059140"/>
                <a:gd name="connsiteY16" fmla="*/ 297253 h 2297607"/>
                <a:gd name="connsiteX17" fmla="*/ 152584 w 3059140"/>
                <a:gd name="connsiteY17" fmla="*/ 678993 h 2297607"/>
                <a:gd name="connsiteX18" fmla="*/ 5182 w 3059140"/>
                <a:gd name="connsiteY18" fmla="*/ 900525 h 2297607"/>
                <a:gd name="connsiteX19" fmla="*/ 54930 w 3059140"/>
                <a:gd name="connsiteY19" fmla="*/ 1140631 h 2297607"/>
                <a:gd name="connsiteX0" fmla="*/ 54930 w 3057051"/>
                <a:gd name="connsiteY0" fmla="*/ 1140631 h 2297607"/>
                <a:gd name="connsiteX1" fmla="*/ 259924 w 3057051"/>
                <a:gd name="connsiteY1" fmla="*/ 2039870 h 2297607"/>
                <a:gd name="connsiteX2" fmla="*/ 568462 w 3057051"/>
                <a:gd name="connsiteY2" fmla="*/ 2163380 h 2297607"/>
                <a:gd name="connsiteX3" fmla="*/ 1119267 w 3057051"/>
                <a:gd name="connsiteY3" fmla="*/ 2169360 h 2297607"/>
                <a:gd name="connsiteX4" fmla="*/ 1537874 w 3057051"/>
                <a:gd name="connsiteY4" fmla="*/ 2170300 h 2297607"/>
                <a:gd name="connsiteX5" fmla="*/ 1785621 w 3057051"/>
                <a:gd name="connsiteY5" fmla="*/ 2186632 h 2297607"/>
                <a:gd name="connsiteX6" fmla="*/ 1864308 w 3057051"/>
                <a:gd name="connsiteY6" fmla="*/ 2282295 h 2297607"/>
                <a:gd name="connsiteX7" fmla="*/ 2170546 w 3057051"/>
                <a:gd name="connsiteY7" fmla="*/ 2284288 h 2297607"/>
                <a:gd name="connsiteX8" fmla="*/ 2651968 w 3057051"/>
                <a:gd name="connsiteY8" fmla="*/ 2121141 h 2297607"/>
                <a:gd name="connsiteX9" fmla="*/ 2984541 w 3057051"/>
                <a:gd name="connsiteY9" fmla="*/ 1634234 h 2297607"/>
                <a:gd name="connsiteX10" fmla="*/ 3055582 w 3057051"/>
                <a:gd name="connsiteY10" fmla="*/ 1060732 h 2297607"/>
                <a:gd name="connsiteX11" fmla="*/ 2949050 w 3057051"/>
                <a:gd name="connsiteY11" fmla="*/ 581338 h 2297607"/>
                <a:gd name="connsiteX12" fmla="*/ 2603887 w 3057051"/>
                <a:gd name="connsiteY12" fmla="*/ 387259 h 2297607"/>
                <a:gd name="connsiteX13" fmla="*/ 1998082 w 3057051"/>
                <a:gd name="connsiteY13" fmla="*/ 189080 h 2297607"/>
                <a:gd name="connsiteX14" fmla="*/ 1351070 w 3057051"/>
                <a:gd name="connsiteY14" fmla="*/ 4290 h 2297607"/>
                <a:gd name="connsiteX15" fmla="*/ 834359 w 3057051"/>
                <a:gd name="connsiteY15" fmla="*/ 78591 h 2297607"/>
                <a:gd name="connsiteX16" fmla="*/ 427792 w 3057051"/>
                <a:gd name="connsiteY16" fmla="*/ 297253 h 2297607"/>
                <a:gd name="connsiteX17" fmla="*/ 152584 w 3057051"/>
                <a:gd name="connsiteY17" fmla="*/ 678993 h 2297607"/>
                <a:gd name="connsiteX18" fmla="*/ 5182 w 3057051"/>
                <a:gd name="connsiteY18" fmla="*/ 900525 h 2297607"/>
                <a:gd name="connsiteX19" fmla="*/ 54930 w 3057051"/>
                <a:gd name="connsiteY19" fmla="*/ 1140631 h 2297607"/>
                <a:gd name="connsiteX0" fmla="*/ 54930 w 3057051"/>
                <a:gd name="connsiteY0" fmla="*/ 1140631 h 2295605"/>
                <a:gd name="connsiteX1" fmla="*/ 259924 w 3057051"/>
                <a:gd name="connsiteY1" fmla="*/ 2039870 h 2295605"/>
                <a:gd name="connsiteX2" fmla="*/ 568462 w 3057051"/>
                <a:gd name="connsiteY2" fmla="*/ 2163380 h 2295605"/>
                <a:gd name="connsiteX3" fmla="*/ 1119267 w 3057051"/>
                <a:gd name="connsiteY3" fmla="*/ 2169360 h 2295605"/>
                <a:gd name="connsiteX4" fmla="*/ 1537874 w 3057051"/>
                <a:gd name="connsiteY4" fmla="*/ 2170300 h 2295605"/>
                <a:gd name="connsiteX5" fmla="*/ 1785621 w 3057051"/>
                <a:gd name="connsiteY5" fmla="*/ 2186632 h 2295605"/>
                <a:gd name="connsiteX6" fmla="*/ 1940868 w 3057051"/>
                <a:gd name="connsiteY6" fmla="*/ 2276316 h 2295605"/>
                <a:gd name="connsiteX7" fmla="*/ 2170546 w 3057051"/>
                <a:gd name="connsiteY7" fmla="*/ 2284288 h 2295605"/>
                <a:gd name="connsiteX8" fmla="*/ 2651968 w 3057051"/>
                <a:gd name="connsiteY8" fmla="*/ 2121141 h 2295605"/>
                <a:gd name="connsiteX9" fmla="*/ 2984541 w 3057051"/>
                <a:gd name="connsiteY9" fmla="*/ 1634234 h 2295605"/>
                <a:gd name="connsiteX10" fmla="*/ 3055582 w 3057051"/>
                <a:gd name="connsiteY10" fmla="*/ 1060732 h 2295605"/>
                <a:gd name="connsiteX11" fmla="*/ 2949050 w 3057051"/>
                <a:gd name="connsiteY11" fmla="*/ 581338 h 2295605"/>
                <a:gd name="connsiteX12" fmla="*/ 2603887 w 3057051"/>
                <a:gd name="connsiteY12" fmla="*/ 387259 h 2295605"/>
                <a:gd name="connsiteX13" fmla="*/ 1998082 w 3057051"/>
                <a:gd name="connsiteY13" fmla="*/ 189080 h 2295605"/>
                <a:gd name="connsiteX14" fmla="*/ 1351070 w 3057051"/>
                <a:gd name="connsiteY14" fmla="*/ 4290 h 2295605"/>
                <a:gd name="connsiteX15" fmla="*/ 834359 w 3057051"/>
                <a:gd name="connsiteY15" fmla="*/ 78591 h 2295605"/>
                <a:gd name="connsiteX16" fmla="*/ 427792 w 3057051"/>
                <a:gd name="connsiteY16" fmla="*/ 297253 h 2295605"/>
                <a:gd name="connsiteX17" fmla="*/ 152584 w 3057051"/>
                <a:gd name="connsiteY17" fmla="*/ 678993 h 2295605"/>
                <a:gd name="connsiteX18" fmla="*/ 5182 w 3057051"/>
                <a:gd name="connsiteY18" fmla="*/ 900525 h 2295605"/>
                <a:gd name="connsiteX19" fmla="*/ 54930 w 3057051"/>
                <a:gd name="connsiteY19" fmla="*/ 1140631 h 2295605"/>
                <a:gd name="connsiteX0" fmla="*/ 54930 w 3057051"/>
                <a:gd name="connsiteY0" fmla="*/ 1140631 h 2317403"/>
                <a:gd name="connsiteX1" fmla="*/ 259924 w 3057051"/>
                <a:gd name="connsiteY1" fmla="*/ 2039870 h 2317403"/>
                <a:gd name="connsiteX2" fmla="*/ 568462 w 3057051"/>
                <a:gd name="connsiteY2" fmla="*/ 2163380 h 2317403"/>
                <a:gd name="connsiteX3" fmla="*/ 1119267 w 3057051"/>
                <a:gd name="connsiteY3" fmla="*/ 2169360 h 2317403"/>
                <a:gd name="connsiteX4" fmla="*/ 1537874 w 3057051"/>
                <a:gd name="connsiteY4" fmla="*/ 2170300 h 2317403"/>
                <a:gd name="connsiteX5" fmla="*/ 1719694 w 3057051"/>
                <a:gd name="connsiteY5" fmla="*/ 2316175 h 2317403"/>
                <a:gd name="connsiteX6" fmla="*/ 1940868 w 3057051"/>
                <a:gd name="connsiteY6" fmla="*/ 2276316 h 2317403"/>
                <a:gd name="connsiteX7" fmla="*/ 2170546 w 3057051"/>
                <a:gd name="connsiteY7" fmla="*/ 2284288 h 2317403"/>
                <a:gd name="connsiteX8" fmla="*/ 2651968 w 3057051"/>
                <a:gd name="connsiteY8" fmla="*/ 2121141 h 2317403"/>
                <a:gd name="connsiteX9" fmla="*/ 2984541 w 3057051"/>
                <a:gd name="connsiteY9" fmla="*/ 1634234 h 2317403"/>
                <a:gd name="connsiteX10" fmla="*/ 3055582 w 3057051"/>
                <a:gd name="connsiteY10" fmla="*/ 1060732 h 2317403"/>
                <a:gd name="connsiteX11" fmla="*/ 2949050 w 3057051"/>
                <a:gd name="connsiteY11" fmla="*/ 581338 h 2317403"/>
                <a:gd name="connsiteX12" fmla="*/ 2603887 w 3057051"/>
                <a:gd name="connsiteY12" fmla="*/ 387259 h 2317403"/>
                <a:gd name="connsiteX13" fmla="*/ 1998082 w 3057051"/>
                <a:gd name="connsiteY13" fmla="*/ 189080 h 2317403"/>
                <a:gd name="connsiteX14" fmla="*/ 1351070 w 3057051"/>
                <a:gd name="connsiteY14" fmla="*/ 4290 h 2317403"/>
                <a:gd name="connsiteX15" fmla="*/ 834359 w 3057051"/>
                <a:gd name="connsiteY15" fmla="*/ 78591 h 2317403"/>
                <a:gd name="connsiteX16" fmla="*/ 427792 w 3057051"/>
                <a:gd name="connsiteY16" fmla="*/ 297253 h 2317403"/>
                <a:gd name="connsiteX17" fmla="*/ 152584 w 3057051"/>
                <a:gd name="connsiteY17" fmla="*/ 678993 h 2317403"/>
                <a:gd name="connsiteX18" fmla="*/ 5182 w 3057051"/>
                <a:gd name="connsiteY18" fmla="*/ 900525 h 2317403"/>
                <a:gd name="connsiteX19" fmla="*/ 54930 w 3057051"/>
                <a:gd name="connsiteY19" fmla="*/ 1140631 h 2317403"/>
                <a:gd name="connsiteX0" fmla="*/ 54930 w 3057051"/>
                <a:gd name="connsiteY0" fmla="*/ 1140631 h 2321846"/>
                <a:gd name="connsiteX1" fmla="*/ 259924 w 3057051"/>
                <a:gd name="connsiteY1" fmla="*/ 2039870 h 2321846"/>
                <a:gd name="connsiteX2" fmla="*/ 568462 w 3057051"/>
                <a:gd name="connsiteY2" fmla="*/ 2163380 h 2321846"/>
                <a:gd name="connsiteX3" fmla="*/ 1119267 w 3057051"/>
                <a:gd name="connsiteY3" fmla="*/ 2169360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1846"/>
                <a:gd name="connsiteX1" fmla="*/ 259924 w 3057051"/>
                <a:gd name="connsiteY1" fmla="*/ 2039870 h 2321846"/>
                <a:gd name="connsiteX2" fmla="*/ 568462 w 3057051"/>
                <a:gd name="connsiteY2" fmla="*/ 2163380 h 2321846"/>
                <a:gd name="connsiteX3" fmla="*/ 872574 w 3057051"/>
                <a:gd name="connsiteY3" fmla="*/ 2255058 h 2321846"/>
                <a:gd name="connsiteX4" fmla="*/ 1286928 w 3057051"/>
                <a:gd name="connsiteY4" fmla="*/ 2319773 h 2321846"/>
                <a:gd name="connsiteX5" fmla="*/ 1719694 w 3057051"/>
                <a:gd name="connsiteY5" fmla="*/ 2316175 h 2321846"/>
                <a:gd name="connsiteX6" fmla="*/ 1940868 w 3057051"/>
                <a:gd name="connsiteY6" fmla="*/ 2276316 h 2321846"/>
                <a:gd name="connsiteX7" fmla="*/ 2170546 w 3057051"/>
                <a:gd name="connsiteY7" fmla="*/ 2284288 h 2321846"/>
                <a:gd name="connsiteX8" fmla="*/ 2651968 w 3057051"/>
                <a:gd name="connsiteY8" fmla="*/ 2121141 h 2321846"/>
                <a:gd name="connsiteX9" fmla="*/ 2984541 w 3057051"/>
                <a:gd name="connsiteY9" fmla="*/ 1634234 h 2321846"/>
                <a:gd name="connsiteX10" fmla="*/ 3055582 w 3057051"/>
                <a:gd name="connsiteY10" fmla="*/ 1060732 h 2321846"/>
                <a:gd name="connsiteX11" fmla="*/ 2949050 w 3057051"/>
                <a:gd name="connsiteY11" fmla="*/ 581338 h 2321846"/>
                <a:gd name="connsiteX12" fmla="*/ 2603887 w 3057051"/>
                <a:gd name="connsiteY12" fmla="*/ 387259 h 2321846"/>
                <a:gd name="connsiteX13" fmla="*/ 1998082 w 3057051"/>
                <a:gd name="connsiteY13" fmla="*/ 189080 h 2321846"/>
                <a:gd name="connsiteX14" fmla="*/ 1351070 w 3057051"/>
                <a:gd name="connsiteY14" fmla="*/ 4290 h 2321846"/>
                <a:gd name="connsiteX15" fmla="*/ 834359 w 3057051"/>
                <a:gd name="connsiteY15" fmla="*/ 78591 h 2321846"/>
                <a:gd name="connsiteX16" fmla="*/ 427792 w 3057051"/>
                <a:gd name="connsiteY16" fmla="*/ 297253 h 2321846"/>
                <a:gd name="connsiteX17" fmla="*/ 152584 w 3057051"/>
                <a:gd name="connsiteY17" fmla="*/ 678993 h 2321846"/>
                <a:gd name="connsiteX18" fmla="*/ 5182 w 3057051"/>
                <a:gd name="connsiteY18" fmla="*/ 900525 h 2321846"/>
                <a:gd name="connsiteX19" fmla="*/ 54930 w 3057051"/>
                <a:gd name="connsiteY19" fmla="*/ 1140631 h 2321846"/>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0546 w 3057051"/>
                <a:gd name="connsiteY7" fmla="*/ 2284288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 name="connsiteX0" fmla="*/ 54930 w 3057051"/>
                <a:gd name="connsiteY0" fmla="*/ 1140631 h 2320890"/>
                <a:gd name="connsiteX1" fmla="*/ 259924 w 3057051"/>
                <a:gd name="connsiteY1" fmla="*/ 2039870 h 2320890"/>
                <a:gd name="connsiteX2" fmla="*/ 568462 w 3057051"/>
                <a:gd name="connsiteY2" fmla="*/ 2163380 h 2320890"/>
                <a:gd name="connsiteX3" fmla="*/ 872574 w 3057051"/>
                <a:gd name="connsiteY3" fmla="*/ 2255058 h 2320890"/>
                <a:gd name="connsiteX4" fmla="*/ 1286928 w 3057051"/>
                <a:gd name="connsiteY4" fmla="*/ 2319773 h 2320890"/>
                <a:gd name="connsiteX5" fmla="*/ 1719694 w 3057051"/>
                <a:gd name="connsiteY5" fmla="*/ 2316175 h 2320890"/>
                <a:gd name="connsiteX6" fmla="*/ 1955755 w 3057051"/>
                <a:gd name="connsiteY6" fmla="*/ 2300232 h 2320890"/>
                <a:gd name="connsiteX7" fmla="*/ 2179053 w 3057051"/>
                <a:gd name="connsiteY7" fmla="*/ 2268345 h 2320890"/>
                <a:gd name="connsiteX8" fmla="*/ 2651968 w 3057051"/>
                <a:gd name="connsiteY8" fmla="*/ 2121141 h 2320890"/>
                <a:gd name="connsiteX9" fmla="*/ 2984541 w 3057051"/>
                <a:gd name="connsiteY9" fmla="*/ 1634234 h 2320890"/>
                <a:gd name="connsiteX10" fmla="*/ 3055582 w 3057051"/>
                <a:gd name="connsiteY10" fmla="*/ 1060732 h 2320890"/>
                <a:gd name="connsiteX11" fmla="*/ 2949050 w 3057051"/>
                <a:gd name="connsiteY11" fmla="*/ 581338 h 2320890"/>
                <a:gd name="connsiteX12" fmla="*/ 2603887 w 3057051"/>
                <a:gd name="connsiteY12" fmla="*/ 387259 h 2320890"/>
                <a:gd name="connsiteX13" fmla="*/ 1998082 w 3057051"/>
                <a:gd name="connsiteY13" fmla="*/ 189080 h 2320890"/>
                <a:gd name="connsiteX14" fmla="*/ 1351070 w 3057051"/>
                <a:gd name="connsiteY14" fmla="*/ 4290 h 2320890"/>
                <a:gd name="connsiteX15" fmla="*/ 834359 w 3057051"/>
                <a:gd name="connsiteY15" fmla="*/ 78591 h 2320890"/>
                <a:gd name="connsiteX16" fmla="*/ 427792 w 3057051"/>
                <a:gd name="connsiteY16" fmla="*/ 297253 h 2320890"/>
                <a:gd name="connsiteX17" fmla="*/ 152584 w 3057051"/>
                <a:gd name="connsiteY17" fmla="*/ 678993 h 2320890"/>
                <a:gd name="connsiteX18" fmla="*/ 5182 w 3057051"/>
                <a:gd name="connsiteY18" fmla="*/ 900525 h 2320890"/>
                <a:gd name="connsiteX19" fmla="*/ 54930 w 3057051"/>
                <a:gd name="connsiteY19" fmla="*/ 1140631 h 23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51" h="2320890">
                  <a:moveTo>
                    <a:pt x="54930" y="1140631"/>
                  </a:moveTo>
                  <a:cubicBezTo>
                    <a:pt x="97387" y="1330522"/>
                    <a:pt x="174335" y="1869412"/>
                    <a:pt x="259924" y="2039870"/>
                  </a:cubicBezTo>
                  <a:cubicBezTo>
                    <a:pt x="345513" y="2210328"/>
                    <a:pt x="466354" y="2127515"/>
                    <a:pt x="568462" y="2163380"/>
                  </a:cubicBezTo>
                  <a:cubicBezTo>
                    <a:pt x="670570" y="2199245"/>
                    <a:pt x="731445" y="2254016"/>
                    <a:pt x="872574" y="2255058"/>
                  </a:cubicBezTo>
                  <a:lnTo>
                    <a:pt x="1286928" y="2319773"/>
                  </a:lnTo>
                  <a:cubicBezTo>
                    <a:pt x="1397987" y="2322652"/>
                    <a:pt x="1608223" y="2319432"/>
                    <a:pt x="1719694" y="2316175"/>
                  </a:cubicBezTo>
                  <a:cubicBezTo>
                    <a:pt x="1831165" y="2312918"/>
                    <a:pt x="1879195" y="2308204"/>
                    <a:pt x="1955755" y="2300232"/>
                  </a:cubicBezTo>
                  <a:cubicBezTo>
                    <a:pt x="2032315" y="2292260"/>
                    <a:pt x="2063018" y="2298194"/>
                    <a:pt x="2179053" y="2268345"/>
                  </a:cubicBezTo>
                  <a:cubicBezTo>
                    <a:pt x="2295089" y="2238497"/>
                    <a:pt x="2517720" y="2226826"/>
                    <a:pt x="2651968" y="2121141"/>
                  </a:cubicBezTo>
                  <a:cubicBezTo>
                    <a:pt x="2786216" y="2015456"/>
                    <a:pt x="2917272" y="1810969"/>
                    <a:pt x="2984541" y="1634234"/>
                  </a:cubicBezTo>
                  <a:cubicBezTo>
                    <a:pt x="3051810" y="1457499"/>
                    <a:pt x="3061497" y="1236215"/>
                    <a:pt x="3055582" y="1060732"/>
                  </a:cubicBezTo>
                  <a:cubicBezTo>
                    <a:pt x="3049667" y="885249"/>
                    <a:pt x="3024332" y="693583"/>
                    <a:pt x="2949050" y="581338"/>
                  </a:cubicBezTo>
                  <a:cubicBezTo>
                    <a:pt x="2873768" y="469093"/>
                    <a:pt x="2762382" y="452635"/>
                    <a:pt x="2603887" y="387259"/>
                  </a:cubicBezTo>
                  <a:cubicBezTo>
                    <a:pt x="2445392" y="321883"/>
                    <a:pt x="2206885" y="252908"/>
                    <a:pt x="1998082" y="189080"/>
                  </a:cubicBezTo>
                  <a:cubicBezTo>
                    <a:pt x="1789279" y="125252"/>
                    <a:pt x="1545024" y="22705"/>
                    <a:pt x="1351070" y="4290"/>
                  </a:cubicBezTo>
                  <a:cubicBezTo>
                    <a:pt x="1157116" y="-14125"/>
                    <a:pt x="988239" y="29764"/>
                    <a:pt x="834359" y="78591"/>
                  </a:cubicBezTo>
                  <a:cubicBezTo>
                    <a:pt x="680479" y="127418"/>
                    <a:pt x="541421" y="197186"/>
                    <a:pt x="427792" y="297253"/>
                  </a:cubicBezTo>
                  <a:cubicBezTo>
                    <a:pt x="314163" y="397320"/>
                    <a:pt x="242840" y="576900"/>
                    <a:pt x="152584" y="678993"/>
                  </a:cubicBezTo>
                  <a:cubicBezTo>
                    <a:pt x="62328" y="781086"/>
                    <a:pt x="34891" y="844221"/>
                    <a:pt x="5182" y="900525"/>
                  </a:cubicBezTo>
                  <a:cubicBezTo>
                    <a:pt x="-11094" y="977465"/>
                    <a:pt x="12473" y="950740"/>
                    <a:pt x="54930" y="1140631"/>
                  </a:cubicBezTo>
                  <a:close/>
                </a:path>
              </a:pathLst>
            </a:custGeom>
            <a:solidFill>
              <a:schemeClr val="accent6">
                <a:lumMod val="40000"/>
                <a:lumOff val="60000"/>
              </a:schemeClr>
            </a:solid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19" name="Rectangle 18"/>
            <p:cNvSpPr/>
            <p:nvPr/>
          </p:nvSpPr>
          <p:spPr>
            <a:xfrm>
              <a:off x="4749711" y="3121191"/>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 name="Rectangle 19"/>
            <p:cNvSpPr/>
            <p:nvPr/>
          </p:nvSpPr>
          <p:spPr>
            <a:xfrm>
              <a:off x="6707776" y="4764181"/>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 name="Rectangle 20"/>
            <p:cNvSpPr/>
            <p:nvPr/>
          </p:nvSpPr>
          <p:spPr>
            <a:xfrm>
              <a:off x="4820299" y="3768900"/>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 name="Rectangle 21"/>
            <p:cNvSpPr/>
            <p:nvPr/>
          </p:nvSpPr>
          <p:spPr>
            <a:xfrm>
              <a:off x="6052568" y="5149965"/>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 name="Rectangle 22"/>
            <p:cNvSpPr/>
            <p:nvPr/>
          </p:nvSpPr>
          <p:spPr>
            <a:xfrm>
              <a:off x="5547912" y="3304167"/>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4" name="Rectangle 23"/>
            <p:cNvSpPr/>
            <p:nvPr/>
          </p:nvSpPr>
          <p:spPr>
            <a:xfrm>
              <a:off x="6819990" y="3000874"/>
              <a:ext cx="602673" cy="488372"/>
            </a:xfrm>
            <a:prstGeom prst="rect">
              <a:avLst/>
            </a:prstGeom>
            <a:solidFill>
              <a:srgbClr val="ECDDCC"/>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0" name="5-Point Star 29"/>
            <p:cNvSpPr/>
            <p:nvPr/>
          </p:nvSpPr>
          <p:spPr>
            <a:xfrm>
              <a:off x="5579014" y="3869935"/>
              <a:ext cx="517589" cy="476335"/>
            </a:xfrm>
            <a:prstGeom prst="star5">
              <a:avLst/>
            </a:prstGeom>
            <a:solidFill>
              <a:schemeClr val="accent4">
                <a:lumMod val="60000"/>
                <a:lumOff val="4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sp>
          <p:nvSpPr>
            <p:cNvPr id="31" name="5-Point Star 30"/>
            <p:cNvSpPr/>
            <p:nvPr/>
          </p:nvSpPr>
          <p:spPr>
            <a:xfrm>
              <a:off x="6096603" y="4531385"/>
              <a:ext cx="517589" cy="476335"/>
            </a:xfrm>
            <a:prstGeom prst="star5">
              <a:avLst/>
            </a:prstGeom>
            <a:solidFill>
              <a:schemeClr val="accent4">
                <a:lumMod val="60000"/>
                <a:lumOff val="4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smtClean="0">
                <a:solidFill>
                  <a:schemeClr val="tx1"/>
                </a:solidFill>
              </a:endParaRPr>
            </a:p>
          </p:txBody>
        </p:sp>
      </p:grpSp>
      <p:sp>
        <p:nvSpPr>
          <p:cNvPr id="4" name="Footer Placeholder 3"/>
          <p:cNvSpPr>
            <a:spLocks noGrp="1"/>
          </p:cNvSpPr>
          <p:nvPr>
            <p:ph type="ftr" sz="quarter" idx="11"/>
          </p:nvPr>
        </p:nvSpPr>
        <p:spPr/>
        <p:txBody>
          <a:bodyPr/>
          <a:lstStyle/>
          <a:p>
            <a:r>
              <a:rPr lang="en-US" smtClean="0"/>
              <a:t>ESD Draft Working Version 1.5 – 2017-07-26</a:t>
            </a:r>
            <a:endParaRPr lang="en-US"/>
          </a:p>
        </p:txBody>
      </p:sp>
    </p:spTree>
    <p:extLst>
      <p:ext uri="{BB962C8B-B14F-4D97-AF65-F5344CB8AC3E}">
        <p14:creationId xmlns:p14="http://schemas.microsoft.com/office/powerpoint/2010/main" val="2476328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u="sng"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AD60D904-1E08-47C5-9056-276F7BE0FAA7}">
  <ds:schemaRefs>
    <ds:schemaRef ds:uri="ESRI.ArcGIS.Mapping.OfficeIntegration.PowerPointInfo"/>
  </ds:schemaRefs>
</ds:datastoreItem>
</file>

<file path=customXml/itemProps10.xml><?xml version="1.0" encoding="utf-8"?>
<ds:datastoreItem xmlns:ds="http://schemas.openxmlformats.org/officeDocument/2006/customXml" ds:itemID="{C297E7B3-F64C-4081-B6CC-D6B558FACE18}">
  <ds:schemaRefs>
    <ds:schemaRef ds:uri="ESRI.ArcGIS.Mapping.OfficeIntegration.PowerPointInfo"/>
  </ds:schemaRefs>
</ds:datastoreItem>
</file>

<file path=customXml/itemProps11.xml><?xml version="1.0" encoding="utf-8"?>
<ds:datastoreItem xmlns:ds="http://schemas.openxmlformats.org/officeDocument/2006/customXml" ds:itemID="{DE23A20D-5CD5-4CEE-A3B9-11283D588804}">
  <ds:schemaRefs>
    <ds:schemaRef ds:uri="ESRI.ArcGIS.Mapping.OfficeIntegration.PowerPointInfo"/>
  </ds:schemaRefs>
</ds:datastoreItem>
</file>

<file path=customXml/itemProps12.xml><?xml version="1.0" encoding="utf-8"?>
<ds:datastoreItem xmlns:ds="http://schemas.openxmlformats.org/officeDocument/2006/customXml" ds:itemID="{B019C91E-969F-466D-AE54-F3D416E99A74}">
  <ds:schemaRefs>
    <ds:schemaRef ds:uri="ESRI.ArcGIS.Mapping.OfficeIntegration.PowerPointInfo"/>
  </ds:schemaRefs>
</ds:datastoreItem>
</file>

<file path=customXml/itemProps13.xml><?xml version="1.0" encoding="utf-8"?>
<ds:datastoreItem xmlns:ds="http://schemas.openxmlformats.org/officeDocument/2006/customXml" ds:itemID="{AEB1E75A-8E07-4738-A290-281F463D2AB1}">
  <ds:schemaRefs>
    <ds:schemaRef ds:uri="ESRI.ArcGIS.Mapping.OfficeIntegration.PowerPointInfo"/>
  </ds:schemaRefs>
</ds:datastoreItem>
</file>

<file path=customXml/itemProps14.xml><?xml version="1.0" encoding="utf-8"?>
<ds:datastoreItem xmlns:ds="http://schemas.openxmlformats.org/officeDocument/2006/customXml" ds:itemID="{50321DC9-11FC-426A-85C1-91C215AEA87A}">
  <ds:schemaRefs>
    <ds:schemaRef ds:uri="ESRI.ArcGIS.Mapping.OfficeIntegration.PowerPointInfo"/>
  </ds:schemaRefs>
</ds:datastoreItem>
</file>

<file path=customXml/itemProps15.xml><?xml version="1.0" encoding="utf-8"?>
<ds:datastoreItem xmlns:ds="http://schemas.openxmlformats.org/officeDocument/2006/customXml" ds:itemID="{68C0F120-67FC-45B3-A120-F49FB7F80980}">
  <ds:schemaRefs>
    <ds:schemaRef ds:uri="ESRI.ArcGIS.Mapping.OfficeIntegration.PowerPointInfo"/>
  </ds:schemaRefs>
</ds:datastoreItem>
</file>

<file path=customXml/itemProps16.xml><?xml version="1.0" encoding="utf-8"?>
<ds:datastoreItem xmlns:ds="http://schemas.openxmlformats.org/officeDocument/2006/customXml" ds:itemID="{96431792-195A-4DDF-A849-65ABDA6B3AEE}">
  <ds:schemaRefs>
    <ds:schemaRef ds:uri="ESRI.ArcGIS.Mapping.OfficeIntegration.PowerPointInfo"/>
  </ds:schemaRefs>
</ds:datastoreItem>
</file>

<file path=customXml/itemProps2.xml><?xml version="1.0" encoding="utf-8"?>
<ds:datastoreItem xmlns:ds="http://schemas.openxmlformats.org/officeDocument/2006/customXml" ds:itemID="{485CC1EA-DB9F-4820-AEEF-00DDC9DAF8FE}">
  <ds:schemaRefs>
    <ds:schemaRef ds:uri="ESRI.ArcGIS.Mapping.OfficeIntegration.PowerPointInfo"/>
  </ds:schemaRefs>
</ds:datastoreItem>
</file>

<file path=customXml/itemProps3.xml><?xml version="1.0" encoding="utf-8"?>
<ds:datastoreItem xmlns:ds="http://schemas.openxmlformats.org/officeDocument/2006/customXml" ds:itemID="{0352DE07-7F53-4BC4-8CCD-F1D1DC44C248}">
  <ds:schemaRefs>
    <ds:schemaRef ds:uri="ESRI.ArcGIS.Mapping.OfficeIntegration.PowerPointInfo"/>
  </ds:schemaRefs>
</ds:datastoreItem>
</file>

<file path=customXml/itemProps4.xml><?xml version="1.0" encoding="utf-8"?>
<ds:datastoreItem xmlns:ds="http://schemas.openxmlformats.org/officeDocument/2006/customXml" ds:itemID="{BC73D750-CBD3-4686-890B-E898A01AF802}">
  <ds:schemaRefs>
    <ds:schemaRef ds:uri="ESRI.ArcGIS.Mapping.OfficeIntegration.PowerPointInfo"/>
  </ds:schemaRefs>
</ds:datastoreItem>
</file>

<file path=customXml/itemProps5.xml><?xml version="1.0" encoding="utf-8"?>
<ds:datastoreItem xmlns:ds="http://schemas.openxmlformats.org/officeDocument/2006/customXml" ds:itemID="{D9C53D38-85D5-483B-B68F-EFE560A604C9}">
  <ds:schemaRefs>
    <ds:schemaRef ds:uri="ESRI.ArcGIS.Mapping.OfficeIntegration.PowerPointInfo"/>
  </ds:schemaRefs>
</ds:datastoreItem>
</file>

<file path=customXml/itemProps6.xml><?xml version="1.0" encoding="utf-8"?>
<ds:datastoreItem xmlns:ds="http://schemas.openxmlformats.org/officeDocument/2006/customXml" ds:itemID="{BC7FDB77-EE28-45AB-8910-C9F3E559207B}">
  <ds:schemaRefs>
    <ds:schemaRef ds:uri="ESRI.ArcGIS.Mapping.OfficeIntegration.PowerPointInfo"/>
  </ds:schemaRefs>
</ds:datastoreItem>
</file>

<file path=customXml/itemProps7.xml><?xml version="1.0" encoding="utf-8"?>
<ds:datastoreItem xmlns:ds="http://schemas.openxmlformats.org/officeDocument/2006/customXml" ds:itemID="{3E3C0B3C-3282-4494-B065-6370FFB39C93}">
  <ds:schemaRefs>
    <ds:schemaRef ds:uri="ESRI.ArcGIS.Mapping.OfficeIntegration.PowerPointInfo"/>
  </ds:schemaRefs>
</ds:datastoreItem>
</file>

<file path=customXml/itemProps8.xml><?xml version="1.0" encoding="utf-8"?>
<ds:datastoreItem xmlns:ds="http://schemas.openxmlformats.org/officeDocument/2006/customXml" ds:itemID="{126FD066-4984-4E94-81FE-ADBA10ADB3F2}">
  <ds:schemaRefs>
    <ds:schemaRef ds:uri="ESRI.ArcGIS.Mapping.OfficeIntegration.PowerPointInfo"/>
  </ds:schemaRefs>
</ds:datastoreItem>
</file>

<file path=customXml/itemProps9.xml><?xml version="1.0" encoding="utf-8"?>
<ds:datastoreItem xmlns:ds="http://schemas.openxmlformats.org/officeDocument/2006/customXml" ds:itemID="{8AF842D0-46D0-4C1F-8D66-4288D5805FC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10890</TotalTime>
  <Words>4503</Words>
  <Application>Microsoft Office PowerPoint</Application>
  <PresentationFormat>On-screen Show (4:3)</PresentationFormat>
  <Paragraphs>1003</Paragraphs>
  <Slides>71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Arial Black</vt:lpstr>
      <vt:lpstr>Calibri</vt:lpstr>
      <vt:lpstr>Calibri Light</vt:lpstr>
      <vt:lpstr>Wingdings</vt:lpstr>
      <vt:lpstr>Wingdings 2</vt:lpstr>
      <vt:lpstr>Office Theme</vt:lpstr>
      <vt:lpstr>Rethinking Resource Concerns</vt:lpstr>
      <vt:lpstr>Contents</vt:lpstr>
      <vt:lpstr>Goal</vt:lpstr>
      <vt:lpstr>Concepts for the Framework </vt:lpstr>
      <vt:lpstr>Fundamentals of Systems</vt:lpstr>
      <vt:lpstr>System Fundamentals</vt:lpstr>
      <vt:lpstr>System #1</vt:lpstr>
      <vt:lpstr>System #2</vt:lpstr>
      <vt:lpstr>Subsystems</vt:lpstr>
      <vt:lpstr>Natural, Human, and Mixed Systems</vt:lpstr>
      <vt:lpstr>Land-Unit Systems</vt:lpstr>
      <vt:lpstr>Land-Unit Systems</vt:lpstr>
      <vt:lpstr>Ecological System/Sites with Natural Resources</vt:lpstr>
      <vt:lpstr>Site-Offsite Effects</vt:lpstr>
      <vt:lpstr>Production Systems</vt:lpstr>
      <vt:lpstr>Production System (Factory) Site</vt:lpstr>
      <vt:lpstr>Production System Cost Flow</vt:lpstr>
      <vt:lpstr>Ecological System &amp; Crop Production System/Site</vt:lpstr>
      <vt:lpstr>Ecological System and Production System (Factory) Site</vt:lpstr>
      <vt:lpstr>Natural Resources, Events, and Features</vt:lpstr>
      <vt:lpstr>Resource Definitions</vt:lpstr>
      <vt:lpstr>Natural Resources</vt:lpstr>
      <vt:lpstr>Human Products from Natural Resources</vt:lpstr>
      <vt:lpstr>Two Types of Resource Characteristics</vt:lpstr>
      <vt:lpstr>Natural Resources/Characteristics</vt:lpstr>
      <vt:lpstr>Space Resources</vt:lpstr>
      <vt:lpstr>Animals and Plants: Resources Using Resources</vt:lpstr>
      <vt:lpstr>Natural Resource Renewability</vt:lpstr>
      <vt:lpstr>Natural Resource Relationship to Site</vt:lpstr>
      <vt:lpstr>Natural Events</vt:lpstr>
      <vt:lpstr>Natural Event Temporal Metrics</vt:lpstr>
      <vt:lpstr>Land Uses, Activities, and Features</vt:lpstr>
      <vt:lpstr>Land Use, Activities, Features</vt:lpstr>
      <vt:lpstr>Road (Developed Land Use) Example</vt:lpstr>
      <vt:lpstr>Crop Production Example</vt:lpstr>
      <vt:lpstr>Terminology: Natural and Human </vt:lpstr>
      <vt:lpstr>Land Uses</vt:lpstr>
      <vt:lpstr>Land Use Activities and Features</vt:lpstr>
      <vt:lpstr>Human Activity Temporal Metrics</vt:lpstr>
      <vt:lpstr>Multiple Land Uses on a Site</vt:lpstr>
      <vt:lpstr>Effects of Land Uses (Human Activities, Built Features, and Delivered Inputs) Upon a Natural Resource</vt:lpstr>
      <vt:lpstr>Resource Concerns</vt:lpstr>
      <vt:lpstr>PowerPoint Presentation</vt:lpstr>
      <vt:lpstr>NRCS Resource Definitions</vt:lpstr>
      <vt:lpstr>Current NRCS Resource Terminology</vt:lpstr>
      <vt:lpstr>Current NRCS Natural Resources Considerations/Concerns</vt:lpstr>
      <vt:lpstr>Land-Unit/Resource Relationships</vt:lpstr>
      <vt:lpstr>Concern Type Based Upon Land Use—Natural Resource Relationships</vt:lpstr>
      <vt:lpstr>Five Resource Concern Types</vt:lpstr>
      <vt:lpstr>1. Use Limitation Concern</vt:lpstr>
      <vt:lpstr>2. Use Sustainability Concern</vt:lpstr>
      <vt:lpstr>3. Use Hazard Concern</vt:lpstr>
      <vt:lpstr>4. Ecosystem Concern</vt:lpstr>
      <vt:lpstr>5. Ecosystem Sustainability Concern</vt:lpstr>
      <vt:lpstr>Issue/Concern/Problem Statements</vt:lpstr>
      <vt:lpstr>Resource Concern Relationship to Resource Use/Hazard or to the Ecosystem</vt:lpstr>
      <vt:lpstr>List of Resource Concerns</vt:lpstr>
      <vt:lpstr>Resource Concern Causes: Soil</vt:lpstr>
      <vt:lpstr>Resource Concern Causes: Water</vt:lpstr>
      <vt:lpstr>Crop Production Example Non-Irrigated</vt:lpstr>
      <vt:lpstr>Livestock Production Example</vt:lpstr>
      <vt:lpstr>“Suites” of Characteristics</vt:lpstr>
      <vt:lpstr>Causes for Resource Concern: Water Quality Example</vt:lpstr>
      <vt:lpstr>Resource Concern Filter</vt:lpstr>
      <vt:lpstr>Primary Steps in the Filter</vt:lpstr>
      <vt:lpstr>Filter Intensification</vt:lpstr>
      <vt:lpstr>Planning Criteria</vt:lpstr>
      <vt:lpstr>Resource Concern Decision-Tree Approach</vt:lpstr>
      <vt:lpstr>Pseudocode Example</vt:lpstr>
      <vt:lpstr>Generic Means to Address Resource Concerns</vt:lpstr>
      <vt:lpstr>To Be Continued…</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System</dc:title>
  <dc:creator>Goodwin, Craig - NRCS, Washington, DC</dc:creator>
  <cp:lastModifiedBy>Goodwin, Craig - NRCS, Washington, DC</cp:lastModifiedBy>
  <cp:revision>588</cp:revision>
  <cp:lastPrinted>2017-07-11T12:58:29Z</cp:lastPrinted>
  <dcterms:created xsi:type="dcterms:W3CDTF">2015-12-31T13:34:26Z</dcterms:created>
  <dcterms:modified xsi:type="dcterms:W3CDTF">2017-08-02T14:56:54Z</dcterms:modified>
</cp:coreProperties>
</file>