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61" r:id="rId4"/>
    <p:sldId id="423" r:id="rId5"/>
    <p:sldId id="419" r:id="rId6"/>
    <p:sldId id="421" r:id="rId7"/>
    <p:sldId id="422"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04" r:id="rId22"/>
    <p:sldId id="438" r:id="rId23"/>
    <p:sldId id="439"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20" r:id="rId38"/>
    <p:sldId id="42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2B4070-E695-4CD5-9D8E-52857D5B6E9F}" v="1285" dt="2019-04-09T16:17:13.343"/>
    <p1510:client id="{EAC7EE95-88FE-4D67-8349-DEB0904D458C}" v="796" dt="2019-04-09T21:10:19.988"/>
    <p1510:client id="{250FD024-00F9-4EFF-8E6B-4F4C8112795A}" v="2" dt="2019-04-10T02:06:26.2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123" d="100"/>
          <a:sy n="123" d="100"/>
        </p:scale>
        <p:origin x="10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3351F-73AC-4A36-98AE-FD53ECA23C0A}" type="datetimeFigureOut">
              <a:rPr lang="en-US" smtClean="0"/>
              <a:t>7/16/2019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AE34F-31FD-42BA-B404-031574A2FF23}" type="slidenum">
              <a:rPr lang="en-US" smtClean="0"/>
              <a:t>‹#›</a:t>
            </a:fld>
            <a:endParaRPr lang="en-US"/>
          </a:p>
        </p:txBody>
      </p:sp>
    </p:spTree>
    <p:extLst>
      <p:ext uri="{BB962C8B-B14F-4D97-AF65-F5344CB8AC3E}">
        <p14:creationId xmlns:p14="http://schemas.microsoft.com/office/powerpoint/2010/main" val="2823097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98074-EAA6-4ED0-93B3-52EB09B4A045}" type="slidenum">
              <a:rPr lang="en-US" smtClean="0"/>
              <a:pPr/>
              <a:t>7</a:t>
            </a:fld>
            <a:endParaRPr lang="en-US" dirty="0"/>
          </a:p>
        </p:txBody>
      </p:sp>
    </p:spTree>
    <p:extLst>
      <p:ext uri="{BB962C8B-B14F-4D97-AF65-F5344CB8AC3E}">
        <p14:creationId xmlns:p14="http://schemas.microsoft.com/office/powerpoint/2010/main" val="1583565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98074-EAA6-4ED0-93B3-52EB09B4A045}" type="slidenum">
              <a:rPr lang="en-US" smtClean="0"/>
              <a:pPr/>
              <a:t>16</a:t>
            </a:fld>
            <a:endParaRPr lang="en-US" dirty="0"/>
          </a:p>
        </p:txBody>
      </p:sp>
    </p:spTree>
    <p:extLst>
      <p:ext uri="{BB962C8B-B14F-4D97-AF65-F5344CB8AC3E}">
        <p14:creationId xmlns:p14="http://schemas.microsoft.com/office/powerpoint/2010/main" val="4103574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98074-EAA6-4ED0-93B3-52EB09B4A045}" type="slidenum">
              <a:rPr lang="en-US" smtClean="0"/>
              <a:pPr/>
              <a:t>17</a:t>
            </a:fld>
            <a:endParaRPr lang="en-US" dirty="0"/>
          </a:p>
        </p:txBody>
      </p:sp>
    </p:spTree>
    <p:extLst>
      <p:ext uri="{BB962C8B-B14F-4D97-AF65-F5344CB8AC3E}">
        <p14:creationId xmlns:p14="http://schemas.microsoft.com/office/powerpoint/2010/main" val="114166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98074-EAA6-4ED0-93B3-52EB09B4A045}" type="slidenum">
              <a:rPr lang="en-US" smtClean="0"/>
              <a:pPr/>
              <a:t>18</a:t>
            </a:fld>
            <a:endParaRPr lang="en-US" dirty="0"/>
          </a:p>
        </p:txBody>
      </p:sp>
    </p:spTree>
    <p:extLst>
      <p:ext uri="{BB962C8B-B14F-4D97-AF65-F5344CB8AC3E}">
        <p14:creationId xmlns:p14="http://schemas.microsoft.com/office/powerpoint/2010/main" val="583268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98074-EAA6-4ED0-93B3-52EB09B4A045}" type="slidenum">
              <a:rPr lang="en-US" smtClean="0"/>
              <a:pPr/>
              <a:t>19</a:t>
            </a:fld>
            <a:endParaRPr lang="en-US" dirty="0"/>
          </a:p>
        </p:txBody>
      </p:sp>
    </p:spTree>
    <p:extLst>
      <p:ext uri="{BB962C8B-B14F-4D97-AF65-F5344CB8AC3E}">
        <p14:creationId xmlns:p14="http://schemas.microsoft.com/office/powerpoint/2010/main" val="2691717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98074-EAA6-4ED0-93B3-52EB09B4A045}" type="slidenum">
              <a:rPr lang="en-US" smtClean="0"/>
              <a:pPr/>
              <a:t>8</a:t>
            </a:fld>
            <a:endParaRPr lang="en-US" dirty="0"/>
          </a:p>
        </p:txBody>
      </p:sp>
    </p:spTree>
    <p:extLst>
      <p:ext uri="{BB962C8B-B14F-4D97-AF65-F5344CB8AC3E}">
        <p14:creationId xmlns:p14="http://schemas.microsoft.com/office/powerpoint/2010/main" val="212556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98074-EAA6-4ED0-93B3-52EB09B4A045}" type="slidenum">
              <a:rPr lang="en-US" smtClean="0"/>
              <a:pPr/>
              <a:t>9</a:t>
            </a:fld>
            <a:endParaRPr lang="en-US" dirty="0"/>
          </a:p>
        </p:txBody>
      </p:sp>
    </p:spTree>
    <p:extLst>
      <p:ext uri="{BB962C8B-B14F-4D97-AF65-F5344CB8AC3E}">
        <p14:creationId xmlns:p14="http://schemas.microsoft.com/office/powerpoint/2010/main" val="3293319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98074-EAA6-4ED0-93B3-52EB09B4A045}" type="slidenum">
              <a:rPr lang="en-US" smtClean="0"/>
              <a:pPr/>
              <a:t>10</a:t>
            </a:fld>
            <a:endParaRPr lang="en-US" dirty="0"/>
          </a:p>
        </p:txBody>
      </p:sp>
    </p:spTree>
    <p:extLst>
      <p:ext uri="{BB962C8B-B14F-4D97-AF65-F5344CB8AC3E}">
        <p14:creationId xmlns:p14="http://schemas.microsoft.com/office/powerpoint/2010/main" val="3108558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98074-EAA6-4ED0-93B3-52EB09B4A045}" type="slidenum">
              <a:rPr lang="en-US" smtClean="0"/>
              <a:pPr/>
              <a:t>11</a:t>
            </a:fld>
            <a:endParaRPr lang="en-US" dirty="0"/>
          </a:p>
        </p:txBody>
      </p:sp>
    </p:spTree>
    <p:extLst>
      <p:ext uri="{BB962C8B-B14F-4D97-AF65-F5344CB8AC3E}">
        <p14:creationId xmlns:p14="http://schemas.microsoft.com/office/powerpoint/2010/main" val="877240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98074-EAA6-4ED0-93B3-52EB09B4A045}" type="slidenum">
              <a:rPr lang="en-US" smtClean="0"/>
              <a:pPr/>
              <a:t>12</a:t>
            </a:fld>
            <a:endParaRPr lang="en-US" dirty="0"/>
          </a:p>
        </p:txBody>
      </p:sp>
    </p:spTree>
    <p:extLst>
      <p:ext uri="{BB962C8B-B14F-4D97-AF65-F5344CB8AC3E}">
        <p14:creationId xmlns:p14="http://schemas.microsoft.com/office/powerpoint/2010/main" val="356067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98074-EAA6-4ED0-93B3-52EB09B4A045}" type="slidenum">
              <a:rPr lang="en-US" smtClean="0"/>
              <a:pPr/>
              <a:t>13</a:t>
            </a:fld>
            <a:endParaRPr lang="en-US" dirty="0"/>
          </a:p>
        </p:txBody>
      </p:sp>
    </p:spTree>
    <p:extLst>
      <p:ext uri="{BB962C8B-B14F-4D97-AF65-F5344CB8AC3E}">
        <p14:creationId xmlns:p14="http://schemas.microsoft.com/office/powerpoint/2010/main" val="1732691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98074-EAA6-4ED0-93B3-52EB09B4A045}" type="slidenum">
              <a:rPr lang="en-US" smtClean="0"/>
              <a:pPr/>
              <a:t>14</a:t>
            </a:fld>
            <a:endParaRPr lang="en-US" dirty="0"/>
          </a:p>
        </p:txBody>
      </p:sp>
    </p:spTree>
    <p:extLst>
      <p:ext uri="{BB962C8B-B14F-4D97-AF65-F5344CB8AC3E}">
        <p14:creationId xmlns:p14="http://schemas.microsoft.com/office/powerpoint/2010/main" val="3231055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98074-EAA6-4ED0-93B3-52EB09B4A045}" type="slidenum">
              <a:rPr lang="en-US" smtClean="0"/>
              <a:pPr/>
              <a:t>15</a:t>
            </a:fld>
            <a:endParaRPr lang="en-US" dirty="0"/>
          </a:p>
        </p:txBody>
      </p:sp>
    </p:spTree>
    <p:extLst>
      <p:ext uri="{BB962C8B-B14F-4D97-AF65-F5344CB8AC3E}">
        <p14:creationId xmlns:p14="http://schemas.microsoft.com/office/powerpoint/2010/main" val="244008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589B4D-F364-40C9-8C40-B13F6159A4F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24000" y="0"/>
            <a:ext cx="9144000" cy="6858000"/>
          </a:xfrm>
          <a:prstGeom prst="rect">
            <a:avLst/>
          </a:prstGeom>
          <a:noFill/>
          <a:ln>
            <a:noFill/>
          </a:ln>
        </p:spPr>
      </p:pic>
      <p:sp>
        <p:nvSpPr>
          <p:cNvPr id="2" name="Title 1"/>
          <p:cNvSpPr>
            <a:spLocks noGrp="1"/>
          </p:cNvSpPr>
          <p:nvPr userDrawn="1">
            <p:ph type="ctrTitle"/>
          </p:nvPr>
        </p:nvSpPr>
        <p:spPr>
          <a:xfrm>
            <a:off x="1676399" y="3708401"/>
            <a:ext cx="7772401" cy="1470025"/>
          </a:xfrm>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userDrawn="1">
            <p:ph type="subTitle" idx="1"/>
          </p:nvPr>
        </p:nvSpPr>
        <p:spPr>
          <a:xfrm>
            <a:off x="1676399" y="4673601"/>
            <a:ext cx="6400801" cy="441325"/>
          </a:xfrm>
        </p:spPr>
        <p:txBody>
          <a:bodyPr>
            <a:noAutofit/>
          </a:bodyPr>
          <a:lstStyle>
            <a:lvl1pPr marL="0" indent="0" algn="l">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userDrawn="1">
            <p:ph type="dt" sz="half" idx="10"/>
          </p:nvPr>
        </p:nvSpPr>
        <p:spPr>
          <a:xfrm>
            <a:off x="1676398" y="6292851"/>
            <a:ext cx="2133601" cy="365125"/>
          </a:xfrm>
        </p:spPr>
        <p:txBody>
          <a:bodyPr/>
          <a:lstStyle/>
          <a:p>
            <a:fld id="{2550D596-40E5-40E1-96EB-F15CEAB94EB4}" type="datetimeFigureOut">
              <a:rPr lang="en-US" smtClean="0"/>
              <a:t>7/16/2019</a:t>
            </a:fld>
            <a:endParaRPr lang="en-US"/>
          </a:p>
        </p:txBody>
      </p:sp>
      <p:sp>
        <p:nvSpPr>
          <p:cNvPr id="6" name="Slide Number Placeholder 5"/>
          <p:cNvSpPr>
            <a:spLocks noGrp="1"/>
          </p:cNvSpPr>
          <p:nvPr userDrawn="1">
            <p:ph type="sldNum" sz="quarter" idx="12"/>
          </p:nvPr>
        </p:nvSpPr>
        <p:spPr>
          <a:xfrm>
            <a:off x="1523999" y="6572251"/>
            <a:ext cx="9144002" cy="187325"/>
          </a:xfrm>
        </p:spPr>
        <p:txBody>
          <a:bodyPr/>
          <a:lstStyle/>
          <a:p>
            <a:fld id="{A47EDEB9-9CCB-41ED-AC91-98082C46457F}" type="slidenum">
              <a:rPr lang="en-US" smtClean="0"/>
              <a:t>‹#›</a:t>
            </a:fld>
            <a:endParaRPr lang="en-US"/>
          </a:p>
        </p:txBody>
      </p:sp>
    </p:spTree>
    <p:extLst>
      <p:ext uri="{BB962C8B-B14F-4D97-AF65-F5344CB8AC3E}">
        <p14:creationId xmlns:p14="http://schemas.microsoft.com/office/powerpoint/2010/main" val="154963628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indent="-342900">
              <a:buClr>
                <a:schemeClr val="tx1">
                  <a:lumMod val="65000"/>
                  <a:lumOff val="35000"/>
                </a:schemeClr>
              </a:buClr>
              <a:buFont typeface="Arial" panose="020B0604020202020204" pitchFamily="34" charset="0"/>
              <a:buChar char="•"/>
              <a:defRPr sz="2800">
                <a:solidFill>
                  <a:schemeClr val="tx1">
                    <a:lumMod val="75000"/>
                    <a:lumOff val="25000"/>
                  </a:schemeClr>
                </a:solidFill>
                <a:latin typeface="Times New Roman" panose="02020603050405020304" pitchFamily="18" charset="0"/>
                <a:cs typeface="Times New Roman" panose="02020603050405020304" pitchFamily="18" charset="0"/>
              </a:defRPr>
            </a:lvl1pPr>
            <a:lvl2pPr>
              <a:defRPr sz="2400">
                <a:solidFill>
                  <a:schemeClr val="tx1">
                    <a:lumMod val="75000"/>
                    <a:lumOff val="25000"/>
                  </a:schemeClr>
                </a:solidFill>
                <a:latin typeface="Times New Roman" panose="02020603050405020304" pitchFamily="18" charset="0"/>
                <a:cs typeface="Times New Roman" panose="02020603050405020304" pitchFamily="18" charset="0"/>
              </a:defRPr>
            </a:lvl2pPr>
            <a:lvl3pPr>
              <a:defRPr sz="2000">
                <a:solidFill>
                  <a:schemeClr val="tx1">
                    <a:lumMod val="75000"/>
                    <a:lumOff val="25000"/>
                  </a:schemeClr>
                </a:solidFill>
                <a:latin typeface="Times New Roman" panose="02020603050405020304" pitchFamily="18" charset="0"/>
                <a:cs typeface="Times New Roman" panose="02020603050405020304" pitchFamily="18" charset="0"/>
              </a:defRPr>
            </a:lvl3pPr>
            <a:lvl4pPr>
              <a:defRPr sz="1800">
                <a:solidFill>
                  <a:schemeClr val="tx1">
                    <a:lumMod val="75000"/>
                    <a:lumOff val="25000"/>
                  </a:schemeClr>
                </a:solidFill>
                <a:latin typeface="Times New Roman" panose="02020603050405020304" pitchFamily="18" charset="0"/>
                <a:cs typeface="Times New Roman" panose="02020603050405020304" pitchFamily="18" charset="0"/>
              </a:defRPr>
            </a:lvl4pPr>
            <a:lvl5pPr>
              <a:defRPr sz="1800">
                <a:solidFill>
                  <a:schemeClr val="tx1">
                    <a:lumMod val="75000"/>
                    <a:lumOff val="25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0D596-40E5-40E1-96EB-F15CEAB94EB4}" type="datetimeFigureOut">
              <a:rPr lang="en-US" smtClean="0"/>
              <a:t>7/16/2019</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47EDEB9-9CCB-41ED-AC91-98082C46457F}" type="slidenum">
              <a:rPr lang="en-US" smtClean="0"/>
              <a:t>‹#›</a:t>
            </a:fld>
            <a:endParaRPr lang="en-US" dirty="0"/>
          </a:p>
        </p:txBody>
      </p:sp>
    </p:spTree>
    <p:extLst>
      <p:ext uri="{BB962C8B-B14F-4D97-AF65-F5344CB8AC3E}">
        <p14:creationId xmlns:p14="http://schemas.microsoft.com/office/powerpoint/2010/main" val="203905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50D596-40E5-40E1-96EB-F15CEAB94EB4}" type="datetimeFigureOut">
              <a:rPr lang="en-US" smtClean="0"/>
              <a:t>7/16/2019</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47EDEB9-9CCB-41ED-AC91-98082C46457F}" type="slidenum">
              <a:rPr lang="en-US" smtClean="0"/>
              <a:t>‹#›</a:t>
            </a:fld>
            <a:endParaRPr lang="en-US"/>
          </a:p>
        </p:txBody>
      </p:sp>
    </p:spTree>
    <p:extLst>
      <p:ext uri="{BB962C8B-B14F-4D97-AF65-F5344CB8AC3E}">
        <p14:creationId xmlns:p14="http://schemas.microsoft.com/office/powerpoint/2010/main" val="41548616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7" y="223838"/>
            <a:ext cx="11565467" cy="7667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7867" y="1079500"/>
            <a:ext cx="11565467" cy="52260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3200" y="6292851"/>
            <a:ext cx="2844800" cy="365125"/>
          </a:xfrm>
          <a:prstGeom prst="rect">
            <a:avLst/>
          </a:prstGeom>
        </p:spPr>
        <p:txBody>
          <a:bodyPr vert="horz" lIns="91440" tIns="45720" rIns="91440" bIns="45720" rtlCol="0" anchor="ctr"/>
          <a:lstStyle>
            <a:lvl1pPr algn="l">
              <a:defRPr sz="800">
                <a:solidFill>
                  <a:schemeClr val="tx1">
                    <a:tint val="75000"/>
                  </a:schemeClr>
                </a:solidFill>
              </a:defRPr>
            </a:lvl1pPr>
          </a:lstStyle>
          <a:p>
            <a:fld id="{2550D596-40E5-40E1-96EB-F15CEAB94EB4}" type="datetimeFigureOut">
              <a:rPr lang="en-US" smtClean="0"/>
              <a:pPr/>
              <a:t>7/16/2019</a:t>
            </a:fld>
            <a:endParaRPr lang="en-US" dirty="0"/>
          </a:p>
        </p:txBody>
      </p:sp>
      <p:sp>
        <p:nvSpPr>
          <p:cNvPr id="6" name="Slide Number Placeholder 5"/>
          <p:cNvSpPr>
            <a:spLocks noGrp="1"/>
          </p:cNvSpPr>
          <p:nvPr>
            <p:ph type="sldNum" sz="quarter" idx="4"/>
          </p:nvPr>
        </p:nvSpPr>
        <p:spPr>
          <a:xfrm>
            <a:off x="0" y="6572251"/>
            <a:ext cx="12192000" cy="187325"/>
          </a:xfrm>
          <a:prstGeom prst="rect">
            <a:avLst/>
          </a:prstGeom>
        </p:spPr>
        <p:txBody>
          <a:bodyPr vert="horz" lIns="91440" tIns="45720" rIns="91440" bIns="45720" rtlCol="0" anchor="ctr"/>
          <a:lstStyle>
            <a:lvl1pPr algn="ctr">
              <a:defRPr sz="800">
                <a:solidFill>
                  <a:schemeClr val="tx1">
                    <a:tint val="75000"/>
                  </a:schemeClr>
                </a:solidFill>
              </a:defRPr>
            </a:lvl1pPr>
          </a:lstStyle>
          <a:p>
            <a:fld id="{A47EDEB9-9CCB-41ED-AC91-98082C46457F}" type="slidenum">
              <a:rPr lang="en-US" smtClean="0"/>
              <a:pPr/>
              <a:t>‹#›</a:t>
            </a:fld>
            <a:endParaRPr lang="en-US" dirty="0"/>
          </a:p>
        </p:txBody>
      </p:sp>
      <p:grpSp>
        <p:nvGrpSpPr>
          <p:cNvPr id="7" name="Group 6">
            <a:extLst>
              <a:ext uri="{FF2B5EF4-FFF2-40B4-BE49-F238E27FC236}">
                <a16:creationId xmlns:a16="http://schemas.microsoft.com/office/drawing/2014/main" id="{3DDA2B17-00EE-4513-9F76-BEBABED8253E}"/>
              </a:ext>
            </a:extLst>
          </p:cNvPr>
          <p:cNvGrpSpPr/>
          <p:nvPr userDrawn="1"/>
        </p:nvGrpSpPr>
        <p:grpSpPr>
          <a:xfrm>
            <a:off x="1" y="0"/>
            <a:ext cx="12191999" cy="6858000"/>
            <a:chOff x="1" y="0"/>
            <a:chExt cx="12191999" cy="6858000"/>
          </a:xfrm>
        </p:grpSpPr>
        <p:pic>
          <p:nvPicPr>
            <p:cNvPr id="5" name="Picture 4">
              <a:extLst>
                <a:ext uri="{FF2B5EF4-FFF2-40B4-BE49-F238E27FC236}">
                  <a16:creationId xmlns:a16="http://schemas.microsoft.com/office/drawing/2014/main" id="{262CFC91-E138-4D3F-AEDF-8647E4B2FB78}"/>
                </a:ext>
              </a:extLst>
            </p:cNvPr>
            <p:cNvPicPr>
              <a:picLocks noChangeAspect="1"/>
            </p:cNvPicPr>
            <p:nvPr userDrawn="1"/>
          </p:nvPicPr>
          <p:blipFill rotWithShape="1">
            <a:blip r:embed="rId5"/>
            <a:srcRect l="31667"/>
            <a:stretch/>
          </p:blipFill>
          <p:spPr>
            <a:xfrm>
              <a:off x="5943600" y="0"/>
              <a:ext cx="6248400" cy="6858000"/>
            </a:xfrm>
            <a:prstGeom prst="rect">
              <a:avLst/>
            </a:prstGeom>
          </p:spPr>
        </p:pic>
        <p:pic>
          <p:nvPicPr>
            <p:cNvPr id="8" name="Picture 7">
              <a:extLst>
                <a:ext uri="{FF2B5EF4-FFF2-40B4-BE49-F238E27FC236}">
                  <a16:creationId xmlns:a16="http://schemas.microsoft.com/office/drawing/2014/main" id="{47BEDD02-A00C-4EF1-B3FC-C6C6ADAEFB22}"/>
                </a:ext>
              </a:extLst>
            </p:cNvPr>
            <p:cNvPicPr>
              <a:picLocks noChangeAspect="1"/>
            </p:cNvPicPr>
            <p:nvPr userDrawn="1"/>
          </p:nvPicPr>
          <p:blipFill rotWithShape="1">
            <a:blip r:embed="rId5"/>
            <a:srcRect r="65000"/>
            <a:stretch/>
          </p:blipFill>
          <p:spPr>
            <a:xfrm>
              <a:off x="1" y="0"/>
              <a:ext cx="3200399" cy="6858000"/>
            </a:xfrm>
            <a:prstGeom prst="rect">
              <a:avLst/>
            </a:prstGeom>
          </p:spPr>
        </p:pic>
        <p:pic>
          <p:nvPicPr>
            <p:cNvPr id="9" name="Picture 2" descr="Y:\ASRCFHCorpComm\2013\ASRC Federal\Briefings\Briefing artwork - blank template for extra slides\interior-option-three.jpg">
              <a:extLst>
                <a:ext uri="{FF2B5EF4-FFF2-40B4-BE49-F238E27FC236}">
                  <a16:creationId xmlns:a16="http://schemas.microsoft.com/office/drawing/2014/main" id="{D4C52B5E-71AF-4DBC-B595-DC7B11F464C8}"/>
                </a:ext>
              </a:extLst>
            </p:cNvPr>
            <p:cNvPicPr>
              <a:picLocks noChangeAspect="1" noChangeArrowheads="1"/>
            </p:cNvPicPr>
            <p:nvPr userDrawn="1"/>
          </p:nvPicPr>
          <p:blipFill rotWithShape="1">
            <a:blip r:embed="rId6"/>
            <a:srcRect l="31667" r="47500"/>
            <a:stretch/>
          </p:blipFill>
          <p:spPr bwMode="auto">
            <a:xfrm>
              <a:off x="3200400" y="0"/>
              <a:ext cx="1904999" cy="6858000"/>
            </a:xfrm>
            <a:prstGeom prst="rect">
              <a:avLst/>
            </a:prstGeom>
            <a:noFill/>
          </p:spPr>
        </p:pic>
        <p:pic>
          <p:nvPicPr>
            <p:cNvPr id="11" name="Picture 2" descr="Y:\ASRCFHCorpComm\2013\ASRC Federal\Briefings\Briefing artwork - blank template for extra slides\interior-option-three.jpg">
              <a:extLst>
                <a:ext uri="{FF2B5EF4-FFF2-40B4-BE49-F238E27FC236}">
                  <a16:creationId xmlns:a16="http://schemas.microsoft.com/office/drawing/2014/main" id="{02CA58E7-3E00-4475-983F-BC52CBD1FCA0}"/>
                </a:ext>
              </a:extLst>
            </p:cNvPr>
            <p:cNvPicPr>
              <a:picLocks noChangeAspect="1" noChangeArrowheads="1"/>
            </p:cNvPicPr>
            <p:nvPr userDrawn="1"/>
          </p:nvPicPr>
          <p:blipFill rotWithShape="1">
            <a:blip r:embed="rId6"/>
            <a:srcRect l="31667" r="47500"/>
            <a:stretch/>
          </p:blipFill>
          <p:spPr bwMode="auto">
            <a:xfrm>
              <a:off x="5107092" y="0"/>
              <a:ext cx="838201" cy="6858000"/>
            </a:xfrm>
            <a:prstGeom prst="rect">
              <a:avLst/>
            </a:prstGeom>
            <a:noFill/>
          </p:spPr>
        </p:pic>
      </p:grpSp>
    </p:spTree>
    <p:extLst>
      <p:ext uri="{BB962C8B-B14F-4D97-AF65-F5344CB8AC3E}">
        <p14:creationId xmlns:p14="http://schemas.microsoft.com/office/powerpoint/2010/main" val="3285879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9F3D-AC57-448C-A5CA-A77CB0B6B5CA}"/>
              </a:ext>
            </a:extLst>
          </p:cNvPr>
          <p:cNvSpPr>
            <a:spLocks noGrp="1"/>
          </p:cNvSpPr>
          <p:nvPr>
            <p:ph type="ctrTitle"/>
          </p:nvPr>
        </p:nvSpPr>
        <p:spPr>
          <a:xfrm>
            <a:off x="1676399" y="3420553"/>
            <a:ext cx="7772401" cy="1470025"/>
          </a:xfrm>
        </p:spPr>
        <p:txBody>
          <a:bodyPr/>
          <a:lstStyle/>
          <a:p>
            <a:r>
              <a:rPr lang="en-US">
                <a:latin typeface="+mn-lt"/>
              </a:rPr>
              <a:t>PI 3 </a:t>
            </a:r>
            <a:r>
              <a:rPr lang="en-US" dirty="0">
                <a:latin typeface="+mn-lt"/>
              </a:rPr>
              <a:t>Retrospective Output </a:t>
            </a:r>
            <a:r>
              <a:rPr lang="en-US">
                <a:latin typeface="+mn-lt"/>
              </a:rPr>
              <a:t>and PI 4 </a:t>
            </a:r>
            <a:r>
              <a:rPr lang="en-US" dirty="0">
                <a:latin typeface="+mn-lt"/>
              </a:rPr>
              <a:t>Planning </a:t>
            </a:r>
            <a:r>
              <a:rPr lang="en-US" dirty="0" err="1">
                <a:latin typeface="+mn-lt"/>
              </a:rPr>
              <a:t>Outbrief</a:t>
            </a:r>
            <a:endParaRPr lang="en-US" dirty="0">
              <a:latin typeface="+mn-lt"/>
            </a:endParaRPr>
          </a:p>
        </p:txBody>
      </p:sp>
      <p:sp>
        <p:nvSpPr>
          <p:cNvPr id="3" name="Subtitle 2">
            <a:extLst>
              <a:ext uri="{FF2B5EF4-FFF2-40B4-BE49-F238E27FC236}">
                <a16:creationId xmlns:a16="http://schemas.microsoft.com/office/drawing/2014/main" id="{E5F4B906-7088-4707-8BFE-B9A3FBCAD982}"/>
              </a:ext>
            </a:extLst>
          </p:cNvPr>
          <p:cNvSpPr>
            <a:spLocks noGrp="1"/>
          </p:cNvSpPr>
          <p:nvPr>
            <p:ph type="subTitle" idx="1"/>
          </p:nvPr>
        </p:nvSpPr>
        <p:spPr>
          <a:xfrm>
            <a:off x="1676399" y="4673601"/>
            <a:ext cx="6400801" cy="1189317"/>
          </a:xfrm>
        </p:spPr>
        <p:txBody>
          <a:bodyPr/>
          <a:lstStyle/>
          <a:p>
            <a:r>
              <a:rPr lang="en-US" dirty="0">
                <a:latin typeface="+mn-lt"/>
              </a:rPr>
              <a:t>L.J. Perry – RTE </a:t>
            </a:r>
          </a:p>
          <a:p>
            <a:r>
              <a:rPr lang="en-US" dirty="0">
                <a:latin typeface="+mn-lt"/>
              </a:rPr>
              <a:t>June 19, 2019</a:t>
            </a:r>
          </a:p>
        </p:txBody>
      </p:sp>
    </p:spTree>
    <p:extLst>
      <p:ext uri="{BB962C8B-B14F-4D97-AF65-F5344CB8AC3E}">
        <p14:creationId xmlns:p14="http://schemas.microsoft.com/office/powerpoint/2010/main" val="2367268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42" y="136526"/>
            <a:ext cx="8312258" cy="774700"/>
          </a:xfrm>
        </p:spPr>
        <p:txBody>
          <a:bodyPr/>
          <a:lstStyle/>
          <a:p>
            <a:r>
              <a:rPr lang="en-US" dirty="0">
                <a:latin typeface="+mn-lt"/>
              </a:rPr>
              <a:t>PT Team 4 - Shore Up </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10</a:t>
            </a:fld>
            <a:endParaRPr lang="en-US" dirty="0"/>
          </a:p>
        </p:txBody>
      </p:sp>
      <p:sp>
        <p:nvSpPr>
          <p:cNvPr id="4" name="Rectangle 3"/>
          <p:cNvSpPr/>
          <p:nvPr/>
        </p:nvSpPr>
        <p:spPr>
          <a:xfrm>
            <a:off x="1717964" y="1219200"/>
            <a:ext cx="7086600" cy="400110"/>
          </a:xfrm>
          <a:prstGeom prst="rect">
            <a:avLst/>
          </a:prstGeom>
        </p:spPr>
        <p:txBody>
          <a:bodyPr wrap="square">
            <a:spAutoFit/>
          </a:bodyPr>
          <a:lstStyle/>
          <a:p>
            <a:r>
              <a:rPr lang="en-US" sz="2000" dirty="0">
                <a:latin typeface="Calibri" panose="020F0502020204030204" pitchFamily="34" charset="0"/>
                <a:ea typeface="Calibri" panose="020F0502020204030204" pitchFamily="34"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4053810816"/>
              </p:ext>
            </p:extLst>
          </p:nvPr>
        </p:nvGraphicFramePr>
        <p:xfrm>
          <a:off x="1524000" y="881672"/>
          <a:ext cx="8991600" cy="2382252"/>
        </p:xfrm>
        <a:graphic>
          <a:graphicData uri="http://schemas.openxmlformats.org/drawingml/2006/table">
            <a:tbl>
              <a:tblPr>
                <a:tableStyleId>{5C22544A-7EE6-4342-B048-85BDC9FD1C3A}</a:tableStyleId>
              </a:tblPr>
              <a:tblGrid>
                <a:gridCol w="6400800">
                  <a:extLst>
                    <a:ext uri="{9D8B030D-6E8A-4147-A177-3AD203B41FA5}">
                      <a16:colId xmlns:a16="http://schemas.microsoft.com/office/drawing/2014/main" val="4293203684"/>
                    </a:ext>
                  </a:extLst>
                </a:gridCol>
                <a:gridCol w="1295401">
                  <a:extLst>
                    <a:ext uri="{9D8B030D-6E8A-4147-A177-3AD203B41FA5}">
                      <a16:colId xmlns:a16="http://schemas.microsoft.com/office/drawing/2014/main" val="44305433"/>
                    </a:ext>
                  </a:extLst>
                </a:gridCol>
                <a:gridCol w="1295399">
                  <a:extLst>
                    <a:ext uri="{9D8B030D-6E8A-4147-A177-3AD203B41FA5}">
                      <a16:colId xmlns:a16="http://schemas.microsoft.com/office/drawing/2014/main" val="1884608587"/>
                    </a:ext>
                  </a:extLst>
                </a:gridCol>
              </a:tblGrid>
              <a:tr h="612492">
                <a:tc>
                  <a:txBody>
                    <a:bodyPr/>
                    <a:lstStyle/>
                    <a:p>
                      <a:pPr algn="l" fontAlgn="t"/>
                      <a:r>
                        <a:rPr lang="en-US" sz="1600" b="1" i="0" u="none" strike="noStrike" dirty="0">
                          <a:solidFill>
                            <a:srgbClr val="000000"/>
                          </a:solidFill>
                          <a:effectLst/>
                          <a:latin typeface="Calibri" panose="020F0502020204030204" pitchFamily="34" charset="0"/>
                        </a:rPr>
                        <a:t>PI</a:t>
                      </a:r>
                      <a:r>
                        <a:rPr lang="en-US" sz="1600" b="1" i="0" u="none" strike="noStrike" baseline="0" dirty="0">
                          <a:solidFill>
                            <a:srgbClr val="000000"/>
                          </a:solidFill>
                          <a:effectLst/>
                          <a:latin typeface="Calibri" panose="020F0502020204030204" pitchFamily="34" charset="0"/>
                        </a:rPr>
                        <a:t> Objectives </a:t>
                      </a:r>
                      <a:endParaRPr lang="en-US" sz="1600" b="1"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b="1" i="0" u="none" strike="noStrike" dirty="0">
                          <a:solidFill>
                            <a:srgbClr val="000000"/>
                          </a:solidFill>
                          <a:effectLst/>
                          <a:latin typeface="Calibri" panose="020F0502020204030204" pitchFamily="34" charset="0"/>
                        </a:rPr>
                        <a:t>Planned</a:t>
                      </a:r>
                      <a:r>
                        <a:rPr lang="en-US" sz="1600" b="1" i="0" u="none" strike="noStrike" baseline="0" dirty="0">
                          <a:solidFill>
                            <a:srgbClr val="000000"/>
                          </a:solidFill>
                          <a:effectLst/>
                          <a:latin typeface="Calibri" panose="020F0502020204030204" pitchFamily="34" charset="0"/>
                        </a:rPr>
                        <a:t> Value</a:t>
                      </a:r>
                      <a:endParaRPr lang="en-US" sz="1600" b="1"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b="1" i="0" u="none" strike="noStrike" dirty="0">
                          <a:solidFill>
                            <a:srgbClr val="000000"/>
                          </a:solidFill>
                          <a:effectLst/>
                          <a:latin typeface="Calibri" panose="020F0502020204030204" pitchFamily="34" charset="0"/>
                        </a:rPr>
                        <a:t>Actual</a:t>
                      </a:r>
                      <a:r>
                        <a:rPr lang="en-US" sz="1600" b="1" i="0" u="none" strike="noStrike" baseline="0" dirty="0">
                          <a:solidFill>
                            <a:srgbClr val="000000"/>
                          </a:solidFill>
                          <a:effectLst/>
                          <a:latin typeface="Calibri" panose="020F0502020204030204" pitchFamily="34" charset="0"/>
                        </a:rPr>
                        <a:t> Value</a:t>
                      </a:r>
                      <a:endParaRPr lang="en-US" sz="1600" b="1"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3239636315"/>
                  </a:ext>
                </a:extLst>
              </a:tr>
              <a:tr h="236499">
                <a:tc>
                  <a:txBody>
                    <a:bodyPr/>
                    <a:lstStyle/>
                    <a:p>
                      <a:pPr algn="l" fontAlgn="t"/>
                      <a:endParaRPr lang="en-US" sz="1600" b="0" i="0" u="none" strike="noStrike" dirty="0">
                        <a:solidFill>
                          <a:srgbClr val="000000"/>
                        </a:solidFill>
                        <a:effectLst/>
                        <a:latin typeface="+mn-lt"/>
                      </a:endParaRPr>
                    </a:p>
                  </a:txBody>
                  <a:tcPr marL="0" marR="0" marT="0" marB="0"/>
                </a:tc>
                <a:tc>
                  <a:txBody>
                    <a:bodyPr/>
                    <a:lstStyle/>
                    <a:p>
                      <a:pPr algn="ctr" fontAlgn="t"/>
                      <a:endParaRPr lang="en-US" sz="1600" b="0" i="0" u="none" strike="noStrike" dirty="0">
                        <a:solidFill>
                          <a:srgbClr val="000000"/>
                        </a:solidFill>
                        <a:effectLst/>
                        <a:latin typeface="+mn-lt"/>
                      </a:endParaRPr>
                    </a:p>
                  </a:txBody>
                  <a:tcPr marL="0" marR="0" marT="0" marB="0"/>
                </a:tc>
                <a:tc>
                  <a:txBody>
                    <a:bodyPr/>
                    <a:lstStyle/>
                    <a:p>
                      <a:pPr algn="ctr" fontAlgn="t"/>
                      <a:endParaRPr lang="en-US" sz="1600" b="0" i="0" u="none" strike="noStrike" dirty="0">
                        <a:solidFill>
                          <a:srgbClr val="000000"/>
                        </a:solidFill>
                        <a:effectLst/>
                        <a:latin typeface="+mn-lt"/>
                      </a:endParaRPr>
                    </a:p>
                  </a:txBody>
                  <a:tcPr marL="0" marR="0" marT="0" marB="0"/>
                </a:tc>
                <a:extLst>
                  <a:ext uri="{0D108BD9-81ED-4DB2-BD59-A6C34878D82A}">
                    <a16:rowId xmlns:a16="http://schemas.microsoft.com/office/drawing/2014/main" val="3185130391"/>
                  </a:ext>
                </a:extLst>
              </a:tr>
              <a:tr h="479158">
                <a:tc>
                  <a:txBody>
                    <a:bodyPr/>
                    <a:lstStyle/>
                    <a:p>
                      <a:pPr algn="l" fontAlgn="t"/>
                      <a:r>
                        <a:rPr lang="en-US" sz="1600" b="0" i="0" u="none" strike="noStrike" dirty="0">
                          <a:solidFill>
                            <a:srgbClr val="000000"/>
                          </a:solidFill>
                          <a:effectLst/>
                          <a:latin typeface="Calibri" panose="020F0502020204030204" pitchFamily="34" charset="0"/>
                        </a:rPr>
                        <a:t>Creation of a Document containing technical design for 1:N WBS adjustments in </a:t>
                      </a:r>
                      <a:r>
                        <a:rPr lang="en-US" sz="1600" b="0" i="0" u="none" strike="noStrike" dirty="0" err="1">
                          <a:solidFill>
                            <a:srgbClr val="000000"/>
                          </a:solidFill>
                          <a:effectLst/>
                          <a:latin typeface="Calibri" panose="020F0502020204030204" pitchFamily="34" charset="0"/>
                        </a:rPr>
                        <a:t>ProTracts</a:t>
                      </a:r>
                      <a:r>
                        <a:rPr lang="en-US" sz="1600" b="0" i="0" u="none" strike="noStrike" dirty="0">
                          <a:solidFill>
                            <a:srgbClr val="000000"/>
                          </a:solidFill>
                          <a:effectLst/>
                          <a:latin typeface="Calibri" panose="020F0502020204030204" pitchFamily="34" charset="0"/>
                        </a:rPr>
                        <a:t> for contract mods (Look here, there, and everywhere)</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3275293216"/>
                  </a:ext>
                </a:extLst>
              </a:tr>
              <a:tr h="236499">
                <a:tc>
                  <a:txBody>
                    <a:bodyPr/>
                    <a:lstStyle/>
                    <a:p>
                      <a:pPr algn="l" fontAlgn="t"/>
                      <a:endParaRPr lang="en-US" sz="1600" b="0" i="0" u="none" strike="noStrike" dirty="0">
                        <a:solidFill>
                          <a:srgbClr val="000000"/>
                        </a:solidFill>
                        <a:effectLst/>
                        <a:latin typeface="+mn-lt"/>
                      </a:endParaRPr>
                    </a:p>
                  </a:txBody>
                  <a:tcPr marL="0" marR="0" marT="0" marB="0"/>
                </a:tc>
                <a:tc>
                  <a:txBody>
                    <a:bodyPr/>
                    <a:lstStyle/>
                    <a:p>
                      <a:pPr algn="ctr" fontAlgn="t"/>
                      <a:endParaRPr lang="en-US" sz="1600" b="0" i="0" u="none" strike="noStrike">
                        <a:solidFill>
                          <a:srgbClr val="000000"/>
                        </a:solidFill>
                        <a:effectLst/>
                        <a:latin typeface="+mn-lt"/>
                      </a:endParaRPr>
                    </a:p>
                  </a:txBody>
                  <a:tcPr marL="0" marR="0" marT="0" marB="0"/>
                </a:tc>
                <a:tc>
                  <a:txBody>
                    <a:bodyPr/>
                    <a:lstStyle/>
                    <a:p>
                      <a:pPr algn="ctr" fontAlgn="t"/>
                      <a:endParaRPr lang="en-US" sz="1600" b="0" i="0" u="none" strike="noStrike" dirty="0">
                        <a:solidFill>
                          <a:srgbClr val="000000"/>
                        </a:solidFill>
                        <a:effectLst/>
                        <a:latin typeface="+mn-lt"/>
                      </a:endParaRPr>
                    </a:p>
                  </a:txBody>
                  <a:tcPr marL="0" marR="0" marT="0" marB="0"/>
                </a:tc>
                <a:extLst>
                  <a:ext uri="{0D108BD9-81ED-4DB2-BD59-A6C34878D82A}">
                    <a16:rowId xmlns:a16="http://schemas.microsoft.com/office/drawing/2014/main" val="2173566946"/>
                  </a:ext>
                </a:extLst>
              </a:tr>
              <a:tr h="394025">
                <a:tc>
                  <a:txBody>
                    <a:bodyPr/>
                    <a:lstStyle/>
                    <a:p>
                      <a:pPr algn="l" fontAlgn="t"/>
                      <a:endParaRPr lang="en-US" sz="1600" b="0" i="0" u="none" strike="noStrike" dirty="0">
                        <a:solidFill>
                          <a:srgbClr val="000000"/>
                        </a:solidFill>
                        <a:effectLst/>
                        <a:latin typeface="+mn-lt"/>
                      </a:endParaRPr>
                    </a:p>
                  </a:txBody>
                  <a:tcPr marL="0" marR="0" marT="0" marB="0"/>
                </a:tc>
                <a:tc>
                  <a:txBody>
                    <a:bodyPr/>
                    <a:lstStyle/>
                    <a:p>
                      <a:pPr algn="ctr" fontAlgn="t"/>
                      <a:endParaRPr lang="en-US" sz="1600" b="0" i="0" u="none" strike="noStrike" dirty="0">
                        <a:solidFill>
                          <a:srgbClr val="000000"/>
                        </a:solidFill>
                        <a:effectLst/>
                        <a:latin typeface="+mn-lt"/>
                      </a:endParaRPr>
                    </a:p>
                  </a:txBody>
                  <a:tcPr marL="0" marR="0" marT="0" marB="0"/>
                </a:tc>
                <a:tc>
                  <a:txBody>
                    <a:bodyPr/>
                    <a:lstStyle/>
                    <a:p>
                      <a:pPr algn="ctr" fontAlgn="t"/>
                      <a:endParaRPr lang="en-US" sz="1600" b="0" i="0" u="none" strike="noStrike" dirty="0">
                        <a:solidFill>
                          <a:srgbClr val="000000"/>
                        </a:solidFill>
                        <a:effectLst/>
                        <a:latin typeface="+mn-lt"/>
                      </a:endParaRPr>
                    </a:p>
                  </a:txBody>
                  <a:tcPr marL="0" marR="0" marT="0" marB="0"/>
                </a:tc>
                <a:extLst>
                  <a:ext uri="{0D108BD9-81ED-4DB2-BD59-A6C34878D82A}">
                    <a16:rowId xmlns:a16="http://schemas.microsoft.com/office/drawing/2014/main" val="1973463504"/>
                  </a:ext>
                </a:extLst>
              </a:tr>
              <a:tr h="394025">
                <a:tc>
                  <a:txBody>
                    <a:bodyPr/>
                    <a:lstStyle/>
                    <a:p>
                      <a:pPr algn="ctr" fontAlgn="b"/>
                      <a:r>
                        <a:rPr lang="en-US" sz="1600" b="1" i="1" u="none" strike="noStrike" dirty="0">
                          <a:solidFill>
                            <a:srgbClr val="000000"/>
                          </a:solidFill>
                          <a:effectLst/>
                          <a:latin typeface="Calibri" panose="020F0502020204030204" pitchFamily="34" charset="0"/>
                        </a:rPr>
                        <a:t>% Achievement                       100%</a:t>
                      </a:r>
                    </a:p>
                  </a:txBody>
                  <a:tcPr marL="6350" marR="6350" marT="6350" marB="0" anchor="b"/>
                </a:tc>
                <a:tc>
                  <a:txBody>
                    <a:bodyPr/>
                    <a:lstStyle/>
                    <a:p>
                      <a:pPr algn="l" fontAlgn="t"/>
                      <a:endParaRPr lang="en-US" sz="1400" b="0" i="0" u="none" strike="noStrike" dirty="0">
                        <a:solidFill>
                          <a:srgbClr val="000000"/>
                        </a:solidFill>
                        <a:effectLst/>
                        <a:latin typeface="+mn-lt"/>
                      </a:endParaRPr>
                    </a:p>
                  </a:txBody>
                  <a:tcPr marL="0" marR="0" marT="0" marB="0"/>
                </a:tc>
                <a:tc>
                  <a:txBody>
                    <a:bodyPr/>
                    <a:lstStyle/>
                    <a:p>
                      <a:pPr algn="l" fontAlgn="t"/>
                      <a:endParaRPr lang="en-US" sz="1400" b="0" i="0" u="none" strike="noStrike" dirty="0">
                        <a:solidFill>
                          <a:srgbClr val="000000"/>
                        </a:solidFill>
                        <a:effectLst/>
                        <a:latin typeface="+mn-lt"/>
                      </a:endParaRPr>
                    </a:p>
                  </a:txBody>
                  <a:tcPr marL="0" marR="0" marT="0" marB="0"/>
                </a:tc>
                <a:extLst>
                  <a:ext uri="{0D108BD9-81ED-4DB2-BD59-A6C34878D82A}">
                    <a16:rowId xmlns:a16="http://schemas.microsoft.com/office/drawing/2014/main" val="1013249279"/>
                  </a:ext>
                </a:extLst>
              </a:tr>
            </a:tbl>
          </a:graphicData>
        </a:graphic>
      </p:graphicFrame>
      <p:sp>
        <p:nvSpPr>
          <p:cNvPr id="6" name="TextBox 5"/>
          <p:cNvSpPr txBox="1"/>
          <p:nvPr/>
        </p:nvSpPr>
        <p:spPr>
          <a:xfrm>
            <a:off x="8382000" y="541894"/>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390737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83" y="223838"/>
            <a:ext cx="11698351" cy="766762"/>
          </a:xfrm>
        </p:spPr>
        <p:txBody>
          <a:bodyPr/>
          <a:lstStyle/>
          <a:p>
            <a:r>
              <a:rPr lang="en-US" dirty="0">
                <a:latin typeface="+mn-lt"/>
              </a:rPr>
              <a:t>CART Assessment </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11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6314415"/>
              </p:ext>
            </p:extLst>
          </p:nvPr>
        </p:nvGraphicFramePr>
        <p:xfrm>
          <a:off x="1524000" y="1143000"/>
          <a:ext cx="9144000" cy="3002280"/>
        </p:xfrm>
        <a:graphic>
          <a:graphicData uri="http://schemas.openxmlformats.org/drawingml/2006/table">
            <a:tbl>
              <a:tblPr>
                <a:tableStyleId>{5C22544A-7EE6-4342-B048-85BDC9FD1C3A}</a:tableStyleId>
              </a:tblPr>
              <a:tblGrid>
                <a:gridCol w="6232902">
                  <a:extLst>
                    <a:ext uri="{9D8B030D-6E8A-4147-A177-3AD203B41FA5}">
                      <a16:colId xmlns:a16="http://schemas.microsoft.com/office/drawing/2014/main" val="4083359362"/>
                    </a:ext>
                  </a:extLst>
                </a:gridCol>
                <a:gridCol w="1712562">
                  <a:extLst>
                    <a:ext uri="{9D8B030D-6E8A-4147-A177-3AD203B41FA5}">
                      <a16:colId xmlns:a16="http://schemas.microsoft.com/office/drawing/2014/main" val="313825379"/>
                    </a:ext>
                  </a:extLst>
                </a:gridCol>
                <a:gridCol w="1198536">
                  <a:extLst>
                    <a:ext uri="{9D8B030D-6E8A-4147-A177-3AD203B41FA5}">
                      <a16:colId xmlns:a16="http://schemas.microsoft.com/office/drawing/2014/main" val="2281564105"/>
                    </a:ext>
                  </a:extLst>
                </a:gridCol>
              </a:tblGrid>
              <a:tr h="612378">
                <a:tc>
                  <a:txBody>
                    <a:bodyPr/>
                    <a:lstStyle/>
                    <a:p>
                      <a:pPr algn="l" fontAlgn="t"/>
                      <a:r>
                        <a:rPr lang="en-US" sz="1600" b="1" u="none" strike="noStrike" dirty="0">
                          <a:effectLst/>
                        </a:rPr>
                        <a:t>PI Objective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ctr" fontAlgn="t"/>
                      <a:r>
                        <a:rPr lang="en-US" sz="1600" b="1" u="none" strike="noStrike" dirty="0">
                          <a:effectLst/>
                        </a:rPr>
                        <a:t>Planned Value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ctr" fontAlgn="t"/>
                      <a:r>
                        <a:rPr lang="en-US" sz="1600" b="1" u="none" strike="noStrike" dirty="0">
                          <a:effectLst/>
                        </a:rPr>
                        <a:t>Actual Value</a:t>
                      </a:r>
                      <a:endParaRPr lang="en-US" sz="1600" b="1"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1584736885"/>
                  </a:ext>
                </a:extLst>
              </a:tr>
              <a:tr h="265489">
                <a:tc>
                  <a:txBody>
                    <a:bodyPr/>
                    <a:lstStyle/>
                    <a:p>
                      <a:pPr algn="l" fontAlgn="t"/>
                      <a:r>
                        <a:rPr lang="en-US" sz="1600" u="none" strike="noStrike" dirty="0">
                          <a:effectLst/>
                        </a:rPr>
                        <a:t>Calculating Points For Existing Conditions – </a:t>
                      </a:r>
                      <a:r>
                        <a:rPr lang="en-US" sz="1600" i="1" u="none" strike="noStrike" dirty="0">
                          <a:effectLst/>
                        </a:rPr>
                        <a:t>Work moved to PI4 to complete</a:t>
                      </a:r>
                      <a:endParaRPr lang="en-US" sz="1600" b="0" i="1"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600" b="0" i="0" u="none" strike="noStrike" dirty="0">
                          <a:solidFill>
                            <a:srgbClr val="000000"/>
                          </a:solidFill>
                          <a:effectLst/>
                          <a:latin typeface="Calibri" panose="020F0502020204030204" pitchFamily="34" charset="0"/>
                        </a:rPr>
                        <a:t>0</a:t>
                      </a:r>
                    </a:p>
                  </a:txBody>
                  <a:tcPr marL="0" marR="0" marT="0" marB="0"/>
                </a:tc>
                <a:extLst>
                  <a:ext uri="{0D108BD9-81ED-4DB2-BD59-A6C34878D82A}">
                    <a16:rowId xmlns:a16="http://schemas.microsoft.com/office/drawing/2014/main" val="2184750224"/>
                  </a:ext>
                </a:extLst>
              </a:tr>
              <a:tr h="265489">
                <a:tc>
                  <a:txBody>
                    <a:bodyPr/>
                    <a:lstStyle/>
                    <a:p>
                      <a:pPr algn="l" fontAlgn="t"/>
                      <a:r>
                        <a:rPr lang="en-US" sz="1600" u="none" strike="noStrike" dirty="0">
                          <a:effectLst/>
                        </a:rPr>
                        <a:t>Display Assessment Results (Stretch)  </a:t>
                      </a:r>
                      <a:endParaRPr lang="en-US" sz="1600" b="0"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0" marR="0" marT="0" marB="0"/>
                </a:tc>
                <a:extLst>
                  <a:ext uri="{0D108BD9-81ED-4DB2-BD59-A6C34878D82A}">
                    <a16:rowId xmlns:a16="http://schemas.microsoft.com/office/drawing/2014/main" val="2949344548"/>
                  </a:ext>
                </a:extLst>
              </a:tr>
              <a:tr h="265489">
                <a:tc>
                  <a:txBody>
                    <a:bodyPr/>
                    <a:lstStyle/>
                    <a:p>
                      <a:pPr algn="l" fontAlgn="t"/>
                      <a:r>
                        <a:rPr lang="en-US" sz="1600" u="none" strike="noStrike" dirty="0">
                          <a:effectLst/>
                        </a:rPr>
                        <a:t>Ready For Training On Existing Practices</a:t>
                      </a:r>
                      <a:endParaRPr lang="en-US" sz="1600" b="0"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600" b="0" i="0" u="none" strike="noStrike" dirty="0">
                          <a:solidFill>
                            <a:srgbClr val="000000"/>
                          </a:solidFill>
                          <a:effectLst/>
                          <a:latin typeface="Calibri" panose="020F0502020204030204" pitchFamily="34" charset="0"/>
                        </a:rPr>
                        <a:t>5</a:t>
                      </a:r>
                    </a:p>
                  </a:txBody>
                  <a:tcPr marL="0" marR="0" marT="0" marB="0"/>
                </a:tc>
                <a:extLst>
                  <a:ext uri="{0D108BD9-81ED-4DB2-BD59-A6C34878D82A}">
                    <a16:rowId xmlns:a16="http://schemas.microsoft.com/office/drawing/2014/main" val="2437290877"/>
                  </a:ext>
                </a:extLst>
              </a:tr>
              <a:tr h="265489">
                <a:tc>
                  <a:txBody>
                    <a:bodyPr/>
                    <a:lstStyle/>
                    <a:p>
                      <a:pPr algn="l" fontAlgn="t"/>
                      <a:r>
                        <a:rPr lang="en-US" sz="1600" u="none" strike="noStrike" dirty="0">
                          <a:effectLst/>
                        </a:rPr>
                        <a:t>Ready For Training On Land Unit Inventory</a:t>
                      </a:r>
                      <a:endParaRPr lang="en-US" sz="1600" b="0"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0" marR="0" marT="0" marB="0"/>
                </a:tc>
                <a:tc>
                  <a:txBody>
                    <a:bodyPr/>
                    <a:lstStyle/>
                    <a:p>
                      <a:pPr algn="ctr" fontAlgn="t"/>
                      <a:r>
                        <a:rPr lang="en-US" sz="1600" b="0" i="0" u="none" strike="noStrike" dirty="0">
                          <a:solidFill>
                            <a:srgbClr val="000000"/>
                          </a:solidFill>
                          <a:effectLst/>
                          <a:latin typeface="Calibri" panose="020F0502020204030204" pitchFamily="34" charset="0"/>
                        </a:rPr>
                        <a:t>5</a:t>
                      </a:r>
                    </a:p>
                  </a:txBody>
                  <a:tcPr marL="0" marR="0" marT="0" marB="0"/>
                </a:tc>
                <a:extLst>
                  <a:ext uri="{0D108BD9-81ED-4DB2-BD59-A6C34878D82A}">
                    <a16:rowId xmlns:a16="http://schemas.microsoft.com/office/drawing/2014/main" val="3898021962"/>
                  </a:ext>
                </a:extLst>
              </a:tr>
              <a:tr h="265489">
                <a:tc>
                  <a:txBody>
                    <a:bodyPr/>
                    <a:lstStyle/>
                    <a:p>
                      <a:pPr algn="l" fontAlgn="t"/>
                      <a:r>
                        <a:rPr lang="en-US" sz="1600" u="none" strike="noStrike" dirty="0">
                          <a:effectLst/>
                        </a:rPr>
                        <a:t>Ready For Training On Resource Concern Identification </a:t>
                      </a:r>
                      <a:endParaRPr lang="en-US" sz="1600" b="0"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u="none" strike="noStrike" dirty="0">
                          <a:effectLst/>
                        </a:rPr>
                        <a:t>10</a:t>
                      </a:r>
                      <a:endParaRPr lang="en-US" sz="1600" b="0"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0" marR="0" marT="0" marB="0"/>
                </a:tc>
                <a:extLst>
                  <a:ext uri="{0D108BD9-81ED-4DB2-BD59-A6C34878D82A}">
                    <a16:rowId xmlns:a16="http://schemas.microsoft.com/office/drawing/2014/main" val="4120925906"/>
                  </a:ext>
                </a:extLst>
              </a:tr>
              <a:tr h="265489">
                <a:tc>
                  <a:txBody>
                    <a:bodyPr/>
                    <a:lstStyle/>
                    <a:p>
                      <a:pPr algn="l" fontAlgn="t"/>
                      <a:r>
                        <a:rPr lang="en-US" sz="1600" u="none" strike="noStrike" dirty="0">
                          <a:effectLst/>
                        </a:rPr>
                        <a:t>Threshold Calculations -  (Stretched )– Moved to PI4 </a:t>
                      </a:r>
                      <a:endParaRPr lang="en-US" sz="1600" b="0"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0" marR="0" marT="0" marB="0"/>
                </a:tc>
                <a:tc>
                  <a:txBody>
                    <a:bodyPr/>
                    <a:lstStyle/>
                    <a:p>
                      <a:pPr algn="ctr" fontAlgn="t"/>
                      <a:endParaRPr lang="en-US" sz="16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979533592"/>
                  </a:ext>
                </a:extLst>
              </a:tr>
              <a:tr h="309288">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Total:</a:t>
                      </a:r>
                      <a:endParaRPr lang="en-US" sz="1600" b="0"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b="1" i="0" u="none" strike="noStrike" dirty="0">
                          <a:solidFill>
                            <a:srgbClr val="000000"/>
                          </a:solidFill>
                          <a:effectLst/>
                          <a:latin typeface="Calibri" panose="020F0502020204030204" pitchFamily="34" charset="0"/>
                        </a:rPr>
                        <a:t>40</a:t>
                      </a:r>
                    </a:p>
                  </a:txBody>
                  <a:tcPr marL="6350" marR="6350" marT="6350" marB="0"/>
                </a:tc>
                <a:tc>
                  <a:txBody>
                    <a:bodyPr/>
                    <a:lstStyle/>
                    <a:p>
                      <a:pPr algn="ctr" fontAlgn="t"/>
                      <a:r>
                        <a:rPr lang="en-US" sz="1600" b="1" i="0" u="none" strike="noStrike" dirty="0">
                          <a:solidFill>
                            <a:srgbClr val="000000"/>
                          </a:solidFill>
                          <a:effectLst/>
                          <a:latin typeface="Calibri" panose="020F0502020204030204" pitchFamily="34" charset="0"/>
                        </a:rPr>
                        <a:t>30</a:t>
                      </a:r>
                    </a:p>
                  </a:txBody>
                  <a:tcPr marL="6350" marR="6350" marT="6350" marB="0"/>
                </a:tc>
                <a:extLst>
                  <a:ext uri="{0D108BD9-81ED-4DB2-BD59-A6C34878D82A}">
                    <a16:rowId xmlns:a16="http://schemas.microsoft.com/office/drawing/2014/main" val="2106141400"/>
                  </a:ext>
                </a:extLst>
              </a:tr>
              <a:tr h="265489">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i="1" u="none" strike="noStrike" dirty="0">
                          <a:solidFill>
                            <a:srgbClr val="000000"/>
                          </a:solidFill>
                          <a:effectLst/>
                          <a:latin typeface="Calibri" panose="020F0502020204030204" pitchFamily="34" charset="0"/>
                        </a:rPr>
                        <a:t>% </a:t>
                      </a:r>
                      <a:r>
                        <a:rPr lang="en-US" sz="1600" b="1" i="1" u="none" strike="noStrike">
                          <a:solidFill>
                            <a:srgbClr val="000000"/>
                          </a:solidFill>
                          <a:effectLst/>
                          <a:latin typeface="Calibri" panose="020F0502020204030204" pitchFamily="34" charset="0"/>
                        </a:rPr>
                        <a:t>Achievement                       75%</a:t>
                      </a:r>
                      <a:endParaRPr lang="en-US" sz="1600" b="1" i="1" u="none" strike="noStrike" dirty="0">
                        <a:solidFill>
                          <a:srgbClr val="000000"/>
                        </a:solidFill>
                        <a:effectLst/>
                        <a:latin typeface="Calibri" panose="020F0502020204030204" pitchFamily="34" charset="0"/>
                      </a:endParaRPr>
                    </a:p>
                    <a:p>
                      <a:pPr algn="l" fontAlgn="t"/>
                      <a:endParaRPr lang="en-US" sz="16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US" sz="16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US" sz="16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1100091360"/>
                  </a:ext>
                </a:extLst>
              </a:tr>
            </a:tbl>
          </a:graphicData>
        </a:graphic>
      </p:graphicFrame>
      <p:sp>
        <p:nvSpPr>
          <p:cNvPr id="6" name="TextBox 5"/>
          <p:cNvSpPr txBox="1"/>
          <p:nvPr/>
        </p:nvSpPr>
        <p:spPr>
          <a:xfrm>
            <a:off x="8328897" y="753736"/>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1824491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92" y="136526"/>
            <a:ext cx="8315394" cy="774700"/>
          </a:xfrm>
        </p:spPr>
        <p:txBody>
          <a:bodyPr/>
          <a:lstStyle/>
          <a:p>
            <a:r>
              <a:rPr lang="en-US" dirty="0">
                <a:latin typeface="+mn-lt"/>
              </a:rPr>
              <a:t>CART Configuration </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12</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42225669"/>
              </p:ext>
            </p:extLst>
          </p:nvPr>
        </p:nvGraphicFramePr>
        <p:xfrm>
          <a:off x="1524000" y="1221622"/>
          <a:ext cx="9144000" cy="3230320"/>
        </p:xfrm>
        <a:graphic>
          <a:graphicData uri="http://schemas.openxmlformats.org/drawingml/2006/table">
            <a:tbl>
              <a:tblPr>
                <a:tableStyleId>{5C22544A-7EE6-4342-B048-85BDC9FD1C3A}</a:tableStyleId>
              </a:tblPr>
              <a:tblGrid>
                <a:gridCol w="6705600">
                  <a:extLst>
                    <a:ext uri="{9D8B030D-6E8A-4147-A177-3AD203B41FA5}">
                      <a16:colId xmlns:a16="http://schemas.microsoft.com/office/drawing/2014/main" val="4083359362"/>
                    </a:ext>
                  </a:extLst>
                </a:gridCol>
                <a:gridCol w="1356719">
                  <a:extLst>
                    <a:ext uri="{9D8B030D-6E8A-4147-A177-3AD203B41FA5}">
                      <a16:colId xmlns:a16="http://schemas.microsoft.com/office/drawing/2014/main" val="313825379"/>
                    </a:ext>
                  </a:extLst>
                </a:gridCol>
                <a:gridCol w="1081681">
                  <a:extLst>
                    <a:ext uri="{9D8B030D-6E8A-4147-A177-3AD203B41FA5}">
                      <a16:colId xmlns:a16="http://schemas.microsoft.com/office/drawing/2014/main" val="2281564105"/>
                    </a:ext>
                  </a:extLst>
                </a:gridCol>
              </a:tblGrid>
              <a:tr h="612378">
                <a:tc>
                  <a:txBody>
                    <a:bodyPr/>
                    <a:lstStyle/>
                    <a:p>
                      <a:pPr algn="l" fontAlgn="t"/>
                      <a:r>
                        <a:rPr lang="en-US" sz="1600" b="1" u="none" strike="noStrike" dirty="0">
                          <a:effectLst/>
                        </a:rPr>
                        <a:t>PI Objective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Planned</a:t>
                      </a:r>
                      <a:r>
                        <a:rPr lang="en-US" sz="1600" b="1" u="none" strike="noStrike" baseline="0" dirty="0">
                          <a:effectLst/>
                        </a:rPr>
                        <a:t> </a:t>
                      </a:r>
                      <a:r>
                        <a:rPr lang="en-US" sz="1600" b="1" u="none" strike="noStrike" dirty="0">
                          <a:effectLst/>
                        </a:rPr>
                        <a:t>Value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Actual Value</a:t>
                      </a:r>
                      <a:endParaRPr lang="en-US" sz="1600" b="1"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1584736885"/>
                  </a:ext>
                </a:extLst>
              </a:tr>
              <a:tr h="265489">
                <a:tc>
                  <a:txBody>
                    <a:bodyPr/>
                    <a:lstStyle/>
                    <a:p>
                      <a:pPr algn="l" fontAlgn="t"/>
                      <a:r>
                        <a:rPr lang="en-US" sz="1600" b="0" i="0" u="none" strike="noStrike" dirty="0">
                          <a:solidFill>
                            <a:srgbClr val="000000"/>
                          </a:solidFill>
                          <a:effectLst/>
                          <a:latin typeface="Calibri" panose="020F0502020204030204" pitchFamily="34" charset="0"/>
                        </a:rPr>
                        <a:t>Analysis &amp; Schema Implementation for Web Service Question</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2184750224"/>
                  </a:ext>
                </a:extLst>
              </a:tr>
              <a:tr h="265489">
                <a:tc>
                  <a:txBody>
                    <a:bodyPr/>
                    <a:lstStyle/>
                    <a:p>
                      <a:pPr algn="l" fontAlgn="t"/>
                      <a:r>
                        <a:rPr lang="en-US" sz="1600" b="0" i="0" u="none" strike="noStrike" dirty="0">
                          <a:solidFill>
                            <a:srgbClr val="000000"/>
                          </a:solidFill>
                          <a:effectLst/>
                          <a:latin typeface="Calibri" panose="020F0502020204030204" pitchFamily="34" charset="0"/>
                        </a:rPr>
                        <a:t>Multi-Select Questions and Answers</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2949344548"/>
                  </a:ext>
                </a:extLst>
              </a:tr>
              <a:tr h="265489">
                <a:tc>
                  <a:txBody>
                    <a:bodyPr/>
                    <a:lstStyle/>
                    <a:p>
                      <a:pPr algn="l" fontAlgn="t"/>
                      <a:r>
                        <a:rPr lang="en-US" sz="1600" b="0" i="0" u="none" strike="noStrike" dirty="0">
                          <a:solidFill>
                            <a:srgbClr val="000000"/>
                          </a:solidFill>
                          <a:effectLst/>
                          <a:latin typeface="Calibri" panose="020F0502020204030204" pitchFamily="34" charset="0"/>
                        </a:rPr>
                        <a:t>Pre-Prod Environments Setup</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2437290877"/>
                  </a:ext>
                </a:extLst>
              </a:tr>
              <a:tr h="265489">
                <a:tc>
                  <a:txBody>
                    <a:bodyPr/>
                    <a:lstStyle/>
                    <a:p>
                      <a:pPr algn="l" fontAlgn="t"/>
                      <a:r>
                        <a:rPr lang="en-US" sz="1600" b="0" i="0" u="none" strike="noStrike" dirty="0">
                          <a:solidFill>
                            <a:srgbClr val="000000"/>
                          </a:solidFill>
                          <a:effectLst/>
                          <a:latin typeface="Calibri" panose="020F0502020204030204" pitchFamily="34" charset="0"/>
                        </a:rPr>
                        <a:t>Program (Ranking) Display Group by Ranking Pools</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3898021962"/>
                  </a:ext>
                </a:extLst>
              </a:tr>
              <a:tr h="265489">
                <a:tc>
                  <a:txBody>
                    <a:bodyPr/>
                    <a:lstStyle/>
                    <a:p>
                      <a:pPr algn="l" fontAlgn="t"/>
                      <a:r>
                        <a:rPr lang="en-US" sz="1600" b="0" i="0" u="none" strike="noStrike" dirty="0">
                          <a:solidFill>
                            <a:srgbClr val="000000"/>
                          </a:solidFill>
                          <a:effectLst/>
                          <a:latin typeface="Calibri" panose="020F0502020204030204" pitchFamily="34" charset="0"/>
                        </a:rPr>
                        <a:t>Publish Display Group from </a:t>
                      </a:r>
                      <a:r>
                        <a:rPr lang="en-US" sz="1600" b="0" i="0" u="none" strike="noStrike" dirty="0" err="1">
                          <a:solidFill>
                            <a:srgbClr val="000000"/>
                          </a:solidFill>
                          <a:effectLst/>
                          <a:latin typeface="Calibri" panose="020F0502020204030204" pitchFamily="34" charset="0"/>
                        </a:rPr>
                        <a:t>Config</a:t>
                      </a:r>
                      <a:r>
                        <a:rPr lang="en-US" sz="1600" b="0" i="0" u="none" strike="noStrike" dirty="0">
                          <a:solidFill>
                            <a:srgbClr val="000000"/>
                          </a:solidFill>
                          <a:effectLst/>
                          <a:latin typeface="Calibri" panose="020F0502020204030204" pitchFamily="34" charset="0"/>
                        </a:rPr>
                        <a:t> to NPAD</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4120925906"/>
                  </a:ext>
                </a:extLst>
              </a:tr>
              <a:tr h="265489">
                <a:tc>
                  <a:txBody>
                    <a:bodyPr/>
                    <a:lstStyle/>
                    <a:p>
                      <a:pPr algn="l" fontAlgn="t"/>
                      <a:r>
                        <a:rPr lang="en-US" sz="1600" b="0" i="0" u="none" strike="noStrike" dirty="0">
                          <a:solidFill>
                            <a:srgbClr val="000000"/>
                          </a:solidFill>
                          <a:effectLst/>
                          <a:latin typeface="Calibri" panose="020F0502020204030204" pitchFamily="34" charset="0"/>
                        </a:rPr>
                        <a:t>Resource Concerns Component Points (Updated NRT Schema)</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979533592"/>
                  </a:ext>
                </a:extLst>
              </a:tr>
              <a:tr h="309288">
                <a:tc>
                  <a:txBody>
                    <a:bodyPr/>
                    <a:lstStyle/>
                    <a:p>
                      <a:pPr algn="l" fontAlgn="t"/>
                      <a:r>
                        <a:rPr lang="en-US" sz="1600" b="0" i="0" u="none" strike="noStrike" dirty="0">
                          <a:solidFill>
                            <a:srgbClr val="000000"/>
                          </a:solidFill>
                          <a:effectLst/>
                          <a:latin typeface="Calibri" panose="020F0502020204030204" pitchFamily="34" charset="0"/>
                        </a:rPr>
                        <a:t>Set Standard Threshold by Resource Concerns Component (New Display Group Type)</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2106141400"/>
                  </a:ext>
                </a:extLst>
              </a:tr>
              <a:tr h="265489">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Total:</a:t>
                      </a:r>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600" b="1" i="1" u="none" strike="noStrike" dirty="0">
                          <a:solidFill>
                            <a:srgbClr val="000000"/>
                          </a:solidFill>
                          <a:effectLst/>
                          <a:latin typeface="Calibri" panose="020F0502020204030204" pitchFamily="34" charset="0"/>
                        </a:rPr>
                        <a:t>70</a:t>
                      </a:r>
                    </a:p>
                  </a:txBody>
                  <a:tcPr marL="6350" marR="6350" marT="6350" marB="0" anchor="b"/>
                </a:tc>
                <a:tc>
                  <a:txBody>
                    <a:bodyPr/>
                    <a:lstStyle/>
                    <a:p>
                      <a:pPr algn="ctr" fontAlgn="b"/>
                      <a:r>
                        <a:rPr lang="en-US" sz="1600" b="1" i="1" u="none" strike="noStrike" dirty="0">
                          <a:solidFill>
                            <a:srgbClr val="000000"/>
                          </a:solidFill>
                          <a:effectLst/>
                          <a:latin typeface="Calibri" panose="020F0502020204030204" pitchFamily="34" charset="0"/>
                        </a:rPr>
                        <a:t>70</a:t>
                      </a:r>
                    </a:p>
                  </a:txBody>
                  <a:tcPr marL="6350" marR="6350" marT="6350" marB="0" anchor="b"/>
                </a:tc>
                <a:extLst>
                  <a:ext uri="{0D108BD9-81ED-4DB2-BD59-A6C34878D82A}">
                    <a16:rowId xmlns:a16="http://schemas.microsoft.com/office/drawing/2014/main" val="1100091360"/>
                  </a:ext>
                </a:extLst>
              </a:tr>
              <a:tr h="265489">
                <a:tc>
                  <a:txBody>
                    <a:bodyPr/>
                    <a:lstStyle/>
                    <a:p>
                      <a:pPr algn="ctr" fontAlgn="b"/>
                      <a:r>
                        <a:rPr lang="en-US" sz="1600" b="1" i="1" u="none" strike="noStrike" dirty="0">
                          <a:solidFill>
                            <a:srgbClr val="000000"/>
                          </a:solidFill>
                          <a:effectLst/>
                          <a:latin typeface="Calibri" panose="020F0502020204030204" pitchFamily="34" charset="0"/>
                        </a:rPr>
                        <a:t>% Achievement                          100%</a:t>
                      </a:r>
                    </a:p>
                  </a:txBody>
                  <a:tcPr marL="6350" marR="6350" marT="6350" marB="0" anchor="b"/>
                </a:tc>
                <a:tc>
                  <a:txBody>
                    <a:bodyPr/>
                    <a:lstStyle/>
                    <a:p>
                      <a:pPr algn="ctr" fontAlgn="t"/>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ctr" fontAlgn="t"/>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790247094"/>
                  </a:ext>
                </a:extLst>
              </a:tr>
            </a:tbl>
          </a:graphicData>
        </a:graphic>
      </p:graphicFrame>
      <p:sp>
        <p:nvSpPr>
          <p:cNvPr id="6" name="TextBox 5"/>
          <p:cNvSpPr txBox="1"/>
          <p:nvPr/>
        </p:nvSpPr>
        <p:spPr>
          <a:xfrm>
            <a:off x="8615615" y="881758"/>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25895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37" y="136526"/>
            <a:ext cx="8276649" cy="774700"/>
          </a:xfrm>
        </p:spPr>
        <p:txBody>
          <a:bodyPr/>
          <a:lstStyle/>
          <a:p>
            <a:r>
              <a:rPr lang="en-US" dirty="0">
                <a:latin typeface="+mn-lt"/>
              </a:rPr>
              <a:t>CART Ranking </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13</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67455132"/>
              </p:ext>
            </p:extLst>
          </p:nvPr>
        </p:nvGraphicFramePr>
        <p:xfrm>
          <a:off x="1524000" y="1143001"/>
          <a:ext cx="9293816" cy="2890935"/>
        </p:xfrm>
        <a:graphic>
          <a:graphicData uri="http://schemas.openxmlformats.org/drawingml/2006/table">
            <a:tbl>
              <a:tblPr>
                <a:tableStyleId>{5C22544A-7EE6-4342-B048-85BDC9FD1C3A}</a:tableStyleId>
              </a:tblPr>
              <a:tblGrid>
                <a:gridCol w="6775342">
                  <a:extLst>
                    <a:ext uri="{9D8B030D-6E8A-4147-A177-3AD203B41FA5}">
                      <a16:colId xmlns:a16="http://schemas.microsoft.com/office/drawing/2014/main" val="4083359362"/>
                    </a:ext>
                  </a:extLst>
                </a:gridCol>
                <a:gridCol w="1419071">
                  <a:extLst>
                    <a:ext uri="{9D8B030D-6E8A-4147-A177-3AD203B41FA5}">
                      <a16:colId xmlns:a16="http://schemas.microsoft.com/office/drawing/2014/main" val="313825379"/>
                    </a:ext>
                  </a:extLst>
                </a:gridCol>
                <a:gridCol w="1099403">
                  <a:extLst>
                    <a:ext uri="{9D8B030D-6E8A-4147-A177-3AD203B41FA5}">
                      <a16:colId xmlns:a16="http://schemas.microsoft.com/office/drawing/2014/main" val="2281564105"/>
                    </a:ext>
                  </a:extLst>
                </a:gridCol>
              </a:tblGrid>
              <a:tr h="612378">
                <a:tc>
                  <a:txBody>
                    <a:bodyPr/>
                    <a:lstStyle/>
                    <a:p>
                      <a:pPr algn="l" fontAlgn="t"/>
                      <a:r>
                        <a:rPr lang="en-US" sz="1600" b="1" u="none" strike="noStrike" dirty="0">
                          <a:effectLst/>
                        </a:rPr>
                        <a:t>PI Objective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Planned Value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Actual Value</a:t>
                      </a:r>
                      <a:endParaRPr lang="en-US" sz="1600" b="1"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1584736885"/>
                  </a:ext>
                </a:extLst>
              </a:tr>
              <a:tr h="265489">
                <a:tc>
                  <a:txBody>
                    <a:bodyPr/>
                    <a:lstStyle/>
                    <a:p>
                      <a:pPr algn="l" fontAlgn="t"/>
                      <a:r>
                        <a:rPr lang="en-US" sz="1600" b="0" i="0" u="none" strike="noStrike" dirty="0">
                          <a:solidFill>
                            <a:srgbClr val="000000"/>
                          </a:solidFill>
                          <a:effectLst/>
                          <a:latin typeface="Calibri" panose="020F0502020204030204" pitchFamily="34" charset="0"/>
                        </a:rPr>
                        <a:t>National Program Managers may Create &amp; Complete Templates</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2184750224"/>
                  </a:ext>
                </a:extLst>
              </a:tr>
              <a:tr h="265489">
                <a:tc>
                  <a:txBody>
                    <a:bodyPr/>
                    <a:lstStyle/>
                    <a:p>
                      <a:pPr algn="l" fontAlgn="t"/>
                      <a:r>
                        <a:rPr lang="en-US" sz="1600" b="0" i="0" u="none" strike="noStrike" dirty="0">
                          <a:solidFill>
                            <a:srgbClr val="000000"/>
                          </a:solidFill>
                          <a:effectLst/>
                          <a:latin typeface="Calibri" panose="020F0502020204030204" pitchFamily="34" charset="0"/>
                        </a:rPr>
                        <a:t>State Program Manager may create Ranking Pools &amp; Adjust within Template Constraints</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2949344548"/>
                  </a:ext>
                </a:extLst>
              </a:tr>
              <a:tr h="265489">
                <a:tc>
                  <a:txBody>
                    <a:bodyPr/>
                    <a:lstStyle/>
                    <a:p>
                      <a:pPr algn="l" fontAlgn="t"/>
                      <a:r>
                        <a:rPr lang="en-US" sz="1600" b="0" i="0" u="none" strike="noStrike" dirty="0">
                          <a:solidFill>
                            <a:srgbClr val="000000"/>
                          </a:solidFill>
                          <a:effectLst/>
                          <a:latin typeface="Calibri" panose="020F0502020204030204" pitchFamily="34" charset="0"/>
                        </a:rPr>
                        <a:t>State Program Managers may view questions from a link display group for Ranking Pools</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2437290877"/>
                  </a:ext>
                </a:extLst>
              </a:tr>
              <a:tr h="265489">
                <a:tc>
                  <a:txBody>
                    <a:bodyPr/>
                    <a:lstStyle/>
                    <a:p>
                      <a:pPr algn="l" fontAlgn="t"/>
                      <a:r>
                        <a:rPr lang="en-US" sz="1600" b="0" i="0" u="none" strike="noStrike" dirty="0">
                          <a:solidFill>
                            <a:srgbClr val="000000"/>
                          </a:solidFill>
                          <a:effectLst/>
                          <a:latin typeface="Calibri" panose="020F0502020204030204" pitchFamily="34" charset="0"/>
                        </a:rPr>
                        <a:t>State Program Managers will activate Ranking Pools (without linking to a spending plan)</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3898021962"/>
                  </a:ext>
                </a:extLst>
              </a:tr>
              <a:tr h="265489">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Total:</a:t>
                      </a:r>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600" b="1" i="0" u="none" strike="noStrike" dirty="0">
                          <a:solidFill>
                            <a:srgbClr val="000000"/>
                          </a:solidFill>
                          <a:effectLst/>
                          <a:latin typeface="Calibri" panose="020F0502020204030204" pitchFamily="34" charset="0"/>
                        </a:rPr>
                        <a:t>40</a:t>
                      </a:r>
                    </a:p>
                  </a:txBody>
                  <a:tcPr marL="6350" marR="6350" marT="6350" marB="0"/>
                </a:tc>
                <a:tc>
                  <a:txBody>
                    <a:bodyPr/>
                    <a:lstStyle/>
                    <a:p>
                      <a:pPr algn="ctr" fontAlgn="t"/>
                      <a:r>
                        <a:rPr lang="en-US" sz="1600" b="1" i="0" u="none" strike="noStrike" dirty="0">
                          <a:solidFill>
                            <a:srgbClr val="000000"/>
                          </a:solidFill>
                          <a:effectLst/>
                          <a:latin typeface="Calibri" panose="020F0502020204030204" pitchFamily="34" charset="0"/>
                        </a:rPr>
                        <a:t>40</a:t>
                      </a:r>
                    </a:p>
                  </a:txBody>
                  <a:tcPr marL="6350" marR="6350" marT="6350" marB="0"/>
                </a:tc>
                <a:extLst>
                  <a:ext uri="{0D108BD9-81ED-4DB2-BD59-A6C34878D82A}">
                    <a16:rowId xmlns:a16="http://schemas.microsoft.com/office/drawing/2014/main" val="979533592"/>
                  </a:ext>
                </a:extLst>
              </a:tr>
              <a:tr h="265489">
                <a:tc>
                  <a:txBody>
                    <a:bodyPr/>
                    <a:lstStyle/>
                    <a:p>
                      <a:pPr algn="ctr" fontAlgn="b"/>
                      <a:r>
                        <a:rPr lang="en-US" sz="1600" b="1" i="1" u="none" strike="noStrike" dirty="0">
                          <a:solidFill>
                            <a:srgbClr val="000000"/>
                          </a:solidFill>
                          <a:effectLst/>
                          <a:latin typeface="Calibri" panose="020F0502020204030204" pitchFamily="34" charset="0"/>
                        </a:rPr>
                        <a:t>% Achievement                      100%</a:t>
                      </a:r>
                    </a:p>
                  </a:txBody>
                  <a:tcPr marL="6350" marR="6350" marT="6350" marB="0" anchor="b"/>
                </a:tc>
                <a:tc>
                  <a:txBody>
                    <a:bodyPr/>
                    <a:lstStyle/>
                    <a:p>
                      <a:pPr algn="ctr" fontAlgn="t"/>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ctr" fontAlgn="t"/>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790247094"/>
                  </a:ext>
                </a:extLst>
              </a:tr>
            </a:tbl>
          </a:graphicData>
        </a:graphic>
      </p:graphicFrame>
      <p:sp>
        <p:nvSpPr>
          <p:cNvPr id="6" name="TextBox 5"/>
          <p:cNvSpPr txBox="1"/>
          <p:nvPr/>
        </p:nvSpPr>
        <p:spPr>
          <a:xfrm>
            <a:off x="8685652" y="773669"/>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132713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92" y="136526"/>
            <a:ext cx="8315394" cy="774700"/>
          </a:xfrm>
        </p:spPr>
        <p:txBody>
          <a:bodyPr/>
          <a:lstStyle/>
          <a:p>
            <a:r>
              <a:rPr lang="en-US" dirty="0">
                <a:latin typeface="+mn-lt"/>
              </a:rPr>
              <a:t>CD  Team Apollo</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14</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86833602"/>
              </p:ext>
            </p:extLst>
          </p:nvPr>
        </p:nvGraphicFramePr>
        <p:xfrm>
          <a:off x="1524000" y="1143001"/>
          <a:ext cx="9371308" cy="3848837"/>
        </p:xfrm>
        <a:graphic>
          <a:graphicData uri="http://schemas.openxmlformats.org/drawingml/2006/table">
            <a:tbl>
              <a:tblPr>
                <a:tableStyleId>{5C22544A-7EE6-4342-B048-85BDC9FD1C3A}</a:tableStyleId>
              </a:tblPr>
              <a:tblGrid>
                <a:gridCol w="6876081">
                  <a:extLst>
                    <a:ext uri="{9D8B030D-6E8A-4147-A177-3AD203B41FA5}">
                      <a16:colId xmlns:a16="http://schemas.microsoft.com/office/drawing/2014/main" val="4083359362"/>
                    </a:ext>
                  </a:extLst>
                </a:gridCol>
                <a:gridCol w="1386657">
                  <a:extLst>
                    <a:ext uri="{9D8B030D-6E8A-4147-A177-3AD203B41FA5}">
                      <a16:colId xmlns:a16="http://schemas.microsoft.com/office/drawing/2014/main" val="313825379"/>
                    </a:ext>
                  </a:extLst>
                </a:gridCol>
                <a:gridCol w="1108570">
                  <a:extLst>
                    <a:ext uri="{9D8B030D-6E8A-4147-A177-3AD203B41FA5}">
                      <a16:colId xmlns:a16="http://schemas.microsoft.com/office/drawing/2014/main" val="2281564105"/>
                    </a:ext>
                  </a:extLst>
                </a:gridCol>
              </a:tblGrid>
              <a:tr h="612378">
                <a:tc>
                  <a:txBody>
                    <a:bodyPr/>
                    <a:lstStyle/>
                    <a:p>
                      <a:pPr algn="l" fontAlgn="t"/>
                      <a:r>
                        <a:rPr lang="en-US" sz="1600" b="1" u="none" strike="noStrike" dirty="0">
                          <a:effectLst/>
                        </a:rPr>
                        <a:t>PI Objective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Planned Value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Actual Value</a:t>
                      </a:r>
                      <a:endParaRPr lang="en-US" sz="1600" b="1"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1584736885"/>
                  </a:ext>
                </a:extLst>
              </a:tr>
              <a:tr h="265489">
                <a:tc>
                  <a:txBody>
                    <a:bodyPr/>
                    <a:lstStyle/>
                    <a:p>
                      <a:pPr algn="l" fontAlgn="t"/>
                      <a:r>
                        <a:rPr lang="en-US" sz="1600" b="0" i="0" u="none" strike="noStrike" dirty="0">
                          <a:solidFill>
                            <a:srgbClr val="000000"/>
                          </a:solidFill>
                          <a:effectLst/>
                          <a:latin typeface="Calibri" panose="020F0502020204030204" pitchFamily="34" charset="0"/>
                        </a:rPr>
                        <a:t>Add filter capabilities in Event Log</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3</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3</a:t>
                      </a:r>
                    </a:p>
                  </a:txBody>
                  <a:tcPr marL="6350" marR="6350" marT="6350" marB="0"/>
                </a:tc>
                <a:extLst>
                  <a:ext uri="{0D108BD9-81ED-4DB2-BD59-A6C34878D82A}">
                    <a16:rowId xmlns:a16="http://schemas.microsoft.com/office/drawing/2014/main" val="2184750224"/>
                  </a:ext>
                </a:extLst>
              </a:tr>
              <a:tr h="265489">
                <a:tc>
                  <a:txBody>
                    <a:bodyPr/>
                    <a:lstStyle/>
                    <a:p>
                      <a:pPr algn="l" fontAlgn="t"/>
                      <a:r>
                        <a:rPr lang="en-US" sz="1600" b="0" i="0" u="none" strike="noStrike" dirty="0">
                          <a:solidFill>
                            <a:srgbClr val="000000"/>
                          </a:solidFill>
                          <a:effectLst/>
                          <a:latin typeface="Calibri" panose="020F0502020204030204" pitchFamily="34" charset="0"/>
                        </a:rPr>
                        <a:t>Add Request ID column in Request List</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5</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5</a:t>
                      </a:r>
                    </a:p>
                  </a:txBody>
                  <a:tcPr marL="6350" marR="6350" marT="6350" marB="0"/>
                </a:tc>
                <a:extLst>
                  <a:ext uri="{0D108BD9-81ED-4DB2-BD59-A6C34878D82A}">
                    <a16:rowId xmlns:a16="http://schemas.microsoft.com/office/drawing/2014/main" val="2949344548"/>
                  </a:ext>
                </a:extLst>
              </a:tr>
              <a:tr h="265489">
                <a:tc>
                  <a:txBody>
                    <a:bodyPr/>
                    <a:lstStyle/>
                    <a:p>
                      <a:pPr algn="l" fontAlgn="t"/>
                      <a:r>
                        <a:rPr lang="en-US" sz="1600" b="0" i="0" u="none" strike="noStrike" dirty="0">
                          <a:solidFill>
                            <a:srgbClr val="000000"/>
                          </a:solidFill>
                          <a:effectLst/>
                          <a:latin typeface="Calibri" panose="020F0502020204030204" pitchFamily="34" charset="0"/>
                        </a:rPr>
                        <a:t>Build functionality for Service Center Filter Tool for Service Center Request layer and grid</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extLst>
                  <a:ext uri="{0D108BD9-81ED-4DB2-BD59-A6C34878D82A}">
                    <a16:rowId xmlns:a16="http://schemas.microsoft.com/office/drawing/2014/main" val="2437290877"/>
                  </a:ext>
                </a:extLst>
              </a:tr>
              <a:tr h="265489">
                <a:tc>
                  <a:txBody>
                    <a:bodyPr/>
                    <a:lstStyle/>
                    <a:p>
                      <a:pPr algn="l" fontAlgn="t"/>
                      <a:r>
                        <a:rPr lang="en-US" sz="1600" b="0" i="0" u="none" strike="noStrike" dirty="0">
                          <a:solidFill>
                            <a:srgbClr val="000000"/>
                          </a:solidFill>
                          <a:effectLst/>
                          <a:latin typeface="Calibri" panose="020F0502020204030204" pitchFamily="34" charset="0"/>
                        </a:rPr>
                        <a:t>Complete load testing of many Service Center requests on map by default service center</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5</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5</a:t>
                      </a:r>
                    </a:p>
                  </a:txBody>
                  <a:tcPr marL="6350" marR="6350" marT="6350" marB="0"/>
                </a:tc>
                <a:extLst>
                  <a:ext uri="{0D108BD9-81ED-4DB2-BD59-A6C34878D82A}">
                    <a16:rowId xmlns:a16="http://schemas.microsoft.com/office/drawing/2014/main" val="3898021962"/>
                  </a:ext>
                </a:extLst>
              </a:tr>
              <a:tr h="383125">
                <a:tc>
                  <a:txBody>
                    <a:bodyPr/>
                    <a:lstStyle/>
                    <a:p>
                      <a:pPr algn="l" fontAlgn="t"/>
                      <a:r>
                        <a:rPr lang="en-US" sz="1600" b="0" i="0" u="none" strike="noStrike" dirty="0">
                          <a:solidFill>
                            <a:srgbClr val="000000"/>
                          </a:solidFill>
                          <a:effectLst/>
                          <a:latin typeface="Calibri" panose="020F0502020204030204" pitchFamily="34" charset="0"/>
                        </a:rPr>
                        <a:t>Revise legacy task workflows for FA to meet business logic</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extLst>
                  <a:ext uri="{0D108BD9-81ED-4DB2-BD59-A6C34878D82A}">
                    <a16:rowId xmlns:a16="http://schemas.microsoft.com/office/drawing/2014/main" val="4120925906"/>
                  </a:ext>
                </a:extLst>
              </a:tr>
              <a:tr h="381000">
                <a:tc>
                  <a:txBody>
                    <a:bodyPr/>
                    <a:lstStyle/>
                    <a:p>
                      <a:pPr algn="l" fontAlgn="t"/>
                      <a:r>
                        <a:rPr lang="en-US" sz="1600" b="0" i="0" u="none" strike="noStrike" dirty="0">
                          <a:solidFill>
                            <a:srgbClr val="000000"/>
                          </a:solidFill>
                          <a:effectLst/>
                          <a:latin typeface="Calibri" panose="020F0502020204030204" pitchFamily="34" charset="0"/>
                        </a:rPr>
                        <a:t>Research improving Task List performance as well as support for the proactive monitoring of the request lifecycle</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4</a:t>
                      </a:r>
                    </a:p>
                  </a:txBody>
                  <a:tcPr marL="6350" marR="6350" marT="6350" marB="0"/>
                </a:tc>
                <a:tc>
                  <a:txBody>
                    <a:bodyPr/>
                    <a:lstStyle/>
                    <a:p>
                      <a:pPr algn="ctr" fontAlgn="t"/>
                      <a:r>
                        <a:rPr lang="en-US" sz="1600" b="1" i="0" u="none" strike="noStrike" dirty="0">
                          <a:solidFill>
                            <a:srgbClr val="000000"/>
                          </a:solidFill>
                          <a:effectLst/>
                          <a:latin typeface="Calibri" panose="020F0502020204030204" pitchFamily="34" charset="0"/>
                        </a:rPr>
                        <a:t>5</a:t>
                      </a:r>
                    </a:p>
                  </a:txBody>
                  <a:tcPr marL="6350" marR="6350" marT="6350" marB="0"/>
                </a:tc>
                <a:extLst>
                  <a:ext uri="{0D108BD9-81ED-4DB2-BD59-A6C34878D82A}">
                    <a16:rowId xmlns:a16="http://schemas.microsoft.com/office/drawing/2014/main" val="979533592"/>
                  </a:ext>
                </a:extLst>
              </a:tr>
              <a:tr h="309288">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Total:</a:t>
                      </a:r>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600" b="1" i="0" u="none" strike="noStrike" dirty="0">
                          <a:solidFill>
                            <a:srgbClr val="000000"/>
                          </a:solidFill>
                          <a:effectLst/>
                          <a:latin typeface="Calibri" panose="020F0502020204030204" pitchFamily="34" charset="0"/>
                        </a:rPr>
                        <a:t>33</a:t>
                      </a:r>
                    </a:p>
                  </a:txBody>
                  <a:tcPr marL="6350" marR="6350" marT="6350" marB="0"/>
                </a:tc>
                <a:tc>
                  <a:txBody>
                    <a:bodyPr/>
                    <a:lstStyle/>
                    <a:p>
                      <a:pPr algn="ctr" fontAlgn="t"/>
                      <a:r>
                        <a:rPr lang="en-US" sz="1600" b="1" i="0" u="none" strike="noStrike" dirty="0">
                          <a:solidFill>
                            <a:srgbClr val="000000"/>
                          </a:solidFill>
                          <a:effectLst/>
                          <a:latin typeface="Calibri" panose="020F0502020204030204" pitchFamily="34" charset="0"/>
                        </a:rPr>
                        <a:t>34</a:t>
                      </a:r>
                    </a:p>
                  </a:txBody>
                  <a:tcPr marL="6350" marR="6350" marT="6350" marB="0"/>
                </a:tc>
                <a:extLst>
                  <a:ext uri="{0D108BD9-81ED-4DB2-BD59-A6C34878D82A}">
                    <a16:rowId xmlns:a16="http://schemas.microsoft.com/office/drawing/2014/main" val="2106141400"/>
                  </a:ext>
                </a:extLst>
              </a:tr>
              <a:tr h="265489">
                <a:tc>
                  <a:txBody>
                    <a:bodyPr/>
                    <a:lstStyle/>
                    <a:p>
                      <a:pPr algn="l" fontAlgn="t"/>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endParaRPr lang="en-US" sz="1600" b="1"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600" b="1" i="1"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00091360"/>
                  </a:ext>
                </a:extLst>
              </a:tr>
              <a:tr h="265489">
                <a:tc>
                  <a:txBody>
                    <a:bodyPr/>
                    <a:lstStyle/>
                    <a:p>
                      <a:pPr algn="ctr" fontAlgn="b"/>
                      <a:r>
                        <a:rPr lang="en-US" sz="1600" b="1" i="1" u="none" strike="noStrike" dirty="0">
                          <a:solidFill>
                            <a:srgbClr val="000000"/>
                          </a:solidFill>
                          <a:effectLst/>
                          <a:latin typeface="Calibri" panose="020F0502020204030204" pitchFamily="34" charset="0"/>
                        </a:rPr>
                        <a:t>% Achievement                    103%</a:t>
                      </a:r>
                    </a:p>
                  </a:txBody>
                  <a:tcPr marL="6350" marR="6350" marT="6350" marB="0" anchor="b"/>
                </a:tc>
                <a:tc>
                  <a:txBody>
                    <a:bodyPr/>
                    <a:lstStyle/>
                    <a:p>
                      <a:pPr algn="ctr" fontAlgn="t"/>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ctr" fontAlgn="t"/>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790247094"/>
                  </a:ext>
                </a:extLst>
              </a:tr>
            </a:tbl>
          </a:graphicData>
        </a:graphic>
      </p:graphicFrame>
      <p:sp>
        <p:nvSpPr>
          <p:cNvPr id="6" name="TextBox 5"/>
          <p:cNvSpPr txBox="1"/>
          <p:nvPr/>
        </p:nvSpPr>
        <p:spPr>
          <a:xfrm>
            <a:off x="8778348" y="773669"/>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126672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90" y="136526"/>
            <a:ext cx="8299896" cy="774700"/>
          </a:xfrm>
        </p:spPr>
        <p:txBody>
          <a:bodyPr/>
          <a:lstStyle/>
          <a:p>
            <a:r>
              <a:rPr lang="en-US" dirty="0">
                <a:latin typeface="+mn-lt"/>
              </a:rPr>
              <a:t>CD  Team Aries</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15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33835036"/>
              </p:ext>
            </p:extLst>
          </p:nvPr>
        </p:nvGraphicFramePr>
        <p:xfrm>
          <a:off x="1402597" y="1143000"/>
          <a:ext cx="9461717" cy="3278725"/>
        </p:xfrm>
        <a:graphic>
          <a:graphicData uri="http://schemas.openxmlformats.org/drawingml/2006/table">
            <a:tbl>
              <a:tblPr>
                <a:tableStyleId>{5C22544A-7EE6-4342-B048-85BDC9FD1C3A}</a:tableStyleId>
              </a:tblPr>
              <a:tblGrid>
                <a:gridCol w="6757261">
                  <a:extLst>
                    <a:ext uri="{9D8B030D-6E8A-4147-A177-3AD203B41FA5}">
                      <a16:colId xmlns:a16="http://schemas.microsoft.com/office/drawing/2014/main" val="4083359362"/>
                    </a:ext>
                  </a:extLst>
                </a:gridCol>
                <a:gridCol w="1340603">
                  <a:extLst>
                    <a:ext uri="{9D8B030D-6E8A-4147-A177-3AD203B41FA5}">
                      <a16:colId xmlns:a16="http://schemas.microsoft.com/office/drawing/2014/main" val="313825379"/>
                    </a:ext>
                  </a:extLst>
                </a:gridCol>
                <a:gridCol w="1363853">
                  <a:extLst>
                    <a:ext uri="{9D8B030D-6E8A-4147-A177-3AD203B41FA5}">
                      <a16:colId xmlns:a16="http://schemas.microsoft.com/office/drawing/2014/main" val="2281564105"/>
                    </a:ext>
                  </a:extLst>
                </a:gridCol>
              </a:tblGrid>
              <a:tr h="612378">
                <a:tc>
                  <a:txBody>
                    <a:bodyPr/>
                    <a:lstStyle/>
                    <a:p>
                      <a:pPr algn="l" fontAlgn="t"/>
                      <a:r>
                        <a:rPr lang="en-US" sz="1600" b="1" u="none" strike="noStrike" dirty="0">
                          <a:effectLst/>
                        </a:rPr>
                        <a:t>PI Objective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Planned Value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Actual Value</a:t>
                      </a:r>
                      <a:endParaRPr lang="en-US" sz="1600" b="1"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1584736885"/>
                  </a:ext>
                </a:extLst>
              </a:tr>
              <a:tr h="265489">
                <a:tc>
                  <a:txBody>
                    <a:bodyPr/>
                    <a:lstStyle/>
                    <a:p>
                      <a:pPr algn="l" fontAlgn="t"/>
                      <a:r>
                        <a:rPr lang="en-US" sz="1600" b="0" i="0" u="none" strike="noStrike" dirty="0">
                          <a:solidFill>
                            <a:srgbClr val="000000"/>
                          </a:solidFill>
                          <a:effectLst/>
                          <a:latin typeface="Calibri" panose="020F0502020204030204" pitchFamily="34" charset="0"/>
                        </a:rPr>
                        <a:t>Auto-update Practice service – </a:t>
                      </a:r>
                      <a:r>
                        <a:rPr lang="en-US" sz="1600" b="0" i="1" u="none" strike="noStrike" dirty="0">
                          <a:solidFill>
                            <a:srgbClr val="000000"/>
                          </a:solidFill>
                          <a:effectLst/>
                          <a:latin typeface="Calibri" panose="020F0502020204030204" pitchFamily="34" charset="0"/>
                        </a:rPr>
                        <a:t>to be</a:t>
                      </a:r>
                      <a:r>
                        <a:rPr lang="en-US" sz="1600" b="0" i="1" u="none" strike="noStrike" baseline="0" dirty="0">
                          <a:solidFill>
                            <a:srgbClr val="000000"/>
                          </a:solidFill>
                          <a:effectLst/>
                          <a:latin typeface="Calibri" panose="020F0502020204030204" pitchFamily="34" charset="0"/>
                        </a:rPr>
                        <a:t> complete in PI4 iteration 1</a:t>
                      </a:r>
                      <a:endParaRPr lang="en-US" sz="1600" b="0" i="1"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0</a:t>
                      </a:r>
                    </a:p>
                  </a:txBody>
                  <a:tcPr marL="6350" marR="6350" marT="6350" marB="0"/>
                </a:tc>
                <a:extLst>
                  <a:ext uri="{0D108BD9-81ED-4DB2-BD59-A6C34878D82A}">
                    <a16:rowId xmlns:a16="http://schemas.microsoft.com/office/drawing/2014/main" val="2184750224"/>
                  </a:ext>
                </a:extLst>
              </a:tr>
              <a:tr h="265489">
                <a:tc>
                  <a:txBody>
                    <a:bodyPr/>
                    <a:lstStyle/>
                    <a:p>
                      <a:pPr algn="l" fontAlgn="t"/>
                      <a:r>
                        <a:rPr lang="en-US" sz="1600" b="0" i="0" u="none" strike="noStrike" dirty="0">
                          <a:solidFill>
                            <a:srgbClr val="000000"/>
                          </a:solidFill>
                          <a:effectLst/>
                          <a:latin typeface="Calibri" panose="020F0502020204030204" pitchFamily="34" charset="0"/>
                        </a:rPr>
                        <a:t>Edit Schedule CSP</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2949344548"/>
                  </a:ext>
                </a:extLst>
              </a:tr>
              <a:tr h="265489">
                <a:tc>
                  <a:txBody>
                    <a:bodyPr/>
                    <a:lstStyle/>
                    <a:p>
                      <a:pPr algn="l" fontAlgn="t"/>
                      <a:r>
                        <a:rPr lang="en-US" sz="1600" b="0" i="0" u="none" strike="noStrike">
                          <a:solidFill>
                            <a:srgbClr val="000000"/>
                          </a:solidFill>
                          <a:effectLst/>
                          <a:latin typeface="Calibri" panose="020F0502020204030204" pitchFamily="34" charset="0"/>
                        </a:rPr>
                        <a:t>Generate Conservation Soil Product, and reports  </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8</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6</a:t>
                      </a:r>
                    </a:p>
                  </a:txBody>
                  <a:tcPr marL="6350" marR="6350" marT="6350" marB="0"/>
                </a:tc>
                <a:extLst>
                  <a:ext uri="{0D108BD9-81ED-4DB2-BD59-A6C34878D82A}">
                    <a16:rowId xmlns:a16="http://schemas.microsoft.com/office/drawing/2014/main" val="2437290877"/>
                  </a:ext>
                </a:extLst>
              </a:tr>
              <a:tr h="265489">
                <a:tc>
                  <a:txBody>
                    <a:bodyPr/>
                    <a:lstStyle/>
                    <a:p>
                      <a:pPr algn="l" fontAlgn="t"/>
                      <a:r>
                        <a:rPr lang="en-US" sz="1600" b="0" i="0" u="none" strike="noStrike" dirty="0">
                          <a:solidFill>
                            <a:srgbClr val="000000"/>
                          </a:solidFill>
                          <a:effectLst/>
                          <a:latin typeface="Calibri" panose="020F0502020204030204" pitchFamily="34" charset="0"/>
                        </a:rPr>
                        <a:t>GIS Tool functionality</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extLst>
                  <a:ext uri="{0D108BD9-81ED-4DB2-BD59-A6C34878D82A}">
                    <a16:rowId xmlns:a16="http://schemas.microsoft.com/office/drawing/2014/main" val="3898021962"/>
                  </a:ext>
                </a:extLst>
              </a:tr>
              <a:tr h="383125">
                <a:tc>
                  <a:txBody>
                    <a:bodyPr/>
                    <a:lstStyle/>
                    <a:p>
                      <a:pPr algn="l" fontAlgn="t"/>
                      <a:r>
                        <a:rPr lang="en-US" sz="1600" b="0" i="0" u="none" strike="noStrike" dirty="0">
                          <a:solidFill>
                            <a:srgbClr val="000000"/>
                          </a:solidFill>
                          <a:effectLst/>
                          <a:latin typeface="Calibri" panose="020F0502020204030204" pitchFamily="34" charset="0"/>
                        </a:rPr>
                        <a:t>Label and annotation changes  </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extLst>
                  <a:ext uri="{0D108BD9-81ED-4DB2-BD59-A6C34878D82A}">
                    <a16:rowId xmlns:a16="http://schemas.microsoft.com/office/drawing/2014/main" val="4120925906"/>
                  </a:ext>
                </a:extLst>
              </a:tr>
              <a:tr h="381000">
                <a:tc>
                  <a:txBody>
                    <a:bodyPr/>
                    <a:lstStyle/>
                    <a:p>
                      <a:pPr algn="l" fontAlgn="t"/>
                      <a:r>
                        <a:rPr lang="en-US" sz="1600" b="0" i="0" u="none" strike="noStrike" dirty="0">
                          <a:solidFill>
                            <a:srgbClr val="000000"/>
                          </a:solidFill>
                          <a:effectLst/>
                          <a:latin typeface="Calibri" panose="020F0502020204030204" pitchFamily="34" charset="0"/>
                        </a:rPr>
                        <a:t>Load Soils on CD map</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extLst>
                  <a:ext uri="{0D108BD9-81ED-4DB2-BD59-A6C34878D82A}">
                    <a16:rowId xmlns:a16="http://schemas.microsoft.com/office/drawing/2014/main" val="979533592"/>
                  </a:ext>
                </a:extLst>
              </a:tr>
              <a:tr h="309288">
                <a:tc>
                  <a:txBody>
                    <a:bodyPr/>
                    <a:lstStyle/>
                    <a:p>
                      <a:pPr algn="l" fontAlgn="t"/>
                      <a:r>
                        <a:rPr lang="en-US" sz="1600" b="0" i="0" u="none" strike="noStrike" dirty="0">
                          <a:solidFill>
                            <a:srgbClr val="000000"/>
                          </a:solidFill>
                          <a:effectLst/>
                          <a:latin typeface="Calibri" panose="020F0502020204030204" pitchFamily="34" charset="0"/>
                        </a:rPr>
                        <a:t>V2R2 Patch - Dell Latitude Tablet </a:t>
                      </a:r>
                      <a:r>
                        <a:rPr lang="en-US" sz="1600" b="0" i="0" u="none" strike="noStrike" dirty="0" err="1">
                          <a:solidFill>
                            <a:srgbClr val="000000"/>
                          </a:solidFill>
                          <a:effectLst/>
                          <a:latin typeface="Calibri" panose="020F0502020204030204" pitchFamily="34" charset="0"/>
                        </a:rPr>
                        <a:t>Pega</a:t>
                      </a:r>
                      <a:r>
                        <a:rPr lang="en-US" sz="1600" b="0" i="0" u="none" strike="noStrike" dirty="0">
                          <a:solidFill>
                            <a:srgbClr val="000000"/>
                          </a:solidFill>
                          <a:effectLst/>
                          <a:latin typeface="Calibri" panose="020F0502020204030204" pitchFamily="34" charset="0"/>
                        </a:rPr>
                        <a:t> Fix</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2106141400"/>
                  </a:ext>
                </a:extLst>
              </a:tr>
              <a:tr h="265489">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Total:</a:t>
                      </a:r>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600" b="1" i="0" u="none" strike="noStrike" dirty="0">
                          <a:solidFill>
                            <a:srgbClr val="000000"/>
                          </a:solidFill>
                          <a:effectLst/>
                          <a:latin typeface="Calibri" panose="020F0502020204030204" pitchFamily="34" charset="0"/>
                        </a:rPr>
                        <a:t>62</a:t>
                      </a:r>
                    </a:p>
                  </a:txBody>
                  <a:tcPr marL="6350" marR="6350" marT="6350" marB="0" anchor="b"/>
                </a:tc>
                <a:tc>
                  <a:txBody>
                    <a:bodyPr/>
                    <a:lstStyle/>
                    <a:p>
                      <a:pPr algn="ctr" fontAlgn="b"/>
                      <a:r>
                        <a:rPr lang="en-US" sz="1600" b="1" i="1" u="none" strike="noStrike" dirty="0">
                          <a:solidFill>
                            <a:srgbClr val="000000"/>
                          </a:solidFill>
                          <a:effectLst/>
                          <a:latin typeface="Calibri" panose="020F0502020204030204" pitchFamily="34" charset="0"/>
                        </a:rPr>
                        <a:t>50</a:t>
                      </a:r>
                    </a:p>
                  </a:txBody>
                  <a:tcPr marL="6350" marR="6350" marT="6350" marB="0" anchor="b"/>
                </a:tc>
                <a:extLst>
                  <a:ext uri="{0D108BD9-81ED-4DB2-BD59-A6C34878D82A}">
                    <a16:rowId xmlns:a16="http://schemas.microsoft.com/office/drawing/2014/main" val="1100091360"/>
                  </a:ext>
                </a:extLst>
              </a:tr>
              <a:tr h="265489">
                <a:tc>
                  <a:txBody>
                    <a:bodyPr/>
                    <a:lstStyle/>
                    <a:p>
                      <a:pPr algn="ctr" fontAlgn="b"/>
                      <a:r>
                        <a:rPr lang="en-US" sz="1600" b="1" i="1" u="none" strike="noStrike" dirty="0">
                          <a:solidFill>
                            <a:srgbClr val="000000"/>
                          </a:solidFill>
                          <a:effectLst/>
                          <a:latin typeface="Calibri" panose="020F0502020204030204" pitchFamily="34" charset="0"/>
                        </a:rPr>
                        <a:t>% Achievement                     81%</a:t>
                      </a:r>
                    </a:p>
                  </a:txBody>
                  <a:tcPr marL="6350" marR="6350" marT="6350" marB="0" anchor="b"/>
                </a:tc>
                <a:tc>
                  <a:txBody>
                    <a:bodyPr/>
                    <a:lstStyle/>
                    <a:p>
                      <a:pPr algn="ctr" fontAlgn="t"/>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ctr" fontAlgn="t"/>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790247094"/>
                  </a:ext>
                </a:extLst>
              </a:tr>
            </a:tbl>
          </a:graphicData>
        </a:graphic>
      </p:graphicFrame>
      <p:sp>
        <p:nvSpPr>
          <p:cNvPr id="6" name="TextBox 5"/>
          <p:cNvSpPr txBox="1"/>
          <p:nvPr/>
        </p:nvSpPr>
        <p:spPr>
          <a:xfrm>
            <a:off x="8569121" y="773668"/>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3656477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44" y="136526"/>
            <a:ext cx="8338642" cy="774700"/>
          </a:xfrm>
        </p:spPr>
        <p:txBody>
          <a:bodyPr/>
          <a:lstStyle/>
          <a:p>
            <a:r>
              <a:rPr lang="en-US" dirty="0">
                <a:latin typeface="+mn-lt"/>
              </a:rPr>
              <a:t>CD  Team Discovery</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16</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42967976"/>
              </p:ext>
            </p:extLst>
          </p:nvPr>
        </p:nvGraphicFramePr>
        <p:xfrm>
          <a:off x="1263112" y="1143001"/>
          <a:ext cx="9709688" cy="4229837"/>
        </p:xfrm>
        <a:graphic>
          <a:graphicData uri="http://schemas.openxmlformats.org/drawingml/2006/table">
            <a:tbl>
              <a:tblPr>
                <a:tableStyleId>{5C22544A-7EE6-4342-B048-85BDC9FD1C3A}</a:tableStyleId>
              </a:tblPr>
              <a:tblGrid>
                <a:gridCol w="7144719">
                  <a:extLst>
                    <a:ext uri="{9D8B030D-6E8A-4147-A177-3AD203B41FA5}">
                      <a16:colId xmlns:a16="http://schemas.microsoft.com/office/drawing/2014/main" val="4083359362"/>
                    </a:ext>
                  </a:extLst>
                </a:gridCol>
                <a:gridCol w="1447232">
                  <a:extLst>
                    <a:ext uri="{9D8B030D-6E8A-4147-A177-3AD203B41FA5}">
                      <a16:colId xmlns:a16="http://schemas.microsoft.com/office/drawing/2014/main" val="313825379"/>
                    </a:ext>
                  </a:extLst>
                </a:gridCol>
                <a:gridCol w="1117737">
                  <a:extLst>
                    <a:ext uri="{9D8B030D-6E8A-4147-A177-3AD203B41FA5}">
                      <a16:colId xmlns:a16="http://schemas.microsoft.com/office/drawing/2014/main" val="2281564105"/>
                    </a:ext>
                  </a:extLst>
                </a:gridCol>
              </a:tblGrid>
              <a:tr h="612378">
                <a:tc>
                  <a:txBody>
                    <a:bodyPr/>
                    <a:lstStyle/>
                    <a:p>
                      <a:pPr algn="l" fontAlgn="t"/>
                      <a:r>
                        <a:rPr lang="en-US" sz="1600" b="1" u="none" strike="noStrike" dirty="0">
                          <a:effectLst/>
                        </a:rPr>
                        <a:t>PI Objective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Planned Value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Actual Value</a:t>
                      </a:r>
                      <a:endParaRPr lang="en-US" sz="1600" b="1"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1584736885"/>
                  </a:ext>
                </a:extLst>
              </a:tr>
              <a:tr h="265489">
                <a:tc>
                  <a:txBody>
                    <a:bodyPr/>
                    <a:lstStyle/>
                    <a:p>
                      <a:pPr algn="l" fontAlgn="t"/>
                      <a:r>
                        <a:rPr lang="en-US" sz="1600" b="0" i="0" u="none" strike="noStrike" dirty="0">
                          <a:solidFill>
                            <a:srgbClr val="000000"/>
                          </a:solidFill>
                          <a:effectLst/>
                          <a:latin typeface="Calibri" panose="020F0502020204030204" pitchFamily="34" charset="0"/>
                        </a:rPr>
                        <a:t>Allow MSLD-Manage State and Local Data users the ability to access appropriate external Spatial Layers</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2184750224"/>
                  </a:ext>
                </a:extLst>
              </a:tr>
              <a:tr h="265489">
                <a:tc>
                  <a:txBody>
                    <a:bodyPr/>
                    <a:lstStyle/>
                    <a:p>
                      <a:pPr algn="l" fontAlgn="t"/>
                      <a:r>
                        <a:rPr lang="en-US" sz="1600" b="0" i="0" u="none" strike="noStrike">
                          <a:solidFill>
                            <a:srgbClr val="000000"/>
                          </a:solidFill>
                          <a:effectLst/>
                          <a:latin typeface="Calibri" panose="020F0502020204030204" pitchFamily="34" charset="0"/>
                        </a:rPr>
                        <a:t>Enable MSLD-Manage State and Local Data users password provisioning of external layers</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8</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extLst>
                  <a:ext uri="{0D108BD9-81ED-4DB2-BD59-A6C34878D82A}">
                    <a16:rowId xmlns:a16="http://schemas.microsoft.com/office/drawing/2014/main" val="2949344548"/>
                  </a:ext>
                </a:extLst>
              </a:tr>
              <a:tr h="265489">
                <a:tc>
                  <a:txBody>
                    <a:bodyPr/>
                    <a:lstStyle/>
                    <a:p>
                      <a:pPr algn="l" fontAlgn="t"/>
                      <a:r>
                        <a:rPr lang="en-US" sz="1600" b="0" i="0" u="none" strike="noStrike">
                          <a:solidFill>
                            <a:srgbClr val="000000"/>
                          </a:solidFill>
                          <a:effectLst/>
                          <a:latin typeface="Calibri" panose="020F0502020204030204" pitchFamily="34" charset="0"/>
                        </a:rPr>
                        <a:t>Enable Tech Support Role to manage spatial layer at the State Level</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7</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7</a:t>
                      </a:r>
                    </a:p>
                  </a:txBody>
                  <a:tcPr marL="6350" marR="6350" marT="6350" marB="0"/>
                </a:tc>
                <a:extLst>
                  <a:ext uri="{0D108BD9-81ED-4DB2-BD59-A6C34878D82A}">
                    <a16:rowId xmlns:a16="http://schemas.microsoft.com/office/drawing/2014/main" val="2437290877"/>
                  </a:ext>
                </a:extLst>
              </a:tr>
              <a:tr h="265489">
                <a:tc>
                  <a:txBody>
                    <a:bodyPr/>
                    <a:lstStyle/>
                    <a:p>
                      <a:pPr algn="l" fontAlgn="t"/>
                      <a:r>
                        <a:rPr lang="en-US" sz="1600" b="0" i="0" u="none" strike="noStrike">
                          <a:solidFill>
                            <a:srgbClr val="000000"/>
                          </a:solidFill>
                          <a:effectLst/>
                          <a:latin typeface="Calibri" panose="020F0502020204030204" pitchFamily="34" charset="0"/>
                        </a:rPr>
                        <a:t>Enable users add/create case file for an agreement with no case file</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9</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9</a:t>
                      </a:r>
                    </a:p>
                  </a:txBody>
                  <a:tcPr marL="6350" marR="6350" marT="6350" marB="0"/>
                </a:tc>
                <a:extLst>
                  <a:ext uri="{0D108BD9-81ED-4DB2-BD59-A6C34878D82A}">
                    <a16:rowId xmlns:a16="http://schemas.microsoft.com/office/drawing/2014/main" val="3898021962"/>
                  </a:ext>
                </a:extLst>
              </a:tr>
              <a:tr h="383125">
                <a:tc>
                  <a:txBody>
                    <a:bodyPr/>
                    <a:lstStyle/>
                    <a:p>
                      <a:pPr algn="l" fontAlgn="t"/>
                      <a:r>
                        <a:rPr lang="en-US" sz="1600" b="0" i="0" u="none" strike="noStrike">
                          <a:solidFill>
                            <a:srgbClr val="000000"/>
                          </a:solidFill>
                          <a:effectLst/>
                          <a:latin typeface="Calibri" panose="020F0502020204030204" pitchFamily="34" charset="0"/>
                        </a:rPr>
                        <a:t>Enable users to modify applications to associate to Spatial layers</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9</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9</a:t>
                      </a:r>
                    </a:p>
                  </a:txBody>
                  <a:tcPr marL="6350" marR="6350" marT="6350" marB="0"/>
                </a:tc>
                <a:extLst>
                  <a:ext uri="{0D108BD9-81ED-4DB2-BD59-A6C34878D82A}">
                    <a16:rowId xmlns:a16="http://schemas.microsoft.com/office/drawing/2014/main" val="4120925906"/>
                  </a:ext>
                </a:extLst>
              </a:tr>
              <a:tr h="381000">
                <a:tc>
                  <a:txBody>
                    <a:bodyPr/>
                    <a:lstStyle/>
                    <a:p>
                      <a:pPr algn="l" fontAlgn="t"/>
                      <a:r>
                        <a:rPr lang="en-US" sz="1600" b="0" i="0" u="none" strike="noStrike">
                          <a:solidFill>
                            <a:srgbClr val="000000"/>
                          </a:solidFill>
                          <a:effectLst/>
                          <a:latin typeface="Calibri" panose="020F0502020204030204" pitchFamily="34" charset="0"/>
                        </a:rPr>
                        <a:t>Epic Enhance UI Header for consistency</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7</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7</a:t>
                      </a:r>
                    </a:p>
                  </a:txBody>
                  <a:tcPr marL="6350" marR="6350" marT="6350" marB="0"/>
                </a:tc>
                <a:extLst>
                  <a:ext uri="{0D108BD9-81ED-4DB2-BD59-A6C34878D82A}">
                    <a16:rowId xmlns:a16="http://schemas.microsoft.com/office/drawing/2014/main" val="979533592"/>
                  </a:ext>
                </a:extLst>
              </a:tr>
              <a:tr h="309288">
                <a:tc>
                  <a:txBody>
                    <a:bodyPr/>
                    <a:lstStyle/>
                    <a:p>
                      <a:pPr algn="l" fontAlgn="t"/>
                      <a:r>
                        <a:rPr lang="en-US" sz="1600" b="0" i="0" u="none" strike="noStrike">
                          <a:solidFill>
                            <a:srgbClr val="000000"/>
                          </a:solidFill>
                          <a:effectLst/>
                          <a:latin typeface="Calibri" panose="020F0502020204030204" pitchFamily="34" charset="0"/>
                        </a:rPr>
                        <a:t>Modify Task lists details with sub-account name as opposed to Fundname</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6</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7</a:t>
                      </a:r>
                    </a:p>
                  </a:txBody>
                  <a:tcPr marL="6350" marR="6350" marT="6350" marB="0"/>
                </a:tc>
                <a:extLst>
                  <a:ext uri="{0D108BD9-81ED-4DB2-BD59-A6C34878D82A}">
                    <a16:rowId xmlns:a16="http://schemas.microsoft.com/office/drawing/2014/main" val="2106141400"/>
                  </a:ext>
                </a:extLst>
              </a:tr>
              <a:tr h="265489">
                <a:tc>
                  <a:txBody>
                    <a:bodyPr/>
                    <a:lstStyle/>
                    <a:p>
                      <a:pPr algn="l" fontAlgn="t"/>
                      <a:r>
                        <a:rPr lang="en-US" sz="1600" b="0" i="0" u="none" strike="noStrike" dirty="0">
                          <a:solidFill>
                            <a:srgbClr val="000000"/>
                          </a:solidFill>
                          <a:effectLst/>
                          <a:latin typeface="Calibri" panose="020F0502020204030204" pitchFamily="34" charset="0"/>
                        </a:rPr>
                        <a:t>Objective Enable Users to add assistance notes as needed – </a:t>
                      </a:r>
                      <a:r>
                        <a:rPr lang="en-US" sz="1600" b="0" i="1" u="none" strike="noStrike" dirty="0">
                          <a:solidFill>
                            <a:srgbClr val="000000"/>
                          </a:solidFill>
                          <a:effectLst/>
                          <a:latin typeface="Calibri" panose="020F0502020204030204" pitchFamily="34" charset="0"/>
                        </a:rPr>
                        <a:t>Redesign</a:t>
                      </a:r>
                      <a:r>
                        <a:rPr lang="en-US" sz="1600" b="0" i="1" u="none" strike="noStrike" baseline="0" dirty="0">
                          <a:solidFill>
                            <a:srgbClr val="000000"/>
                          </a:solidFill>
                          <a:effectLst/>
                          <a:latin typeface="Calibri" panose="020F0502020204030204" pitchFamily="34" charset="0"/>
                        </a:rPr>
                        <a:t> of Add Module UI is needed in PI4</a:t>
                      </a:r>
                      <a:endParaRPr lang="en-US" sz="1600" b="0" i="1" u="none" strike="noStrike" dirty="0">
                        <a:solidFill>
                          <a:srgbClr val="000000"/>
                        </a:solidFill>
                        <a:effectLst/>
                        <a:latin typeface="Calibri" panose="020F0502020204030204" pitchFamily="34" charset="0"/>
                      </a:endParaRPr>
                    </a:p>
                  </a:txBody>
                  <a:tcPr marL="6350" marR="6350" marT="6350" marB="0"/>
                </a:tc>
                <a:tc>
                  <a:txBody>
                    <a:bodyPr/>
                    <a:lstStyle/>
                    <a:p>
                      <a:pPr algn="ctr" fontAlgn="t"/>
                      <a:endParaRPr lang="en-US" sz="1600" b="0" i="0" u="none" strike="noStrike" dirty="0">
                        <a:solidFill>
                          <a:srgbClr val="000000"/>
                        </a:solidFill>
                        <a:effectLst/>
                        <a:latin typeface="Calibri" panose="020F0502020204030204" pitchFamily="34" charset="0"/>
                      </a:endParaRPr>
                    </a:p>
                    <a:p>
                      <a:pPr algn="ctr" fontAlgn="t"/>
                      <a:r>
                        <a:rPr lang="en-US" sz="1600" b="0" i="0" u="none" strike="noStrike" dirty="0">
                          <a:solidFill>
                            <a:srgbClr val="000000"/>
                          </a:solidFill>
                          <a:effectLst/>
                          <a:latin typeface="Calibri" panose="020F0502020204030204" pitchFamily="34" charset="0"/>
                        </a:rPr>
                        <a:t>8</a:t>
                      </a:r>
                    </a:p>
                  </a:txBody>
                  <a:tcPr marL="6350" marR="6350" marT="6350" marB="0"/>
                </a:tc>
                <a:tc>
                  <a:txBody>
                    <a:bodyPr/>
                    <a:lstStyle/>
                    <a:p>
                      <a:pPr algn="ctr" fontAlgn="b"/>
                      <a:r>
                        <a:rPr lang="en-US" sz="1600" b="0" i="0" u="none" strike="noStrike" dirty="0">
                          <a:solidFill>
                            <a:srgbClr val="000000"/>
                          </a:solidFill>
                          <a:effectLst/>
                          <a:latin typeface="Calibri" panose="020F0502020204030204" pitchFamily="34" charset="0"/>
                        </a:rPr>
                        <a:t>5</a:t>
                      </a:r>
                    </a:p>
                  </a:txBody>
                  <a:tcPr marL="6350" marR="6350" marT="6350" marB="0" anchor="b"/>
                </a:tc>
                <a:extLst>
                  <a:ext uri="{0D108BD9-81ED-4DB2-BD59-A6C34878D82A}">
                    <a16:rowId xmlns:a16="http://schemas.microsoft.com/office/drawing/2014/main" val="3511377960"/>
                  </a:ext>
                </a:extLst>
              </a:tr>
              <a:tr h="265489">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Total:</a:t>
                      </a:r>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600" b="1" i="0" u="none" strike="noStrike" dirty="0">
                          <a:solidFill>
                            <a:srgbClr val="000000"/>
                          </a:solidFill>
                          <a:effectLst/>
                          <a:latin typeface="Calibri" panose="020F0502020204030204" pitchFamily="34" charset="0"/>
                        </a:rPr>
                        <a:t>64</a:t>
                      </a:r>
                    </a:p>
                  </a:txBody>
                  <a:tcPr marL="6350" marR="6350" marT="6350" marB="0" anchor="b"/>
                </a:tc>
                <a:tc>
                  <a:txBody>
                    <a:bodyPr/>
                    <a:lstStyle/>
                    <a:p>
                      <a:pPr algn="ctr" fontAlgn="b"/>
                      <a:r>
                        <a:rPr lang="en-US" sz="1600" b="1" i="1" u="none" strike="noStrike" dirty="0">
                          <a:solidFill>
                            <a:srgbClr val="000000"/>
                          </a:solidFill>
                          <a:effectLst/>
                          <a:latin typeface="Calibri" panose="020F0502020204030204" pitchFamily="34" charset="0"/>
                        </a:rPr>
                        <a:t>62</a:t>
                      </a:r>
                    </a:p>
                  </a:txBody>
                  <a:tcPr marL="6350" marR="6350" marT="6350" marB="0" anchor="b"/>
                </a:tc>
                <a:extLst>
                  <a:ext uri="{0D108BD9-81ED-4DB2-BD59-A6C34878D82A}">
                    <a16:rowId xmlns:a16="http://schemas.microsoft.com/office/drawing/2014/main" val="1100091360"/>
                  </a:ext>
                </a:extLst>
              </a:tr>
              <a:tr h="265489">
                <a:tc>
                  <a:txBody>
                    <a:bodyPr/>
                    <a:lstStyle/>
                    <a:p>
                      <a:pPr algn="ctr" fontAlgn="b"/>
                      <a:r>
                        <a:rPr lang="en-US" sz="1600" b="1" i="1" u="none" strike="noStrike" dirty="0">
                          <a:solidFill>
                            <a:srgbClr val="000000"/>
                          </a:solidFill>
                          <a:effectLst/>
                          <a:latin typeface="Calibri" panose="020F0502020204030204" pitchFamily="34" charset="0"/>
                        </a:rPr>
                        <a:t>% Achievement                     97%</a:t>
                      </a:r>
                    </a:p>
                  </a:txBody>
                  <a:tcPr marL="6350" marR="6350" marT="6350" marB="0" anchor="b"/>
                </a:tc>
                <a:tc>
                  <a:txBody>
                    <a:bodyPr/>
                    <a:lstStyle/>
                    <a:p>
                      <a:pPr algn="ctr" fontAlgn="t"/>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ctr" fontAlgn="t"/>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790247094"/>
                  </a:ext>
                </a:extLst>
              </a:tr>
            </a:tbl>
          </a:graphicData>
        </a:graphic>
      </p:graphicFrame>
      <p:sp>
        <p:nvSpPr>
          <p:cNvPr id="6" name="TextBox 5"/>
          <p:cNvSpPr txBox="1"/>
          <p:nvPr/>
        </p:nvSpPr>
        <p:spPr>
          <a:xfrm>
            <a:off x="8824843" y="773669"/>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124034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37" y="136526"/>
            <a:ext cx="8276649" cy="774700"/>
          </a:xfrm>
        </p:spPr>
        <p:txBody>
          <a:bodyPr/>
          <a:lstStyle/>
          <a:p>
            <a:r>
              <a:rPr lang="en-US" dirty="0">
                <a:latin typeface="+mn-lt"/>
              </a:rPr>
              <a:t>CD  Team Endeavour</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17</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77576919"/>
              </p:ext>
            </p:extLst>
          </p:nvPr>
        </p:nvGraphicFramePr>
        <p:xfrm>
          <a:off x="1523999" y="1143001"/>
          <a:ext cx="9340313" cy="2778070"/>
        </p:xfrm>
        <a:graphic>
          <a:graphicData uri="http://schemas.openxmlformats.org/drawingml/2006/table">
            <a:tbl>
              <a:tblPr>
                <a:tableStyleId>{5C22544A-7EE6-4342-B048-85BDC9FD1C3A}</a:tableStyleId>
              </a:tblPr>
              <a:tblGrid>
                <a:gridCol w="6868333">
                  <a:extLst>
                    <a:ext uri="{9D8B030D-6E8A-4147-A177-3AD203B41FA5}">
                      <a16:colId xmlns:a16="http://schemas.microsoft.com/office/drawing/2014/main" val="4083359362"/>
                    </a:ext>
                  </a:extLst>
                </a:gridCol>
                <a:gridCol w="1356102">
                  <a:extLst>
                    <a:ext uri="{9D8B030D-6E8A-4147-A177-3AD203B41FA5}">
                      <a16:colId xmlns:a16="http://schemas.microsoft.com/office/drawing/2014/main" val="313825379"/>
                    </a:ext>
                  </a:extLst>
                </a:gridCol>
                <a:gridCol w="1115878">
                  <a:extLst>
                    <a:ext uri="{9D8B030D-6E8A-4147-A177-3AD203B41FA5}">
                      <a16:colId xmlns:a16="http://schemas.microsoft.com/office/drawing/2014/main" val="2281564105"/>
                    </a:ext>
                  </a:extLst>
                </a:gridCol>
              </a:tblGrid>
              <a:tr h="612378">
                <a:tc>
                  <a:txBody>
                    <a:bodyPr/>
                    <a:lstStyle/>
                    <a:p>
                      <a:pPr algn="l" fontAlgn="t"/>
                      <a:r>
                        <a:rPr lang="en-US" sz="1600" b="1" u="none" strike="noStrike" dirty="0">
                          <a:effectLst/>
                        </a:rPr>
                        <a:t>PI Objective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Planned Value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Actual Value</a:t>
                      </a:r>
                      <a:endParaRPr lang="en-US" sz="1600" b="1"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1584736885"/>
                  </a:ext>
                </a:extLst>
              </a:tr>
              <a:tr h="265489">
                <a:tc>
                  <a:txBody>
                    <a:bodyPr/>
                    <a:lstStyle/>
                    <a:p>
                      <a:pPr algn="l" fontAlgn="t"/>
                      <a:r>
                        <a:rPr lang="en-US" sz="1600" b="0" i="0" u="none" strike="noStrike" dirty="0">
                          <a:solidFill>
                            <a:srgbClr val="000000"/>
                          </a:solidFill>
                          <a:effectLst/>
                          <a:latin typeface="Calibri" panose="020F0502020204030204" pitchFamily="34" charset="0"/>
                        </a:rPr>
                        <a:t>Agreement Items</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2184750224"/>
                  </a:ext>
                </a:extLst>
              </a:tr>
              <a:tr h="26548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Conservation Products – 1155</a:t>
                      </a:r>
                      <a:r>
                        <a:rPr lang="en-US" sz="1600" b="0" i="0" u="none" strike="noStrike" baseline="0" dirty="0">
                          <a:solidFill>
                            <a:srgbClr val="000000"/>
                          </a:solidFill>
                          <a:effectLst/>
                          <a:latin typeface="Calibri" panose="020F0502020204030204" pitchFamily="34" charset="0"/>
                        </a:rPr>
                        <a:t> and 1156 - </a:t>
                      </a:r>
                      <a:r>
                        <a:rPr lang="en-US" sz="1800" i="1" kern="1200" dirty="0">
                          <a:solidFill>
                            <a:schemeClr val="dk1"/>
                          </a:solidFill>
                          <a:effectLst/>
                          <a:latin typeface="+mn-lt"/>
                          <a:ea typeface="+mn-ea"/>
                          <a:cs typeface="+mn-cs"/>
                        </a:rPr>
                        <a:t>The 1155/1156 is not displaying the rates with the sub item and we are still working through if this can be added or not</a:t>
                      </a:r>
                      <a:r>
                        <a:rPr lang="en-US" sz="1800" i="1" kern="1200" baseline="0" dirty="0">
                          <a:solidFill>
                            <a:schemeClr val="dk1"/>
                          </a:solidFill>
                          <a:effectLst/>
                          <a:latin typeface="+mn-lt"/>
                          <a:ea typeface="+mn-ea"/>
                          <a:cs typeface="+mn-cs"/>
                        </a:rPr>
                        <a:t> in PI4</a:t>
                      </a:r>
                      <a:endParaRPr lang="en-US" sz="1800" i="1" kern="1200" dirty="0">
                        <a:solidFill>
                          <a:schemeClr val="dk1"/>
                        </a:solidFill>
                        <a:effectLst/>
                        <a:latin typeface="+mn-lt"/>
                        <a:ea typeface="+mn-ea"/>
                        <a:cs typeface="+mn-cs"/>
                      </a:endParaRPr>
                    </a:p>
                    <a:p>
                      <a:pPr algn="l" fontAlgn="t"/>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9</a:t>
                      </a:r>
                    </a:p>
                  </a:txBody>
                  <a:tcPr marL="6350" marR="6350" marT="6350" marB="0"/>
                </a:tc>
                <a:extLst>
                  <a:ext uri="{0D108BD9-81ED-4DB2-BD59-A6C34878D82A}">
                    <a16:rowId xmlns:a16="http://schemas.microsoft.com/office/drawing/2014/main" val="2949344548"/>
                  </a:ext>
                </a:extLst>
              </a:tr>
              <a:tr h="265489">
                <a:tc>
                  <a:txBody>
                    <a:bodyPr/>
                    <a:lstStyle/>
                    <a:p>
                      <a:pPr algn="l" fontAlgn="t"/>
                      <a:r>
                        <a:rPr lang="en-US" sz="1600" b="0" i="0" u="none" strike="noStrike" dirty="0">
                          <a:solidFill>
                            <a:srgbClr val="000000"/>
                          </a:solidFill>
                          <a:effectLst/>
                          <a:latin typeface="Calibri" panose="020F0502020204030204" pitchFamily="34" charset="0"/>
                        </a:rPr>
                        <a:t>Document Management – Soil</a:t>
                      </a:r>
                      <a:r>
                        <a:rPr lang="en-US" sz="1600" b="0" i="0" u="none" strike="noStrike" baseline="0" dirty="0">
                          <a:solidFill>
                            <a:srgbClr val="000000"/>
                          </a:solidFill>
                          <a:effectLst/>
                          <a:latin typeface="Calibri" panose="020F0502020204030204" pitchFamily="34" charset="0"/>
                        </a:rPr>
                        <a:t> Maps</a:t>
                      </a:r>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2437290877"/>
                  </a:ext>
                </a:extLst>
              </a:tr>
              <a:tr h="296075">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Total:</a:t>
                      </a:r>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600" b="1" i="0" u="none" strike="noStrike" dirty="0">
                          <a:solidFill>
                            <a:srgbClr val="000000"/>
                          </a:solidFill>
                          <a:effectLst/>
                          <a:latin typeface="Calibri" panose="020F0502020204030204" pitchFamily="34" charset="0"/>
                        </a:rPr>
                        <a:t>30</a:t>
                      </a:r>
                    </a:p>
                  </a:txBody>
                  <a:tcPr marL="6350" marR="6350" marT="6350" marB="0" anchor="b"/>
                </a:tc>
                <a:tc>
                  <a:txBody>
                    <a:bodyPr/>
                    <a:lstStyle/>
                    <a:p>
                      <a:pPr algn="ctr" fontAlgn="b"/>
                      <a:r>
                        <a:rPr lang="en-US" sz="1600" b="1" i="1" u="none" strike="noStrike" dirty="0">
                          <a:solidFill>
                            <a:srgbClr val="000000"/>
                          </a:solidFill>
                          <a:effectLst/>
                          <a:latin typeface="Calibri" panose="020F0502020204030204" pitchFamily="34" charset="0"/>
                        </a:rPr>
                        <a:t>29</a:t>
                      </a:r>
                    </a:p>
                  </a:txBody>
                  <a:tcPr marL="6350" marR="6350" marT="6350" marB="0" anchor="b"/>
                </a:tc>
                <a:extLst>
                  <a:ext uri="{0D108BD9-81ED-4DB2-BD59-A6C34878D82A}">
                    <a16:rowId xmlns:a16="http://schemas.microsoft.com/office/drawing/2014/main" val="1100091360"/>
                  </a:ext>
                </a:extLst>
              </a:tr>
              <a:tr h="265489">
                <a:tc>
                  <a:txBody>
                    <a:bodyPr/>
                    <a:lstStyle/>
                    <a:p>
                      <a:pPr algn="ctr" fontAlgn="b"/>
                      <a:r>
                        <a:rPr lang="en-US" sz="1600" b="1" i="1" u="none" strike="noStrike" dirty="0">
                          <a:solidFill>
                            <a:srgbClr val="000000"/>
                          </a:solidFill>
                          <a:effectLst/>
                          <a:latin typeface="Calibri" panose="020F0502020204030204" pitchFamily="34" charset="0"/>
                        </a:rPr>
                        <a:t>% Achievement                     97%</a:t>
                      </a:r>
                    </a:p>
                  </a:txBody>
                  <a:tcPr marL="6350" marR="6350" marT="6350" marB="0" anchor="b"/>
                </a:tc>
                <a:tc>
                  <a:txBody>
                    <a:bodyPr/>
                    <a:lstStyle/>
                    <a:p>
                      <a:pPr algn="ctr" fontAlgn="t"/>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ctr" fontAlgn="t"/>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790247094"/>
                  </a:ext>
                </a:extLst>
              </a:tr>
            </a:tbl>
          </a:graphicData>
        </a:graphic>
      </p:graphicFrame>
      <p:sp>
        <p:nvSpPr>
          <p:cNvPr id="6" name="TextBox 5"/>
          <p:cNvSpPr txBox="1"/>
          <p:nvPr/>
        </p:nvSpPr>
        <p:spPr>
          <a:xfrm>
            <a:off x="8910083" y="773669"/>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3690602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6"/>
            <a:ext cx="8392886" cy="774700"/>
          </a:xfrm>
        </p:spPr>
        <p:txBody>
          <a:bodyPr/>
          <a:lstStyle/>
          <a:p>
            <a:r>
              <a:rPr lang="en-US" dirty="0">
                <a:latin typeface="+mn-lt"/>
              </a:rPr>
              <a:t>CD  Team Enterprise </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18</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72293584"/>
              </p:ext>
            </p:extLst>
          </p:nvPr>
        </p:nvGraphicFramePr>
        <p:xfrm>
          <a:off x="1069384" y="1143000"/>
          <a:ext cx="9872421" cy="5087291"/>
        </p:xfrm>
        <a:graphic>
          <a:graphicData uri="http://schemas.openxmlformats.org/drawingml/2006/table">
            <a:tbl>
              <a:tblPr>
                <a:tableStyleId>{5C22544A-7EE6-4342-B048-85BDC9FD1C3A}</a:tableStyleId>
              </a:tblPr>
              <a:tblGrid>
                <a:gridCol w="7260955">
                  <a:extLst>
                    <a:ext uri="{9D8B030D-6E8A-4147-A177-3AD203B41FA5}">
                      <a16:colId xmlns:a16="http://schemas.microsoft.com/office/drawing/2014/main" val="4083359362"/>
                    </a:ext>
                  </a:extLst>
                </a:gridCol>
                <a:gridCol w="1348353">
                  <a:extLst>
                    <a:ext uri="{9D8B030D-6E8A-4147-A177-3AD203B41FA5}">
                      <a16:colId xmlns:a16="http://schemas.microsoft.com/office/drawing/2014/main" val="313825379"/>
                    </a:ext>
                  </a:extLst>
                </a:gridCol>
                <a:gridCol w="1263113">
                  <a:extLst>
                    <a:ext uri="{9D8B030D-6E8A-4147-A177-3AD203B41FA5}">
                      <a16:colId xmlns:a16="http://schemas.microsoft.com/office/drawing/2014/main" val="2281564105"/>
                    </a:ext>
                  </a:extLst>
                </a:gridCol>
              </a:tblGrid>
              <a:tr h="592286">
                <a:tc>
                  <a:txBody>
                    <a:bodyPr/>
                    <a:lstStyle/>
                    <a:p>
                      <a:pPr algn="l" fontAlgn="t"/>
                      <a:r>
                        <a:rPr lang="en-US" sz="1600" b="1" u="none" strike="noStrike" dirty="0">
                          <a:effectLst/>
                        </a:rPr>
                        <a:t>PI Objective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Planned</a:t>
                      </a:r>
                      <a:r>
                        <a:rPr lang="en-US" sz="1600" b="1" u="none" strike="noStrike" baseline="0" dirty="0">
                          <a:effectLst/>
                        </a:rPr>
                        <a:t> </a:t>
                      </a:r>
                      <a:r>
                        <a:rPr lang="en-US" sz="1600" b="1" u="none" strike="noStrike" dirty="0">
                          <a:effectLst/>
                        </a:rPr>
                        <a:t>Value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Actual Value</a:t>
                      </a:r>
                      <a:endParaRPr lang="en-US" sz="1600" b="1"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1584736885"/>
                  </a:ext>
                </a:extLst>
              </a:tr>
              <a:tr h="418861">
                <a:tc>
                  <a:txBody>
                    <a:bodyPr/>
                    <a:lstStyle/>
                    <a:p>
                      <a:pPr algn="l" fontAlgn="t"/>
                      <a:r>
                        <a:rPr lang="en-US" sz="1400" b="0" i="0" u="none" strike="noStrike" dirty="0">
                          <a:solidFill>
                            <a:srgbClr val="000000"/>
                          </a:solidFill>
                          <a:effectLst/>
                          <a:latin typeface="Calibri" panose="020F0502020204030204" pitchFamily="34" charset="0"/>
                        </a:rPr>
                        <a:t>CART – CD Integration Features –Add a create full extent button as a create option in the Practice Editor Toolbar that is available when the user selects a "Draft" status practice</a:t>
                      </a:r>
                    </a:p>
                  </a:txBody>
                  <a:tcPr marL="6350" marR="6350" marT="6350" marB="0"/>
                </a:tc>
                <a:tc>
                  <a:txBody>
                    <a:bodyPr/>
                    <a:lstStyle/>
                    <a:p>
                      <a:pPr algn="ctr" fontAlgn="t"/>
                      <a:r>
                        <a:rPr lang="en-US" sz="14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2184750224"/>
                  </a:ext>
                </a:extLst>
              </a:tr>
              <a:tr h="256778">
                <a:tc>
                  <a:txBody>
                    <a:bodyPr/>
                    <a:lstStyle/>
                    <a:p>
                      <a:pPr algn="l" fontAlgn="t"/>
                      <a:r>
                        <a:rPr lang="en-US" sz="1400" b="0" i="0" u="none" strike="noStrike" dirty="0">
                          <a:solidFill>
                            <a:srgbClr val="000000"/>
                          </a:solidFill>
                          <a:effectLst/>
                          <a:latin typeface="Calibri" panose="020F0502020204030204" pitchFamily="34" charset="0"/>
                        </a:rPr>
                        <a:t>CART – CD Integration Features –Allow CART to add "Draft" practices to Alternative status plans</a:t>
                      </a:r>
                    </a:p>
                  </a:txBody>
                  <a:tcPr marL="6350" marR="6350" marT="6350" marB="0"/>
                </a:tc>
                <a:tc>
                  <a:txBody>
                    <a:bodyPr/>
                    <a:lstStyle/>
                    <a:p>
                      <a:pPr algn="ctr" fontAlgn="t"/>
                      <a:r>
                        <a:rPr lang="en-US" sz="1400" b="0" i="0" u="none" strike="noStrike">
                          <a:solidFill>
                            <a:srgbClr val="000000"/>
                          </a:solidFill>
                          <a:effectLst/>
                          <a:latin typeface="Calibri" panose="020F0502020204030204" pitchFamily="34" charset="0"/>
                        </a:rPr>
                        <a:t>8</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8</a:t>
                      </a:r>
                    </a:p>
                  </a:txBody>
                  <a:tcPr marL="6350" marR="6350" marT="6350" marB="0"/>
                </a:tc>
                <a:extLst>
                  <a:ext uri="{0D108BD9-81ED-4DB2-BD59-A6C34878D82A}">
                    <a16:rowId xmlns:a16="http://schemas.microsoft.com/office/drawing/2014/main" val="2437290877"/>
                  </a:ext>
                </a:extLst>
              </a:tr>
              <a:tr h="625221">
                <a:tc>
                  <a:txBody>
                    <a:bodyPr/>
                    <a:lstStyle/>
                    <a:p>
                      <a:pPr algn="l" fontAlgn="t"/>
                      <a:r>
                        <a:rPr lang="en-US" sz="1400" b="0" i="0" u="none" strike="noStrike" dirty="0">
                          <a:solidFill>
                            <a:srgbClr val="000000"/>
                          </a:solidFill>
                          <a:effectLst/>
                          <a:latin typeface="Calibri" panose="020F0502020204030204" pitchFamily="34" charset="0"/>
                        </a:rPr>
                        <a:t>CART – CD Integration Features –Update the Add/Remove land unit tool to not allow land units to be added or removed once a Practice Schedule (plan) is locked because of a CART assessment – </a:t>
                      </a:r>
                      <a:r>
                        <a:rPr lang="en-US" sz="1400" b="0" i="1" u="none" strike="noStrike" dirty="0">
                          <a:solidFill>
                            <a:srgbClr val="000000"/>
                          </a:solidFill>
                          <a:effectLst/>
                          <a:latin typeface="Calibri" panose="020F0502020204030204" pitchFamily="34" charset="0"/>
                        </a:rPr>
                        <a:t>Moved to PI4</a:t>
                      </a:r>
                    </a:p>
                  </a:txBody>
                  <a:tcPr marL="6350" marR="6350" marT="6350" marB="0"/>
                </a:tc>
                <a:tc>
                  <a:txBody>
                    <a:bodyPr/>
                    <a:lstStyle/>
                    <a:p>
                      <a:pPr algn="ctr" fontAlgn="t"/>
                      <a:r>
                        <a:rPr lang="en-US" sz="1400" b="0" i="0" u="none" strike="noStrike">
                          <a:solidFill>
                            <a:srgbClr val="000000"/>
                          </a:solidFill>
                          <a:effectLst/>
                          <a:latin typeface="Calibri" panose="020F0502020204030204" pitchFamily="34" charset="0"/>
                        </a:rPr>
                        <a:t>8</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0</a:t>
                      </a:r>
                    </a:p>
                  </a:txBody>
                  <a:tcPr marL="6350" marR="6350" marT="6350" marB="0"/>
                </a:tc>
                <a:extLst>
                  <a:ext uri="{0D108BD9-81ED-4DB2-BD59-A6C34878D82A}">
                    <a16:rowId xmlns:a16="http://schemas.microsoft.com/office/drawing/2014/main" val="3898021962"/>
                  </a:ext>
                </a:extLst>
              </a:tr>
              <a:tr h="418861">
                <a:tc>
                  <a:txBody>
                    <a:bodyPr/>
                    <a:lstStyle/>
                    <a:p>
                      <a:pPr algn="l" fontAlgn="t"/>
                      <a:r>
                        <a:rPr lang="en-US" sz="1400" b="0" i="0" u="none" strike="noStrike" dirty="0">
                          <a:solidFill>
                            <a:srgbClr val="000000"/>
                          </a:solidFill>
                          <a:effectLst/>
                          <a:latin typeface="Calibri" panose="020F0502020204030204" pitchFamily="34" charset="0"/>
                        </a:rPr>
                        <a:t>CART – CD Integration Features –Update the Practice Editor to enable the create tools if a "Draft" practice is selected</a:t>
                      </a:r>
                    </a:p>
                  </a:txBody>
                  <a:tcPr marL="6350" marR="6350" marT="6350" marB="0"/>
                </a:tc>
                <a:tc>
                  <a:txBody>
                    <a:bodyPr/>
                    <a:lstStyle/>
                    <a:p>
                      <a:pPr algn="ctr" fontAlgn="t"/>
                      <a:r>
                        <a:rPr lang="en-US" sz="14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979533592"/>
                  </a:ext>
                </a:extLst>
              </a:tr>
              <a:tr h="418861">
                <a:tc>
                  <a:txBody>
                    <a:bodyPr/>
                    <a:lstStyle/>
                    <a:p>
                      <a:pPr algn="l" fontAlgn="t"/>
                      <a:r>
                        <a:rPr lang="en-US" sz="1400" b="0" i="0" u="none" strike="noStrike" dirty="0">
                          <a:solidFill>
                            <a:srgbClr val="000000"/>
                          </a:solidFill>
                          <a:effectLst/>
                          <a:latin typeface="Calibri" panose="020F0502020204030204" pitchFamily="34" charset="0"/>
                        </a:rPr>
                        <a:t>CART – CD Integration Features –Update the Practice Editor to not allow practices that have already been associated to the lands in the plan to be added or removed from a locked plan</a:t>
                      </a:r>
                    </a:p>
                  </a:txBody>
                  <a:tcPr marL="6350" marR="6350" marT="6350" marB="0"/>
                </a:tc>
                <a:tc>
                  <a:txBody>
                    <a:bodyPr/>
                    <a:lstStyle/>
                    <a:p>
                      <a:pPr algn="ctr" fontAlgn="t"/>
                      <a:r>
                        <a:rPr lang="en-US" sz="14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3511377960"/>
                  </a:ext>
                </a:extLst>
              </a:tr>
              <a:tr h="418861">
                <a:tc>
                  <a:txBody>
                    <a:bodyPr/>
                    <a:lstStyle/>
                    <a:p>
                      <a:pPr algn="l" fontAlgn="t"/>
                      <a:r>
                        <a:rPr lang="en-US" sz="1400" b="0" i="0" u="none" strike="noStrike" dirty="0">
                          <a:solidFill>
                            <a:srgbClr val="000000"/>
                          </a:solidFill>
                          <a:effectLst/>
                          <a:latin typeface="Calibri" panose="020F0502020204030204" pitchFamily="34" charset="0"/>
                        </a:rPr>
                        <a:t>CART – CD Integration Features –Update the Practice Editor to not allow practices to be moved from one land unit to another from a locked Practice Schedule (plan) –</a:t>
                      </a:r>
                      <a:r>
                        <a:rPr lang="en-US" sz="1400" b="0" i="1" u="none" strike="noStrike" dirty="0">
                          <a:solidFill>
                            <a:srgbClr val="000000"/>
                          </a:solidFill>
                          <a:effectLst/>
                          <a:latin typeface="Calibri" panose="020F0502020204030204" pitchFamily="34" charset="0"/>
                        </a:rPr>
                        <a:t> moved to PI4</a:t>
                      </a:r>
                    </a:p>
                  </a:txBody>
                  <a:tcPr marL="6350" marR="6350" marT="6350" marB="0"/>
                </a:tc>
                <a:tc>
                  <a:txBody>
                    <a:bodyPr/>
                    <a:lstStyle/>
                    <a:p>
                      <a:pPr algn="ctr" fontAlgn="t"/>
                      <a:r>
                        <a:rPr lang="en-US" sz="1400" b="0" i="0" u="none" strike="noStrike">
                          <a:solidFill>
                            <a:srgbClr val="000000"/>
                          </a:solidFill>
                          <a:effectLst/>
                          <a:latin typeface="Calibri" panose="020F0502020204030204" pitchFamily="34" charset="0"/>
                        </a:rPr>
                        <a:t>10</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0</a:t>
                      </a:r>
                    </a:p>
                  </a:txBody>
                  <a:tcPr marL="6350" marR="6350" marT="6350" marB="0"/>
                </a:tc>
                <a:extLst>
                  <a:ext uri="{0D108BD9-81ED-4DB2-BD59-A6C34878D82A}">
                    <a16:rowId xmlns:a16="http://schemas.microsoft.com/office/drawing/2014/main" val="1100091360"/>
                  </a:ext>
                </a:extLst>
              </a:tr>
              <a:tr h="418861">
                <a:tc>
                  <a:txBody>
                    <a:bodyPr/>
                    <a:lstStyle/>
                    <a:p>
                      <a:pPr algn="l" fontAlgn="t"/>
                      <a:r>
                        <a:rPr lang="en-US" sz="1400" b="0" i="0" u="none" strike="noStrike" dirty="0">
                          <a:solidFill>
                            <a:srgbClr val="000000"/>
                          </a:solidFill>
                          <a:effectLst/>
                          <a:latin typeface="Calibri" panose="020F0502020204030204" pitchFamily="34" charset="0"/>
                        </a:rPr>
                        <a:t>CART – CD Integration Features –Update the tree view to show "Draft" status practices on Alternative Status Practice Schedules (Plans)</a:t>
                      </a:r>
                    </a:p>
                  </a:txBody>
                  <a:tcPr marL="6350" marR="6350" marT="6350" marB="0"/>
                </a:tc>
                <a:tc>
                  <a:txBody>
                    <a:bodyPr/>
                    <a:lstStyle/>
                    <a:p>
                      <a:pPr algn="ctr" fontAlgn="t"/>
                      <a:r>
                        <a:rPr lang="en-US" sz="1400" b="0" i="0" u="none" strike="noStrike">
                          <a:solidFill>
                            <a:srgbClr val="000000"/>
                          </a:solidFill>
                          <a:effectLst/>
                          <a:latin typeface="Calibri" panose="020F0502020204030204" pitchFamily="34" charset="0"/>
                        </a:rPr>
                        <a:t>8</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8</a:t>
                      </a:r>
                    </a:p>
                  </a:txBody>
                  <a:tcPr marL="6350" marR="6350" marT="6350" marB="0"/>
                </a:tc>
                <a:extLst>
                  <a:ext uri="{0D108BD9-81ED-4DB2-BD59-A6C34878D82A}">
                    <a16:rowId xmlns:a16="http://schemas.microsoft.com/office/drawing/2014/main" val="3790247094"/>
                  </a:ext>
                </a:extLst>
              </a:tr>
              <a:tr h="256778">
                <a:tc>
                  <a:txBody>
                    <a:bodyPr/>
                    <a:lstStyle/>
                    <a:p>
                      <a:pPr algn="l" fontAlgn="t"/>
                      <a:r>
                        <a:rPr lang="en-US" sz="1400" b="0" i="0" u="none" strike="noStrike" dirty="0">
                          <a:solidFill>
                            <a:srgbClr val="000000"/>
                          </a:solidFill>
                          <a:effectLst/>
                          <a:latin typeface="Calibri" panose="020F0502020204030204" pitchFamily="34" charset="0"/>
                        </a:rPr>
                        <a:t>Editing a practice associated to a contract  -</a:t>
                      </a:r>
                      <a:r>
                        <a:rPr lang="en-US" sz="1400" b="0" i="1" u="none" strike="noStrike" dirty="0">
                          <a:solidFill>
                            <a:srgbClr val="000000"/>
                          </a:solidFill>
                          <a:effectLst/>
                          <a:latin typeface="Calibri" panose="020F0502020204030204" pitchFamily="34" charset="0"/>
                        </a:rPr>
                        <a:t> </a:t>
                      </a:r>
                      <a:r>
                        <a:rPr lang="en-US" sz="1400" b="0" i="1" u="none" strike="noStrike" baseline="0" dirty="0">
                          <a:solidFill>
                            <a:srgbClr val="000000"/>
                          </a:solidFill>
                          <a:effectLst/>
                          <a:latin typeface="Calibri" panose="020F0502020204030204" pitchFamily="34" charset="0"/>
                        </a:rPr>
                        <a:t>to be completed in PI4 iteration 2</a:t>
                      </a:r>
                      <a:endParaRPr lang="en-US" sz="1400" b="0" i="1"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10</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0</a:t>
                      </a:r>
                    </a:p>
                  </a:txBody>
                  <a:tcPr marL="6350" marR="6350" marT="6350" marB="0"/>
                </a:tc>
                <a:extLst>
                  <a:ext uri="{0D108BD9-81ED-4DB2-BD59-A6C34878D82A}">
                    <a16:rowId xmlns:a16="http://schemas.microsoft.com/office/drawing/2014/main" val="2606329450"/>
                  </a:ext>
                </a:extLst>
              </a:tr>
              <a:tr h="256778">
                <a:tc>
                  <a:txBody>
                    <a:bodyPr/>
                    <a:lstStyle/>
                    <a:p>
                      <a:pPr algn="l" fontAlgn="t"/>
                      <a:r>
                        <a:rPr lang="en-US" sz="1400" b="0" i="0" u="none" strike="noStrike" dirty="0">
                          <a:solidFill>
                            <a:srgbClr val="000000"/>
                          </a:solidFill>
                          <a:effectLst/>
                          <a:latin typeface="Calibri" panose="020F0502020204030204" pitchFamily="34" charset="0"/>
                        </a:rPr>
                        <a:t>GIS Tools - Complete Buffer tool</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8</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8</a:t>
                      </a:r>
                    </a:p>
                  </a:txBody>
                  <a:tcPr marL="6350" marR="6350" marT="6350" marB="0"/>
                </a:tc>
                <a:extLst>
                  <a:ext uri="{0D108BD9-81ED-4DB2-BD59-A6C34878D82A}">
                    <a16:rowId xmlns:a16="http://schemas.microsoft.com/office/drawing/2014/main" val="1253217400"/>
                  </a:ext>
                </a:extLst>
              </a:tr>
              <a:tr h="418861">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Total:</a:t>
                      </a:r>
                    </a:p>
                  </a:txBody>
                  <a:tcPr marL="6350" marR="6350" marT="6350" marB="0"/>
                </a:tc>
                <a:tc>
                  <a:txBody>
                    <a:bodyPr/>
                    <a:lstStyle/>
                    <a:p>
                      <a:pPr algn="ctr" fontAlgn="t"/>
                      <a:r>
                        <a:rPr lang="en-US" sz="1400" b="1" i="0" u="none" strike="noStrike" dirty="0">
                          <a:solidFill>
                            <a:srgbClr val="000000"/>
                          </a:solidFill>
                          <a:effectLst/>
                          <a:latin typeface="Calibri" panose="020F0502020204030204" pitchFamily="34" charset="0"/>
                        </a:rPr>
                        <a:t>82</a:t>
                      </a:r>
                    </a:p>
                  </a:txBody>
                  <a:tcPr marL="6350" marR="6350" marT="6350" marB="0"/>
                </a:tc>
                <a:tc>
                  <a:txBody>
                    <a:bodyPr/>
                    <a:lstStyle/>
                    <a:p>
                      <a:pPr algn="ctr" fontAlgn="t"/>
                      <a:r>
                        <a:rPr lang="en-US" sz="1400" b="1" i="0" u="none" strike="noStrike" dirty="0">
                          <a:solidFill>
                            <a:srgbClr val="000000"/>
                          </a:solidFill>
                          <a:effectLst/>
                          <a:latin typeface="Calibri" panose="020F0502020204030204" pitchFamily="34" charset="0"/>
                        </a:rPr>
                        <a:t>54</a:t>
                      </a:r>
                    </a:p>
                  </a:txBody>
                  <a:tcPr marL="6350" marR="6350" marT="6350" marB="0"/>
                </a:tc>
                <a:extLst>
                  <a:ext uri="{0D108BD9-81ED-4DB2-BD59-A6C34878D82A}">
                    <a16:rowId xmlns:a16="http://schemas.microsoft.com/office/drawing/2014/main" val="3216427566"/>
                  </a:ext>
                </a:extLst>
              </a:tr>
              <a:tr h="477821">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i="1" u="none" strike="noStrike" dirty="0">
                          <a:solidFill>
                            <a:srgbClr val="000000"/>
                          </a:solidFill>
                          <a:effectLst/>
                          <a:latin typeface="Calibri" panose="020F0502020204030204" pitchFamily="34" charset="0"/>
                        </a:rPr>
                        <a:t>% Achievement                     66%</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332939433"/>
                  </a:ext>
                </a:extLst>
              </a:tr>
            </a:tbl>
          </a:graphicData>
        </a:graphic>
      </p:graphicFrame>
      <p:sp>
        <p:nvSpPr>
          <p:cNvPr id="6" name="TextBox 5"/>
          <p:cNvSpPr txBox="1"/>
          <p:nvPr/>
        </p:nvSpPr>
        <p:spPr>
          <a:xfrm>
            <a:off x="8685652" y="773668"/>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103683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1" y="136526"/>
            <a:ext cx="8307645" cy="774700"/>
          </a:xfrm>
        </p:spPr>
        <p:txBody>
          <a:bodyPr/>
          <a:lstStyle/>
          <a:p>
            <a:r>
              <a:rPr lang="en-US" dirty="0">
                <a:latin typeface="+mn-lt"/>
              </a:rPr>
              <a:t>CD  Team Orion  </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19</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93601155"/>
              </p:ext>
            </p:extLst>
          </p:nvPr>
        </p:nvGraphicFramePr>
        <p:xfrm>
          <a:off x="1524000" y="1143000"/>
          <a:ext cx="9518542" cy="3952891"/>
        </p:xfrm>
        <a:graphic>
          <a:graphicData uri="http://schemas.openxmlformats.org/drawingml/2006/table">
            <a:tbl>
              <a:tblPr>
                <a:tableStyleId>{5C22544A-7EE6-4342-B048-85BDC9FD1C3A}</a:tableStyleId>
              </a:tblPr>
              <a:tblGrid>
                <a:gridCol w="7004456">
                  <a:extLst>
                    <a:ext uri="{9D8B030D-6E8A-4147-A177-3AD203B41FA5}">
                      <a16:colId xmlns:a16="http://schemas.microsoft.com/office/drawing/2014/main" val="4083359362"/>
                    </a:ext>
                  </a:extLst>
                </a:gridCol>
                <a:gridCol w="1357282">
                  <a:extLst>
                    <a:ext uri="{9D8B030D-6E8A-4147-A177-3AD203B41FA5}">
                      <a16:colId xmlns:a16="http://schemas.microsoft.com/office/drawing/2014/main" val="313825379"/>
                    </a:ext>
                  </a:extLst>
                </a:gridCol>
                <a:gridCol w="1156804">
                  <a:extLst>
                    <a:ext uri="{9D8B030D-6E8A-4147-A177-3AD203B41FA5}">
                      <a16:colId xmlns:a16="http://schemas.microsoft.com/office/drawing/2014/main" val="2281564105"/>
                    </a:ext>
                  </a:extLst>
                </a:gridCol>
              </a:tblGrid>
              <a:tr h="612378">
                <a:tc>
                  <a:txBody>
                    <a:bodyPr/>
                    <a:lstStyle/>
                    <a:p>
                      <a:pPr algn="l" fontAlgn="t"/>
                      <a:r>
                        <a:rPr lang="en-US" sz="1600" b="1" u="none" strike="noStrike" dirty="0">
                          <a:effectLst/>
                        </a:rPr>
                        <a:t>PI Objective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Planned Value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l" fontAlgn="t"/>
                      <a:r>
                        <a:rPr lang="en-US" sz="1600" b="1" u="none" strike="noStrike" dirty="0">
                          <a:effectLst/>
                        </a:rPr>
                        <a:t>Actual Value</a:t>
                      </a:r>
                      <a:endParaRPr lang="en-US" sz="1600" b="1"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1584736885"/>
                  </a:ext>
                </a:extLst>
              </a:tr>
              <a:tr h="265489">
                <a:tc>
                  <a:txBody>
                    <a:bodyPr/>
                    <a:lstStyle/>
                    <a:p>
                      <a:pPr algn="l" fontAlgn="t"/>
                      <a:r>
                        <a:rPr lang="en-US" sz="1600" b="0" i="0" u="none" strike="noStrike" dirty="0">
                          <a:solidFill>
                            <a:srgbClr val="000000"/>
                          </a:solidFill>
                          <a:effectLst/>
                          <a:latin typeface="Calibri" panose="020F0502020204030204" pitchFamily="34" charset="0"/>
                        </a:rPr>
                        <a:t>Establish NPAD as the sole source of cost lists for consumers</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7</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7</a:t>
                      </a:r>
                    </a:p>
                  </a:txBody>
                  <a:tcPr marL="6350" marR="6350" marT="6350" marB="0"/>
                </a:tc>
                <a:extLst>
                  <a:ext uri="{0D108BD9-81ED-4DB2-BD59-A6C34878D82A}">
                    <a16:rowId xmlns:a16="http://schemas.microsoft.com/office/drawing/2014/main" val="2184750224"/>
                  </a:ext>
                </a:extLst>
              </a:tr>
              <a:tr h="265489">
                <a:tc>
                  <a:txBody>
                    <a:bodyPr/>
                    <a:lstStyle/>
                    <a:p>
                      <a:pPr algn="l" fontAlgn="t"/>
                      <a:r>
                        <a:rPr lang="en-US" sz="1600" b="0" i="0" u="none" strike="noStrike" dirty="0">
                          <a:solidFill>
                            <a:srgbClr val="000000"/>
                          </a:solidFill>
                          <a:effectLst/>
                          <a:latin typeface="Calibri" panose="020F0502020204030204" pitchFamily="34" charset="0"/>
                        </a:rPr>
                        <a:t>Permit users to limit searches to Cases Files or Agreements associated with Dates that are NULL.</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7</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extLst>
                  <a:ext uri="{0D108BD9-81ED-4DB2-BD59-A6C34878D82A}">
                    <a16:rowId xmlns:a16="http://schemas.microsoft.com/office/drawing/2014/main" val="2437290877"/>
                  </a:ext>
                </a:extLst>
              </a:tr>
              <a:tr h="265489">
                <a:tc>
                  <a:txBody>
                    <a:bodyPr/>
                    <a:lstStyle/>
                    <a:p>
                      <a:pPr algn="l" fontAlgn="t"/>
                      <a:r>
                        <a:rPr lang="en-US" sz="1600" b="0" i="0" u="none" strike="noStrike" dirty="0">
                          <a:solidFill>
                            <a:srgbClr val="000000"/>
                          </a:solidFill>
                          <a:effectLst/>
                          <a:latin typeface="Calibri" panose="020F0502020204030204" pitchFamily="34" charset="0"/>
                        </a:rPr>
                        <a:t>Permit users to search for Case Files having pending Agreement Items.</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8</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extLst>
                  <a:ext uri="{0D108BD9-81ED-4DB2-BD59-A6C34878D82A}">
                    <a16:rowId xmlns:a16="http://schemas.microsoft.com/office/drawing/2014/main" val="3898021962"/>
                  </a:ext>
                </a:extLst>
              </a:tr>
              <a:tr h="381000">
                <a:tc>
                  <a:txBody>
                    <a:bodyPr/>
                    <a:lstStyle/>
                    <a:p>
                      <a:pPr algn="l" fontAlgn="t"/>
                      <a:r>
                        <a:rPr lang="en-US" sz="1600" b="0" i="0" u="none" strike="noStrike" dirty="0">
                          <a:solidFill>
                            <a:srgbClr val="000000"/>
                          </a:solidFill>
                          <a:effectLst/>
                          <a:latin typeface="Calibri" panose="020F0502020204030204" pitchFamily="34" charset="0"/>
                        </a:rPr>
                        <a:t>Permit users to select for Case Files having one or more Practice Schedules that are Approved or Not Approved.</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8</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8</a:t>
                      </a:r>
                    </a:p>
                  </a:txBody>
                  <a:tcPr marL="6350" marR="6350" marT="6350" marB="0"/>
                </a:tc>
                <a:extLst>
                  <a:ext uri="{0D108BD9-81ED-4DB2-BD59-A6C34878D82A}">
                    <a16:rowId xmlns:a16="http://schemas.microsoft.com/office/drawing/2014/main" val="979533592"/>
                  </a:ext>
                </a:extLst>
              </a:tr>
              <a:tr h="265489">
                <a:tc>
                  <a:txBody>
                    <a:bodyPr/>
                    <a:lstStyle/>
                    <a:p>
                      <a:pPr algn="l" fontAlgn="t"/>
                      <a:r>
                        <a:rPr lang="en-US" sz="1600" b="0" i="0" u="none" strike="noStrike" dirty="0">
                          <a:solidFill>
                            <a:srgbClr val="000000"/>
                          </a:solidFill>
                          <a:effectLst/>
                          <a:latin typeface="Calibri" panose="020F0502020204030204" pitchFamily="34" charset="0"/>
                        </a:rPr>
                        <a:t>Prevent generation of orphans</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9</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3511377960"/>
                  </a:ext>
                </a:extLst>
              </a:tr>
              <a:tr h="265489">
                <a:tc>
                  <a:txBody>
                    <a:bodyPr/>
                    <a:lstStyle/>
                    <a:p>
                      <a:pPr algn="l" fontAlgn="t"/>
                      <a:r>
                        <a:rPr lang="en-US" sz="1600" b="0" i="0" u="none" strike="noStrike" dirty="0">
                          <a:solidFill>
                            <a:srgbClr val="000000"/>
                          </a:solidFill>
                          <a:effectLst/>
                          <a:latin typeface="Calibri" panose="020F0502020204030204" pitchFamily="34" charset="0"/>
                        </a:rPr>
                        <a:t>Provide improvements in user experience for cost lists</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7</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7</a:t>
                      </a:r>
                    </a:p>
                  </a:txBody>
                  <a:tcPr marL="6350" marR="6350" marT="6350" marB="0"/>
                </a:tc>
                <a:extLst>
                  <a:ext uri="{0D108BD9-81ED-4DB2-BD59-A6C34878D82A}">
                    <a16:rowId xmlns:a16="http://schemas.microsoft.com/office/drawing/2014/main" val="1100091360"/>
                  </a:ext>
                </a:extLst>
              </a:tr>
              <a:tr h="265489">
                <a:tc>
                  <a:txBody>
                    <a:bodyPr/>
                    <a:lstStyle/>
                    <a:p>
                      <a:pPr algn="l" fontAlgn="t"/>
                      <a:r>
                        <a:rPr lang="en-US" sz="1600" b="0" i="0" u="none" strike="noStrike" dirty="0">
                          <a:solidFill>
                            <a:srgbClr val="000000"/>
                          </a:solidFill>
                          <a:effectLst/>
                          <a:latin typeface="Calibri" panose="020F0502020204030204" pitchFamily="34" charset="0"/>
                        </a:rPr>
                        <a:t>Provide Understanding for CD Users for Preferences. Jurisdictions and Roles</a:t>
                      </a:r>
                    </a:p>
                  </a:txBody>
                  <a:tcPr marL="6350" marR="6350" marT="6350" marB="0"/>
                </a:tc>
                <a:tc>
                  <a:txBody>
                    <a:bodyPr/>
                    <a:lstStyle/>
                    <a:p>
                      <a:pPr algn="ctr" fontAlgn="t"/>
                      <a:r>
                        <a:rPr lang="en-US" sz="1600" b="0" i="0" u="none" strike="noStrike">
                          <a:solidFill>
                            <a:srgbClr val="000000"/>
                          </a:solidFill>
                          <a:effectLst/>
                          <a:latin typeface="Calibri" panose="020F0502020204030204" pitchFamily="34" charset="0"/>
                        </a:rPr>
                        <a:t>6</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6</a:t>
                      </a:r>
                    </a:p>
                  </a:txBody>
                  <a:tcPr marL="6350" marR="6350" marT="6350" marB="0"/>
                </a:tc>
                <a:extLst>
                  <a:ext uri="{0D108BD9-81ED-4DB2-BD59-A6C34878D82A}">
                    <a16:rowId xmlns:a16="http://schemas.microsoft.com/office/drawing/2014/main" val="3790247094"/>
                  </a:ext>
                </a:extLst>
              </a:tr>
              <a:tr h="265489">
                <a:tc>
                  <a:txBody>
                    <a:bodyPr/>
                    <a:lstStyle/>
                    <a:p>
                      <a:pPr algn="l" fontAlgn="t"/>
                      <a:r>
                        <a:rPr lang="en-US" sz="1600" b="0" i="0" u="none" strike="noStrike" dirty="0">
                          <a:solidFill>
                            <a:srgbClr val="000000"/>
                          </a:solidFill>
                          <a:effectLst/>
                          <a:latin typeface="Calibri" panose="020F0502020204030204" pitchFamily="34" charset="0"/>
                        </a:rPr>
                        <a:t>Upload documents for deleted Case Files. </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6</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6</a:t>
                      </a:r>
                    </a:p>
                  </a:txBody>
                  <a:tcPr marL="6350" marR="6350" marT="6350" marB="0"/>
                </a:tc>
                <a:extLst>
                  <a:ext uri="{0D108BD9-81ED-4DB2-BD59-A6C34878D82A}">
                    <a16:rowId xmlns:a16="http://schemas.microsoft.com/office/drawing/2014/main" val="2606329450"/>
                  </a:ext>
                </a:extLst>
              </a:tr>
              <a:tr h="265489">
                <a:tc>
                  <a:txBody>
                    <a:bodyPr/>
                    <a:lstStyle/>
                    <a:p>
                      <a:pPr algn="r" fontAlgn="t"/>
                      <a:r>
                        <a:rPr lang="en-US" sz="1600" b="1" i="0" u="none" strike="noStrike" dirty="0">
                          <a:solidFill>
                            <a:srgbClr val="000000"/>
                          </a:solidFill>
                          <a:effectLst/>
                          <a:latin typeface="Calibri" panose="020F0502020204030204" pitchFamily="34" charset="0"/>
                        </a:rPr>
                        <a:t>Total:</a:t>
                      </a:r>
                    </a:p>
                  </a:txBody>
                  <a:tcPr marL="6350" marR="6350" marT="6350" marB="0"/>
                </a:tc>
                <a:tc>
                  <a:txBody>
                    <a:bodyPr/>
                    <a:lstStyle/>
                    <a:p>
                      <a:pPr algn="ctr" fontAlgn="t"/>
                      <a:r>
                        <a:rPr lang="en-US" sz="1600" b="1" i="0" u="none" strike="noStrike" dirty="0">
                          <a:solidFill>
                            <a:srgbClr val="000000"/>
                          </a:solidFill>
                          <a:effectLst/>
                          <a:latin typeface="Calibri" panose="020F0502020204030204" pitchFamily="34" charset="0"/>
                        </a:rPr>
                        <a:t>58</a:t>
                      </a:r>
                    </a:p>
                  </a:txBody>
                  <a:tcPr marL="6350" marR="6350" marT="6350" marB="0"/>
                </a:tc>
                <a:tc>
                  <a:txBody>
                    <a:bodyPr/>
                    <a:lstStyle/>
                    <a:p>
                      <a:pPr algn="ctr" fontAlgn="t"/>
                      <a:r>
                        <a:rPr lang="en-US" sz="1600" b="1" i="0" u="none" strike="noStrike" dirty="0">
                          <a:solidFill>
                            <a:srgbClr val="000000"/>
                          </a:solidFill>
                          <a:effectLst/>
                          <a:latin typeface="Calibri" panose="020F0502020204030204" pitchFamily="34" charset="0"/>
                        </a:rPr>
                        <a:t>60</a:t>
                      </a:r>
                    </a:p>
                  </a:txBody>
                  <a:tcPr marL="6350" marR="6350" marT="6350" marB="0"/>
                </a:tc>
                <a:extLst>
                  <a:ext uri="{0D108BD9-81ED-4DB2-BD59-A6C34878D82A}">
                    <a16:rowId xmlns:a16="http://schemas.microsoft.com/office/drawing/2014/main" val="3216427566"/>
                  </a:ext>
                </a:extLst>
              </a:tr>
              <a:tr h="265489">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i="1" u="none" strike="noStrike" dirty="0">
                          <a:solidFill>
                            <a:srgbClr val="000000"/>
                          </a:solidFill>
                          <a:effectLst/>
                          <a:latin typeface="Calibri" panose="020F0502020204030204" pitchFamily="34" charset="0"/>
                        </a:rPr>
                        <a:t>% Achievement                      103%</a:t>
                      </a:r>
                    </a:p>
                    <a:p>
                      <a:pPr algn="l" fontAlgn="t"/>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332939433"/>
                  </a:ext>
                </a:extLst>
              </a:tr>
            </a:tbl>
          </a:graphicData>
        </a:graphic>
      </p:graphicFrame>
      <p:sp>
        <p:nvSpPr>
          <p:cNvPr id="6" name="TextBox 5"/>
          <p:cNvSpPr txBox="1"/>
          <p:nvPr/>
        </p:nvSpPr>
        <p:spPr>
          <a:xfrm>
            <a:off x="8979825" y="773668"/>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342196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8510-5DAD-4816-82D2-398D08A34476}"/>
              </a:ext>
            </a:extLst>
          </p:cNvPr>
          <p:cNvSpPr>
            <a:spLocks noGrp="1"/>
          </p:cNvSpPr>
          <p:nvPr>
            <p:ph type="title"/>
          </p:nvPr>
        </p:nvSpPr>
        <p:spPr>
          <a:xfrm>
            <a:off x="3825240" y="284163"/>
            <a:ext cx="3307080" cy="766762"/>
          </a:xfrm>
        </p:spPr>
        <p:txBody>
          <a:bodyPr>
            <a:normAutofit fontScale="90000"/>
          </a:bodyPr>
          <a:lstStyle/>
          <a:p>
            <a:r>
              <a:rPr lang="en-US" sz="3600" dirty="0">
                <a:latin typeface="+mn-lt"/>
              </a:rPr>
              <a:t>Table of Contents</a:t>
            </a:r>
            <a:br>
              <a:rPr lang="en-US" sz="3600" dirty="0"/>
            </a:br>
            <a:endParaRPr lang="en-US" dirty="0"/>
          </a:p>
        </p:txBody>
      </p:sp>
      <p:sp>
        <p:nvSpPr>
          <p:cNvPr id="3" name="Content Placeholder 2">
            <a:extLst>
              <a:ext uri="{FF2B5EF4-FFF2-40B4-BE49-F238E27FC236}">
                <a16:creationId xmlns:a16="http://schemas.microsoft.com/office/drawing/2014/main" id="{D8324A0D-8F4A-44F5-A81F-304DE0D7B68C}"/>
              </a:ext>
            </a:extLst>
          </p:cNvPr>
          <p:cNvSpPr>
            <a:spLocks noGrp="1"/>
          </p:cNvSpPr>
          <p:nvPr>
            <p:ph idx="1"/>
          </p:nvPr>
        </p:nvSpPr>
        <p:spPr>
          <a:xfrm>
            <a:off x="2182906" y="1344780"/>
            <a:ext cx="6930614" cy="4638339"/>
          </a:xfrm>
        </p:spPr>
        <p:txBody>
          <a:bodyPr/>
          <a:lstStyle/>
          <a:p>
            <a:pPr marL="0" indent="0" algn="just">
              <a:buNone/>
            </a:pPr>
            <a:endParaRPr lang="en-US" b="1" dirty="0">
              <a:latin typeface="+mn-lt"/>
            </a:endParaRPr>
          </a:p>
          <a:p>
            <a:pPr marL="514350" indent="-514350" algn="just">
              <a:buFont typeface="+mj-lt"/>
              <a:buAutoNum type="arabicPeriod"/>
            </a:pPr>
            <a:r>
              <a:rPr lang="en-US" sz="2400" b="1" dirty="0">
                <a:latin typeface="+mn-lt"/>
              </a:rPr>
              <a:t>PI 3 </a:t>
            </a:r>
          </a:p>
          <a:p>
            <a:pPr marL="914400" lvl="1" indent="-514350" algn="just">
              <a:buFont typeface="+mj-lt"/>
              <a:buAutoNum type="arabicPeriod"/>
            </a:pPr>
            <a:r>
              <a:rPr lang="en-US" b="1" dirty="0">
                <a:latin typeface="+mn-lt"/>
              </a:rPr>
              <a:t>PI 3 Retrospective</a:t>
            </a:r>
          </a:p>
          <a:p>
            <a:pPr marL="914400" lvl="1" indent="-514350" algn="just">
              <a:buFont typeface="+mj-lt"/>
              <a:buAutoNum type="arabicPeriod"/>
            </a:pPr>
            <a:r>
              <a:rPr lang="en-US" b="1" dirty="0">
                <a:latin typeface="+mn-lt"/>
              </a:rPr>
              <a:t>PI 3 Results</a:t>
            </a:r>
          </a:p>
          <a:p>
            <a:pPr marL="514350" indent="-514350" algn="just">
              <a:buFont typeface="+mj-lt"/>
              <a:buAutoNum type="arabicPeriod"/>
            </a:pPr>
            <a:r>
              <a:rPr lang="en-US" sz="2400" b="1" dirty="0">
                <a:latin typeface="+mn-lt"/>
              </a:rPr>
              <a:t>PI 4</a:t>
            </a:r>
          </a:p>
          <a:p>
            <a:pPr marL="914400" lvl="1" indent="-514350" algn="just">
              <a:buFont typeface="+mj-lt"/>
              <a:buAutoNum type="arabicPeriod"/>
            </a:pPr>
            <a:r>
              <a:rPr lang="en-US" b="1" dirty="0">
                <a:latin typeface="+mn-lt"/>
              </a:rPr>
              <a:t>PI 4 Team Objectives and Dependencies</a:t>
            </a:r>
          </a:p>
          <a:p>
            <a:pPr marL="914400" lvl="1" indent="-514350" algn="just">
              <a:buFont typeface="+mj-lt"/>
              <a:buAutoNum type="arabicPeriod"/>
            </a:pPr>
            <a:r>
              <a:rPr lang="en-US" b="1" dirty="0">
                <a:latin typeface="+mn-lt"/>
              </a:rPr>
              <a:t>PI 4 Planning Retrospective</a:t>
            </a:r>
          </a:p>
        </p:txBody>
      </p:sp>
      <p:sp>
        <p:nvSpPr>
          <p:cNvPr id="4" name="Content Placeholder 2">
            <a:extLst>
              <a:ext uri="{FF2B5EF4-FFF2-40B4-BE49-F238E27FC236}">
                <a16:creationId xmlns:a16="http://schemas.microsoft.com/office/drawing/2014/main" id="{A47DC78F-8061-479A-8577-DB2530AEC21E}"/>
              </a:ext>
            </a:extLst>
          </p:cNvPr>
          <p:cNvSpPr txBox="1">
            <a:spLocks/>
          </p:cNvSpPr>
          <p:nvPr/>
        </p:nvSpPr>
        <p:spPr>
          <a:xfrm>
            <a:off x="6212417" y="1050925"/>
            <a:ext cx="4969933" cy="52260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1">
                  <a:lumMod val="65000"/>
                  <a:lumOff val="35000"/>
                </a:schemeClr>
              </a:buClr>
              <a:buFont typeface="Arial" panose="020B0604020202020204" pitchFamily="34" charset="0"/>
              <a:buChar char="•"/>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8251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 3 </a:t>
            </a:r>
            <a:r>
              <a:rPr lang="en-US" dirty="0">
                <a:solidFill>
                  <a:srgbClr val="0070C0"/>
                </a:solidFill>
              </a:rPr>
              <a:t>Objectives</a:t>
            </a:r>
            <a:r>
              <a:rPr lang="en-US" dirty="0"/>
              <a:t> – Conservation ART Program-wide</a:t>
            </a:r>
          </a:p>
        </p:txBody>
      </p:sp>
      <p:graphicFrame>
        <p:nvGraphicFramePr>
          <p:cNvPr id="4" name="Table 3"/>
          <p:cNvGraphicFramePr>
            <a:graphicFrameLocks noGrp="1"/>
          </p:cNvGraphicFramePr>
          <p:nvPr>
            <p:extLst>
              <p:ext uri="{D42A27DB-BD31-4B8C-83A1-F6EECF244321}">
                <p14:modId xmlns:p14="http://schemas.microsoft.com/office/powerpoint/2010/main" val="3766310186"/>
              </p:ext>
            </p:extLst>
          </p:nvPr>
        </p:nvGraphicFramePr>
        <p:xfrm>
          <a:off x="1456839" y="864031"/>
          <a:ext cx="7648415" cy="5116306"/>
        </p:xfrm>
        <a:graphic>
          <a:graphicData uri="http://schemas.openxmlformats.org/drawingml/2006/table">
            <a:tbl>
              <a:tblPr>
                <a:tableStyleId>{5C22544A-7EE6-4342-B048-85BDC9FD1C3A}</a:tableStyleId>
              </a:tblPr>
              <a:tblGrid>
                <a:gridCol w="5052449">
                  <a:extLst>
                    <a:ext uri="{9D8B030D-6E8A-4147-A177-3AD203B41FA5}">
                      <a16:colId xmlns:a16="http://schemas.microsoft.com/office/drawing/2014/main" val="4083359362"/>
                    </a:ext>
                  </a:extLst>
                </a:gridCol>
                <a:gridCol w="1395320">
                  <a:extLst>
                    <a:ext uri="{9D8B030D-6E8A-4147-A177-3AD203B41FA5}">
                      <a16:colId xmlns:a16="http://schemas.microsoft.com/office/drawing/2014/main" val="313825379"/>
                    </a:ext>
                  </a:extLst>
                </a:gridCol>
                <a:gridCol w="1200646">
                  <a:extLst>
                    <a:ext uri="{9D8B030D-6E8A-4147-A177-3AD203B41FA5}">
                      <a16:colId xmlns:a16="http://schemas.microsoft.com/office/drawing/2014/main" val="2281564105"/>
                    </a:ext>
                  </a:extLst>
                </a:gridCol>
              </a:tblGrid>
              <a:tr h="383583">
                <a:tc>
                  <a:txBody>
                    <a:bodyPr/>
                    <a:lstStyle/>
                    <a:p>
                      <a:pPr algn="l" fontAlgn="t"/>
                      <a:r>
                        <a:rPr lang="en-US" sz="1600" b="1" u="none" strike="noStrike" dirty="0">
                          <a:solidFill>
                            <a:srgbClr val="0070C0"/>
                          </a:solidFill>
                          <a:effectLst/>
                        </a:rPr>
                        <a:t>Conservation ART</a:t>
                      </a:r>
                      <a:r>
                        <a:rPr lang="en-US" sz="1600" b="1" u="none" strike="noStrike" baseline="0" dirty="0">
                          <a:solidFill>
                            <a:srgbClr val="0070C0"/>
                          </a:solidFill>
                          <a:effectLst/>
                        </a:rPr>
                        <a:t> Program Wide – PI 3</a:t>
                      </a:r>
                      <a:endParaRPr lang="en-US" sz="1600" b="1" i="0" u="none" strike="noStrike" dirty="0">
                        <a:solidFill>
                          <a:srgbClr val="0070C0"/>
                        </a:solidFill>
                        <a:effectLst/>
                        <a:latin typeface="Arial" panose="020B0604020202020204" pitchFamily="34" charset="0"/>
                      </a:endParaRPr>
                    </a:p>
                  </a:txBody>
                  <a:tcPr marL="0" marR="0" marT="0" marB="0"/>
                </a:tc>
                <a:tc gridSpan="2">
                  <a:txBody>
                    <a:bodyPr/>
                    <a:lstStyle/>
                    <a:p>
                      <a:pPr algn="ctr" fontAlgn="t"/>
                      <a:r>
                        <a:rPr lang="en-US" sz="1600" b="1" u="none" strike="noStrike" dirty="0">
                          <a:solidFill>
                            <a:srgbClr val="0070C0"/>
                          </a:solidFill>
                          <a:effectLst/>
                        </a:rPr>
                        <a:t>Business Value</a:t>
                      </a:r>
                      <a:endParaRPr lang="en-US" sz="1600" b="1" i="0" u="none" strike="noStrike" dirty="0">
                        <a:solidFill>
                          <a:srgbClr val="0070C0"/>
                        </a:solidFill>
                        <a:effectLst/>
                        <a:latin typeface="Arial" panose="020B0604020202020204" pitchFamily="34" charset="0"/>
                      </a:endParaRPr>
                    </a:p>
                  </a:txBody>
                  <a:tcPr marL="0" marR="0" marT="0" marB="0"/>
                </a:tc>
                <a:tc hMerge="1">
                  <a:txBody>
                    <a:bodyPr/>
                    <a:lstStyle/>
                    <a:p>
                      <a:pPr algn="ctr" fontAlgn="t"/>
                      <a:endParaRPr lang="en-US" sz="1600" b="1"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1584736885"/>
                  </a:ext>
                </a:extLst>
              </a:tr>
              <a:tr h="242625">
                <a:tc>
                  <a:txBody>
                    <a:bodyPr/>
                    <a:lstStyle/>
                    <a:p>
                      <a:pPr algn="l" fontAlgn="t"/>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600" b="1" u="none" strike="noStrike" dirty="0">
                          <a:effectLst/>
                        </a:rPr>
                        <a:t>Planned Value</a:t>
                      </a:r>
                      <a:endParaRPr lang="en-US" sz="1600" b="1" i="0" u="none" strike="noStrike" dirty="0">
                        <a:solidFill>
                          <a:srgbClr val="000000"/>
                        </a:solidFill>
                        <a:effectLst/>
                        <a:latin typeface="Arial" panose="020B0604020202020204" pitchFamily="34" charset="0"/>
                      </a:endParaRPr>
                    </a:p>
                  </a:txBody>
                  <a:tcPr marL="0" marR="0" marT="0" marB="0"/>
                </a:tc>
                <a:tc>
                  <a:txBody>
                    <a:bodyPr/>
                    <a:lstStyle/>
                    <a:p>
                      <a:pPr algn="ctr" fontAlgn="t"/>
                      <a:r>
                        <a:rPr lang="en-US" sz="1600" b="1" u="none" strike="noStrike" dirty="0">
                          <a:effectLst/>
                        </a:rPr>
                        <a:t>Actual Value</a:t>
                      </a:r>
                      <a:endParaRPr lang="en-US" sz="1600" b="1"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978790838"/>
                  </a:ext>
                </a:extLst>
              </a:tr>
              <a:tr h="242625">
                <a:tc>
                  <a:txBody>
                    <a:bodyPr/>
                    <a:lstStyle/>
                    <a:p>
                      <a:pPr algn="l" fontAlgn="t"/>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endParaRPr lang="en-US" sz="1400" b="0" i="0" u="none" strike="noStrike">
                        <a:solidFill>
                          <a:srgbClr val="000000"/>
                        </a:solidFill>
                        <a:effectLst/>
                        <a:latin typeface="Calibri" panose="020F0502020204030204" pitchFamily="34" charset="0"/>
                      </a:endParaRPr>
                    </a:p>
                  </a:txBody>
                  <a:tcPr marL="6350" marR="6350" marT="6350" marB="0"/>
                </a:tc>
                <a:tc>
                  <a:txBody>
                    <a:bodyPr/>
                    <a:lstStyle/>
                    <a:p>
                      <a:pPr algn="ctr" fontAlgn="t"/>
                      <a:endParaRPr lang="en-US" sz="14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394102717"/>
                  </a:ext>
                </a:extLst>
              </a:tr>
              <a:tr h="242625">
                <a:tc>
                  <a:txBody>
                    <a:bodyPr/>
                    <a:lstStyle/>
                    <a:p>
                      <a:pPr algn="l" fontAlgn="t"/>
                      <a:r>
                        <a:rPr lang="en-US" sz="1400" b="0" i="0" u="none" strike="noStrike" dirty="0">
                          <a:solidFill>
                            <a:srgbClr val="000000"/>
                          </a:solidFill>
                          <a:effectLst/>
                          <a:latin typeface="Calibri" panose="020F0502020204030204" pitchFamily="34" charset="0"/>
                        </a:rPr>
                        <a:t>CPDES</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30</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30</a:t>
                      </a:r>
                    </a:p>
                  </a:txBody>
                  <a:tcPr marL="6350" marR="6350" marT="6350" marB="0"/>
                </a:tc>
                <a:extLst>
                  <a:ext uri="{0D108BD9-81ED-4DB2-BD59-A6C34878D82A}">
                    <a16:rowId xmlns:a16="http://schemas.microsoft.com/office/drawing/2014/main" val="1375040431"/>
                  </a:ext>
                </a:extLst>
              </a:tr>
              <a:tr h="242625">
                <a:tc>
                  <a:txBody>
                    <a:bodyPr/>
                    <a:lstStyle/>
                    <a:p>
                      <a:pPr algn="l" fontAlgn="t"/>
                      <a:r>
                        <a:rPr lang="en-US" sz="1400" b="0" i="0" u="none" strike="noStrike" dirty="0">
                          <a:solidFill>
                            <a:srgbClr val="000000"/>
                          </a:solidFill>
                          <a:effectLst/>
                          <a:latin typeface="Calibri" panose="020F0502020204030204" pitchFamily="34" charset="0"/>
                        </a:rPr>
                        <a:t>PT Team 1 - PT Stabilization </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46</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39</a:t>
                      </a:r>
                    </a:p>
                  </a:txBody>
                  <a:tcPr marL="6350" marR="6350" marT="6350" marB="0"/>
                </a:tc>
                <a:extLst>
                  <a:ext uri="{0D108BD9-81ED-4DB2-BD59-A6C34878D82A}">
                    <a16:rowId xmlns:a16="http://schemas.microsoft.com/office/drawing/2014/main" val="1183509272"/>
                  </a:ext>
                </a:extLst>
              </a:tr>
              <a:tr h="242625">
                <a:tc>
                  <a:txBody>
                    <a:bodyPr/>
                    <a:lstStyle/>
                    <a:p>
                      <a:pPr algn="l" fontAlgn="t"/>
                      <a:r>
                        <a:rPr lang="en-US" sz="1400" dirty="0"/>
                        <a:t>PT Team 2 - FMMI Improvements</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9</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9</a:t>
                      </a:r>
                    </a:p>
                  </a:txBody>
                  <a:tcPr marL="6350" marR="6350" marT="6350" marB="0"/>
                </a:tc>
                <a:extLst>
                  <a:ext uri="{0D108BD9-81ED-4DB2-BD59-A6C34878D82A}">
                    <a16:rowId xmlns:a16="http://schemas.microsoft.com/office/drawing/2014/main" val="1000464472"/>
                  </a:ext>
                </a:extLst>
              </a:tr>
              <a:tr h="242625">
                <a:tc>
                  <a:txBody>
                    <a:bodyPr/>
                    <a:lstStyle/>
                    <a:p>
                      <a:pPr algn="l" fontAlgn="t"/>
                      <a:r>
                        <a:rPr lang="en-US" sz="1400" b="0" i="0" u="none" strike="noStrike" dirty="0">
                          <a:solidFill>
                            <a:srgbClr val="000000"/>
                          </a:solidFill>
                          <a:effectLst/>
                          <a:latin typeface="Calibri" panose="020F0502020204030204" pitchFamily="34" charset="0"/>
                        </a:rPr>
                        <a:t>PT Team 3 - Funds Manager Phase-III </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28</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28</a:t>
                      </a:r>
                    </a:p>
                  </a:txBody>
                  <a:tcPr marL="6350" marR="6350" marT="6350" marB="0"/>
                </a:tc>
                <a:extLst>
                  <a:ext uri="{0D108BD9-81ED-4DB2-BD59-A6C34878D82A}">
                    <a16:rowId xmlns:a16="http://schemas.microsoft.com/office/drawing/2014/main" val="1179602555"/>
                  </a:ext>
                </a:extLst>
              </a:tr>
              <a:tr h="242625">
                <a:tc>
                  <a:txBody>
                    <a:bodyPr/>
                    <a:lstStyle/>
                    <a:p>
                      <a:pPr algn="l" fontAlgn="t"/>
                      <a:r>
                        <a:rPr lang="en-US" sz="1400" b="0" i="0" u="none" strike="noStrike" dirty="0">
                          <a:solidFill>
                            <a:srgbClr val="000000"/>
                          </a:solidFill>
                          <a:effectLst/>
                          <a:latin typeface="Calibri" panose="020F0502020204030204" pitchFamily="34" charset="0"/>
                        </a:rPr>
                        <a:t>PT Team 4 - Shore Up </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10</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1252727845"/>
                  </a:ext>
                </a:extLst>
              </a:tr>
              <a:tr h="242625">
                <a:tc>
                  <a:txBody>
                    <a:bodyPr/>
                    <a:lstStyle/>
                    <a:p>
                      <a:pPr algn="l" fontAlgn="t"/>
                      <a:r>
                        <a:rPr lang="en-US" sz="1400" dirty="0"/>
                        <a:t>CART Assessment </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40</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30</a:t>
                      </a:r>
                    </a:p>
                  </a:txBody>
                  <a:tcPr marL="6350" marR="6350" marT="6350" marB="0"/>
                </a:tc>
                <a:extLst>
                  <a:ext uri="{0D108BD9-81ED-4DB2-BD59-A6C34878D82A}">
                    <a16:rowId xmlns:a16="http://schemas.microsoft.com/office/drawing/2014/main" val="2184750224"/>
                  </a:ext>
                </a:extLst>
              </a:tr>
              <a:tr h="242625">
                <a:tc>
                  <a:txBody>
                    <a:bodyPr/>
                    <a:lstStyle/>
                    <a:p>
                      <a:pPr algn="l" fontAlgn="t"/>
                      <a:r>
                        <a:rPr lang="en-US" sz="1400" b="0" i="0" u="none" strike="noStrike" dirty="0">
                          <a:solidFill>
                            <a:srgbClr val="000000"/>
                          </a:solidFill>
                          <a:effectLst/>
                          <a:latin typeface="Calibri" panose="020F0502020204030204" pitchFamily="34" charset="0"/>
                        </a:rPr>
                        <a:t>CART Configuration </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70</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70</a:t>
                      </a:r>
                    </a:p>
                  </a:txBody>
                  <a:tcPr marL="6350" marR="6350" marT="6350" marB="0"/>
                </a:tc>
                <a:extLst>
                  <a:ext uri="{0D108BD9-81ED-4DB2-BD59-A6C34878D82A}">
                    <a16:rowId xmlns:a16="http://schemas.microsoft.com/office/drawing/2014/main" val="2437290877"/>
                  </a:ext>
                </a:extLst>
              </a:tr>
              <a:tr h="242625">
                <a:tc>
                  <a:txBody>
                    <a:bodyPr/>
                    <a:lstStyle/>
                    <a:p>
                      <a:pPr algn="l" fontAlgn="t"/>
                      <a:r>
                        <a:rPr lang="en-US" sz="1400" dirty="0"/>
                        <a:t>CART Ranking </a:t>
                      </a:r>
                      <a:endParaRPr lang="en-US" sz="1400" b="0" i="1"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40</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40</a:t>
                      </a:r>
                    </a:p>
                  </a:txBody>
                  <a:tcPr marL="6350" marR="6350" marT="6350" marB="0"/>
                </a:tc>
                <a:extLst>
                  <a:ext uri="{0D108BD9-81ED-4DB2-BD59-A6C34878D82A}">
                    <a16:rowId xmlns:a16="http://schemas.microsoft.com/office/drawing/2014/main" val="3898021962"/>
                  </a:ext>
                </a:extLst>
              </a:tr>
              <a:tr h="276989">
                <a:tc>
                  <a:txBody>
                    <a:bodyPr/>
                    <a:lstStyle/>
                    <a:p>
                      <a:pPr algn="l" fontAlgn="t"/>
                      <a:r>
                        <a:rPr lang="en-US" sz="1400" b="0" i="0" u="none" strike="noStrike" dirty="0">
                          <a:solidFill>
                            <a:srgbClr val="000000"/>
                          </a:solidFill>
                          <a:effectLst/>
                          <a:latin typeface="Calibri" panose="020F0502020204030204" pitchFamily="34" charset="0"/>
                        </a:rPr>
                        <a:t>CD  Team Apollo</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33</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34</a:t>
                      </a:r>
                    </a:p>
                  </a:txBody>
                  <a:tcPr marL="6350" marR="6350" marT="6350" marB="0"/>
                </a:tc>
                <a:extLst>
                  <a:ext uri="{0D108BD9-81ED-4DB2-BD59-A6C34878D82A}">
                    <a16:rowId xmlns:a16="http://schemas.microsoft.com/office/drawing/2014/main" val="979533592"/>
                  </a:ext>
                </a:extLst>
              </a:tr>
              <a:tr h="242625">
                <a:tc>
                  <a:txBody>
                    <a:bodyPr/>
                    <a:lstStyle/>
                    <a:p>
                      <a:pPr algn="l" fontAlgn="t"/>
                      <a:r>
                        <a:rPr lang="en-US" sz="1400" b="0" i="0" u="none" strike="noStrike" dirty="0">
                          <a:solidFill>
                            <a:srgbClr val="000000"/>
                          </a:solidFill>
                          <a:effectLst/>
                          <a:latin typeface="Calibri" panose="020F0502020204030204" pitchFamily="34" charset="0"/>
                        </a:rPr>
                        <a:t>CD  Team Aries</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62</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50</a:t>
                      </a:r>
                    </a:p>
                  </a:txBody>
                  <a:tcPr marL="6350" marR="6350" marT="6350" marB="0"/>
                </a:tc>
                <a:extLst>
                  <a:ext uri="{0D108BD9-81ED-4DB2-BD59-A6C34878D82A}">
                    <a16:rowId xmlns:a16="http://schemas.microsoft.com/office/drawing/2014/main" val="3511377960"/>
                  </a:ext>
                </a:extLst>
              </a:tr>
              <a:tr h="242625">
                <a:tc>
                  <a:txBody>
                    <a:bodyPr/>
                    <a:lstStyle/>
                    <a:p>
                      <a:pPr algn="l" fontAlgn="t"/>
                      <a:r>
                        <a:rPr lang="en-US" sz="1400" dirty="0"/>
                        <a:t>CD  Team Discovery</a:t>
                      </a:r>
                      <a:endParaRPr lang="en-US" sz="1400" b="0" i="1"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64</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62</a:t>
                      </a:r>
                    </a:p>
                  </a:txBody>
                  <a:tcPr marL="6350" marR="6350" marT="6350" marB="0"/>
                </a:tc>
                <a:extLst>
                  <a:ext uri="{0D108BD9-81ED-4DB2-BD59-A6C34878D82A}">
                    <a16:rowId xmlns:a16="http://schemas.microsoft.com/office/drawing/2014/main" val="1100091360"/>
                  </a:ext>
                </a:extLst>
              </a:tr>
              <a:tr h="242625">
                <a:tc>
                  <a:txBody>
                    <a:bodyPr/>
                    <a:lstStyle/>
                    <a:p>
                      <a:pPr algn="l" fontAlgn="t"/>
                      <a:r>
                        <a:rPr lang="en-US" sz="1400" dirty="0"/>
                        <a:t>CD  Team Endeavour</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30</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29</a:t>
                      </a:r>
                    </a:p>
                  </a:txBody>
                  <a:tcPr marL="6350" marR="6350" marT="6350" marB="0"/>
                </a:tc>
                <a:extLst>
                  <a:ext uri="{0D108BD9-81ED-4DB2-BD59-A6C34878D82A}">
                    <a16:rowId xmlns:a16="http://schemas.microsoft.com/office/drawing/2014/main" val="3790247094"/>
                  </a:ext>
                </a:extLst>
              </a:tr>
              <a:tr h="242625">
                <a:tc>
                  <a:txBody>
                    <a:bodyPr/>
                    <a:lstStyle/>
                    <a:p>
                      <a:pPr algn="l" fontAlgn="t"/>
                      <a:r>
                        <a:rPr lang="en-US" sz="1400" dirty="0"/>
                        <a:t>CD  Team Enterprise </a:t>
                      </a:r>
                      <a:endParaRPr lang="en-US" sz="1400" b="0" i="1"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82</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54</a:t>
                      </a:r>
                    </a:p>
                  </a:txBody>
                  <a:tcPr marL="6350" marR="6350" marT="6350" marB="0"/>
                </a:tc>
                <a:extLst>
                  <a:ext uri="{0D108BD9-81ED-4DB2-BD59-A6C34878D82A}">
                    <a16:rowId xmlns:a16="http://schemas.microsoft.com/office/drawing/2014/main" val="2606329450"/>
                  </a:ext>
                </a:extLst>
              </a:tr>
              <a:tr h="242625">
                <a:tc>
                  <a:txBody>
                    <a:bodyPr/>
                    <a:lstStyle/>
                    <a:p>
                      <a:pPr algn="l" fontAlgn="t"/>
                      <a:r>
                        <a:rPr lang="en-US" sz="1400" dirty="0"/>
                        <a:t>CD  Team Orion </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58</a:t>
                      </a:r>
                    </a:p>
                  </a:txBody>
                  <a:tcPr marL="6350" marR="6350" marT="6350" marB="0"/>
                </a:tc>
                <a:tc>
                  <a:txBody>
                    <a:bodyPr/>
                    <a:lstStyle/>
                    <a:p>
                      <a:pPr algn="ctr" fontAlgn="t"/>
                      <a:r>
                        <a:rPr lang="en-US" sz="1400" b="0" i="0" u="none" strike="noStrike" dirty="0">
                          <a:solidFill>
                            <a:srgbClr val="000000"/>
                          </a:solidFill>
                          <a:effectLst/>
                          <a:latin typeface="Calibri" panose="020F0502020204030204" pitchFamily="34" charset="0"/>
                        </a:rPr>
                        <a:t>60</a:t>
                      </a:r>
                    </a:p>
                  </a:txBody>
                  <a:tcPr marL="6350" marR="6350" marT="6350" marB="0"/>
                </a:tc>
                <a:extLst>
                  <a:ext uri="{0D108BD9-81ED-4DB2-BD59-A6C34878D82A}">
                    <a16:rowId xmlns:a16="http://schemas.microsoft.com/office/drawing/2014/main" val="1253217400"/>
                  </a:ext>
                </a:extLst>
              </a:tr>
              <a:tr h="321114">
                <a:tc>
                  <a:txBody>
                    <a:bodyPr/>
                    <a:lstStyle/>
                    <a:p>
                      <a:pPr algn="r" fontAlgn="t"/>
                      <a:r>
                        <a:rPr lang="en-US" sz="1400" b="1" i="0" u="none" strike="noStrike" dirty="0">
                          <a:solidFill>
                            <a:srgbClr val="000000"/>
                          </a:solidFill>
                          <a:effectLst/>
                          <a:latin typeface="Calibri" panose="020F0502020204030204" pitchFamily="34" charset="0"/>
                        </a:rPr>
                        <a:t>Total:</a:t>
                      </a:r>
                    </a:p>
                  </a:txBody>
                  <a:tcPr marL="6350" marR="6350" marT="6350" marB="0"/>
                </a:tc>
                <a:tc>
                  <a:txBody>
                    <a:bodyPr/>
                    <a:lstStyle/>
                    <a:p>
                      <a:pPr algn="ctr" fontAlgn="t"/>
                      <a:r>
                        <a:rPr lang="en-US" sz="1400" b="1" i="0" u="none" strike="noStrike" dirty="0">
                          <a:solidFill>
                            <a:srgbClr val="000000"/>
                          </a:solidFill>
                          <a:effectLst/>
                          <a:latin typeface="Calibri" panose="020F0502020204030204" pitchFamily="34" charset="0"/>
                        </a:rPr>
                        <a:t>602</a:t>
                      </a:r>
                    </a:p>
                  </a:txBody>
                  <a:tcPr marL="6350" marR="6350" marT="6350" marB="0"/>
                </a:tc>
                <a:tc>
                  <a:txBody>
                    <a:bodyPr/>
                    <a:lstStyle/>
                    <a:p>
                      <a:pPr algn="ctr" fontAlgn="t"/>
                      <a:r>
                        <a:rPr lang="en-US" sz="1400" b="1" i="0" u="none" strike="noStrike" dirty="0">
                          <a:solidFill>
                            <a:srgbClr val="000000"/>
                          </a:solidFill>
                          <a:effectLst/>
                          <a:latin typeface="Calibri" panose="020F0502020204030204" pitchFamily="34" charset="0"/>
                        </a:rPr>
                        <a:t>545</a:t>
                      </a:r>
                    </a:p>
                  </a:txBody>
                  <a:tcPr marL="6350" marR="6350" marT="6350" marB="0"/>
                </a:tc>
                <a:extLst>
                  <a:ext uri="{0D108BD9-81ED-4DB2-BD59-A6C34878D82A}">
                    <a16:rowId xmlns:a16="http://schemas.microsoft.com/office/drawing/2014/main" val="3216427566"/>
                  </a:ext>
                </a:extLst>
              </a:tr>
              <a:tr h="451483">
                <a:tc gridSpan="3">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b="1" i="1" u="none" strike="noStrike" dirty="0">
                          <a:solidFill>
                            <a:srgbClr val="000000"/>
                          </a:solidFill>
                          <a:effectLst/>
                          <a:latin typeface="Calibri" panose="020F0502020204030204" pitchFamily="34" charset="0"/>
                        </a:rPr>
                        <a:t> % Achievement                     91%</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600" b="0" i="0" u="none" strike="noStrike" dirty="0">
                        <a:solidFill>
                          <a:srgbClr val="000000"/>
                        </a:solidFill>
                        <a:effectLst/>
                        <a:latin typeface="Calibri" panose="020F0502020204030204" pitchFamily="34" charset="0"/>
                      </a:endParaRPr>
                    </a:p>
                  </a:txBody>
                  <a:tcPr marL="6350" marR="6350" marT="6350" marB="0"/>
                </a:tc>
                <a:tc hMerge="1">
                  <a:txBody>
                    <a:bodyPr/>
                    <a:lstStyle/>
                    <a:p>
                      <a:pPr algn="ctr" fontAlgn="t"/>
                      <a:endParaRPr lang="en-US" sz="1600" b="0" i="0" u="none" strike="noStrike" dirty="0">
                        <a:solidFill>
                          <a:srgbClr val="000000"/>
                        </a:solidFill>
                        <a:effectLst/>
                        <a:latin typeface="Calibri" panose="020F0502020204030204" pitchFamily="34" charset="0"/>
                      </a:endParaRPr>
                    </a:p>
                  </a:txBody>
                  <a:tcPr marL="6350" marR="6350" marT="6350" marB="0"/>
                </a:tc>
                <a:tc hMerge="1">
                  <a:txBody>
                    <a:bodyPr/>
                    <a:lstStyle/>
                    <a:p>
                      <a:pPr algn="ctr" fontAlgn="t"/>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332939433"/>
                  </a:ext>
                </a:extLst>
              </a:tr>
            </a:tbl>
          </a:graphicData>
        </a:graphic>
      </p:graphicFrame>
    </p:spTree>
    <p:extLst>
      <p:ext uri="{BB962C8B-B14F-4D97-AF65-F5344CB8AC3E}">
        <p14:creationId xmlns:p14="http://schemas.microsoft.com/office/powerpoint/2010/main" val="1343935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9F3D-AC57-448C-A5CA-A77CB0B6B5CA}"/>
              </a:ext>
            </a:extLst>
          </p:cNvPr>
          <p:cNvSpPr>
            <a:spLocks noGrp="1"/>
          </p:cNvSpPr>
          <p:nvPr>
            <p:ph type="ctrTitle"/>
          </p:nvPr>
        </p:nvSpPr>
        <p:spPr>
          <a:xfrm>
            <a:off x="1676399" y="4101354"/>
            <a:ext cx="7879081" cy="1144494"/>
          </a:xfrm>
        </p:spPr>
        <p:txBody>
          <a:bodyPr/>
          <a:lstStyle/>
          <a:p>
            <a:r>
              <a:rPr lang="en-US" sz="2900" dirty="0"/>
              <a:t>PI 4 Plan -Team Objectives and Dependencies</a:t>
            </a:r>
            <a:br>
              <a:rPr lang="en-US" dirty="0"/>
            </a:br>
            <a:endParaRPr lang="en-US" dirty="0"/>
          </a:p>
        </p:txBody>
      </p:sp>
      <p:sp>
        <p:nvSpPr>
          <p:cNvPr id="3" name="Subtitle 2">
            <a:extLst>
              <a:ext uri="{FF2B5EF4-FFF2-40B4-BE49-F238E27FC236}">
                <a16:creationId xmlns:a16="http://schemas.microsoft.com/office/drawing/2014/main" id="{E5F4B906-7088-4707-8BFE-B9A3FBCAD982}"/>
              </a:ext>
            </a:extLst>
          </p:cNvPr>
          <p:cNvSpPr>
            <a:spLocks noGrp="1"/>
          </p:cNvSpPr>
          <p:nvPr>
            <p:ph type="subTitle" idx="1"/>
          </p:nvPr>
        </p:nvSpPr>
        <p:spPr>
          <a:xfrm>
            <a:off x="1676399" y="4673601"/>
            <a:ext cx="6400801" cy="1018987"/>
          </a:xfrm>
        </p:spPr>
        <p:txBody>
          <a:bodyPr/>
          <a:lstStyle/>
          <a:p>
            <a:r>
              <a:rPr lang="en-US" dirty="0"/>
              <a:t>L.J. Perry – RTE </a:t>
            </a:r>
          </a:p>
          <a:p>
            <a:r>
              <a:rPr lang="en-US" dirty="0"/>
              <a:t>June 19, 2019</a:t>
            </a:r>
          </a:p>
        </p:txBody>
      </p:sp>
    </p:spTree>
    <p:extLst>
      <p:ext uri="{BB962C8B-B14F-4D97-AF65-F5344CB8AC3E}">
        <p14:creationId xmlns:p14="http://schemas.microsoft.com/office/powerpoint/2010/main" val="1889918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a:xfrm>
            <a:off x="287867" y="223838"/>
            <a:ext cx="11565467" cy="472448"/>
          </a:xfrm>
        </p:spPr>
        <p:txBody>
          <a:bodyPr>
            <a:noAutofit/>
          </a:bodyPr>
          <a:lstStyle/>
          <a:p>
            <a:r>
              <a:rPr lang="en-US" dirty="0">
                <a:latin typeface="+mn-lt"/>
              </a:rPr>
              <a:t>HELC/WC – Sri Nutalapati</a:t>
            </a:r>
          </a:p>
        </p:txBody>
      </p:sp>
      <p:graphicFrame>
        <p:nvGraphicFramePr>
          <p:cNvPr id="6" name="Table 5">
            <a:extLst>
              <a:ext uri="{FF2B5EF4-FFF2-40B4-BE49-F238E27FC236}">
                <a16:creationId xmlns:a16="http://schemas.microsoft.com/office/drawing/2014/main" id="{6FDCE1DE-A649-462C-9640-BFB293B5DDC2}"/>
              </a:ext>
            </a:extLst>
          </p:cNvPr>
          <p:cNvGraphicFramePr>
            <a:graphicFrameLocks noGrp="1"/>
          </p:cNvGraphicFramePr>
          <p:nvPr>
            <p:extLst>
              <p:ext uri="{D42A27DB-BD31-4B8C-83A1-F6EECF244321}">
                <p14:modId xmlns:p14="http://schemas.microsoft.com/office/powerpoint/2010/main" val="2288924840"/>
              </p:ext>
            </p:extLst>
          </p:nvPr>
        </p:nvGraphicFramePr>
        <p:xfrm>
          <a:off x="286810" y="1196187"/>
          <a:ext cx="11566524" cy="4735198"/>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385466">
                <a:tc>
                  <a:txBody>
                    <a:bodyPr/>
                    <a:lstStyle/>
                    <a:p>
                      <a:r>
                        <a:rPr lang="en-US" dirty="0"/>
                        <a:t>Committed Objectives</a:t>
                      </a:r>
                    </a:p>
                  </a:txBody>
                  <a:tcPr/>
                </a:tc>
                <a:tc>
                  <a:txBody>
                    <a:bodyPr/>
                    <a:lstStyle/>
                    <a:p>
                      <a:r>
                        <a:rPr lang="en-US"/>
                        <a:t>Planned Value</a:t>
                      </a:r>
                      <a:endParaRPr lang="en-US" dirty="0"/>
                    </a:p>
                  </a:txBody>
                  <a:tcPr/>
                </a:tc>
                <a:extLst>
                  <a:ext uri="{0D108BD9-81ED-4DB2-BD59-A6C34878D82A}">
                    <a16:rowId xmlns:a16="http://schemas.microsoft.com/office/drawing/2014/main" val="1694907625"/>
                  </a:ext>
                </a:extLst>
              </a:tr>
              <a:tr h="765107">
                <a:tc>
                  <a:txBody>
                    <a:bodyPr/>
                    <a:lstStyle/>
                    <a:p>
                      <a:r>
                        <a:rPr lang="en-US" sz="1800" u="sng" kern="1200" dirty="0">
                          <a:solidFill>
                            <a:schemeClr val="dk1"/>
                          </a:solidFill>
                          <a:effectLst/>
                          <a:latin typeface="+mn-lt"/>
                          <a:ea typeface="+mn-ea"/>
                          <a:cs typeface="+mn-cs"/>
                        </a:rPr>
                        <a:t>Roles &amp; Entitlements </a:t>
                      </a:r>
                      <a:r>
                        <a:rPr lang="en-US" sz="1800" kern="1200" dirty="0">
                          <a:solidFill>
                            <a:schemeClr val="dk1"/>
                          </a:solidFill>
                          <a:effectLst/>
                          <a:latin typeface="+mn-lt"/>
                          <a:ea typeface="+mn-ea"/>
                          <a:cs typeface="+mn-cs"/>
                        </a:rPr>
                        <a:t>: To ensure the appropriate staff with Job approval authority are actually managing the work.</a:t>
                      </a:r>
                    </a:p>
                  </a:txBody>
                  <a:tcPr/>
                </a:tc>
                <a:tc>
                  <a:txBody>
                    <a:bodyPr/>
                    <a:lstStyle/>
                    <a:p>
                      <a:r>
                        <a:rPr lang="en-US" dirty="0"/>
                        <a:t>10</a:t>
                      </a:r>
                    </a:p>
                  </a:txBody>
                  <a:tcPr/>
                </a:tc>
                <a:extLst>
                  <a:ext uri="{0D108BD9-81ED-4DB2-BD59-A6C34878D82A}">
                    <a16:rowId xmlns:a16="http://schemas.microsoft.com/office/drawing/2014/main" val="3785957951"/>
                  </a:ext>
                </a:extLst>
              </a:tr>
              <a:tr h="909421">
                <a:tc>
                  <a:txBody>
                    <a:bodyPr/>
                    <a:lstStyle/>
                    <a:p>
                      <a:r>
                        <a:rPr lang="en-US" sz="1800" u="sng" kern="1200" dirty="0">
                          <a:solidFill>
                            <a:schemeClr val="dk1"/>
                          </a:solidFill>
                          <a:effectLst/>
                          <a:latin typeface="+mn-lt"/>
                          <a:ea typeface="+mn-ea"/>
                          <a:cs typeface="+mn-cs"/>
                        </a:rPr>
                        <a:t>Appeals</a:t>
                      </a:r>
                      <a:r>
                        <a:rPr lang="en-US" sz="1800" kern="1200" dirty="0">
                          <a:solidFill>
                            <a:schemeClr val="dk1"/>
                          </a:solidFill>
                          <a:effectLst/>
                          <a:latin typeface="+mn-lt"/>
                          <a:ea typeface="+mn-ea"/>
                          <a:cs typeface="+mn-cs"/>
                        </a:rPr>
                        <a:t>: To manage workload regarding servicing  the appeals.</a:t>
                      </a:r>
                    </a:p>
                    <a:p>
                      <a:r>
                        <a:rPr lang="en-US" sz="1800" kern="1200" dirty="0">
                          <a:solidFill>
                            <a:schemeClr val="dk1"/>
                          </a:solidFill>
                          <a:effectLst/>
                          <a:latin typeface="+mn-lt"/>
                          <a:ea typeface="+mn-ea"/>
                          <a:cs typeface="+mn-cs"/>
                        </a:rPr>
                        <a:t>To minimize the time an appeal gets closed and to comply with the regulatory timeline requirements</a:t>
                      </a:r>
                    </a:p>
                  </a:txBody>
                  <a:tcPr/>
                </a:tc>
                <a:tc>
                  <a:txBody>
                    <a:bodyPr/>
                    <a:lstStyle/>
                    <a:p>
                      <a:r>
                        <a:rPr lang="en-US" dirty="0"/>
                        <a:t>10</a:t>
                      </a:r>
                    </a:p>
                  </a:txBody>
                  <a:tcPr/>
                </a:tc>
                <a:extLst>
                  <a:ext uri="{0D108BD9-81ED-4DB2-BD59-A6C34878D82A}">
                    <a16:rowId xmlns:a16="http://schemas.microsoft.com/office/drawing/2014/main" val="4223628406"/>
                  </a:ext>
                </a:extLst>
              </a:tr>
              <a:tr h="1513827">
                <a:tc>
                  <a:txBody>
                    <a:bodyPr/>
                    <a:lstStyle/>
                    <a:p>
                      <a:r>
                        <a:rPr lang="en-US" sz="1800" u="sng" kern="1200" dirty="0">
                          <a:solidFill>
                            <a:schemeClr val="dk1"/>
                          </a:solidFill>
                          <a:effectLst/>
                          <a:latin typeface="+mn-lt"/>
                          <a:ea typeface="+mn-ea"/>
                          <a:cs typeface="+mn-cs"/>
                        </a:rPr>
                        <a:t>Reports:</a:t>
                      </a:r>
                    </a:p>
                    <a:p>
                      <a:r>
                        <a:rPr lang="en-US" sz="1800" kern="1200" dirty="0">
                          <a:solidFill>
                            <a:schemeClr val="dk1"/>
                          </a:solidFill>
                          <a:effectLst/>
                          <a:latin typeface="+mn-lt"/>
                          <a:ea typeface="+mn-ea"/>
                          <a:cs typeface="+mn-cs"/>
                        </a:rPr>
                        <a:t>To allow states to manage workload in terms of resource allocation and managing requests or appeals.</a:t>
                      </a:r>
                    </a:p>
                    <a:p>
                      <a:r>
                        <a:rPr lang="en-US" sz="1800" kern="1200" dirty="0">
                          <a:solidFill>
                            <a:schemeClr val="dk1"/>
                          </a:solidFill>
                          <a:effectLst/>
                          <a:latin typeface="+mn-lt"/>
                          <a:ea typeface="+mn-ea"/>
                          <a:cs typeface="+mn-cs"/>
                        </a:rPr>
                        <a:t>To allow national office to report on progress and timeliness</a:t>
                      </a:r>
                      <a:endParaRPr lang="en-US" dirty="0"/>
                    </a:p>
                  </a:txBody>
                  <a:tcPr/>
                </a:tc>
                <a:tc>
                  <a:txBody>
                    <a:bodyPr/>
                    <a:lstStyle/>
                    <a:p>
                      <a:r>
                        <a:rPr lang="en-US" dirty="0"/>
                        <a:t>9</a:t>
                      </a:r>
                    </a:p>
                  </a:txBody>
                  <a:tcPr/>
                </a:tc>
                <a:extLst>
                  <a:ext uri="{0D108BD9-81ED-4DB2-BD59-A6C34878D82A}">
                    <a16:rowId xmlns:a16="http://schemas.microsoft.com/office/drawing/2014/main" val="3103984598"/>
                  </a:ext>
                </a:extLst>
              </a:tr>
              <a:tr h="385466">
                <a:tc>
                  <a:txBody>
                    <a:bodyPr/>
                    <a:lstStyle/>
                    <a:p>
                      <a:endParaRPr lang="en-US"/>
                    </a:p>
                  </a:txBody>
                  <a:tcPr/>
                </a:tc>
                <a:tc>
                  <a:txBody>
                    <a:bodyPr/>
                    <a:lstStyle/>
                    <a:p>
                      <a:endParaRPr lang="en-US"/>
                    </a:p>
                  </a:txBody>
                  <a:tcPr/>
                </a:tc>
                <a:extLst>
                  <a:ext uri="{0D108BD9-81ED-4DB2-BD59-A6C34878D82A}">
                    <a16:rowId xmlns:a16="http://schemas.microsoft.com/office/drawing/2014/main" val="3760459217"/>
                  </a:ext>
                </a:extLst>
              </a:tr>
              <a:tr h="385466">
                <a:tc>
                  <a:txBody>
                    <a:bodyPr/>
                    <a:lstStyle/>
                    <a:p>
                      <a:endParaRPr lang="en-US"/>
                    </a:p>
                  </a:txBody>
                  <a:tcPr/>
                </a:tc>
                <a:tc>
                  <a:txBody>
                    <a:bodyPr/>
                    <a:lstStyle/>
                    <a:p>
                      <a:endParaRPr lang="en-US"/>
                    </a:p>
                  </a:txBody>
                  <a:tcPr/>
                </a:tc>
                <a:extLst>
                  <a:ext uri="{0D108BD9-81ED-4DB2-BD59-A6C34878D82A}">
                    <a16:rowId xmlns:a16="http://schemas.microsoft.com/office/drawing/2014/main" val="44166603"/>
                  </a:ext>
                </a:extLst>
              </a:tr>
              <a:tr h="38546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1057859"/>
                  </a:ext>
                </a:extLst>
              </a:tr>
            </a:tbl>
          </a:graphicData>
        </a:graphic>
      </p:graphicFrame>
      <p:graphicFrame>
        <p:nvGraphicFramePr>
          <p:cNvPr id="8" name="Table 7">
            <a:extLst>
              <a:ext uri="{FF2B5EF4-FFF2-40B4-BE49-F238E27FC236}">
                <a16:creationId xmlns:a16="http://schemas.microsoft.com/office/drawing/2014/main" id="{01764A30-F29A-4E35-AED7-C15DF9C1CE18}"/>
              </a:ext>
            </a:extLst>
          </p:cNvPr>
          <p:cNvGraphicFramePr>
            <a:graphicFrameLocks noGrp="1"/>
          </p:cNvGraphicFramePr>
          <p:nvPr>
            <p:extLst/>
          </p:nvPr>
        </p:nvGraphicFramePr>
        <p:xfrm>
          <a:off x="286810" y="4404080"/>
          <a:ext cx="11566524" cy="1849120"/>
        </p:xfrm>
        <a:graphic>
          <a:graphicData uri="http://schemas.openxmlformats.org/drawingml/2006/table">
            <a:tbl>
              <a:tblPr firstRow="1" bandRow="1">
                <a:tableStyleId>{5C22544A-7EE6-4342-B048-85BDC9FD1C3A}</a:tableStyleId>
              </a:tblPr>
              <a:tblGrid>
                <a:gridCol w="5783262">
                  <a:extLst>
                    <a:ext uri="{9D8B030D-6E8A-4147-A177-3AD203B41FA5}">
                      <a16:colId xmlns:a16="http://schemas.microsoft.com/office/drawing/2014/main" val="3755420228"/>
                    </a:ext>
                  </a:extLst>
                </a:gridCol>
                <a:gridCol w="5783262">
                  <a:extLst>
                    <a:ext uri="{9D8B030D-6E8A-4147-A177-3AD203B41FA5}">
                      <a16:colId xmlns:a16="http://schemas.microsoft.com/office/drawing/2014/main" val="938132888"/>
                    </a:ext>
                  </a:extLst>
                </a:gridCol>
              </a:tblGrid>
              <a:tr h="244260">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370840">
                <a:tc>
                  <a:txBody>
                    <a:bodyPr/>
                    <a:lstStyle/>
                    <a:p>
                      <a:endParaRPr lang="en-US" dirty="0"/>
                    </a:p>
                  </a:txBody>
                  <a:tcPr/>
                </a:tc>
                <a:tc>
                  <a:txBody>
                    <a:bodyPr/>
                    <a:lstStyle/>
                    <a:p>
                      <a:r>
                        <a:rPr lang="en-US"/>
                        <a:t>Data Access</a:t>
                      </a:r>
                      <a:r>
                        <a:rPr lang="en-US" baseline="0"/>
                        <a:t> layer</a:t>
                      </a:r>
                      <a:endParaRPr lang="en-US" dirty="0"/>
                    </a:p>
                  </a:txBody>
                  <a:tcPr/>
                </a:tc>
                <a:extLst>
                  <a:ext uri="{0D108BD9-81ED-4DB2-BD59-A6C34878D82A}">
                    <a16:rowId xmlns:a16="http://schemas.microsoft.com/office/drawing/2014/main" val="257579728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3724801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54192986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939711292"/>
                  </a:ext>
                </a:extLst>
              </a:tr>
            </a:tbl>
          </a:graphicData>
        </a:graphic>
      </p:graphicFrame>
      <p:sp>
        <p:nvSpPr>
          <p:cNvPr id="5" name="TextBox 4">
            <a:extLst>
              <a:ext uri="{FF2B5EF4-FFF2-40B4-BE49-F238E27FC236}">
                <a16:creationId xmlns:a16="http://schemas.microsoft.com/office/drawing/2014/main" id="{75D28C01-F337-455F-A770-C79AD4C68034}"/>
              </a:ext>
            </a:extLst>
          </p:cNvPr>
          <p:cNvSpPr txBox="1"/>
          <p:nvPr/>
        </p:nvSpPr>
        <p:spPr>
          <a:xfrm>
            <a:off x="330096" y="696286"/>
            <a:ext cx="11050200" cy="369332"/>
          </a:xfrm>
          <a:prstGeom prst="rect">
            <a:avLst/>
          </a:prstGeom>
          <a:noFill/>
        </p:spPr>
        <p:txBody>
          <a:bodyPr wrap="square" rtlCol="0">
            <a:spAutoFit/>
          </a:bodyPr>
          <a:lstStyle/>
          <a:p>
            <a:r>
              <a:rPr lang="en-US" dirty="0"/>
              <a:t>Highly Erodible Land and Wetlands Compliance tool</a:t>
            </a:r>
          </a:p>
        </p:txBody>
      </p:sp>
    </p:spTree>
    <p:extLst>
      <p:ext uri="{BB962C8B-B14F-4D97-AF65-F5344CB8AC3E}">
        <p14:creationId xmlns:p14="http://schemas.microsoft.com/office/powerpoint/2010/main" val="3028415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p:txBody>
          <a:bodyPr/>
          <a:lstStyle/>
          <a:p>
            <a:r>
              <a:rPr lang="en-US" dirty="0">
                <a:latin typeface="+mn-lt"/>
              </a:rPr>
              <a:t>CPDES - Sri Nutalapati</a:t>
            </a:r>
          </a:p>
        </p:txBody>
      </p:sp>
      <p:sp>
        <p:nvSpPr>
          <p:cNvPr id="5" name="TextBox 4">
            <a:extLst>
              <a:ext uri="{FF2B5EF4-FFF2-40B4-BE49-F238E27FC236}">
                <a16:creationId xmlns:a16="http://schemas.microsoft.com/office/drawing/2014/main" id="{75D28C01-F337-455F-A770-C79AD4C68034}"/>
              </a:ext>
            </a:extLst>
          </p:cNvPr>
          <p:cNvSpPr txBox="1"/>
          <p:nvPr/>
        </p:nvSpPr>
        <p:spPr>
          <a:xfrm>
            <a:off x="263654" y="805934"/>
            <a:ext cx="11050200" cy="369332"/>
          </a:xfrm>
          <a:prstGeom prst="rect">
            <a:avLst/>
          </a:prstGeom>
          <a:noFill/>
        </p:spPr>
        <p:txBody>
          <a:bodyPr wrap="square" rtlCol="0">
            <a:spAutoFit/>
          </a:bodyPr>
          <a:lstStyle/>
          <a:p>
            <a:r>
              <a:rPr lang="en-US" dirty="0"/>
              <a:t>Conservation Practices Data Entry System</a:t>
            </a:r>
          </a:p>
        </p:txBody>
      </p:sp>
      <p:graphicFrame>
        <p:nvGraphicFramePr>
          <p:cNvPr id="6" name="Table 5">
            <a:extLst>
              <a:ext uri="{FF2B5EF4-FFF2-40B4-BE49-F238E27FC236}">
                <a16:creationId xmlns:a16="http://schemas.microsoft.com/office/drawing/2014/main" id="{6FDCE1DE-A649-462C-9640-BFB293B5DDC2}"/>
              </a:ext>
            </a:extLst>
          </p:cNvPr>
          <p:cNvGraphicFramePr>
            <a:graphicFrameLocks noGrp="1"/>
          </p:cNvGraphicFramePr>
          <p:nvPr>
            <p:extLst>
              <p:ext uri="{D42A27DB-BD31-4B8C-83A1-F6EECF244321}">
                <p14:modId xmlns:p14="http://schemas.microsoft.com/office/powerpoint/2010/main" val="1049912855"/>
              </p:ext>
            </p:extLst>
          </p:nvPr>
        </p:nvGraphicFramePr>
        <p:xfrm>
          <a:off x="286810" y="1379434"/>
          <a:ext cx="11566524" cy="3305388"/>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372534">
                <a:tc>
                  <a:txBody>
                    <a:bodyPr/>
                    <a:lstStyle/>
                    <a:p>
                      <a:r>
                        <a:rPr lang="en-US" dirty="0"/>
                        <a:t>Committed Objectives</a:t>
                      </a:r>
                    </a:p>
                  </a:txBody>
                  <a:tcPr/>
                </a:tc>
                <a:tc>
                  <a:txBody>
                    <a:bodyPr/>
                    <a:lstStyle/>
                    <a:p>
                      <a:r>
                        <a:rPr lang="en-US" dirty="0"/>
                        <a:t>Planned Value</a:t>
                      </a:r>
                    </a:p>
                  </a:txBody>
                  <a:tcPr/>
                </a:tc>
                <a:extLst>
                  <a:ext uri="{0D108BD9-81ED-4DB2-BD59-A6C34878D82A}">
                    <a16:rowId xmlns:a16="http://schemas.microsoft.com/office/drawing/2014/main" val="1694907625"/>
                  </a:ext>
                </a:extLst>
              </a:tr>
              <a:tr h="372534">
                <a:tc>
                  <a:txBody>
                    <a:bodyPr/>
                    <a:lstStyle/>
                    <a:p>
                      <a:r>
                        <a:rPr lang="en-US" sz="1800" kern="1200" dirty="0">
                          <a:solidFill>
                            <a:schemeClr val="dk1"/>
                          </a:solidFill>
                          <a:effectLst/>
                          <a:latin typeface="+mn-lt"/>
                          <a:ea typeface="+mn-ea"/>
                          <a:cs typeface="+mn-cs"/>
                        </a:rPr>
                        <a:t>Incorporate ability for easements to utilize CPDES capabilities (Features 1 &amp; 2)</a:t>
                      </a:r>
                      <a:endParaRPr lang="en-US" dirty="0"/>
                    </a:p>
                  </a:txBody>
                  <a:tcPr/>
                </a:tc>
                <a:tc>
                  <a:txBody>
                    <a:bodyPr/>
                    <a:lstStyle/>
                    <a:p>
                      <a:r>
                        <a:rPr lang="en-US" dirty="0"/>
                        <a:t>10</a:t>
                      </a:r>
                    </a:p>
                  </a:txBody>
                  <a:tcPr/>
                </a:tc>
                <a:extLst>
                  <a:ext uri="{0D108BD9-81ED-4DB2-BD59-A6C34878D82A}">
                    <a16:rowId xmlns:a16="http://schemas.microsoft.com/office/drawing/2014/main" val="3785957951"/>
                  </a:ext>
                </a:extLst>
              </a:tr>
              <a:tr h="372534">
                <a:tc>
                  <a:txBody>
                    <a:bodyPr/>
                    <a:lstStyle/>
                    <a:p>
                      <a:r>
                        <a:rPr lang="en-US" sz="1800" kern="1200" dirty="0">
                          <a:solidFill>
                            <a:schemeClr val="dk1"/>
                          </a:solidFill>
                          <a:effectLst/>
                          <a:latin typeface="+mn-lt"/>
                          <a:ea typeface="+mn-ea"/>
                          <a:cs typeface="+mn-cs"/>
                        </a:rPr>
                        <a:t>Add capability to create and use additional practice types for future business uses (Features 1 &amp; 2)</a:t>
                      </a:r>
                      <a:endParaRPr lang="en-US" dirty="0"/>
                    </a:p>
                  </a:txBody>
                  <a:tcPr/>
                </a:tc>
                <a:tc>
                  <a:txBody>
                    <a:bodyPr/>
                    <a:lstStyle/>
                    <a:p>
                      <a:r>
                        <a:rPr lang="en-US" dirty="0"/>
                        <a:t>10</a:t>
                      </a:r>
                    </a:p>
                  </a:txBody>
                  <a:tcPr/>
                </a:tc>
                <a:extLst>
                  <a:ext uri="{0D108BD9-81ED-4DB2-BD59-A6C34878D82A}">
                    <a16:rowId xmlns:a16="http://schemas.microsoft.com/office/drawing/2014/main" val="4223628406"/>
                  </a:ext>
                </a:extLst>
              </a:tr>
              <a:tr h="372534">
                <a:tc>
                  <a:txBody>
                    <a:bodyPr/>
                    <a:lstStyle/>
                    <a:p>
                      <a:r>
                        <a:rPr lang="en-US" sz="1800" kern="1200" dirty="0">
                          <a:solidFill>
                            <a:schemeClr val="dk1"/>
                          </a:solidFill>
                          <a:effectLst/>
                          <a:latin typeface="+mn-lt"/>
                          <a:ea typeface="+mn-ea"/>
                          <a:cs typeface="+mn-cs"/>
                        </a:rPr>
                        <a:t>Add ability for the business to export conservation assistance practice points into a data table for review and quality assurance purposes (Feature 3)</a:t>
                      </a:r>
                      <a:endParaRPr lang="en-US" dirty="0"/>
                    </a:p>
                  </a:txBody>
                  <a:tcPr/>
                </a:tc>
                <a:tc>
                  <a:txBody>
                    <a:bodyPr/>
                    <a:lstStyle/>
                    <a:p>
                      <a:r>
                        <a:rPr lang="en-US" dirty="0"/>
                        <a:t>8</a:t>
                      </a:r>
                    </a:p>
                  </a:txBody>
                  <a:tcPr/>
                </a:tc>
                <a:extLst>
                  <a:ext uri="{0D108BD9-81ED-4DB2-BD59-A6C34878D82A}">
                    <a16:rowId xmlns:a16="http://schemas.microsoft.com/office/drawing/2014/main" val="3103984598"/>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Improve the ability for CPDES users to manage CAPP data more efficiently (Features 4 &amp; 5)</a:t>
                      </a:r>
                    </a:p>
                  </a:txBody>
                  <a:tcPr/>
                </a:tc>
                <a:tc>
                  <a:txBody>
                    <a:bodyPr/>
                    <a:lstStyle/>
                    <a:p>
                      <a:r>
                        <a:rPr lang="en-US" dirty="0"/>
                        <a:t>8</a:t>
                      </a:r>
                    </a:p>
                  </a:txBody>
                  <a:tcPr/>
                </a:tc>
                <a:extLst>
                  <a:ext uri="{0D108BD9-81ED-4DB2-BD59-A6C34878D82A}">
                    <a16:rowId xmlns:a16="http://schemas.microsoft.com/office/drawing/2014/main" val="3760459217"/>
                  </a:ext>
                </a:extLst>
              </a:tr>
              <a:tr h="372534">
                <a:tc>
                  <a:txBody>
                    <a:bodyPr/>
                    <a:lstStyle/>
                    <a:p>
                      <a:r>
                        <a:rPr lang="en-US" sz="1800" kern="1200" dirty="0">
                          <a:solidFill>
                            <a:schemeClr val="dk1"/>
                          </a:solidFill>
                          <a:effectLst/>
                          <a:latin typeface="+mn-lt"/>
                          <a:ea typeface="+mn-ea"/>
                          <a:cs typeface="+mn-cs"/>
                        </a:rPr>
                        <a:t>Expand the ability to create resource concern associations for </a:t>
                      </a:r>
                      <a:r>
                        <a:rPr lang="en-US" sz="1800" kern="1200" dirty="0" err="1">
                          <a:solidFill>
                            <a:schemeClr val="dk1"/>
                          </a:solidFill>
                          <a:effectLst/>
                          <a:latin typeface="+mn-lt"/>
                          <a:ea typeface="+mn-ea"/>
                          <a:cs typeface="+mn-cs"/>
                        </a:rPr>
                        <a:t>CStwP</a:t>
                      </a:r>
                      <a:r>
                        <a:rPr lang="en-US" sz="1800" kern="1200" dirty="0">
                          <a:solidFill>
                            <a:schemeClr val="dk1"/>
                          </a:solidFill>
                          <a:effectLst/>
                          <a:latin typeface="+mn-lt"/>
                          <a:ea typeface="+mn-ea"/>
                          <a:cs typeface="+mn-cs"/>
                        </a:rPr>
                        <a:t> enhancements and bundles and new practice types (Feature 6) (Stretch)</a:t>
                      </a:r>
                      <a:endParaRPr lang="en-US" dirty="0"/>
                    </a:p>
                  </a:txBody>
                  <a:tcPr/>
                </a:tc>
                <a:tc>
                  <a:txBody>
                    <a:bodyPr/>
                    <a:lstStyle/>
                    <a:p>
                      <a:r>
                        <a:rPr lang="en-US" dirty="0"/>
                        <a:t>0</a:t>
                      </a:r>
                    </a:p>
                  </a:txBody>
                  <a:tcPr/>
                </a:tc>
                <a:extLst>
                  <a:ext uri="{0D108BD9-81ED-4DB2-BD59-A6C34878D82A}">
                    <a16:rowId xmlns:a16="http://schemas.microsoft.com/office/drawing/2014/main" val="44166603"/>
                  </a:ext>
                </a:extLst>
              </a:tr>
            </a:tbl>
          </a:graphicData>
        </a:graphic>
      </p:graphicFrame>
      <p:graphicFrame>
        <p:nvGraphicFramePr>
          <p:cNvPr id="8" name="Table 7">
            <a:extLst>
              <a:ext uri="{FF2B5EF4-FFF2-40B4-BE49-F238E27FC236}">
                <a16:creationId xmlns:a16="http://schemas.microsoft.com/office/drawing/2014/main" id="{01764A30-F29A-4E35-AED7-C15DF9C1CE18}"/>
              </a:ext>
            </a:extLst>
          </p:cNvPr>
          <p:cNvGraphicFramePr>
            <a:graphicFrameLocks noGrp="1"/>
          </p:cNvGraphicFramePr>
          <p:nvPr>
            <p:extLst>
              <p:ext uri="{D42A27DB-BD31-4B8C-83A1-F6EECF244321}">
                <p14:modId xmlns:p14="http://schemas.microsoft.com/office/powerpoint/2010/main" val="2625412399"/>
              </p:ext>
            </p:extLst>
          </p:nvPr>
        </p:nvGraphicFramePr>
        <p:xfrm>
          <a:off x="286810" y="4715768"/>
          <a:ext cx="11566524" cy="1656080"/>
        </p:xfrm>
        <a:graphic>
          <a:graphicData uri="http://schemas.openxmlformats.org/drawingml/2006/table">
            <a:tbl>
              <a:tblPr firstRow="1" bandRow="1">
                <a:tableStyleId>{5C22544A-7EE6-4342-B048-85BDC9FD1C3A}</a:tableStyleId>
              </a:tblPr>
              <a:tblGrid>
                <a:gridCol w="5783262">
                  <a:extLst>
                    <a:ext uri="{9D8B030D-6E8A-4147-A177-3AD203B41FA5}">
                      <a16:colId xmlns:a16="http://schemas.microsoft.com/office/drawing/2014/main" val="3755420228"/>
                    </a:ext>
                  </a:extLst>
                </a:gridCol>
                <a:gridCol w="5783262">
                  <a:extLst>
                    <a:ext uri="{9D8B030D-6E8A-4147-A177-3AD203B41FA5}">
                      <a16:colId xmlns:a16="http://schemas.microsoft.com/office/drawing/2014/main" val="938132888"/>
                    </a:ext>
                  </a:extLst>
                </a:gridCol>
              </a:tblGrid>
              <a:tr h="370840">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370840">
                <a:tc>
                  <a:txBody>
                    <a:bodyPr/>
                    <a:lstStyle/>
                    <a:p>
                      <a:r>
                        <a:rPr lang="en-US" dirty="0"/>
                        <a:t>The estimates and planning is at high level, there is some uncertainty involved in them. More stories may be identified as we get more details. – Accepted at plan</a:t>
                      </a:r>
                      <a:r>
                        <a:rPr lang="en-US" baseline="0" dirty="0"/>
                        <a:t> review</a:t>
                      </a:r>
                      <a:endParaRPr lang="en-US" dirty="0"/>
                    </a:p>
                  </a:txBody>
                  <a:tcPr/>
                </a:tc>
                <a:tc>
                  <a:txBody>
                    <a:bodyPr/>
                    <a:lstStyle/>
                    <a:p>
                      <a:r>
                        <a:rPr lang="en-US" dirty="0"/>
                        <a:t>CD will need to be able to recognize new practice types</a:t>
                      </a:r>
                    </a:p>
                  </a:txBody>
                  <a:tcPr/>
                </a:tc>
                <a:extLst>
                  <a:ext uri="{0D108BD9-81ED-4DB2-BD59-A6C34878D82A}">
                    <a16:rowId xmlns:a16="http://schemas.microsoft.com/office/drawing/2014/main" val="257579728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37248013"/>
                  </a:ext>
                </a:extLst>
              </a:tr>
            </a:tbl>
          </a:graphicData>
        </a:graphic>
      </p:graphicFrame>
    </p:spTree>
    <p:extLst>
      <p:ext uri="{BB962C8B-B14F-4D97-AF65-F5344CB8AC3E}">
        <p14:creationId xmlns:p14="http://schemas.microsoft.com/office/powerpoint/2010/main" val="4062049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p:txBody>
          <a:bodyPr/>
          <a:lstStyle/>
          <a:p>
            <a:r>
              <a:rPr lang="en-US" dirty="0">
                <a:latin typeface="+mn-lt"/>
              </a:rPr>
              <a:t>Apollo – Jason Schmidt </a:t>
            </a:r>
          </a:p>
        </p:txBody>
      </p:sp>
      <p:sp>
        <p:nvSpPr>
          <p:cNvPr id="5" name="TextBox 4">
            <a:extLst>
              <a:ext uri="{FF2B5EF4-FFF2-40B4-BE49-F238E27FC236}">
                <a16:creationId xmlns:a16="http://schemas.microsoft.com/office/drawing/2014/main" id="{75D28C01-F337-455F-A770-C79AD4C68034}"/>
              </a:ext>
            </a:extLst>
          </p:cNvPr>
          <p:cNvSpPr txBox="1"/>
          <p:nvPr/>
        </p:nvSpPr>
        <p:spPr>
          <a:xfrm>
            <a:off x="263654" y="805934"/>
            <a:ext cx="11050200" cy="369332"/>
          </a:xfrm>
          <a:prstGeom prst="rect">
            <a:avLst/>
          </a:prstGeom>
          <a:noFill/>
        </p:spPr>
        <p:txBody>
          <a:bodyPr wrap="square" rtlCol="0">
            <a:spAutoFit/>
          </a:bodyPr>
          <a:lstStyle/>
          <a:p>
            <a:r>
              <a:rPr lang="en-US" dirty="0"/>
              <a:t>Requests, task mitigation, and task flows in CD</a:t>
            </a:r>
          </a:p>
        </p:txBody>
      </p:sp>
      <p:graphicFrame>
        <p:nvGraphicFramePr>
          <p:cNvPr id="6" name="Table 5">
            <a:extLst>
              <a:ext uri="{FF2B5EF4-FFF2-40B4-BE49-F238E27FC236}">
                <a16:creationId xmlns:a16="http://schemas.microsoft.com/office/drawing/2014/main" id="{6FDCE1DE-A649-462C-9640-BFB293B5DDC2}"/>
              </a:ext>
            </a:extLst>
          </p:cNvPr>
          <p:cNvGraphicFramePr>
            <a:graphicFrameLocks noGrp="1"/>
          </p:cNvGraphicFramePr>
          <p:nvPr>
            <p:extLst/>
          </p:nvPr>
        </p:nvGraphicFramePr>
        <p:xfrm>
          <a:off x="286810" y="1379434"/>
          <a:ext cx="11566524" cy="2913389"/>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515627">
                <a:tc>
                  <a:txBody>
                    <a:bodyPr/>
                    <a:lstStyle/>
                    <a:p>
                      <a:r>
                        <a:rPr lang="en-US" dirty="0"/>
                        <a:t>Committed Objectives</a:t>
                      </a:r>
                    </a:p>
                  </a:txBody>
                  <a:tcPr/>
                </a:tc>
                <a:tc>
                  <a:txBody>
                    <a:bodyPr/>
                    <a:lstStyle/>
                    <a:p>
                      <a:r>
                        <a:rPr lang="en-US" dirty="0"/>
                        <a:t>Planned Value</a:t>
                      </a:r>
                    </a:p>
                  </a:txBody>
                  <a:tcPr/>
                </a:tc>
                <a:extLst>
                  <a:ext uri="{0D108BD9-81ED-4DB2-BD59-A6C34878D82A}">
                    <a16:rowId xmlns:a16="http://schemas.microsoft.com/office/drawing/2014/main" val="1694907625"/>
                  </a:ext>
                </a:extLst>
              </a:tr>
              <a:tr h="37253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Resource concerns domain data in request user interfaces is valid</a:t>
                      </a:r>
                      <a:endParaRPr lang="en-US" dirty="0"/>
                    </a:p>
                  </a:txBody>
                  <a:tcPr/>
                </a:tc>
                <a:tc>
                  <a:txBody>
                    <a:bodyPr/>
                    <a:lstStyle/>
                    <a:p>
                      <a:r>
                        <a:rPr lang="en-US" dirty="0"/>
                        <a:t>5</a:t>
                      </a:r>
                    </a:p>
                  </a:txBody>
                  <a:tcPr/>
                </a:tc>
                <a:extLst>
                  <a:ext uri="{0D108BD9-81ED-4DB2-BD59-A6C34878D82A}">
                    <a16:rowId xmlns:a16="http://schemas.microsoft.com/office/drawing/2014/main" val="3785957951"/>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Complete orphan tasks self-healing regression testing and support the testing infrastructure</a:t>
                      </a:r>
                    </a:p>
                  </a:txBody>
                  <a:tcPr/>
                </a:tc>
                <a:tc>
                  <a:txBody>
                    <a:bodyPr/>
                    <a:lstStyle/>
                    <a:p>
                      <a:r>
                        <a:rPr lang="en-US" dirty="0"/>
                        <a:t>7</a:t>
                      </a:r>
                    </a:p>
                  </a:txBody>
                  <a:tcPr/>
                </a:tc>
                <a:extLst>
                  <a:ext uri="{0D108BD9-81ED-4DB2-BD59-A6C34878D82A}">
                    <a16:rowId xmlns:a16="http://schemas.microsoft.com/office/drawing/2014/main" val="4223628406"/>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Fix all Conservation Desktop major, critical, blocker defects before release.</a:t>
                      </a:r>
                      <a:endParaRPr lang="en-US" dirty="0"/>
                    </a:p>
                  </a:txBody>
                  <a:tcPr/>
                </a:tc>
                <a:tc>
                  <a:txBody>
                    <a:bodyPr/>
                    <a:lstStyle/>
                    <a:p>
                      <a:r>
                        <a:rPr lang="en-US" dirty="0"/>
                        <a:t>10</a:t>
                      </a:r>
                    </a:p>
                  </a:txBody>
                  <a:tcPr/>
                </a:tc>
                <a:extLst>
                  <a:ext uri="{0D108BD9-81ED-4DB2-BD59-A6C34878D82A}">
                    <a16:rowId xmlns:a16="http://schemas.microsoft.com/office/drawing/2014/main" val="3103984598"/>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STRETCH - Revise pre-approved application, application pre-approved, and rank application tasks to support CART selection tool integration and prevent orphan tasks</a:t>
                      </a:r>
                    </a:p>
                  </a:txBody>
                  <a:tcPr/>
                </a:tc>
                <a:tc>
                  <a:txBody>
                    <a:bodyPr/>
                    <a:lstStyle/>
                    <a:p>
                      <a:r>
                        <a:rPr lang="en-US" dirty="0"/>
                        <a:t>0</a:t>
                      </a:r>
                    </a:p>
                  </a:txBody>
                  <a:tcPr/>
                </a:tc>
                <a:extLst>
                  <a:ext uri="{0D108BD9-81ED-4DB2-BD59-A6C34878D82A}">
                    <a16:rowId xmlns:a16="http://schemas.microsoft.com/office/drawing/2014/main" val="3760459217"/>
                  </a:ext>
                </a:extLst>
              </a:tr>
              <a:tr h="37253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4166603"/>
                  </a:ext>
                </a:extLst>
              </a:tr>
            </a:tbl>
          </a:graphicData>
        </a:graphic>
      </p:graphicFrame>
      <p:graphicFrame>
        <p:nvGraphicFramePr>
          <p:cNvPr id="8" name="Table 7">
            <a:extLst>
              <a:ext uri="{FF2B5EF4-FFF2-40B4-BE49-F238E27FC236}">
                <a16:creationId xmlns:a16="http://schemas.microsoft.com/office/drawing/2014/main" id="{01764A30-F29A-4E35-AED7-C15DF9C1CE18}"/>
              </a:ext>
            </a:extLst>
          </p:cNvPr>
          <p:cNvGraphicFramePr>
            <a:graphicFrameLocks noGrp="1"/>
          </p:cNvGraphicFramePr>
          <p:nvPr>
            <p:extLst>
              <p:ext uri="{D42A27DB-BD31-4B8C-83A1-F6EECF244321}">
                <p14:modId xmlns:p14="http://schemas.microsoft.com/office/powerpoint/2010/main" val="3780643861"/>
              </p:ext>
            </p:extLst>
          </p:nvPr>
        </p:nvGraphicFramePr>
        <p:xfrm>
          <a:off x="263654" y="4353898"/>
          <a:ext cx="11566524" cy="2123440"/>
        </p:xfrm>
        <a:graphic>
          <a:graphicData uri="http://schemas.openxmlformats.org/drawingml/2006/table">
            <a:tbl>
              <a:tblPr firstRow="1" bandRow="1">
                <a:tableStyleId>{5C22544A-7EE6-4342-B048-85BDC9FD1C3A}</a:tableStyleId>
              </a:tblPr>
              <a:tblGrid>
                <a:gridCol w="5783262">
                  <a:extLst>
                    <a:ext uri="{9D8B030D-6E8A-4147-A177-3AD203B41FA5}">
                      <a16:colId xmlns:a16="http://schemas.microsoft.com/office/drawing/2014/main" val="3755420228"/>
                    </a:ext>
                  </a:extLst>
                </a:gridCol>
                <a:gridCol w="5783262">
                  <a:extLst>
                    <a:ext uri="{9D8B030D-6E8A-4147-A177-3AD203B41FA5}">
                      <a16:colId xmlns:a16="http://schemas.microsoft.com/office/drawing/2014/main" val="938132888"/>
                    </a:ext>
                  </a:extLst>
                </a:gridCol>
              </a:tblGrid>
              <a:tr h="370840">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Unstable environment (CD-</a:t>
                      </a:r>
                      <a:r>
                        <a:rPr lang="en-US" dirty="0" err="1"/>
                        <a:t>int.dev</a:t>
                      </a:r>
                      <a:r>
                        <a:rPr lang="en-US" dirty="0"/>
                        <a:t>) creates issues for orphan task testing – Owned by Brian</a:t>
                      </a:r>
                      <a:r>
                        <a:rPr lang="en-US" baseline="0" dirty="0"/>
                        <a:t> Bode at plan review</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Stories 38361 &amp; 38362 – PT 1 pre-approved task services</a:t>
                      </a:r>
                    </a:p>
                  </a:txBody>
                  <a:tcPr/>
                </a:tc>
                <a:extLst>
                  <a:ext uri="{0D108BD9-81ED-4DB2-BD59-A6C34878D82A}">
                    <a16:rowId xmlns:a16="http://schemas.microsoft.com/office/drawing/2014/main" val="257579728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3724801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54192986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939711292"/>
                  </a:ext>
                </a:extLst>
              </a:tr>
            </a:tbl>
          </a:graphicData>
        </a:graphic>
      </p:graphicFrame>
    </p:spTree>
    <p:extLst>
      <p:ext uri="{BB962C8B-B14F-4D97-AF65-F5344CB8AC3E}">
        <p14:creationId xmlns:p14="http://schemas.microsoft.com/office/powerpoint/2010/main" val="3003056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p:txBody>
          <a:bodyPr/>
          <a:lstStyle/>
          <a:p>
            <a:r>
              <a:rPr lang="en-US" dirty="0">
                <a:latin typeface="+mn-lt"/>
              </a:rPr>
              <a:t>Discovery – Jason Schmidt</a:t>
            </a:r>
          </a:p>
        </p:txBody>
      </p:sp>
      <p:sp>
        <p:nvSpPr>
          <p:cNvPr id="5" name="TextBox 4">
            <a:extLst>
              <a:ext uri="{FF2B5EF4-FFF2-40B4-BE49-F238E27FC236}">
                <a16:creationId xmlns:a16="http://schemas.microsoft.com/office/drawing/2014/main" id="{75D28C01-F337-455F-A770-C79AD4C68034}"/>
              </a:ext>
            </a:extLst>
          </p:cNvPr>
          <p:cNvSpPr txBox="1"/>
          <p:nvPr/>
        </p:nvSpPr>
        <p:spPr>
          <a:xfrm>
            <a:off x="263654" y="805934"/>
            <a:ext cx="11050200" cy="369332"/>
          </a:xfrm>
          <a:prstGeom prst="rect">
            <a:avLst/>
          </a:prstGeom>
          <a:noFill/>
        </p:spPr>
        <p:txBody>
          <a:bodyPr wrap="square" rtlCol="0">
            <a:spAutoFit/>
          </a:bodyPr>
          <a:lstStyle/>
          <a:p>
            <a:r>
              <a:rPr lang="en-US" dirty="0"/>
              <a:t>Geospatial layers for state &amp; local data</a:t>
            </a:r>
          </a:p>
        </p:txBody>
      </p:sp>
      <p:graphicFrame>
        <p:nvGraphicFramePr>
          <p:cNvPr id="6" name="Table 5">
            <a:extLst>
              <a:ext uri="{FF2B5EF4-FFF2-40B4-BE49-F238E27FC236}">
                <a16:creationId xmlns:a16="http://schemas.microsoft.com/office/drawing/2014/main" id="{6FDCE1DE-A649-462C-9640-BFB293B5DDC2}"/>
              </a:ext>
            </a:extLst>
          </p:cNvPr>
          <p:cNvGraphicFramePr>
            <a:graphicFrameLocks noGrp="1"/>
          </p:cNvGraphicFramePr>
          <p:nvPr>
            <p:extLst/>
          </p:nvPr>
        </p:nvGraphicFramePr>
        <p:xfrm>
          <a:off x="286810" y="1379434"/>
          <a:ext cx="11566524" cy="2607738"/>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372534">
                <a:tc>
                  <a:txBody>
                    <a:bodyPr/>
                    <a:lstStyle/>
                    <a:p>
                      <a:r>
                        <a:rPr lang="en-US" dirty="0"/>
                        <a:t>Committed Objectives</a:t>
                      </a:r>
                    </a:p>
                  </a:txBody>
                  <a:tcPr/>
                </a:tc>
                <a:tc>
                  <a:txBody>
                    <a:bodyPr/>
                    <a:lstStyle/>
                    <a:p>
                      <a:r>
                        <a:rPr lang="en-US" dirty="0"/>
                        <a:t>Planned Value</a:t>
                      </a:r>
                    </a:p>
                  </a:txBody>
                  <a:tcPr/>
                </a:tc>
                <a:extLst>
                  <a:ext uri="{0D108BD9-81ED-4DB2-BD59-A6C34878D82A}">
                    <a16:rowId xmlns:a16="http://schemas.microsoft.com/office/drawing/2014/main" val="1694907625"/>
                  </a:ext>
                </a:extLst>
              </a:tr>
              <a:tr h="372534">
                <a:tc>
                  <a:txBody>
                    <a:bodyPr/>
                    <a:lstStyle/>
                    <a:p>
                      <a:r>
                        <a:rPr lang="en-US" dirty="0"/>
                        <a:t>Fix all Major, Critical, or Blocker defects from all sources before end of release</a:t>
                      </a:r>
                    </a:p>
                  </a:txBody>
                  <a:tcPr/>
                </a:tc>
                <a:tc>
                  <a:txBody>
                    <a:bodyPr/>
                    <a:lstStyle/>
                    <a:p>
                      <a:r>
                        <a:rPr lang="en-US" dirty="0"/>
                        <a:t>10</a:t>
                      </a:r>
                    </a:p>
                  </a:txBody>
                  <a:tcPr/>
                </a:tc>
                <a:extLst>
                  <a:ext uri="{0D108BD9-81ED-4DB2-BD59-A6C34878D82A}">
                    <a16:rowId xmlns:a16="http://schemas.microsoft.com/office/drawing/2014/main" val="3785957951"/>
                  </a:ext>
                </a:extLst>
              </a:tr>
              <a:tr h="372534">
                <a:tc>
                  <a:txBody>
                    <a:bodyPr/>
                    <a:lstStyle/>
                    <a:p>
                      <a:r>
                        <a:rPr lang="en-US" dirty="0"/>
                        <a:t>Implement business rules in CD for CART geospatial layers for this deployment</a:t>
                      </a:r>
                    </a:p>
                  </a:txBody>
                  <a:tcPr/>
                </a:tc>
                <a:tc>
                  <a:txBody>
                    <a:bodyPr/>
                    <a:lstStyle/>
                    <a:p>
                      <a:r>
                        <a:rPr lang="en-US" dirty="0"/>
                        <a:t>10</a:t>
                      </a:r>
                    </a:p>
                  </a:txBody>
                  <a:tcPr/>
                </a:tc>
                <a:extLst>
                  <a:ext uri="{0D108BD9-81ED-4DB2-BD59-A6C34878D82A}">
                    <a16:rowId xmlns:a16="http://schemas.microsoft.com/office/drawing/2014/main" val="4223628406"/>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103984598"/>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760459217"/>
                  </a:ext>
                </a:extLst>
              </a:tr>
              <a:tr h="37253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4166603"/>
                  </a:ext>
                </a:extLst>
              </a:tr>
              <a:tr h="37253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1057859"/>
                  </a:ext>
                </a:extLst>
              </a:tr>
            </a:tbl>
          </a:graphicData>
        </a:graphic>
      </p:graphicFrame>
      <p:graphicFrame>
        <p:nvGraphicFramePr>
          <p:cNvPr id="8" name="Table 7">
            <a:extLst>
              <a:ext uri="{FF2B5EF4-FFF2-40B4-BE49-F238E27FC236}">
                <a16:creationId xmlns:a16="http://schemas.microsoft.com/office/drawing/2014/main" id="{01764A30-F29A-4E35-AED7-C15DF9C1CE18}"/>
              </a:ext>
            </a:extLst>
          </p:cNvPr>
          <p:cNvGraphicFramePr>
            <a:graphicFrameLocks noGrp="1"/>
          </p:cNvGraphicFramePr>
          <p:nvPr>
            <p:extLst/>
          </p:nvPr>
        </p:nvGraphicFramePr>
        <p:xfrm>
          <a:off x="286810" y="4191340"/>
          <a:ext cx="11566524" cy="2016499"/>
        </p:xfrm>
        <a:graphic>
          <a:graphicData uri="http://schemas.openxmlformats.org/drawingml/2006/table">
            <a:tbl>
              <a:tblPr firstRow="1" bandRow="1">
                <a:tableStyleId>{5C22544A-7EE6-4342-B048-85BDC9FD1C3A}</a:tableStyleId>
              </a:tblPr>
              <a:tblGrid>
                <a:gridCol w="5783262">
                  <a:extLst>
                    <a:ext uri="{9D8B030D-6E8A-4147-A177-3AD203B41FA5}">
                      <a16:colId xmlns:a16="http://schemas.microsoft.com/office/drawing/2014/main" val="3755420228"/>
                    </a:ext>
                  </a:extLst>
                </a:gridCol>
                <a:gridCol w="5783262">
                  <a:extLst>
                    <a:ext uri="{9D8B030D-6E8A-4147-A177-3AD203B41FA5}">
                      <a16:colId xmlns:a16="http://schemas.microsoft.com/office/drawing/2014/main" val="938132888"/>
                    </a:ext>
                  </a:extLst>
                </a:gridCol>
              </a:tblGrid>
              <a:tr h="533139">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370840">
                <a:tc>
                  <a:txBody>
                    <a:bodyPr/>
                    <a:lstStyle/>
                    <a:p>
                      <a:r>
                        <a:rPr lang="en-US" dirty="0"/>
                        <a:t>All were mitigated by team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 identified</a:t>
                      </a:r>
                    </a:p>
                  </a:txBody>
                  <a:tcPr/>
                </a:tc>
                <a:extLst>
                  <a:ext uri="{0D108BD9-81ED-4DB2-BD59-A6C34878D82A}">
                    <a16:rowId xmlns:a16="http://schemas.microsoft.com/office/drawing/2014/main" val="257579728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3724801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4192986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939711292"/>
                  </a:ext>
                </a:extLst>
              </a:tr>
            </a:tbl>
          </a:graphicData>
        </a:graphic>
      </p:graphicFrame>
    </p:spTree>
    <p:extLst>
      <p:ext uri="{BB962C8B-B14F-4D97-AF65-F5344CB8AC3E}">
        <p14:creationId xmlns:p14="http://schemas.microsoft.com/office/powerpoint/2010/main" val="2509192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a:xfrm>
            <a:off x="287867" y="185738"/>
            <a:ext cx="11565467" cy="766762"/>
          </a:xfrm>
        </p:spPr>
        <p:txBody>
          <a:bodyPr/>
          <a:lstStyle/>
          <a:p>
            <a:r>
              <a:rPr lang="en-US" dirty="0">
                <a:latin typeface="+mn-lt"/>
              </a:rPr>
              <a:t>Aries – Mindy Lenderink</a:t>
            </a:r>
          </a:p>
        </p:txBody>
      </p:sp>
      <p:sp>
        <p:nvSpPr>
          <p:cNvPr id="5" name="TextBox 4">
            <a:extLst>
              <a:ext uri="{FF2B5EF4-FFF2-40B4-BE49-F238E27FC236}">
                <a16:creationId xmlns:a16="http://schemas.microsoft.com/office/drawing/2014/main" id="{75D28C01-F337-455F-A770-C79AD4C68034}"/>
              </a:ext>
            </a:extLst>
          </p:cNvPr>
          <p:cNvSpPr txBox="1"/>
          <p:nvPr/>
        </p:nvSpPr>
        <p:spPr>
          <a:xfrm>
            <a:off x="286810" y="858672"/>
            <a:ext cx="11050200" cy="369332"/>
          </a:xfrm>
          <a:prstGeom prst="rect">
            <a:avLst/>
          </a:prstGeom>
          <a:noFill/>
        </p:spPr>
        <p:txBody>
          <a:bodyPr wrap="square" rtlCol="0">
            <a:spAutoFit/>
          </a:bodyPr>
          <a:lstStyle/>
          <a:p>
            <a:r>
              <a:rPr lang="en-US" dirty="0"/>
              <a:t>CD/TA – PEGA and JavaScript</a:t>
            </a:r>
          </a:p>
        </p:txBody>
      </p:sp>
      <p:graphicFrame>
        <p:nvGraphicFramePr>
          <p:cNvPr id="6" name="Table 5">
            <a:extLst>
              <a:ext uri="{FF2B5EF4-FFF2-40B4-BE49-F238E27FC236}">
                <a16:creationId xmlns:a16="http://schemas.microsoft.com/office/drawing/2014/main" id="{6FDCE1DE-A649-462C-9640-BFB293B5DDC2}"/>
              </a:ext>
            </a:extLst>
          </p:cNvPr>
          <p:cNvGraphicFramePr>
            <a:graphicFrameLocks noGrp="1"/>
          </p:cNvGraphicFramePr>
          <p:nvPr>
            <p:extLst/>
          </p:nvPr>
        </p:nvGraphicFramePr>
        <p:xfrm>
          <a:off x="286810" y="1379434"/>
          <a:ext cx="11566524" cy="2770296"/>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372534">
                <a:tc>
                  <a:txBody>
                    <a:bodyPr/>
                    <a:lstStyle/>
                    <a:p>
                      <a:r>
                        <a:rPr lang="en-US" dirty="0"/>
                        <a:t>Committed Objectives</a:t>
                      </a:r>
                    </a:p>
                  </a:txBody>
                  <a:tcPr/>
                </a:tc>
                <a:tc>
                  <a:txBody>
                    <a:bodyPr/>
                    <a:lstStyle/>
                    <a:p>
                      <a:r>
                        <a:rPr lang="en-US" dirty="0"/>
                        <a:t>Planned Value</a:t>
                      </a:r>
                    </a:p>
                  </a:txBody>
                  <a:tcPr/>
                </a:tc>
                <a:extLst>
                  <a:ext uri="{0D108BD9-81ED-4DB2-BD59-A6C34878D82A}">
                    <a16:rowId xmlns:a16="http://schemas.microsoft.com/office/drawing/2014/main" val="1694907625"/>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all Major, Critical, and Blocker defects from all sources before end of release to improve customer experience</a:t>
                      </a:r>
                    </a:p>
                  </a:txBody>
                  <a:tcPr/>
                </a:tc>
                <a:tc>
                  <a:txBody>
                    <a:bodyPr/>
                    <a:lstStyle/>
                    <a:p>
                      <a:r>
                        <a:rPr lang="en-US" dirty="0"/>
                        <a:t>10</a:t>
                      </a:r>
                    </a:p>
                  </a:txBody>
                  <a:tcPr/>
                </a:tc>
                <a:extLst>
                  <a:ext uri="{0D108BD9-81ED-4DB2-BD59-A6C34878D82A}">
                    <a16:rowId xmlns:a16="http://schemas.microsoft.com/office/drawing/2014/main" val="3785957951"/>
                  </a:ext>
                </a:extLst>
              </a:tr>
              <a:tr h="372534">
                <a:tc>
                  <a:txBody>
                    <a:bodyPr/>
                    <a:lstStyle/>
                    <a:p>
                      <a:r>
                        <a:rPr lang="en-US" dirty="0"/>
                        <a:t>Complete CART integration with CD to include business rules for when practice schedules can be edited when associated to a CART assessment – Features 35154, 35156, 35157</a:t>
                      </a:r>
                    </a:p>
                  </a:txBody>
                  <a:tcPr/>
                </a:tc>
                <a:tc>
                  <a:txBody>
                    <a:bodyPr/>
                    <a:lstStyle/>
                    <a:p>
                      <a:r>
                        <a:rPr lang="en-US" dirty="0"/>
                        <a:t>9</a:t>
                      </a:r>
                    </a:p>
                  </a:txBody>
                  <a:tcPr/>
                </a:tc>
                <a:extLst>
                  <a:ext uri="{0D108BD9-81ED-4DB2-BD59-A6C34878D82A}">
                    <a16:rowId xmlns:a16="http://schemas.microsoft.com/office/drawing/2014/main" val="4223628406"/>
                  </a:ext>
                </a:extLst>
              </a:tr>
              <a:tr h="372534">
                <a:tc>
                  <a:txBody>
                    <a:bodyPr/>
                    <a:lstStyle/>
                    <a:p>
                      <a:r>
                        <a:rPr lang="en-US" dirty="0"/>
                        <a:t>Complete testing for PI3 features</a:t>
                      </a:r>
                    </a:p>
                  </a:txBody>
                  <a:tcPr/>
                </a:tc>
                <a:tc>
                  <a:txBody>
                    <a:bodyPr/>
                    <a:lstStyle/>
                    <a:p>
                      <a:r>
                        <a:rPr lang="en-US" dirty="0"/>
                        <a:t>8</a:t>
                      </a:r>
                    </a:p>
                  </a:txBody>
                  <a:tcPr/>
                </a:tc>
                <a:extLst>
                  <a:ext uri="{0D108BD9-81ED-4DB2-BD59-A6C34878D82A}">
                    <a16:rowId xmlns:a16="http://schemas.microsoft.com/office/drawing/2014/main" val="3103984598"/>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Spend 15% of our time working on architectural enablers</a:t>
                      </a:r>
                    </a:p>
                  </a:txBody>
                  <a:tcPr/>
                </a:tc>
                <a:tc>
                  <a:txBody>
                    <a:bodyPr/>
                    <a:lstStyle/>
                    <a:p>
                      <a:r>
                        <a:rPr lang="en-US" dirty="0"/>
                        <a:t>8</a:t>
                      </a:r>
                    </a:p>
                  </a:txBody>
                  <a:tcPr/>
                </a:tc>
                <a:extLst>
                  <a:ext uri="{0D108BD9-81ED-4DB2-BD59-A6C34878D82A}">
                    <a16:rowId xmlns:a16="http://schemas.microsoft.com/office/drawing/2014/main" val="3760459217"/>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Complete 508 compliance work to assist the CART team</a:t>
                      </a:r>
                    </a:p>
                  </a:txBody>
                  <a:tcPr/>
                </a:tc>
                <a:tc>
                  <a:txBody>
                    <a:bodyPr/>
                    <a:lstStyle/>
                    <a:p>
                      <a:r>
                        <a:rPr lang="en-US" dirty="0"/>
                        <a:t>10</a:t>
                      </a:r>
                    </a:p>
                  </a:txBody>
                  <a:tcPr/>
                </a:tc>
                <a:extLst>
                  <a:ext uri="{0D108BD9-81ED-4DB2-BD59-A6C34878D82A}">
                    <a16:rowId xmlns:a16="http://schemas.microsoft.com/office/drawing/2014/main" val="2658981655"/>
                  </a:ext>
                </a:extLst>
              </a:tr>
            </a:tbl>
          </a:graphicData>
        </a:graphic>
      </p:graphicFrame>
      <p:graphicFrame>
        <p:nvGraphicFramePr>
          <p:cNvPr id="8" name="Table 7">
            <a:extLst>
              <a:ext uri="{FF2B5EF4-FFF2-40B4-BE49-F238E27FC236}">
                <a16:creationId xmlns:a16="http://schemas.microsoft.com/office/drawing/2014/main" id="{01764A30-F29A-4E35-AED7-C15DF9C1CE18}"/>
              </a:ext>
            </a:extLst>
          </p:cNvPr>
          <p:cNvGraphicFramePr>
            <a:graphicFrameLocks noGrp="1"/>
          </p:cNvGraphicFramePr>
          <p:nvPr>
            <p:extLst/>
          </p:nvPr>
        </p:nvGraphicFramePr>
        <p:xfrm>
          <a:off x="286810" y="4245049"/>
          <a:ext cx="11566524" cy="2199640"/>
        </p:xfrm>
        <a:graphic>
          <a:graphicData uri="http://schemas.openxmlformats.org/drawingml/2006/table">
            <a:tbl>
              <a:tblPr firstRow="1" bandRow="1">
                <a:tableStyleId>{5C22544A-7EE6-4342-B048-85BDC9FD1C3A}</a:tableStyleId>
              </a:tblPr>
              <a:tblGrid>
                <a:gridCol w="5285315">
                  <a:extLst>
                    <a:ext uri="{9D8B030D-6E8A-4147-A177-3AD203B41FA5}">
                      <a16:colId xmlns:a16="http://schemas.microsoft.com/office/drawing/2014/main" val="3755420228"/>
                    </a:ext>
                  </a:extLst>
                </a:gridCol>
                <a:gridCol w="6281209">
                  <a:extLst>
                    <a:ext uri="{9D8B030D-6E8A-4147-A177-3AD203B41FA5}">
                      <a16:colId xmlns:a16="http://schemas.microsoft.com/office/drawing/2014/main" val="938132888"/>
                    </a:ext>
                  </a:extLst>
                </a:gridCol>
              </a:tblGrid>
              <a:tr h="370840">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Need CART assessment of status to know if a schedule is locked so we can complete CART Feature 35154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CART team is aware of this need</a:t>
                      </a:r>
                    </a:p>
                  </a:txBody>
                  <a:tcPr/>
                </a:tc>
                <a:extLst>
                  <a:ext uri="{0D108BD9-81ED-4DB2-BD59-A6C34878D82A}">
                    <a16:rowId xmlns:a16="http://schemas.microsoft.com/office/drawing/2014/main" val="2575797289"/>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Need Data Access Layer stories – 37132, 38204, 38226 – to be completed for CART integration Feature 35154 and 35156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stories are scheduled by Atlantis team</a:t>
                      </a:r>
                    </a:p>
                  </a:txBody>
                  <a:tcPr/>
                </a:tc>
                <a:extLst>
                  <a:ext uri="{0D108BD9-81ED-4DB2-BD59-A6C34878D82A}">
                    <a16:rowId xmlns:a16="http://schemas.microsoft.com/office/drawing/2014/main" val="1137248013"/>
                  </a:ext>
                </a:extLst>
              </a:tr>
            </a:tbl>
          </a:graphicData>
        </a:graphic>
      </p:graphicFrame>
    </p:spTree>
    <p:extLst>
      <p:ext uri="{BB962C8B-B14F-4D97-AF65-F5344CB8AC3E}">
        <p14:creationId xmlns:p14="http://schemas.microsoft.com/office/powerpoint/2010/main" val="2987276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p:txBody>
          <a:bodyPr/>
          <a:lstStyle/>
          <a:p>
            <a:r>
              <a:rPr lang="en-US" dirty="0">
                <a:latin typeface="+mn-lt"/>
              </a:rPr>
              <a:t>Enterprise – Mindy Lenderink</a:t>
            </a:r>
          </a:p>
        </p:txBody>
      </p:sp>
      <p:sp>
        <p:nvSpPr>
          <p:cNvPr id="5" name="TextBox 4">
            <a:extLst>
              <a:ext uri="{FF2B5EF4-FFF2-40B4-BE49-F238E27FC236}">
                <a16:creationId xmlns:a16="http://schemas.microsoft.com/office/drawing/2014/main" id="{75D28C01-F337-455F-A770-C79AD4C68034}"/>
              </a:ext>
            </a:extLst>
          </p:cNvPr>
          <p:cNvSpPr txBox="1"/>
          <p:nvPr/>
        </p:nvSpPr>
        <p:spPr>
          <a:xfrm>
            <a:off x="286810" y="858672"/>
            <a:ext cx="11050200" cy="369332"/>
          </a:xfrm>
          <a:prstGeom prst="rect">
            <a:avLst/>
          </a:prstGeom>
          <a:noFill/>
        </p:spPr>
        <p:txBody>
          <a:bodyPr wrap="square" rtlCol="0">
            <a:spAutoFit/>
          </a:bodyPr>
          <a:lstStyle/>
          <a:p>
            <a:r>
              <a:rPr lang="en-US" dirty="0"/>
              <a:t>CD/TA – JavaScript</a:t>
            </a:r>
          </a:p>
        </p:txBody>
      </p:sp>
      <p:graphicFrame>
        <p:nvGraphicFramePr>
          <p:cNvPr id="6" name="Table 5">
            <a:extLst>
              <a:ext uri="{FF2B5EF4-FFF2-40B4-BE49-F238E27FC236}">
                <a16:creationId xmlns:a16="http://schemas.microsoft.com/office/drawing/2014/main" id="{6FDCE1DE-A649-462C-9640-BFB293B5DDC2}"/>
              </a:ext>
            </a:extLst>
          </p:cNvPr>
          <p:cNvGraphicFramePr>
            <a:graphicFrameLocks noGrp="1"/>
          </p:cNvGraphicFramePr>
          <p:nvPr>
            <p:extLst/>
          </p:nvPr>
        </p:nvGraphicFramePr>
        <p:xfrm>
          <a:off x="286810" y="1379434"/>
          <a:ext cx="11566524" cy="3677922"/>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372534">
                <a:tc>
                  <a:txBody>
                    <a:bodyPr/>
                    <a:lstStyle/>
                    <a:p>
                      <a:r>
                        <a:rPr lang="en-US" dirty="0"/>
                        <a:t>Committed Objectives</a:t>
                      </a:r>
                    </a:p>
                  </a:txBody>
                  <a:tcPr/>
                </a:tc>
                <a:tc>
                  <a:txBody>
                    <a:bodyPr/>
                    <a:lstStyle/>
                    <a:p>
                      <a:r>
                        <a:rPr lang="en-US" dirty="0"/>
                        <a:t>Planned Value</a:t>
                      </a:r>
                    </a:p>
                  </a:txBody>
                  <a:tcPr/>
                </a:tc>
                <a:extLst>
                  <a:ext uri="{0D108BD9-81ED-4DB2-BD59-A6C34878D82A}">
                    <a16:rowId xmlns:a16="http://schemas.microsoft.com/office/drawing/2014/main" val="1694907625"/>
                  </a:ext>
                </a:extLst>
              </a:tr>
              <a:tr h="372534">
                <a:tc>
                  <a:txBody>
                    <a:bodyPr/>
                    <a:lstStyle/>
                    <a:p>
                      <a:r>
                        <a:rPr lang="en-US" dirty="0"/>
                        <a:t>Fix all Major, Critical, and Blocker defects from all sources before end of release to improve customer experience</a:t>
                      </a:r>
                    </a:p>
                  </a:txBody>
                  <a:tcPr/>
                </a:tc>
                <a:tc>
                  <a:txBody>
                    <a:bodyPr/>
                    <a:lstStyle/>
                    <a:p>
                      <a:r>
                        <a:rPr lang="en-US" dirty="0"/>
                        <a:t>10</a:t>
                      </a:r>
                    </a:p>
                  </a:txBody>
                  <a:tcPr/>
                </a:tc>
                <a:extLst>
                  <a:ext uri="{0D108BD9-81ED-4DB2-BD59-A6C34878D82A}">
                    <a16:rowId xmlns:a16="http://schemas.microsoft.com/office/drawing/2014/main" val="3785957951"/>
                  </a:ext>
                </a:extLst>
              </a:tr>
              <a:tr h="372534">
                <a:tc>
                  <a:txBody>
                    <a:bodyPr/>
                    <a:lstStyle/>
                    <a:p>
                      <a:r>
                        <a:rPr lang="en-US" dirty="0"/>
                        <a:t>Complete </a:t>
                      </a:r>
                      <a:r>
                        <a:rPr lang="en-US" dirty="0" err="1"/>
                        <a:t>ProTracts</a:t>
                      </a:r>
                      <a:r>
                        <a:rPr lang="en-US" dirty="0"/>
                        <a:t> work to support edit of practices while contract is in modification – Feature 20366 and Story 12458 </a:t>
                      </a:r>
                    </a:p>
                  </a:txBody>
                  <a:tcPr/>
                </a:tc>
                <a:tc>
                  <a:txBody>
                    <a:bodyPr/>
                    <a:lstStyle/>
                    <a:p>
                      <a:r>
                        <a:rPr lang="en-US" dirty="0"/>
                        <a:t>10</a:t>
                      </a:r>
                    </a:p>
                  </a:txBody>
                  <a:tcPr/>
                </a:tc>
                <a:extLst>
                  <a:ext uri="{0D108BD9-81ED-4DB2-BD59-A6C34878D82A}">
                    <a16:rowId xmlns:a16="http://schemas.microsoft.com/office/drawing/2014/main" val="4223628406"/>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ability to use FSA Admin Lookup table during tract lookup for CLUs and change the county dropdown list of counties to use the counties in extent based drop down queries</a:t>
                      </a:r>
                    </a:p>
                  </a:txBody>
                  <a:tcPr/>
                </a:tc>
                <a:tc>
                  <a:txBody>
                    <a:bodyPr/>
                    <a:lstStyle/>
                    <a:p>
                      <a:r>
                        <a:rPr lang="en-US" dirty="0"/>
                        <a:t>10</a:t>
                      </a:r>
                    </a:p>
                  </a:txBody>
                  <a:tcPr/>
                </a:tc>
                <a:extLst>
                  <a:ext uri="{0D108BD9-81ED-4DB2-BD59-A6C34878D82A}">
                    <a16:rowId xmlns:a16="http://schemas.microsoft.com/office/drawing/2014/main" val="3103984598"/>
                  </a:ext>
                </a:extLst>
              </a:tr>
              <a:tr h="372534">
                <a:tc>
                  <a:txBody>
                    <a:bodyPr/>
                    <a:lstStyle/>
                    <a:p>
                      <a:r>
                        <a:rPr lang="en-US" dirty="0"/>
                        <a:t>Complete CART integration with CD to include business rules for when practice schedules can be edited when associated to a CART assessment – Feature 35154 </a:t>
                      </a:r>
                    </a:p>
                  </a:txBody>
                  <a:tcPr/>
                </a:tc>
                <a:tc>
                  <a:txBody>
                    <a:bodyPr/>
                    <a:lstStyle/>
                    <a:p>
                      <a:r>
                        <a:rPr lang="en-US" dirty="0"/>
                        <a:t>9</a:t>
                      </a:r>
                    </a:p>
                  </a:txBody>
                  <a:tcPr/>
                </a:tc>
                <a:extLst>
                  <a:ext uri="{0D108BD9-81ED-4DB2-BD59-A6C34878D82A}">
                    <a16:rowId xmlns:a16="http://schemas.microsoft.com/office/drawing/2014/main" val="3760459217"/>
                  </a:ext>
                </a:extLst>
              </a:tr>
              <a:tr h="372534">
                <a:tc>
                  <a:txBody>
                    <a:bodyPr/>
                    <a:lstStyle/>
                    <a:p>
                      <a:r>
                        <a:rPr lang="en-US" dirty="0"/>
                        <a:t>Complete testing for PI3 features</a:t>
                      </a:r>
                    </a:p>
                  </a:txBody>
                  <a:tcPr/>
                </a:tc>
                <a:tc>
                  <a:txBody>
                    <a:bodyPr/>
                    <a:lstStyle/>
                    <a:p>
                      <a:r>
                        <a:rPr lang="en-US" dirty="0"/>
                        <a:t>8</a:t>
                      </a:r>
                    </a:p>
                  </a:txBody>
                  <a:tcPr/>
                </a:tc>
                <a:extLst>
                  <a:ext uri="{0D108BD9-81ED-4DB2-BD59-A6C34878D82A}">
                    <a16:rowId xmlns:a16="http://schemas.microsoft.com/office/drawing/2014/main" val="3393271179"/>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Spend 15% of our time working on architectural enablers</a:t>
                      </a:r>
                    </a:p>
                  </a:txBody>
                  <a:tcPr/>
                </a:tc>
                <a:tc>
                  <a:txBody>
                    <a:bodyPr/>
                    <a:lstStyle/>
                    <a:p>
                      <a:r>
                        <a:rPr lang="en-US" dirty="0"/>
                        <a:t>8</a:t>
                      </a:r>
                    </a:p>
                  </a:txBody>
                  <a:tcPr/>
                </a:tc>
                <a:extLst>
                  <a:ext uri="{0D108BD9-81ED-4DB2-BD59-A6C34878D82A}">
                    <a16:rowId xmlns:a16="http://schemas.microsoft.com/office/drawing/2014/main" val="195181304"/>
                  </a:ext>
                </a:extLst>
              </a:tr>
            </a:tbl>
          </a:graphicData>
        </a:graphic>
      </p:graphicFrame>
    </p:spTree>
    <p:extLst>
      <p:ext uri="{BB962C8B-B14F-4D97-AF65-F5344CB8AC3E}">
        <p14:creationId xmlns:p14="http://schemas.microsoft.com/office/powerpoint/2010/main" val="2044831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p:txBody>
          <a:bodyPr/>
          <a:lstStyle/>
          <a:p>
            <a:r>
              <a:rPr lang="en-US" dirty="0">
                <a:latin typeface="+mn-lt"/>
              </a:rPr>
              <a:t>Enterprise – Mindy Lenderink</a:t>
            </a:r>
          </a:p>
        </p:txBody>
      </p:sp>
      <p:sp>
        <p:nvSpPr>
          <p:cNvPr id="5" name="TextBox 4">
            <a:extLst>
              <a:ext uri="{FF2B5EF4-FFF2-40B4-BE49-F238E27FC236}">
                <a16:creationId xmlns:a16="http://schemas.microsoft.com/office/drawing/2014/main" id="{75D28C01-F337-455F-A770-C79AD4C68034}"/>
              </a:ext>
            </a:extLst>
          </p:cNvPr>
          <p:cNvSpPr txBox="1"/>
          <p:nvPr/>
        </p:nvSpPr>
        <p:spPr>
          <a:xfrm>
            <a:off x="286810" y="858672"/>
            <a:ext cx="11050200" cy="369332"/>
          </a:xfrm>
          <a:prstGeom prst="rect">
            <a:avLst/>
          </a:prstGeom>
          <a:noFill/>
        </p:spPr>
        <p:txBody>
          <a:bodyPr wrap="square" rtlCol="0">
            <a:spAutoFit/>
          </a:bodyPr>
          <a:lstStyle/>
          <a:p>
            <a:r>
              <a:rPr lang="en-US" dirty="0"/>
              <a:t>CD/TA – JavaScript</a:t>
            </a:r>
          </a:p>
        </p:txBody>
      </p:sp>
      <p:graphicFrame>
        <p:nvGraphicFramePr>
          <p:cNvPr id="8" name="Table 7">
            <a:extLst>
              <a:ext uri="{FF2B5EF4-FFF2-40B4-BE49-F238E27FC236}">
                <a16:creationId xmlns:a16="http://schemas.microsoft.com/office/drawing/2014/main" id="{01764A30-F29A-4E35-AED7-C15DF9C1CE18}"/>
              </a:ext>
            </a:extLst>
          </p:cNvPr>
          <p:cNvGraphicFramePr>
            <a:graphicFrameLocks noGrp="1"/>
          </p:cNvGraphicFramePr>
          <p:nvPr>
            <p:extLst/>
          </p:nvPr>
        </p:nvGraphicFramePr>
        <p:xfrm>
          <a:off x="286810" y="1379434"/>
          <a:ext cx="11566524" cy="4028440"/>
        </p:xfrm>
        <a:graphic>
          <a:graphicData uri="http://schemas.openxmlformats.org/drawingml/2006/table">
            <a:tbl>
              <a:tblPr firstRow="1" bandRow="1">
                <a:tableStyleId>{5C22544A-7EE6-4342-B048-85BDC9FD1C3A}</a:tableStyleId>
              </a:tblPr>
              <a:tblGrid>
                <a:gridCol w="5037665">
                  <a:extLst>
                    <a:ext uri="{9D8B030D-6E8A-4147-A177-3AD203B41FA5}">
                      <a16:colId xmlns:a16="http://schemas.microsoft.com/office/drawing/2014/main" val="3755420228"/>
                    </a:ext>
                  </a:extLst>
                </a:gridCol>
                <a:gridCol w="6528859">
                  <a:extLst>
                    <a:ext uri="{9D8B030D-6E8A-4147-A177-3AD203B41FA5}">
                      <a16:colId xmlns:a16="http://schemas.microsoft.com/office/drawing/2014/main" val="938132888"/>
                    </a:ext>
                  </a:extLst>
                </a:gridCol>
              </a:tblGrid>
              <a:tr h="370840">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370840">
                <a:tc>
                  <a:txBody>
                    <a:bodyPr/>
                    <a:lstStyle/>
                    <a:p>
                      <a:r>
                        <a:rPr lang="en-US" dirty="0"/>
                        <a:t>Defect arrival rate could saturate capacity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Need CART assessment of status to know if a schedule is locked so we can complete CART Feature 35154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CART team is aware of this need</a:t>
                      </a:r>
                    </a:p>
                  </a:txBody>
                  <a:tcPr/>
                </a:tc>
                <a:extLst>
                  <a:ext uri="{0D108BD9-81ED-4DB2-BD59-A6C34878D82A}">
                    <a16:rowId xmlns:a16="http://schemas.microsoft.com/office/drawing/2014/main" val="2575797289"/>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Need PT1 to complete work so we can complete our </a:t>
                      </a:r>
                      <a:r>
                        <a:rPr lang="en-US" dirty="0" err="1"/>
                        <a:t>ProTracts</a:t>
                      </a:r>
                      <a:r>
                        <a:rPr lang="en-US" dirty="0"/>
                        <a:t> Feature 20366 and Story 12458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PT1 team is aware of this need</a:t>
                      </a:r>
                    </a:p>
                  </a:txBody>
                  <a:tcPr/>
                </a:tc>
                <a:extLst>
                  <a:ext uri="{0D108BD9-81ED-4DB2-BD59-A6C34878D82A}">
                    <a16:rowId xmlns:a16="http://schemas.microsoft.com/office/drawing/2014/main" val="1137248013"/>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Need Data Access Layer stories – 37132, 38204, 38226 – to be completed for CART integration Feature 35154 and 35156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stories are scheduled by Atlantis team</a:t>
                      </a:r>
                    </a:p>
                  </a:txBody>
                  <a:tcPr/>
                </a:tc>
                <a:extLst>
                  <a:ext uri="{0D108BD9-81ED-4DB2-BD59-A6C34878D82A}">
                    <a16:rowId xmlns:a16="http://schemas.microsoft.com/office/drawing/2014/main" val="3995650941"/>
                  </a:ext>
                </a:extLst>
              </a:tr>
              <a:tr h="370840">
                <a:tc>
                  <a:txBody>
                    <a:bodyPr/>
                    <a:lstStyle/>
                    <a:p>
                      <a:endParaRPr lang="en-US" dirty="0"/>
                    </a:p>
                  </a:txBody>
                  <a:tcPr/>
                </a:tc>
                <a:tc>
                  <a:txBody>
                    <a:bodyPr/>
                    <a:lstStyle/>
                    <a:p>
                      <a:r>
                        <a:rPr lang="en-US" dirty="0"/>
                        <a:t>Need Data Access Layer story complete for FSA Admin work</a:t>
                      </a:r>
                    </a:p>
                    <a:p>
                      <a:r>
                        <a:rPr lang="en-US" dirty="0"/>
                        <a:t>– Atlantis team working this in to their plan. They will try for Iteration 1.</a:t>
                      </a:r>
                    </a:p>
                  </a:txBody>
                  <a:tcPr/>
                </a:tc>
                <a:extLst>
                  <a:ext uri="{0D108BD9-81ED-4DB2-BD59-A6C34878D82A}">
                    <a16:rowId xmlns:a16="http://schemas.microsoft.com/office/drawing/2014/main" val="2705998879"/>
                  </a:ext>
                </a:extLst>
              </a:tr>
            </a:tbl>
          </a:graphicData>
        </a:graphic>
      </p:graphicFrame>
    </p:spTree>
    <p:extLst>
      <p:ext uri="{BB962C8B-B14F-4D97-AF65-F5344CB8AC3E}">
        <p14:creationId xmlns:p14="http://schemas.microsoft.com/office/powerpoint/2010/main" val="2375945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p:txBody>
          <a:bodyPr/>
          <a:lstStyle/>
          <a:p>
            <a:r>
              <a:rPr lang="en-US" dirty="0">
                <a:latin typeface="+mn-lt"/>
              </a:rPr>
              <a:t>Orion – Katrina Starkweather</a:t>
            </a:r>
          </a:p>
        </p:txBody>
      </p:sp>
      <p:sp>
        <p:nvSpPr>
          <p:cNvPr id="5" name="TextBox 4">
            <a:extLst>
              <a:ext uri="{FF2B5EF4-FFF2-40B4-BE49-F238E27FC236}">
                <a16:creationId xmlns:a16="http://schemas.microsoft.com/office/drawing/2014/main" id="{75D28C01-F337-455F-A770-C79AD4C68034}"/>
              </a:ext>
            </a:extLst>
          </p:cNvPr>
          <p:cNvSpPr txBox="1"/>
          <p:nvPr/>
        </p:nvSpPr>
        <p:spPr>
          <a:xfrm>
            <a:off x="263654" y="805934"/>
            <a:ext cx="11050200" cy="369332"/>
          </a:xfrm>
          <a:prstGeom prst="rect">
            <a:avLst/>
          </a:prstGeom>
          <a:noFill/>
        </p:spPr>
        <p:txBody>
          <a:bodyPr wrap="square" rtlCol="0">
            <a:spAutoFit/>
          </a:bodyPr>
          <a:lstStyle/>
          <a:p>
            <a:r>
              <a:rPr lang="en-US" dirty="0"/>
              <a:t>Advanced Search</a:t>
            </a:r>
          </a:p>
        </p:txBody>
      </p:sp>
      <p:graphicFrame>
        <p:nvGraphicFramePr>
          <p:cNvPr id="6" name="Table 5">
            <a:extLst>
              <a:ext uri="{FF2B5EF4-FFF2-40B4-BE49-F238E27FC236}">
                <a16:creationId xmlns:a16="http://schemas.microsoft.com/office/drawing/2014/main" id="{6FDCE1DE-A649-462C-9640-BFB293B5DDC2}"/>
              </a:ext>
            </a:extLst>
          </p:cNvPr>
          <p:cNvGraphicFramePr>
            <a:graphicFrameLocks noGrp="1"/>
          </p:cNvGraphicFramePr>
          <p:nvPr>
            <p:extLst/>
          </p:nvPr>
        </p:nvGraphicFramePr>
        <p:xfrm>
          <a:off x="286810" y="1379434"/>
          <a:ext cx="11566524" cy="3142830"/>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372534">
                <a:tc>
                  <a:txBody>
                    <a:bodyPr/>
                    <a:lstStyle/>
                    <a:p>
                      <a:r>
                        <a:rPr lang="en-US" dirty="0"/>
                        <a:t>Committed Objectives</a:t>
                      </a:r>
                    </a:p>
                  </a:txBody>
                  <a:tcPr/>
                </a:tc>
                <a:tc>
                  <a:txBody>
                    <a:bodyPr/>
                    <a:lstStyle/>
                    <a:p>
                      <a:r>
                        <a:rPr lang="en-US" dirty="0"/>
                        <a:t>Planned Value</a:t>
                      </a:r>
                    </a:p>
                  </a:txBody>
                  <a:tcPr/>
                </a:tc>
                <a:extLst>
                  <a:ext uri="{0D108BD9-81ED-4DB2-BD59-A6C34878D82A}">
                    <a16:rowId xmlns:a16="http://schemas.microsoft.com/office/drawing/2014/main" val="1694907625"/>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Treat and remove all identified defects so our customer can use CD without issue.</a:t>
                      </a:r>
                      <a:endParaRPr lang="en-US" dirty="0"/>
                    </a:p>
                  </a:txBody>
                  <a:tcPr/>
                </a:tc>
                <a:tc>
                  <a:txBody>
                    <a:bodyPr/>
                    <a:lstStyle/>
                    <a:p>
                      <a:r>
                        <a:rPr lang="en-US" dirty="0"/>
                        <a:t>9</a:t>
                      </a:r>
                    </a:p>
                  </a:txBody>
                  <a:tcPr/>
                </a:tc>
                <a:extLst>
                  <a:ext uri="{0D108BD9-81ED-4DB2-BD59-A6C34878D82A}">
                    <a16:rowId xmlns:a16="http://schemas.microsoft.com/office/drawing/2014/main" val="3785957951"/>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Deliver a working product by completing our testing of PI3 stories.</a:t>
                      </a:r>
                    </a:p>
                  </a:txBody>
                  <a:tcPr/>
                </a:tc>
                <a:tc>
                  <a:txBody>
                    <a:bodyPr/>
                    <a:lstStyle/>
                    <a:p>
                      <a:r>
                        <a:rPr lang="en-US" dirty="0"/>
                        <a:t>9</a:t>
                      </a:r>
                    </a:p>
                  </a:txBody>
                  <a:tcPr/>
                </a:tc>
                <a:extLst>
                  <a:ext uri="{0D108BD9-81ED-4DB2-BD59-A6C34878D82A}">
                    <a16:rowId xmlns:a16="http://schemas.microsoft.com/office/drawing/2014/main" val="4223628406"/>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Devote 15% of our work to enablers to support efficient development and delivery of future business requirements. </a:t>
                      </a:r>
                    </a:p>
                  </a:txBody>
                  <a:tcPr/>
                </a:tc>
                <a:tc>
                  <a:txBody>
                    <a:bodyPr/>
                    <a:lstStyle/>
                    <a:p>
                      <a:r>
                        <a:rPr lang="en-US" dirty="0"/>
                        <a:t>8</a:t>
                      </a:r>
                    </a:p>
                  </a:txBody>
                  <a:tcPr/>
                </a:tc>
                <a:extLst>
                  <a:ext uri="{0D108BD9-81ED-4DB2-BD59-A6C34878D82A}">
                    <a16:rowId xmlns:a16="http://schemas.microsoft.com/office/drawing/2014/main" val="3103984598"/>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 the capability for a </a:t>
                      </a:r>
                      <a:r>
                        <a:rPr lang="en-US" sz="1800" kern="1200" dirty="0">
                          <a:solidFill>
                            <a:schemeClr val="dk1"/>
                          </a:solidFill>
                          <a:effectLst/>
                          <a:latin typeface="+mn-lt"/>
                          <a:ea typeface="+mn-ea"/>
                          <a:cs typeface="+mn-cs"/>
                        </a:rPr>
                        <a:t>State Program Manager or Approving Official to select ranking pools for funding.</a:t>
                      </a:r>
                      <a:endParaRPr lang="en-US" dirty="0"/>
                    </a:p>
                  </a:txBody>
                  <a:tcPr/>
                </a:tc>
                <a:tc>
                  <a:txBody>
                    <a:bodyPr/>
                    <a:lstStyle/>
                    <a:p>
                      <a:r>
                        <a:rPr lang="en-US" dirty="0"/>
                        <a:t>10</a:t>
                      </a:r>
                    </a:p>
                  </a:txBody>
                  <a:tcPr/>
                </a:tc>
                <a:extLst>
                  <a:ext uri="{0D108BD9-81ED-4DB2-BD59-A6C34878D82A}">
                    <a16:rowId xmlns:a16="http://schemas.microsoft.com/office/drawing/2014/main" val="3760459217"/>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Cleanup orphan tasks that are present in Production</a:t>
                      </a:r>
                    </a:p>
                  </a:txBody>
                  <a:tcPr/>
                </a:tc>
                <a:tc>
                  <a:txBody>
                    <a:bodyPr/>
                    <a:lstStyle/>
                    <a:p>
                      <a:r>
                        <a:rPr lang="en-US" dirty="0"/>
                        <a:t>9</a:t>
                      </a:r>
                    </a:p>
                  </a:txBody>
                  <a:tcPr/>
                </a:tc>
                <a:extLst>
                  <a:ext uri="{0D108BD9-81ED-4DB2-BD59-A6C34878D82A}">
                    <a16:rowId xmlns:a16="http://schemas.microsoft.com/office/drawing/2014/main" val="44166603"/>
                  </a:ext>
                </a:extLst>
              </a:tr>
              <a:tr h="372534">
                <a:tc>
                  <a:txBody>
                    <a:bodyPr/>
                    <a:lstStyle/>
                    <a:p>
                      <a:endParaRPr lang="en-US"/>
                    </a:p>
                  </a:txBody>
                  <a:tcPr/>
                </a:tc>
                <a:tc>
                  <a:txBody>
                    <a:bodyPr/>
                    <a:lstStyle/>
                    <a:p>
                      <a:endParaRPr lang="en-US" dirty="0"/>
                    </a:p>
                  </a:txBody>
                  <a:tcPr/>
                </a:tc>
                <a:extLst>
                  <a:ext uri="{0D108BD9-81ED-4DB2-BD59-A6C34878D82A}">
                    <a16:rowId xmlns:a16="http://schemas.microsoft.com/office/drawing/2014/main" val="4051057859"/>
                  </a:ext>
                </a:extLst>
              </a:tr>
            </a:tbl>
          </a:graphicData>
        </a:graphic>
      </p:graphicFrame>
      <p:graphicFrame>
        <p:nvGraphicFramePr>
          <p:cNvPr id="8" name="Table 7">
            <a:extLst>
              <a:ext uri="{FF2B5EF4-FFF2-40B4-BE49-F238E27FC236}">
                <a16:creationId xmlns:a16="http://schemas.microsoft.com/office/drawing/2014/main" id="{01764A30-F29A-4E35-AED7-C15DF9C1CE18}"/>
              </a:ext>
            </a:extLst>
          </p:cNvPr>
          <p:cNvGraphicFramePr>
            <a:graphicFrameLocks noGrp="1"/>
          </p:cNvGraphicFramePr>
          <p:nvPr>
            <p:extLst/>
          </p:nvPr>
        </p:nvGraphicFramePr>
        <p:xfrm>
          <a:off x="286810" y="4304951"/>
          <a:ext cx="11566524" cy="2392680"/>
        </p:xfrm>
        <a:graphic>
          <a:graphicData uri="http://schemas.openxmlformats.org/drawingml/2006/table">
            <a:tbl>
              <a:tblPr firstRow="1" bandRow="1">
                <a:tableStyleId>{5C22544A-7EE6-4342-B048-85BDC9FD1C3A}</a:tableStyleId>
              </a:tblPr>
              <a:tblGrid>
                <a:gridCol w="5783262">
                  <a:extLst>
                    <a:ext uri="{9D8B030D-6E8A-4147-A177-3AD203B41FA5}">
                      <a16:colId xmlns:a16="http://schemas.microsoft.com/office/drawing/2014/main" val="3755420228"/>
                    </a:ext>
                  </a:extLst>
                </a:gridCol>
                <a:gridCol w="5783262">
                  <a:extLst>
                    <a:ext uri="{9D8B030D-6E8A-4147-A177-3AD203B41FA5}">
                      <a16:colId xmlns:a16="http://schemas.microsoft.com/office/drawing/2014/main" val="938132888"/>
                    </a:ext>
                  </a:extLst>
                </a:gridCol>
              </a:tblGrid>
              <a:tr h="370840">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370840">
                <a:tc>
                  <a:txBody>
                    <a:bodyPr/>
                    <a:lstStyle/>
                    <a:p>
                      <a:endParaRPr lang="en-US" dirty="0"/>
                    </a:p>
                  </a:txBody>
                  <a:tcPr/>
                </a:tc>
                <a:tc>
                  <a:txBody>
                    <a:bodyPr/>
                    <a:lstStyle/>
                    <a:p>
                      <a:r>
                        <a:rPr lang="en-US" dirty="0"/>
                        <a:t>Team Atlantis work related to Selection Tool service calls #38366; #38359; #38558</a:t>
                      </a:r>
                    </a:p>
                  </a:txBody>
                  <a:tcPr/>
                </a:tc>
                <a:extLst>
                  <a:ext uri="{0D108BD9-81ED-4DB2-BD59-A6C34878D82A}">
                    <a16:rowId xmlns:a16="http://schemas.microsoft.com/office/drawing/2014/main" val="2575797289"/>
                  </a:ext>
                </a:extLst>
              </a:tr>
              <a:tr h="370840">
                <a:tc>
                  <a:txBody>
                    <a:bodyPr/>
                    <a:lstStyle/>
                    <a:p>
                      <a:endParaRPr lang="en-US" dirty="0"/>
                    </a:p>
                  </a:txBody>
                  <a:tcPr/>
                </a:tc>
                <a:tc>
                  <a:txBody>
                    <a:bodyPr/>
                    <a:lstStyle/>
                    <a:p>
                      <a:r>
                        <a:rPr lang="en-US" dirty="0"/>
                        <a:t>PT1 work related to Selection Tool service calls #38353, 38362, 38370, 38368, 38364, 38361</a:t>
                      </a:r>
                    </a:p>
                  </a:txBody>
                  <a:tcPr/>
                </a:tc>
                <a:extLst>
                  <a:ext uri="{0D108BD9-81ED-4DB2-BD59-A6C34878D82A}">
                    <a16:rowId xmlns:a16="http://schemas.microsoft.com/office/drawing/2014/main" val="113724801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54192986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939711292"/>
                  </a:ext>
                </a:extLst>
              </a:tr>
            </a:tbl>
          </a:graphicData>
        </a:graphic>
      </p:graphicFrame>
    </p:spTree>
    <p:extLst>
      <p:ext uri="{BB962C8B-B14F-4D97-AF65-F5344CB8AC3E}">
        <p14:creationId xmlns:p14="http://schemas.microsoft.com/office/powerpoint/2010/main" val="18200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9F3D-AC57-448C-A5CA-A77CB0B6B5CA}"/>
              </a:ext>
            </a:extLst>
          </p:cNvPr>
          <p:cNvSpPr>
            <a:spLocks noGrp="1"/>
          </p:cNvSpPr>
          <p:nvPr>
            <p:ph type="ctrTitle"/>
          </p:nvPr>
        </p:nvSpPr>
        <p:spPr>
          <a:xfrm>
            <a:off x="1676399" y="4191000"/>
            <a:ext cx="7772401" cy="987426"/>
          </a:xfrm>
        </p:spPr>
        <p:txBody>
          <a:bodyPr>
            <a:normAutofit fontScale="90000"/>
          </a:bodyPr>
          <a:lstStyle/>
          <a:p>
            <a:r>
              <a:rPr lang="en-US" dirty="0">
                <a:latin typeface="+mn-lt"/>
              </a:rPr>
              <a:t>PI 3 Retrospective</a:t>
            </a:r>
            <a:br>
              <a:rPr lang="en-US" dirty="0"/>
            </a:br>
            <a:endParaRPr lang="en-US" dirty="0"/>
          </a:p>
        </p:txBody>
      </p:sp>
      <p:sp>
        <p:nvSpPr>
          <p:cNvPr id="3" name="Subtitle 2">
            <a:extLst>
              <a:ext uri="{FF2B5EF4-FFF2-40B4-BE49-F238E27FC236}">
                <a16:creationId xmlns:a16="http://schemas.microsoft.com/office/drawing/2014/main" id="{E5F4B906-7088-4707-8BFE-B9A3FBCAD982}"/>
              </a:ext>
            </a:extLst>
          </p:cNvPr>
          <p:cNvSpPr>
            <a:spLocks noGrp="1"/>
          </p:cNvSpPr>
          <p:nvPr>
            <p:ph type="subTitle" idx="1"/>
          </p:nvPr>
        </p:nvSpPr>
        <p:spPr>
          <a:xfrm>
            <a:off x="1676399" y="4673601"/>
            <a:ext cx="6400801" cy="1090705"/>
          </a:xfrm>
        </p:spPr>
        <p:txBody>
          <a:bodyPr/>
          <a:lstStyle/>
          <a:p>
            <a:r>
              <a:rPr lang="en-US" dirty="0">
                <a:latin typeface="+mn-lt"/>
              </a:rPr>
              <a:t>L.J. Perry – RTE </a:t>
            </a:r>
          </a:p>
          <a:p>
            <a:r>
              <a:rPr lang="en-US" dirty="0">
                <a:latin typeface="+mn-lt"/>
              </a:rPr>
              <a:t>June 19, 2019</a:t>
            </a:r>
          </a:p>
        </p:txBody>
      </p:sp>
    </p:spTree>
    <p:extLst>
      <p:ext uri="{BB962C8B-B14F-4D97-AF65-F5344CB8AC3E}">
        <p14:creationId xmlns:p14="http://schemas.microsoft.com/office/powerpoint/2010/main" val="1265497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p:txBody>
          <a:bodyPr/>
          <a:lstStyle/>
          <a:p>
            <a:r>
              <a:rPr lang="en-US" dirty="0">
                <a:latin typeface="+mn-lt"/>
              </a:rPr>
              <a:t>Endeavour – Katrina Starkweather</a:t>
            </a:r>
          </a:p>
        </p:txBody>
      </p:sp>
      <p:sp>
        <p:nvSpPr>
          <p:cNvPr id="5" name="TextBox 4">
            <a:extLst>
              <a:ext uri="{FF2B5EF4-FFF2-40B4-BE49-F238E27FC236}">
                <a16:creationId xmlns:a16="http://schemas.microsoft.com/office/drawing/2014/main" id="{75D28C01-F337-455F-A770-C79AD4C68034}"/>
              </a:ext>
            </a:extLst>
          </p:cNvPr>
          <p:cNvSpPr txBox="1"/>
          <p:nvPr/>
        </p:nvSpPr>
        <p:spPr>
          <a:xfrm>
            <a:off x="263654" y="805934"/>
            <a:ext cx="11050200" cy="369332"/>
          </a:xfrm>
          <a:prstGeom prst="rect">
            <a:avLst/>
          </a:prstGeom>
          <a:noFill/>
        </p:spPr>
        <p:txBody>
          <a:bodyPr wrap="square" rtlCol="0">
            <a:spAutoFit/>
          </a:bodyPr>
          <a:lstStyle/>
          <a:p>
            <a:r>
              <a:rPr lang="en-US" dirty="0"/>
              <a:t>Select Agreements and Create/Edit Agreement Items</a:t>
            </a:r>
          </a:p>
        </p:txBody>
      </p:sp>
      <p:graphicFrame>
        <p:nvGraphicFramePr>
          <p:cNvPr id="6" name="Table 5">
            <a:extLst>
              <a:ext uri="{FF2B5EF4-FFF2-40B4-BE49-F238E27FC236}">
                <a16:creationId xmlns:a16="http://schemas.microsoft.com/office/drawing/2014/main" id="{6FDCE1DE-A649-462C-9640-BFB293B5DDC2}"/>
              </a:ext>
            </a:extLst>
          </p:cNvPr>
          <p:cNvGraphicFramePr>
            <a:graphicFrameLocks noGrp="1"/>
          </p:cNvGraphicFramePr>
          <p:nvPr>
            <p:extLst/>
          </p:nvPr>
        </p:nvGraphicFramePr>
        <p:xfrm>
          <a:off x="286810" y="1175268"/>
          <a:ext cx="11566524" cy="3657600"/>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351498">
                <a:tc>
                  <a:txBody>
                    <a:bodyPr/>
                    <a:lstStyle/>
                    <a:p>
                      <a:r>
                        <a:rPr lang="en-US" dirty="0"/>
                        <a:t>Committed Objectives</a:t>
                      </a:r>
                    </a:p>
                  </a:txBody>
                  <a:tcPr/>
                </a:tc>
                <a:tc>
                  <a:txBody>
                    <a:bodyPr/>
                    <a:lstStyle/>
                    <a:p>
                      <a:r>
                        <a:rPr lang="en-US" dirty="0"/>
                        <a:t>Planned Value</a:t>
                      </a:r>
                    </a:p>
                  </a:txBody>
                  <a:tcPr/>
                </a:tc>
                <a:extLst>
                  <a:ext uri="{0D108BD9-81ED-4DB2-BD59-A6C34878D82A}">
                    <a16:rowId xmlns:a16="http://schemas.microsoft.com/office/drawing/2014/main" val="1694907625"/>
                  </a:ext>
                </a:extLst>
              </a:tr>
              <a:tr h="3514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Resolve all major and critical defects so that our customer </a:t>
                      </a:r>
                      <a:r>
                        <a:rPr lang="en-US" sz="1800" kern="1200" dirty="0">
                          <a:solidFill>
                            <a:schemeClr val="dk1"/>
                          </a:solidFill>
                          <a:effectLst/>
                          <a:latin typeface="+mn-lt"/>
                          <a:ea typeface="+mn-ea"/>
                          <a:cs typeface="+mn-cs"/>
                        </a:rPr>
                        <a:t>can use CD without issue.</a:t>
                      </a:r>
                      <a:endParaRPr lang="en-US" dirty="0"/>
                    </a:p>
                  </a:txBody>
                  <a:tcPr/>
                </a:tc>
                <a:tc>
                  <a:txBody>
                    <a:bodyPr/>
                    <a:lstStyle/>
                    <a:p>
                      <a:r>
                        <a:rPr lang="en-US" dirty="0"/>
                        <a:t>9</a:t>
                      </a:r>
                    </a:p>
                  </a:txBody>
                  <a:tcPr/>
                </a:tc>
                <a:extLst>
                  <a:ext uri="{0D108BD9-81ED-4DB2-BD59-A6C34878D82A}">
                    <a16:rowId xmlns:a16="http://schemas.microsoft.com/office/drawing/2014/main" val="3785957951"/>
                  </a:ext>
                </a:extLst>
              </a:tr>
              <a:tr h="6039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 the capability for a </a:t>
                      </a:r>
                      <a:r>
                        <a:rPr lang="en-US" sz="1800" kern="1200" dirty="0">
                          <a:solidFill>
                            <a:schemeClr val="dk1"/>
                          </a:solidFill>
                          <a:effectLst/>
                          <a:latin typeface="+mn-lt"/>
                          <a:ea typeface="+mn-ea"/>
                          <a:cs typeface="+mn-cs"/>
                        </a:rPr>
                        <a:t>State Program Manager or Approving Official to select CART Assessment IDs from ranking pools for funding.</a:t>
                      </a:r>
                      <a:endParaRPr lang="en-US" dirty="0"/>
                    </a:p>
                  </a:txBody>
                  <a:tcPr/>
                </a:tc>
                <a:tc>
                  <a:txBody>
                    <a:bodyPr/>
                    <a:lstStyle/>
                    <a:p>
                      <a:r>
                        <a:rPr lang="en-US" dirty="0"/>
                        <a:t>10</a:t>
                      </a:r>
                    </a:p>
                  </a:txBody>
                  <a:tcPr/>
                </a:tc>
                <a:extLst>
                  <a:ext uri="{0D108BD9-81ED-4DB2-BD59-A6C34878D82A}">
                    <a16:rowId xmlns:a16="http://schemas.microsoft.com/office/drawing/2014/main" val="4223628406"/>
                  </a:ext>
                </a:extLst>
              </a:tr>
              <a:tr h="6039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 the ability for planners to submit agreement items from the selected practices that have been assessed and ranked in CART in order to obligate funds for our customers.</a:t>
                      </a:r>
                    </a:p>
                  </a:txBody>
                  <a:tcPr/>
                </a:tc>
                <a:tc>
                  <a:txBody>
                    <a:bodyPr/>
                    <a:lstStyle/>
                    <a:p>
                      <a:r>
                        <a:rPr lang="en-US" dirty="0"/>
                        <a:t>10</a:t>
                      </a:r>
                    </a:p>
                  </a:txBody>
                  <a:tcPr/>
                </a:tc>
                <a:extLst>
                  <a:ext uri="{0D108BD9-81ED-4DB2-BD59-A6C34878D82A}">
                    <a16:rowId xmlns:a16="http://schemas.microsoft.com/office/drawing/2014/main" val="3103984598"/>
                  </a:ext>
                </a:extLst>
              </a:tr>
              <a:tr h="3514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Deliver a working product by completing our testing of PI3 stories.</a:t>
                      </a:r>
                    </a:p>
                  </a:txBody>
                  <a:tcPr/>
                </a:tc>
                <a:tc>
                  <a:txBody>
                    <a:bodyPr/>
                    <a:lstStyle/>
                    <a:p>
                      <a:r>
                        <a:rPr lang="en-US" dirty="0"/>
                        <a:t>8</a:t>
                      </a:r>
                    </a:p>
                  </a:txBody>
                  <a:tcPr/>
                </a:tc>
                <a:extLst>
                  <a:ext uri="{0D108BD9-81ED-4DB2-BD59-A6C34878D82A}">
                    <a16:rowId xmlns:a16="http://schemas.microsoft.com/office/drawing/2014/main" val="3760459217"/>
                  </a:ext>
                </a:extLst>
              </a:tr>
              <a:tr h="862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Devote 15% of our work to enablers to support efficient development and delivery of future business requirements. </a:t>
                      </a:r>
                    </a:p>
                    <a:p>
                      <a:endParaRPr lang="en-US" dirty="0"/>
                    </a:p>
                  </a:txBody>
                  <a:tcPr/>
                </a:tc>
                <a:tc>
                  <a:txBody>
                    <a:bodyPr/>
                    <a:lstStyle/>
                    <a:p>
                      <a:r>
                        <a:rPr lang="en-US" dirty="0"/>
                        <a:t>8</a:t>
                      </a:r>
                    </a:p>
                  </a:txBody>
                  <a:tcPr/>
                </a:tc>
                <a:extLst>
                  <a:ext uri="{0D108BD9-81ED-4DB2-BD59-A6C34878D82A}">
                    <a16:rowId xmlns:a16="http://schemas.microsoft.com/office/drawing/2014/main" val="44166603"/>
                  </a:ext>
                </a:extLst>
              </a:tr>
              <a:tr h="351498">
                <a:tc>
                  <a:txBody>
                    <a:bodyPr/>
                    <a:lstStyle/>
                    <a:p>
                      <a:endParaRPr lang="en-US"/>
                    </a:p>
                  </a:txBody>
                  <a:tcPr/>
                </a:tc>
                <a:tc>
                  <a:txBody>
                    <a:bodyPr/>
                    <a:lstStyle/>
                    <a:p>
                      <a:endParaRPr lang="en-US" dirty="0"/>
                    </a:p>
                  </a:txBody>
                  <a:tcPr/>
                </a:tc>
                <a:extLst>
                  <a:ext uri="{0D108BD9-81ED-4DB2-BD59-A6C34878D82A}">
                    <a16:rowId xmlns:a16="http://schemas.microsoft.com/office/drawing/2014/main" val="4051057859"/>
                  </a:ext>
                </a:extLst>
              </a:tr>
            </a:tbl>
          </a:graphicData>
        </a:graphic>
      </p:graphicFrame>
      <p:graphicFrame>
        <p:nvGraphicFramePr>
          <p:cNvPr id="8" name="Table 7">
            <a:extLst>
              <a:ext uri="{FF2B5EF4-FFF2-40B4-BE49-F238E27FC236}">
                <a16:creationId xmlns:a16="http://schemas.microsoft.com/office/drawing/2014/main" id="{01764A30-F29A-4E35-AED7-C15DF9C1CE18}"/>
              </a:ext>
            </a:extLst>
          </p:cNvPr>
          <p:cNvGraphicFramePr>
            <a:graphicFrameLocks noGrp="1"/>
          </p:cNvGraphicFramePr>
          <p:nvPr>
            <p:extLst/>
          </p:nvPr>
        </p:nvGraphicFramePr>
        <p:xfrm>
          <a:off x="286810" y="4127395"/>
          <a:ext cx="11520212" cy="3200400"/>
        </p:xfrm>
        <a:graphic>
          <a:graphicData uri="http://schemas.openxmlformats.org/drawingml/2006/table">
            <a:tbl>
              <a:tblPr firstRow="1" bandRow="1">
                <a:tableStyleId>{5C22544A-7EE6-4342-B048-85BDC9FD1C3A}</a:tableStyleId>
              </a:tblPr>
              <a:tblGrid>
                <a:gridCol w="5760106">
                  <a:extLst>
                    <a:ext uri="{9D8B030D-6E8A-4147-A177-3AD203B41FA5}">
                      <a16:colId xmlns:a16="http://schemas.microsoft.com/office/drawing/2014/main" val="3755420228"/>
                    </a:ext>
                  </a:extLst>
                </a:gridCol>
                <a:gridCol w="5760106">
                  <a:extLst>
                    <a:ext uri="{9D8B030D-6E8A-4147-A177-3AD203B41FA5}">
                      <a16:colId xmlns:a16="http://schemas.microsoft.com/office/drawing/2014/main" val="938132888"/>
                    </a:ext>
                  </a:extLst>
                </a:gridCol>
              </a:tblGrid>
              <a:tr h="356679">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891698">
                <a:tc>
                  <a:txBody>
                    <a:bodyPr/>
                    <a:lstStyle/>
                    <a:p>
                      <a:endParaRPr lang="en-US" dirty="0"/>
                    </a:p>
                  </a:txBody>
                  <a:tcPr/>
                </a:tc>
                <a:tc>
                  <a:txBody>
                    <a:bodyPr/>
                    <a:lstStyle/>
                    <a:p>
                      <a:r>
                        <a:rPr lang="en-US" dirty="0"/>
                        <a:t>CART must complete Ranking Pool and association to practice in order for the Endeavour to complete the selection assessment tool.</a:t>
                      </a:r>
                    </a:p>
                  </a:txBody>
                  <a:tcPr/>
                </a:tc>
                <a:extLst>
                  <a:ext uri="{0D108BD9-81ED-4DB2-BD59-A6C34878D82A}">
                    <a16:rowId xmlns:a16="http://schemas.microsoft.com/office/drawing/2014/main" val="2575797289"/>
                  </a:ext>
                </a:extLst>
              </a:tr>
              <a:tr h="624189">
                <a:tc>
                  <a:txBody>
                    <a:bodyPr/>
                    <a:lstStyle/>
                    <a:p>
                      <a:endParaRPr lang="en-US" dirty="0"/>
                    </a:p>
                  </a:txBody>
                  <a:tcPr/>
                </a:tc>
                <a:tc>
                  <a:txBody>
                    <a:bodyPr/>
                    <a:lstStyle/>
                    <a:p>
                      <a:r>
                        <a:rPr lang="en-US" dirty="0"/>
                        <a:t>PT3 Fund Manager needs to complete allocation of ranking pool with CART Assessment ID in order for the Endeavour to complete the selection assessment tool.</a:t>
                      </a:r>
                    </a:p>
                  </a:txBody>
                  <a:tcPr/>
                </a:tc>
                <a:extLst>
                  <a:ext uri="{0D108BD9-81ED-4DB2-BD59-A6C34878D82A}">
                    <a16:rowId xmlns:a16="http://schemas.microsoft.com/office/drawing/2014/main" val="1137248013"/>
                  </a:ext>
                </a:extLst>
              </a:tr>
              <a:tr h="624189">
                <a:tc>
                  <a:txBody>
                    <a:bodyPr/>
                    <a:lstStyle/>
                    <a:p>
                      <a:endParaRPr lang="en-US" dirty="0"/>
                    </a:p>
                  </a:txBody>
                  <a:tcPr/>
                </a:tc>
                <a:tc>
                  <a:txBody>
                    <a:bodyPr/>
                    <a:lstStyle/>
                    <a:p>
                      <a:r>
                        <a:rPr lang="en-US" dirty="0"/>
                        <a:t>CART must provide status of “submitted or completed” in order to complete the selection tool work.</a:t>
                      </a:r>
                    </a:p>
                  </a:txBody>
                  <a:tcPr/>
                </a:tc>
                <a:extLst>
                  <a:ext uri="{0D108BD9-81ED-4DB2-BD59-A6C34878D82A}">
                    <a16:rowId xmlns:a16="http://schemas.microsoft.com/office/drawing/2014/main" val="1541929860"/>
                  </a:ext>
                </a:extLst>
              </a:tr>
              <a:tr h="356679">
                <a:tc>
                  <a:txBody>
                    <a:bodyPr/>
                    <a:lstStyle/>
                    <a:p>
                      <a:endParaRPr lang="en-US"/>
                    </a:p>
                  </a:txBody>
                  <a:tcPr/>
                </a:tc>
                <a:tc>
                  <a:txBody>
                    <a:bodyPr/>
                    <a:lstStyle/>
                    <a:p>
                      <a:endParaRPr lang="en-US" dirty="0"/>
                    </a:p>
                  </a:txBody>
                  <a:tcPr/>
                </a:tc>
                <a:extLst>
                  <a:ext uri="{0D108BD9-81ED-4DB2-BD59-A6C34878D82A}">
                    <a16:rowId xmlns:a16="http://schemas.microsoft.com/office/drawing/2014/main" val="2939711292"/>
                  </a:ext>
                </a:extLst>
              </a:tr>
            </a:tbl>
          </a:graphicData>
        </a:graphic>
      </p:graphicFrame>
    </p:spTree>
    <p:extLst>
      <p:ext uri="{BB962C8B-B14F-4D97-AF65-F5344CB8AC3E}">
        <p14:creationId xmlns:p14="http://schemas.microsoft.com/office/powerpoint/2010/main" val="1049391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p:txBody>
          <a:bodyPr/>
          <a:lstStyle/>
          <a:p>
            <a:r>
              <a:rPr lang="en-US" dirty="0">
                <a:latin typeface="+mn-lt"/>
              </a:rPr>
              <a:t>CART Assessment – Joan Shy</a:t>
            </a:r>
            <a:endParaRPr lang="en-US" sz="2000" dirty="0">
              <a:latin typeface="+mn-lt"/>
            </a:endParaRPr>
          </a:p>
        </p:txBody>
      </p:sp>
      <p:sp>
        <p:nvSpPr>
          <p:cNvPr id="5" name="TextBox 4">
            <a:extLst>
              <a:ext uri="{FF2B5EF4-FFF2-40B4-BE49-F238E27FC236}">
                <a16:creationId xmlns:a16="http://schemas.microsoft.com/office/drawing/2014/main" id="{75D28C01-F337-455F-A770-C79AD4C68034}"/>
              </a:ext>
            </a:extLst>
          </p:cNvPr>
          <p:cNvSpPr txBox="1"/>
          <p:nvPr/>
        </p:nvSpPr>
        <p:spPr>
          <a:xfrm>
            <a:off x="263654" y="805934"/>
            <a:ext cx="11050200" cy="369332"/>
          </a:xfrm>
          <a:prstGeom prst="rect">
            <a:avLst/>
          </a:prstGeom>
          <a:noFill/>
        </p:spPr>
        <p:txBody>
          <a:bodyPr wrap="square" rtlCol="0">
            <a:spAutoFit/>
          </a:bodyPr>
          <a:lstStyle/>
          <a:p>
            <a:r>
              <a:rPr lang="en-US" dirty="0"/>
              <a:t>Land Unit Inventory, Resource Concerns, Resource Inventory, Existing Practices, Planned Practices</a:t>
            </a:r>
          </a:p>
        </p:txBody>
      </p:sp>
      <p:graphicFrame>
        <p:nvGraphicFramePr>
          <p:cNvPr id="7" name="Table 6">
            <a:extLst>
              <a:ext uri="{FF2B5EF4-FFF2-40B4-BE49-F238E27FC236}">
                <a16:creationId xmlns:a16="http://schemas.microsoft.com/office/drawing/2014/main" id="{6FDCE1DE-A649-462C-9640-BFB293B5DDC2}"/>
              </a:ext>
            </a:extLst>
          </p:cNvPr>
          <p:cNvGraphicFramePr>
            <a:graphicFrameLocks noGrp="1"/>
          </p:cNvGraphicFramePr>
          <p:nvPr>
            <p:extLst/>
          </p:nvPr>
        </p:nvGraphicFramePr>
        <p:xfrm>
          <a:off x="286810" y="1555670"/>
          <a:ext cx="11566524" cy="2607738"/>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372534">
                <a:tc>
                  <a:txBody>
                    <a:bodyPr/>
                    <a:lstStyle/>
                    <a:p>
                      <a:r>
                        <a:rPr lang="en-US" dirty="0"/>
                        <a:t>Committed Objective</a:t>
                      </a:r>
                    </a:p>
                  </a:txBody>
                  <a:tcPr/>
                </a:tc>
                <a:tc>
                  <a:txBody>
                    <a:bodyPr/>
                    <a:lstStyle/>
                    <a:p>
                      <a:r>
                        <a:rPr lang="en-US" dirty="0"/>
                        <a:t>Planned Value</a:t>
                      </a:r>
                    </a:p>
                  </a:txBody>
                  <a:tcPr/>
                </a:tc>
                <a:extLst>
                  <a:ext uri="{0D108BD9-81ED-4DB2-BD59-A6C34878D82A}">
                    <a16:rowId xmlns:a16="http://schemas.microsoft.com/office/drawing/2014/main" val="1694907625"/>
                  </a:ext>
                </a:extLst>
              </a:tr>
              <a:tr h="372534">
                <a:tc>
                  <a:txBody>
                    <a:bodyPr/>
                    <a:lstStyle/>
                    <a:p>
                      <a:r>
                        <a:rPr lang="en-US" dirty="0"/>
                        <a:t>1) Resource Inventory required questions </a:t>
                      </a:r>
                    </a:p>
                  </a:txBody>
                  <a:tcPr/>
                </a:tc>
                <a:tc>
                  <a:txBody>
                    <a:bodyPr/>
                    <a:lstStyle/>
                    <a:p>
                      <a:r>
                        <a:rPr lang="en-US" dirty="0"/>
                        <a:t>10</a:t>
                      </a:r>
                    </a:p>
                  </a:txBody>
                  <a:tcPr/>
                </a:tc>
                <a:extLst>
                  <a:ext uri="{0D108BD9-81ED-4DB2-BD59-A6C34878D82A}">
                    <a16:rowId xmlns:a16="http://schemas.microsoft.com/office/drawing/2014/main" val="3785957951"/>
                  </a:ext>
                </a:extLst>
              </a:tr>
              <a:tr h="372534">
                <a:tc>
                  <a:txBody>
                    <a:bodyPr/>
                    <a:lstStyle/>
                    <a:p>
                      <a:r>
                        <a:rPr lang="en-US" dirty="0"/>
                        <a:t>2) Land Unit Inventory Survey</a:t>
                      </a:r>
                    </a:p>
                  </a:txBody>
                  <a:tcPr/>
                </a:tc>
                <a:tc>
                  <a:txBody>
                    <a:bodyPr/>
                    <a:lstStyle/>
                    <a:p>
                      <a:r>
                        <a:rPr lang="en-US" dirty="0"/>
                        <a:t>10</a:t>
                      </a:r>
                    </a:p>
                  </a:txBody>
                  <a:tcPr/>
                </a:tc>
                <a:extLst>
                  <a:ext uri="{0D108BD9-81ED-4DB2-BD59-A6C34878D82A}">
                    <a16:rowId xmlns:a16="http://schemas.microsoft.com/office/drawing/2014/main" val="4223628406"/>
                  </a:ext>
                </a:extLst>
              </a:tr>
              <a:tr h="372534">
                <a:tc>
                  <a:txBody>
                    <a:bodyPr/>
                    <a:lstStyle/>
                    <a:p>
                      <a:r>
                        <a:rPr lang="en-US" dirty="0"/>
                        <a:t>3) Change Land use for Assessment</a:t>
                      </a:r>
                    </a:p>
                  </a:txBody>
                  <a:tcPr/>
                </a:tc>
                <a:tc>
                  <a:txBody>
                    <a:bodyPr/>
                    <a:lstStyle/>
                    <a:p>
                      <a:r>
                        <a:rPr lang="en-US" dirty="0"/>
                        <a:t>10</a:t>
                      </a:r>
                    </a:p>
                  </a:txBody>
                  <a:tcPr/>
                </a:tc>
                <a:extLst>
                  <a:ext uri="{0D108BD9-81ED-4DB2-BD59-A6C34878D82A}">
                    <a16:rowId xmlns:a16="http://schemas.microsoft.com/office/drawing/2014/main" val="3103984598"/>
                  </a:ext>
                </a:extLst>
              </a:tr>
              <a:tr h="372534">
                <a:tc>
                  <a:txBody>
                    <a:bodyPr/>
                    <a:lstStyle/>
                    <a:p>
                      <a:r>
                        <a:rPr lang="en-US" dirty="0"/>
                        <a:t>4) Stored Procedures</a:t>
                      </a:r>
                      <a:r>
                        <a:rPr lang="en-US" baseline="0" dirty="0"/>
                        <a:t> for Point Calculations</a:t>
                      </a:r>
                      <a:endParaRPr lang="en-US" dirty="0"/>
                    </a:p>
                  </a:txBody>
                  <a:tcPr/>
                </a:tc>
                <a:tc>
                  <a:txBody>
                    <a:bodyPr/>
                    <a:lstStyle/>
                    <a:p>
                      <a:r>
                        <a:rPr lang="en-US" dirty="0"/>
                        <a:t>10</a:t>
                      </a:r>
                    </a:p>
                  </a:txBody>
                  <a:tcPr/>
                </a:tc>
                <a:extLst>
                  <a:ext uri="{0D108BD9-81ED-4DB2-BD59-A6C34878D82A}">
                    <a16:rowId xmlns:a16="http://schemas.microsoft.com/office/drawing/2014/main" val="3760459217"/>
                  </a:ext>
                </a:extLst>
              </a:tr>
              <a:tr h="372534">
                <a:tc>
                  <a:txBody>
                    <a:bodyPr/>
                    <a:lstStyle/>
                    <a:p>
                      <a:endParaRPr lang="en-US"/>
                    </a:p>
                  </a:txBody>
                  <a:tcPr/>
                </a:tc>
                <a:tc>
                  <a:txBody>
                    <a:bodyPr/>
                    <a:lstStyle/>
                    <a:p>
                      <a:endParaRPr lang="en-US"/>
                    </a:p>
                  </a:txBody>
                  <a:tcPr/>
                </a:tc>
                <a:extLst>
                  <a:ext uri="{0D108BD9-81ED-4DB2-BD59-A6C34878D82A}">
                    <a16:rowId xmlns:a16="http://schemas.microsoft.com/office/drawing/2014/main" val="44166603"/>
                  </a:ext>
                </a:extLst>
              </a:tr>
              <a:tr h="37253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1057859"/>
                  </a:ext>
                </a:extLst>
              </a:tr>
            </a:tbl>
          </a:graphicData>
        </a:graphic>
      </p:graphicFrame>
      <p:graphicFrame>
        <p:nvGraphicFramePr>
          <p:cNvPr id="9" name="Table 8">
            <a:extLst>
              <a:ext uri="{FF2B5EF4-FFF2-40B4-BE49-F238E27FC236}">
                <a16:creationId xmlns:a16="http://schemas.microsoft.com/office/drawing/2014/main" id="{01764A30-F29A-4E35-AED7-C15DF9C1CE18}"/>
              </a:ext>
            </a:extLst>
          </p:cNvPr>
          <p:cNvGraphicFramePr>
            <a:graphicFrameLocks noGrp="1"/>
          </p:cNvGraphicFramePr>
          <p:nvPr>
            <p:extLst/>
          </p:nvPr>
        </p:nvGraphicFramePr>
        <p:xfrm>
          <a:off x="286810" y="4244152"/>
          <a:ext cx="11566524" cy="1854200"/>
        </p:xfrm>
        <a:graphic>
          <a:graphicData uri="http://schemas.openxmlformats.org/drawingml/2006/table">
            <a:tbl>
              <a:tblPr firstRow="1" bandRow="1">
                <a:tableStyleId>{5C22544A-7EE6-4342-B048-85BDC9FD1C3A}</a:tableStyleId>
              </a:tblPr>
              <a:tblGrid>
                <a:gridCol w="5783262">
                  <a:extLst>
                    <a:ext uri="{9D8B030D-6E8A-4147-A177-3AD203B41FA5}">
                      <a16:colId xmlns:a16="http://schemas.microsoft.com/office/drawing/2014/main" val="3755420228"/>
                    </a:ext>
                  </a:extLst>
                </a:gridCol>
                <a:gridCol w="5783262">
                  <a:extLst>
                    <a:ext uri="{9D8B030D-6E8A-4147-A177-3AD203B41FA5}">
                      <a16:colId xmlns:a16="http://schemas.microsoft.com/office/drawing/2014/main" val="938132888"/>
                    </a:ext>
                  </a:extLst>
                </a:gridCol>
              </a:tblGrid>
              <a:tr h="370840">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7579728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3724801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54192986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939711292"/>
                  </a:ext>
                </a:extLst>
              </a:tr>
            </a:tbl>
          </a:graphicData>
        </a:graphic>
      </p:graphicFrame>
    </p:spTree>
    <p:extLst>
      <p:ext uri="{BB962C8B-B14F-4D97-AF65-F5344CB8AC3E}">
        <p14:creationId xmlns:p14="http://schemas.microsoft.com/office/powerpoint/2010/main" val="2861469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p:txBody>
          <a:bodyPr/>
          <a:lstStyle/>
          <a:p>
            <a:r>
              <a:rPr lang="en-US" dirty="0">
                <a:latin typeface="+mn-lt"/>
              </a:rPr>
              <a:t>CART Configuration – Gregg Walters</a:t>
            </a:r>
          </a:p>
        </p:txBody>
      </p:sp>
      <p:sp>
        <p:nvSpPr>
          <p:cNvPr id="5" name="TextBox 4">
            <a:extLst>
              <a:ext uri="{FF2B5EF4-FFF2-40B4-BE49-F238E27FC236}">
                <a16:creationId xmlns:a16="http://schemas.microsoft.com/office/drawing/2014/main" id="{75D28C01-F337-455F-A770-C79AD4C68034}"/>
              </a:ext>
            </a:extLst>
          </p:cNvPr>
          <p:cNvSpPr txBox="1"/>
          <p:nvPr/>
        </p:nvSpPr>
        <p:spPr>
          <a:xfrm>
            <a:off x="263654" y="805934"/>
            <a:ext cx="11050200" cy="369332"/>
          </a:xfrm>
          <a:prstGeom prst="rect">
            <a:avLst/>
          </a:prstGeom>
          <a:noFill/>
        </p:spPr>
        <p:txBody>
          <a:bodyPr wrap="square" rtlCol="0">
            <a:spAutoFit/>
          </a:bodyPr>
          <a:lstStyle/>
          <a:p>
            <a:r>
              <a:rPr lang="en-US" dirty="0"/>
              <a:t>Provides the underlying framework used by CART Assessment and Ranking</a:t>
            </a:r>
          </a:p>
        </p:txBody>
      </p:sp>
      <p:graphicFrame>
        <p:nvGraphicFramePr>
          <p:cNvPr id="6" name="Table 5">
            <a:extLst>
              <a:ext uri="{FF2B5EF4-FFF2-40B4-BE49-F238E27FC236}">
                <a16:creationId xmlns:a16="http://schemas.microsoft.com/office/drawing/2014/main" id="{6FDCE1DE-A649-462C-9640-BFB293B5DDC2}"/>
              </a:ext>
            </a:extLst>
          </p:cNvPr>
          <p:cNvGraphicFramePr>
            <a:graphicFrameLocks noGrp="1"/>
          </p:cNvGraphicFramePr>
          <p:nvPr>
            <p:extLst/>
          </p:nvPr>
        </p:nvGraphicFramePr>
        <p:xfrm>
          <a:off x="286810" y="1379434"/>
          <a:ext cx="11566524" cy="3410376"/>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372534">
                <a:tc>
                  <a:txBody>
                    <a:bodyPr/>
                    <a:lstStyle/>
                    <a:p>
                      <a:r>
                        <a:rPr lang="en-US" dirty="0"/>
                        <a:t>Committed Objectives</a:t>
                      </a:r>
                    </a:p>
                  </a:txBody>
                  <a:tcPr/>
                </a:tc>
                <a:tc>
                  <a:txBody>
                    <a:bodyPr/>
                    <a:lstStyle/>
                    <a:p>
                      <a:r>
                        <a:rPr lang="en-US" dirty="0"/>
                        <a:t>Planned Value</a:t>
                      </a:r>
                    </a:p>
                  </a:txBody>
                  <a:tcPr/>
                </a:tc>
                <a:extLst>
                  <a:ext uri="{0D108BD9-81ED-4DB2-BD59-A6C34878D82A}">
                    <a16:rowId xmlns:a16="http://schemas.microsoft.com/office/drawing/2014/main" val="1694907625"/>
                  </a:ext>
                </a:extLst>
              </a:tr>
              <a:tr h="372534">
                <a:tc>
                  <a:txBody>
                    <a:bodyPr/>
                    <a:lstStyle/>
                    <a:p>
                      <a:r>
                        <a:rPr lang="en-US" dirty="0"/>
                        <a:t>Use CD-configured geospatial data to resolve answers to configured questions, geoprocessing.    (36264, 38233)</a:t>
                      </a:r>
                    </a:p>
                  </a:txBody>
                  <a:tcPr/>
                </a:tc>
                <a:tc>
                  <a:txBody>
                    <a:bodyPr/>
                    <a:lstStyle/>
                    <a:p>
                      <a:r>
                        <a:rPr lang="en-US" dirty="0"/>
                        <a:t>10</a:t>
                      </a:r>
                    </a:p>
                  </a:txBody>
                  <a:tcPr/>
                </a:tc>
                <a:extLst>
                  <a:ext uri="{0D108BD9-81ED-4DB2-BD59-A6C34878D82A}">
                    <a16:rowId xmlns:a16="http://schemas.microsoft.com/office/drawing/2014/main" val="3785957951"/>
                  </a:ext>
                </a:extLst>
              </a:tr>
              <a:tr h="372534">
                <a:tc>
                  <a:txBody>
                    <a:bodyPr/>
                    <a:lstStyle/>
                    <a:p>
                      <a:r>
                        <a:rPr lang="en-US" dirty="0"/>
                        <a:t>Calculate dynamic thresholds using various geospatial services .  (36221, 38248, 36679)</a:t>
                      </a:r>
                    </a:p>
                  </a:txBody>
                  <a:tcPr/>
                </a:tc>
                <a:tc>
                  <a:txBody>
                    <a:bodyPr/>
                    <a:lstStyle/>
                    <a:p>
                      <a:r>
                        <a:rPr lang="en-US" dirty="0"/>
                        <a:t>10</a:t>
                      </a:r>
                    </a:p>
                  </a:txBody>
                  <a:tcPr/>
                </a:tc>
                <a:extLst>
                  <a:ext uri="{0D108BD9-81ED-4DB2-BD59-A6C34878D82A}">
                    <a16:rowId xmlns:a16="http://schemas.microsoft.com/office/drawing/2014/main" val="4223628406"/>
                  </a:ext>
                </a:extLst>
              </a:tr>
              <a:tr h="372534">
                <a:tc>
                  <a:txBody>
                    <a:bodyPr/>
                    <a:lstStyle/>
                    <a:p>
                      <a:r>
                        <a:rPr lang="en-US" dirty="0"/>
                        <a:t>Improve publishing rules and reuse of display groups (both as the entire group and as a portion ) for added efficiency. (37171)</a:t>
                      </a:r>
                    </a:p>
                  </a:txBody>
                  <a:tcPr/>
                </a:tc>
                <a:tc>
                  <a:txBody>
                    <a:bodyPr/>
                    <a:lstStyle/>
                    <a:p>
                      <a:r>
                        <a:rPr lang="en-US" dirty="0"/>
                        <a:t>10</a:t>
                      </a:r>
                    </a:p>
                  </a:txBody>
                  <a:tcPr/>
                </a:tc>
                <a:extLst>
                  <a:ext uri="{0D108BD9-81ED-4DB2-BD59-A6C34878D82A}">
                    <a16:rowId xmlns:a16="http://schemas.microsoft.com/office/drawing/2014/main" val="3103984598"/>
                  </a:ext>
                </a:extLst>
              </a:tr>
              <a:tr h="372534">
                <a:tc>
                  <a:txBody>
                    <a:bodyPr/>
                    <a:lstStyle/>
                    <a:p>
                      <a:r>
                        <a:rPr lang="en-US" dirty="0"/>
                        <a:t>Access web services for various geospatial processing to resolve from external data services such as SDA and Conservation Resources. (36221, 38248, 36679)</a:t>
                      </a:r>
                    </a:p>
                  </a:txBody>
                  <a:tcPr/>
                </a:tc>
                <a:tc>
                  <a:txBody>
                    <a:bodyPr/>
                    <a:lstStyle/>
                    <a:p>
                      <a:r>
                        <a:rPr lang="en-US" dirty="0"/>
                        <a:t>10</a:t>
                      </a:r>
                    </a:p>
                  </a:txBody>
                  <a:tcPr/>
                </a:tc>
                <a:extLst>
                  <a:ext uri="{0D108BD9-81ED-4DB2-BD59-A6C34878D82A}">
                    <a16:rowId xmlns:a16="http://schemas.microsoft.com/office/drawing/2014/main" val="3760459217"/>
                  </a:ext>
                </a:extLst>
              </a:tr>
              <a:tr h="372534">
                <a:tc>
                  <a:txBody>
                    <a:bodyPr/>
                    <a:lstStyle/>
                    <a:p>
                      <a:r>
                        <a:rPr lang="en-US" dirty="0"/>
                        <a:t>Provide remediation of UAT defects.</a:t>
                      </a:r>
                    </a:p>
                  </a:txBody>
                  <a:tcPr/>
                </a:tc>
                <a:tc>
                  <a:txBody>
                    <a:bodyPr/>
                    <a:lstStyle/>
                    <a:p>
                      <a:r>
                        <a:rPr lang="en-US" dirty="0"/>
                        <a:t>7</a:t>
                      </a:r>
                    </a:p>
                  </a:txBody>
                  <a:tcPr/>
                </a:tc>
                <a:extLst>
                  <a:ext uri="{0D108BD9-81ED-4DB2-BD59-A6C34878D82A}">
                    <a16:rowId xmlns:a16="http://schemas.microsoft.com/office/drawing/2014/main" val="44166603"/>
                  </a:ext>
                </a:extLst>
              </a:tr>
              <a:tr h="372534">
                <a:tc>
                  <a:txBody>
                    <a:bodyPr/>
                    <a:lstStyle/>
                    <a:p>
                      <a:r>
                        <a:rPr lang="en-US" dirty="0"/>
                        <a:t>Provide predefined question choices for efficiency and integrity. (38233)</a:t>
                      </a:r>
                    </a:p>
                  </a:txBody>
                  <a:tcPr/>
                </a:tc>
                <a:tc>
                  <a:txBody>
                    <a:bodyPr/>
                    <a:lstStyle/>
                    <a:p>
                      <a:r>
                        <a:rPr lang="en-US" dirty="0"/>
                        <a:t>8</a:t>
                      </a:r>
                    </a:p>
                  </a:txBody>
                  <a:tcPr/>
                </a:tc>
                <a:extLst>
                  <a:ext uri="{0D108BD9-81ED-4DB2-BD59-A6C34878D82A}">
                    <a16:rowId xmlns:a16="http://schemas.microsoft.com/office/drawing/2014/main" val="4051057859"/>
                  </a:ext>
                </a:extLst>
              </a:tr>
            </a:tbl>
          </a:graphicData>
        </a:graphic>
      </p:graphicFrame>
      <p:graphicFrame>
        <p:nvGraphicFramePr>
          <p:cNvPr id="8" name="Table 7">
            <a:extLst>
              <a:ext uri="{FF2B5EF4-FFF2-40B4-BE49-F238E27FC236}">
                <a16:creationId xmlns:a16="http://schemas.microsoft.com/office/drawing/2014/main" id="{01764A30-F29A-4E35-AED7-C15DF9C1CE18}"/>
              </a:ext>
            </a:extLst>
          </p:cNvPr>
          <p:cNvGraphicFramePr>
            <a:graphicFrameLocks noGrp="1"/>
          </p:cNvGraphicFramePr>
          <p:nvPr>
            <p:extLst/>
          </p:nvPr>
        </p:nvGraphicFramePr>
        <p:xfrm>
          <a:off x="286810" y="4876801"/>
          <a:ext cx="11566524" cy="1280160"/>
        </p:xfrm>
        <a:graphic>
          <a:graphicData uri="http://schemas.openxmlformats.org/drawingml/2006/table">
            <a:tbl>
              <a:tblPr firstRow="1" bandRow="1">
                <a:tableStyleId>{5C22544A-7EE6-4342-B048-85BDC9FD1C3A}</a:tableStyleId>
              </a:tblPr>
              <a:tblGrid>
                <a:gridCol w="5042379">
                  <a:extLst>
                    <a:ext uri="{9D8B030D-6E8A-4147-A177-3AD203B41FA5}">
                      <a16:colId xmlns:a16="http://schemas.microsoft.com/office/drawing/2014/main" val="3755420228"/>
                    </a:ext>
                  </a:extLst>
                </a:gridCol>
                <a:gridCol w="6524145">
                  <a:extLst>
                    <a:ext uri="{9D8B030D-6E8A-4147-A177-3AD203B41FA5}">
                      <a16:colId xmlns:a16="http://schemas.microsoft.com/office/drawing/2014/main" val="938132888"/>
                    </a:ext>
                  </a:extLst>
                </a:gridCol>
              </a:tblGrid>
              <a:tr h="304800">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762000">
                <a:tc>
                  <a:txBody>
                    <a:bodyPr/>
                    <a:lstStyle/>
                    <a:p>
                      <a:r>
                        <a:rPr lang="en-US" dirty="0"/>
                        <a:t>None</a:t>
                      </a:r>
                    </a:p>
                  </a:txBody>
                  <a:tcPr/>
                </a:tc>
                <a:tc>
                  <a:txBody>
                    <a:bodyPr/>
                    <a:lstStyle/>
                    <a:p>
                      <a:r>
                        <a:rPr lang="en-US" dirty="0"/>
                        <a:t>Soil Data Access -- 29865</a:t>
                      </a:r>
                    </a:p>
                    <a:p>
                      <a:r>
                        <a:rPr lang="en-US" dirty="0"/>
                        <a:t>NGCE Geo Portal  -- 38233</a:t>
                      </a:r>
                      <a:br>
                        <a:rPr lang="en-US" dirty="0"/>
                      </a:br>
                      <a:r>
                        <a:rPr lang="en-US" dirty="0"/>
                        <a:t>Conservation Resources (CSU Web Services) -- 38248</a:t>
                      </a:r>
                    </a:p>
                  </a:txBody>
                  <a:tcPr/>
                </a:tc>
                <a:extLst>
                  <a:ext uri="{0D108BD9-81ED-4DB2-BD59-A6C34878D82A}">
                    <a16:rowId xmlns:a16="http://schemas.microsoft.com/office/drawing/2014/main" val="2575797289"/>
                  </a:ext>
                </a:extLst>
              </a:tr>
            </a:tbl>
          </a:graphicData>
        </a:graphic>
      </p:graphicFrame>
    </p:spTree>
    <p:extLst>
      <p:ext uri="{BB962C8B-B14F-4D97-AF65-F5344CB8AC3E}">
        <p14:creationId xmlns:p14="http://schemas.microsoft.com/office/powerpoint/2010/main" val="860244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p:txBody>
          <a:bodyPr/>
          <a:lstStyle/>
          <a:p>
            <a:r>
              <a:rPr lang="en-US" dirty="0">
                <a:latin typeface="+mn-lt"/>
              </a:rPr>
              <a:t>CART Ranking - Joan Shy</a:t>
            </a:r>
            <a:endParaRPr lang="en-US" sz="2000" dirty="0">
              <a:latin typeface="+mn-lt"/>
            </a:endParaRPr>
          </a:p>
        </p:txBody>
      </p:sp>
      <p:sp>
        <p:nvSpPr>
          <p:cNvPr id="5" name="TextBox 4">
            <a:extLst>
              <a:ext uri="{FF2B5EF4-FFF2-40B4-BE49-F238E27FC236}">
                <a16:creationId xmlns:a16="http://schemas.microsoft.com/office/drawing/2014/main" id="{75D28C01-F337-455F-A770-C79AD4C68034}"/>
              </a:ext>
            </a:extLst>
          </p:cNvPr>
          <p:cNvSpPr txBox="1"/>
          <p:nvPr/>
        </p:nvSpPr>
        <p:spPr>
          <a:xfrm>
            <a:off x="263654" y="805934"/>
            <a:ext cx="11050200" cy="646331"/>
          </a:xfrm>
          <a:prstGeom prst="rect">
            <a:avLst/>
          </a:prstGeom>
          <a:noFill/>
        </p:spPr>
        <p:txBody>
          <a:bodyPr wrap="square" rtlCol="0">
            <a:spAutoFit/>
          </a:bodyPr>
          <a:lstStyle/>
          <a:p>
            <a:r>
              <a:rPr lang="en-US" dirty="0"/>
              <a:t>Create National Ranking Templates, Configure State Ranking Pools, Determine Applicable Ranking Pools for an Assessed Practice Schedule, and Calculate Ranking Scores for Assessed Practice Schedules</a:t>
            </a:r>
          </a:p>
        </p:txBody>
      </p:sp>
      <p:graphicFrame>
        <p:nvGraphicFramePr>
          <p:cNvPr id="7" name="Table 6">
            <a:extLst>
              <a:ext uri="{FF2B5EF4-FFF2-40B4-BE49-F238E27FC236}">
                <a16:creationId xmlns:a16="http://schemas.microsoft.com/office/drawing/2014/main" id="{6FDCE1DE-A649-462C-9640-BFB293B5DDC2}"/>
              </a:ext>
            </a:extLst>
          </p:cNvPr>
          <p:cNvGraphicFramePr>
            <a:graphicFrameLocks noGrp="1"/>
          </p:cNvGraphicFramePr>
          <p:nvPr>
            <p:extLst/>
          </p:nvPr>
        </p:nvGraphicFramePr>
        <p:xfrm>
          <a:off x="286810" y="1537291"/>
          <a:ext cx="11566524" cy="3136056"/>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360045">
                <a:tc>
                  <a:txBody>
                    <a:bodyPr/>
                    <a:lstStyle/>
                    <a:p>
                      <a:r>
                        <a:rPr lang="en-US" dirty="0"/>
                        <a:t>Committed Objective</a:t>
                      </a:r>
                    </a:p>
                  </a:txBody>
                  <a:tcPr/>
                </a:tc>
                <a:tc>
                  <a:txBody>
                    <a:bodyPr/>
                    <a:lstStyle/>
                    <a:p>
                      <a:r>
                        <a:rPr lang="en-US" dirty="0"/>
                        <a:t>Planned Value</a:t>
                      </a:r>
                    </a:p>
                  </a:txBody>
                  <a:tcPr/>
                </a:tc>
                <a:extLst>
                  <a:ext uri="{0D108BD9-81ED-4DB2-BD59-A6C34878D82A}">
                    <a16:rowId xmlns:a16="http://schemas.microsoft.com/office/drawing/2014/main" val="1694907625"/>
                  </a:ext>
                </a:extLst>
              </a:tr>
              <a:tr h="372534">
                <a:tc>
                  <a:txBody>
                    <a:bodyPr/>
                    <a:lstStyle/>
                    <a:p>
                      <a:r>
                        <a:rPr lang="en-US" dirty="0"/>
                        <a:t>1) Integrate</a:t>
                      </a:r>
                      <a:r>
                        <a:rPr lang="en-US" baseline="0" dirty="0"/>
                        <a:t> 508(compliant)</a:t>
                      </a:r>
                      <a:endParaRPr lang="en-US" dirty="0"/>
                    </a:p>
                  </a:txBody>
                  <a:tcPr/>
                </a:tc>
                <a:tc>
                  <a:txBody>
                    <a:bodyPr/>
                    <a:lstStyle/>
                    <a:p>
                      <a:r>
                        <a:rPr lang="en-US" dirty="0"/>
                        <a:t>8</a:t>
                      </a:r>
                    </a:p>
                  </a:txBody>
                  <a:tcPr/>
                </a:tc>
                <a:extLst>
                  <a:ext uri="{0D108BD9-81ED-4DB2-BD59-A6C34878D82A}">
                    <a16:rowId xmlns:a16="http://schemas.microsoft.com/office/drawing/2014/main" val="3785957951"/>
                  </a:ext>
                </a:extLst>
              </a:tr>
              <a:tr h="372534">
                <a:tc>
                  <a:txBody>
                    <a:bodyPr/>
                    <a:lstStyle/>
                    <a:p>
                      <a:r>
                        <a:rPr lang="en-US" dirty="0"/>
                        <a:t>2) Determining applicable Ranking</a:t>
                      </a:r>
                      <a:r>
                        <a:rPr lang="en-US" baseline="0" dirty="0"/>
                        <a:t> Pools for an Assessed Practice Schedule</a:t>
                      </a:r>
                      <a:endParaRPr lang="en-US" dirty="0"/>
                    </a:p>
                  </a:txBody>
                  <a:tcPr/>
                </a:tc>
                <a:tc>
                  <a:txBody>
                    <a:bodyPr/>
                    <a:lstStyle/>
                    <a:p>
                      <a:r>
                        <a:rPr lang="en-US" dirty="0"/>
                        <a:t>10</a:t>
                      </a:r>
                    </a:p>
                  </a:txBody>
                  <a:tcPr/>
                </a:tc>
                <a:extLst>
                  <a:ext uri="{0D108BD9-81ED-4DB2-BD59-A6C34878D82A}">
                    <a16:rowId xmlns:a16="http://schemas.microsoft.com/office/drawing/2014/main" val="4223628406"/>
                  </a:ext>
                </a:extLst>
              </a:tr>
              <a:tr h="372534">
                <a:tc>
                  <a:txBody>
                    <a:bodyPr/>
                    <a:lstStyle/>
                    <a:p>
                      <a:r>
                        <a:rPr lang="en-US" dirty="0"/>
                        <a:t>3) Complete Ranking and</a:t>
                      </a:r>
                      <a:r>
                        <a:rPr lang="en-US" baseline="0" dirty="0"/>
                        <a:t> Calculate Score for Assessed Practice Schedules and Submit for Selection Review</a:t>
                      </a:r>
                      <a:endParaRPr lang="en-US" dirty="0"/>
                    </a:p>
                  </a:txBody>
                  <a:tcPr/>
                </a:tc>
                <a:tc>
                  <a:txBody>
                    <a:bodyPr/>
                    <a:lstStyle/>
                    <a:p>
                      <a:r>
                        <a:rPr lang="en-US" dirty="0"/>
                        <a:t>10</a:t>
                      </a:r>
                    </a:p>
                  </a:txBody>
                  <a:tcPr/>
                </a:tc>
                <a:extLst>
                  <a:ext uri="{0D108BD9-81ED-4DB2-BD59-A6C34878D82A}">
                    <a16:rowId xmlns:a16="http://schemas.microsoft.com/office/drawing/2014/main" val="3103984598"/>
                  </a:ext>
                </a:extLst>
              </a:tr>
              <a:tr h="372534">
                <a:tc>
                  <a:txBody>
                    <a:bodyPr/>
                    <a:lstStyle/>
                    <a:p>
                      <a:endParaRPr lang="en-US" dirty="0"/>
                    </a:p>
                  </a:txBody>
                  <a:tcPr/>
                </a:tc>
                <a:tc>
                  <a:txBody>
                    <a:bodyPr/>
                    <a:lstStyle/>
                    <a:p>
                      <a:endParaRPr lang="en-US"/>
                    </a:p>
                  </a:txBody>
                  <a:tcPr/>
                </a:tc>
                <a:extLst>
                  <a:ext uri="{0D108BD9-81ED-4DB2-BD59-A6C34878D82A}">
                    <a16:rowId xmlns:a16="http://schemas.microsoft.com/office/drawing/2014/main" val="3760459217"/>
                  </a:ext>
                </a:extLst>
              </a:tr>
              <a:tr h="372534">
                <a:tc>
                  <a:txBody>
                    <a:bodyPr/>
                    <a:lstStyle/>
                    <a:p>
                      <a:endParaRPr lang="en-US" dirty="0"/>
                    </a:p>
                  </a:txBody>
                  <a:tcPr/>
                </a:tc>
                <a:tc>
                  <a:txBody>
                    <a:bodyPr/>
                    <a:lstStyle/>
                    <a:p>
                      <a:endParaRPr lang="en-US"/>
                    </a:p>
                  </a:txBody>
                  <a:tcPr/>
                </a:tc>
                <a:extLst>
                  <a:ext uri="{0D108BD9-81ED-4DB2-BD59-A6C34878D82A}">
                    <a16:rowId xmlns:a16="http://schemas.microsoft.com/office/drawing/2014/main" val="44166603"/>
                  </a:ext>
                </a:extLst>
              </a:tr>
              <a:tr h="372534">
                <a:tc>
                  <a:txBody>
                    <a:bodyPr/>
                    <a:lstStyle/>
                    <a:p>
                      <a:br>
                        <a:rPr lang="en-US" dirty="0"/>
                      </a:br>
                      <a:endParaRPr lang="en-US" dirty="0"/>
                    </a:p>
                  </a:txBody>
                  <a:tcPr/>
                </a:tc>
                <a:tc>
                  <a:txBody>
                    <a:bodyPr/>
                    <a:lstStyle/>
                    <a:p>
                      <a:endParaRPr lang="en-US" dirty="0"/>
                    </a:p>
                  </a:txBody>
                  <a:tcPr/>
                </a:tc>
                <a:extLst>
                  <a:ext uri="{0D108BD9-81ED-4DB2-BD59-A6C34878D82A}">
                    <a16:rowId xmlns:a16="http://schemas.microsoft.com/office/drawing/2014/main" val="4051057859"/>
                  </a:ext>
                </a:extLst>
              </a:tr>
            </a:tbl>
          </a:graphicData>
        </a:graphic>
      </p:graphicFrame>
      <p:graphicFrame>
        <p:nvGraphicFramePr>
          <p:cNvPr id="8" name="Table 7">
            <a:extLst>
              <a:ext uri="{FF2B5EF4-FFF2-40B4-BE49-F238E27FC236}">
                <a16:creationId xmlns:a16="http://schemas.microsoft.com/office/drawing/2014/main" id="{01764A30-F29A-4E35-AED7-C15DF9C1CE18}"/>
              </a:ext>
            </a:extLst>
          </p:cNvPr>
          <p:cNvGraphicFramePr>
            <a:graphicFrameLocks noGrp="1"/>
          </p:cNvGraphicFramePr>
          <p:nvPr>
            <p:extLst/>
          </p:nvPr>
        </p:nvGraphicFramePr>
        <p:xfrm>
          <a:off x="286810" y="4609751"/>
          <a:ext cx="11566524" cy="1854200"/>
        </p:xfrm>
        <a:graphic>
          <a:graphicData uri="http://schemas.openxmlformats.org/drawingml/2006/table">
            <a:tbl>
              <a:tblPr firstRow="1" bandRow="1">
                <a:tableStyleId>{5C22544A-7EE6-4342-B048-85BDC9FD1C3A}</a:tableStyleId>
              </a:tblPr>
              <a:tblGrid>
                <a:gridCol w="5783262">
                  <a:extLst>
                    <a:ext uri="{9D8B030D-6E8A-4147-A177-3AD203B41FA5}">
                      <a16:colId xmlns:a16="http://schemas.microsoft.com/office/drawing/2014/main" val="3755420228"/>
                    </a:ext>
                  </a:extLst>
                </a:gridCol>
                <a:gridCol w="5783262">
                  <a:extLst>
                    <a:ext uri="{9D8B030D-6E8A-4147-A177-3AD203B41FA5}">
                      <a16:colId xmlns:a16="http://schemas.microsoft.com/office/drawing/2014/main" val="938132888"/>
                    </a:ext>
                  </a:extLst>
                </a:gridCol>
              </a:tblGrid>
              <a:tr h="370840">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370840">
                <a:tc>
                  <a:txBody>
                    <a:bodyPr/>
                    <a:lstStyle/>
                    <a:p>
                      <a:r>
                        <a:rPr lang="en-US" dirty="0"/>
                        <a:t>None</a:t>
                      </a:r>
                    </a:p>
                  </a:txBody>
                  <a:tcPr/>
                </a:tc>
                <a:tc>
                  <a:txBody>
                    <a:bodyPr/>
                    <a:lstStyle/>
                    <a:p>
                      <a:r>
                        <a:rPr lang="en-US" dirty="0"/>
                        <a:t>None</a:t>
                      </a:r>
                    </a:p>
                  </a:txBody>
                  <a:tcPr/>
                </a:tc>
                <a:extLst>
                  <a:ext uri="{0D108BD9-81ED-4DB2-BD59-A6C34878D82A}">
                    <a16:rowId xmlns:a16="http://schemas.microsoft.com/office/drawing/2014/main" val="257579728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3724801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541929860"/>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39711292"/>
                  </a:ext>
                </a:extLst>
              </a:tr>
            </a:tbl>
          </a:graphicData>
        </a:graphic>
      </p:graphicFrame>
    </p:spTree>
    <p:extLst>
      <p:ext uri="{BB962C8B-B14F-4D97-AF65-F5344CB8AC3E}">
        <p14:creationId xmlns:p14="http://schemas.microsoft.com/office/powerpoint/2010/main" val="1091630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PT1 - Mark Andre</a:t>
            </a:r>
          </a:p>
        </p:txBody>
      </p:sp>
      <p:sp>
        <p:nvSpPr>
          <p:cNvPr id="5" name="TextBox 4">
            <a:extLst>
              <a:ext uri="{FF2B5EF4-FFF2-40B4-BE49-F238E27FC236}">
                <a16:creationId xmlns:a16="http://schemas.microsoft.com/office/drawing/2014/main" id="{75D28C01-F337-455F-A770-C79AD4C68034}"/>
              </a:ext>
            </a:extLst>
          </p:cNvPr>
          <p:cNvSpPr txBox="1"/>
          <p:nvPr/>
        </p:nvSpPr>
        <p:spPr>
          <a:xfrm>
            <a:off x="263654" y="805934"/>
            <a:ext cx="11050200" cy="369332"/>
          </a:xfrm>
          <a:prstGeom prst="rect">
            <a:avLst/>
          </a:prstGeom>
          <a:noFill/>
        </p:spPr>
        <p:txBody>
          <a:bodyPr wrap="square" rtlCol="0">
            <a:spAutoFit/>
          </a:bodyPr>
          <a:lstStyle/>
          <a:p>
            <a:r>
              <a:rPr lang="en-US" dirty="0"/>
              <a:t>Farm Bill</a:t>
            </a:r>
          </a:p>
        </p:txBody>
      </p:sp>
      <p:graphicFrame>
        <p:nvGraphicFramePr>
          <p:cNvPr id="6" name="Table 5">
            <a:extLst>
              <a:ext uri="{FF2B5EF4-FFF2-40B4-BE49-F238E27FC236}">
                <a16:creationId xmlns:a16="http://schemas.microsoft.com/office/drawing/2014/main" id="{6FDCE1DE-A649-462C-9640-BFB293B5DDC2}"/>
              </a:ext>
            </a:extLst>
          </p:cNvPr>
          <p:cNvGraphicFramePr>
            <a:graphicFrameLocks noGrp="1"/>
          </p:cNvGraphicFramePr>
          <p:nvPr>
            <p:extLst>
              <p:ext uri="{D42A27DB-BD31-4B8C-83A1-F6EECF244321}">
                <p14:modId xmlns:p14="http://schemas.microsoft.com/office/powerpoint/2010/main" val="3582229837"/>
              </p:ext>
            </p:extLst>
          </p:nvPr>
        </p:nvGraphicFramePr>
        <p:xfrm>
          <a:off x="286810" y="1379434"/>
          <a:ext cx="11566524" cy="3632085"/>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372534">
                <a:tc>
                  <a:txBody>
                    <a:bodyPr/>
                    <a:lstStyle/>
                    <a:p>
                      <a:r>
                        <a:rPr lang="en-US" dirty="0"/>
                        <a:t>Committed Objectives</a:t>
                      </a:r>
                    </a:p>
                  </a:txBody>
                  <a:tcPr/>
                </a:tc>
                <a:tc>
                  <a:txBody>
                    <a:bodyPr/>
                    <a:lstStyle/>
                    <a:p>
                      <a:r>
                        <a:rPr lang="en-US" dirty="0"/>
                        <a:t>Planned Value</a:t>
                      </a:r>
                    </a:p>
                  </a:txBody>
                  <a:tcPr/>
                </a:tc>
                <a:extLst>
                  <a:ext uri="{0D108BD9-81ED-4DB2-BD59-A6C34878D82A}">
                    <a16:rowId xmlns:a16="http://schemas.microsoft.com/office/drawing/2014/main" val="1694907625"/>
                  </a:ext>
                </a:extLst>
              </a:tr>
              <a:tr h="367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EQIP Stewardship Contracts</a:t>
                      </a:r>
                    </a:p>
                  </a:txBody>
                  <a:tcPr/>
                </a:tc>
                <a:tc>
                  <a:txBody>
                    <a:bodyPr/>
                    <a:lstStyle/>
                    <a:p>
                      <a:r>
                        <a:rPr lang="en-US" dirty="0"/>
                        <a:t>10</a:t>
                      </a:r>
                    </a:p>
                  </a:txBody>
                  <a:tcPr/>
                </a:tc>
                <a:extLst>
                  <a:ext uri="{0D108BD9-81ED-4DB2-BD59-A6C34878D82A}">
                    <a16:rowId xmlns:a16="http://schemas.microsoft.com/office/drawing/2014/main" val="3785957951"/>
                  </a:ext>
                </a:extLst>
              </a:tr>
              <a:tr h="1287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Advance Payment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a:t>
                      </a:r>
                    </a:p>
                  </a:txBody>
                  <a:tcPr/>
                </a:tc>
                <a:extLst>
                  <a:ext uri="{0D108BD9-81ED-4DB2-BD59-A6C34878D82A}">
                    <a16:rowId xmlns:a16="http://schemas.microsoft.com/office/drawing/2014/main" val="1495707596"/>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ACEP-ALE Easements (Stage I) </a:t>
                      </a:r>
                      <a:r>
                        <a:rPr lang="en-US" sz="1800" kern="1200" dirty="0">
                          <a:solidFill>
                            <a:schemeClr val="dk1"/>
                          </a:solidFill>
                          <a:effectLst/>
                          <a:latin typeface="+mn-lt"/>
                          <a:ea typeface="+mn-ea"/>
                          <a:cs typeface="+mn-cs"/>
                        </a:rPr>
                        <a:t>- add the ability to enter Parcel Contract applications and link to parent Program Agreement</a:t>
                      </a:r>
                      <a:endParaRPr lang="en-US" dirty="0"/>
                    </a:p>
                  </a:txBody>
                  <a:tcPr/>
                </a:tc>
                <a:tc>
                  <a:txBody>
                    <a:bodyPr/>
                    <a:lstStyle/>
                    <a:p>
                      <a:r>
                        <a:rPr lang="en-US" dirty="0"/>
                        <a:t>10</a:t>
                      </a:r>
                    </a:p>
                  </a:txBody>
                  <a:tcPr/>
                </a:tc>
                <a:extLst>
                  <a:ext uri="{0D108BD9-81ED-4DB2-BD59-A6C34878D82A}">
                    <a16:rowId xmlns:a16="http://schemas.microsoft.com/office/drawing/2014/main" val="4223628406"/>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EQIP ‘Classic’ Contracts (Stretch)</a:t>
                      </a:r>
                    </a:p>
                  </a:txBody>
                  <a:tcPr/>
                </a:tc>
                <a:tc>
                  <a:txBody>
                    <a:bodyPr/>
                    <a:lstStyle/>
                    <a:p>
                      <a:r>
                        <a:rPr lang="en-US" dirty="0"/>
                        <a:t> </a:t>
                      </a:r>
                    </a:p>
                  </a:txBody>
                  <a:tcPr/>
                </a:tc>
                <a:extLst>
                  <a:ext uri="{0D108BD9-81ED-4DB2-BD59-A6C34878D82A}">
                    <a16:rowId xmlns:a16="http://schemas.microsoft.com/office/drawing/2014/main" val="3103984598"/>
                  </a:ext>
                </a:extLst>
              </a:tr>
              <a:tr h="372534">
                <a:tc>
                  <a:txBody>
                    <a:bodyPr/>
                    <a:lstStyle/>
                    <a:p>
                      <a:r>
                        <a:rPr lang="en-US" dirty="0"/>
                        <a:t>CSP Annual Payment and Contract limits</a:t>
                      </a:r>
                    </a:p>
                  </a:txBody>
                  <a:tcPr/>
                </a:tc>
                <a:tc>
                  <a:txBody>
                    <a:bodyPr/>
                    <a:lstStyle/>
                    <a:p>
                      <a:r>
                        <a:rPr lang="en-US" dirty="0"/>
                        <a:t>10</a:t>
                      </a:r>
                    </a:p>
                  </a:txBody>
                  <a:tcPr/>
                </a:tc>
                <a:extLst>
                  <a:ext uri="{0D108BD9-81ED-4DB2-BD59-A6C34878D82A}">
                    <a16:rowId xmlns:a16="http://schemas.microsoft.com/office/drawing/2014/main" val="3760459217"/>
                  </a:ext>
                </a:extLst>
              </a:tr>
              <a:tr h="372534">
                <a:tc>
                  <a:txBody>
                    <a:bodyPr/>
                    <a:lstStyle/>
                    <a:p>
                      <a:r>
                        <a:rPr lang="en-US" dirty="0"/>
                        <a:t>Support CART integration </a:t>
                      </a:r>
                    </a:p>
                  </a:txBody>
                  <a:tcPr/>
                </a:tc>
                <a:tc>
                  <a:txBody>
                    <a:bodyPr/>
                    <a:lstStyle/>
                    <a:p>
                      <a:r>
                        <a:rPr lang="en-US" dirty="0"/>
                        <a:t>10</a:t>
                      </a:r>
                    </a:p>
                  </a:txBody>
                  <a:tcPr/>
                </a:tc>
                <a:extLst>
                  <a:ext uri="{0D108BD9-81ED-4DB2-BD59-A6C34878D82A}">
                    <a16:rowId xmlns:a16="http://schemas.microsoft.com/office/drawing/2014/main" val="44166603"/>
                  </a:ext>
                </a:extLst>
              </a:tr>
              <a:tr h="769103">
                <a:tc>
                  <a:txBody>
                    <a:bodyPr/>
                    <a:lstStyle/>
                    <a:p>
                      <a:r>
                        <a:rPr lang="en-US" dirty="0"/>
                        <a:t>Support CD (Toolkit replacement, Contract Wizard, Edit Practices) </a:t>
                      </a:r>
                    </a:p>
                  </a:txBody>
                  <a:tcPr/>
                </a:tc>
                <a:tc>
                  <a:txBody>
                    <a:bodyPr/>
                    <a:lstStyle/>
                    <a:p>
                      <a:r>
                        <a:rPr lang="en-US" dirty="0"/>
                        <a:t>8</a:t>
                      </a:r>
                    </a:p>
                  </a:txBody>
                  <a:tcPr/>
                </a:tc>
                <a:extLst>
                  <a:ext uri="{0D108BD9-81ED-4DB2-BD59-A6C34878D82A}">
                    <a16:rowId xmlns:a16="http://schemas.microsoft.com/office/drawing/2014/main" val="4051057859"/>
                  </a:ext>
                </a:extLst>
              </a:tr>
            </a:tbl>
          </a:graphicData>
        </a:graphic>
      </p:graphicFrame>
      <p:graphicFrame>
        <p:nvGraphicFramePr>
          <p:cNvPr id="8" name="Table 7">
            <a:extLst>
              <a:ext uri="{FF2B5EF4-FFF2-40B4-BE49-F238E27FC236}">
                <a16:creationId xmlns:a16="http://schemas.microsoft.com/office/drawing/2014/main" id="{01764A30-F29A-4E35-AED7-C15DF9C1CE18}"/>
              </a:ext>
            </a:extLst>
          </p:cNvPr>
          <p:cNvGraphicFramePr>
            <a:graphicFrameLocks noGrp="1"/>
          </p:cNvGraphicFramePr>
          <p:nvPr>
            <p:extLst/>
          </p:nvPr>
        </p:nvGraphicFramePr>
        <p:xfrm>
          <a:off x="286810" y="4554006"/>
          <a:ext cx="11566524" cy="1849120"/>
        </p:xfrm>
        <a:graphic>
          <a:graphicData uri="http://schemas.openxmlformats.org/drawingml/2006/table">
            <a:tbl>
              <a:tblPr firstRow="1" bandRow="1">
                <a:tableStyleId>{5C22544A-7EE6-4342-B048-85BDC9FD1C3A}</a:tableStyleId>
              </a:tblPr>
              <a:tblGrid>
                <a:gridCol w="5783262">
                  <a:extLst>
                    <a:ext uri="{9D8B030D-6E8A-4147-A177-3AD203B41FA5}">
                      <a16:colId xmlns:a16="http://schemas.microsoft.com/office/drawing/2014/main" val="3755420228"/>
                    </a:ext>
                  </a:extLst>
                </a:gridCol>
                <a:gridCol w="5783262">
                  <a:extLst>
                    <a:ext uri="{9D8B030D-6E8A-4147-A177-3AD203B41FA5}">
                      <a16:colId xmlns:a16="http://schemas.microsoft.com/office/drawing/2014/main" val="938132888"/>
                    </a:ext>
                  </a:extLst>
                </a:gridCol>
              </a:tblGrid>
              <a:tr h="184473">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370840">
                <a:tc>
                  <a:txBody>
                    <a:bodyPr/>
                    <a:lstStyle/>
                    <a:p>
                      <a:endParaRPr lang="en-US" dirty="0"/>
                    </a:p>
                  </a:txBody>
                  <a:tcPr/>
                </a:tc>
                <a:tc>
                  <a:txBody>
                    <a:bodyPr/>
                    <a:lstStyle/>
                    <a:p>
                      <a:r>
                        <a:rPr lang="en-US" dirty="0"/>
                        <a:t>CART ranking to be available via service call</a:t>
                      </a:r>
                    </a:p>
                  </a:txBody>
                  <a:tcPr/>
                </a:tc>
                <a:extLst>
                  <a:ext uri="{0D108BD9-81ED-4DB2-BD59-A6C34878D82A}">
                    <a16:rowId xmlns:a16="http://schemas.microsoft.com/office/drawing/2014/main" val="257579728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3724801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4192986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939711292"/>
                  </a:ext>
                </a:extLst>
              </a:tr>
            </a:tbl>
          </a:graphicData>
        </a:graphic>
      </p:graphicFrame>
    </p:spTree>
    <p:extLst>
      <p:ext uri="{BB962C8B-B14F-4D97-AF65-F5344CB8AC3E}">
        <p14:creationId xmlns:p14="http://schemas.microsoft.com/office/powerpoint/2010/main" val="1385348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p:txBody>
          <a:bodyPr/>
          <a:lstStyle/>
          <a:p>
            <a:r>
              <a:rPr lang="en-US" dirty="0">
                <a:latin typeface="+mn-lt"/>
              </a:rPr>
              <a:t>PT-3 Funds Manager - </a:t>
            </a:r>
            <a:r>
              <a:rPr lang="en-US" dirty="0" err="1">
                <a:latin typeface="+mn-lt"/>
              </a:rPr>
              <a:t>Chandu</a:t>
            </a:r>
            <a:r>
              <a:rPr lang="en-US" dirty="0">
                <a:latin typeface="+mn-lt"/>
              </a:rPr>
              <a:t> </a:t>
            </a:r>
            <a:r>
              <a:rPr lang="en-US" dirty="0" err="1">
                <a:latin typeface="+mn-lt"/>
              </a:rPr>
              <a:t>Maru</a:t>
            </a:r>
            <a:endParaRPr lang="en-US" dirty="0">
              <a:latin typeface="+mn-lt"/>
            </a:endParaRPr>
          </a:p>
        </p:txBody>
      </p:sp>
      <p:sp>
        <p:nvSpPr>
          <p:cNvPr id="5" name="TextBox 4">
            <a:extLst>
              <a:ext uri="{FF2B5EF4-FFF2-40B4-BE49-F238E27FC236}">
                <a16:creationId xmlns:a16="http://schemas.microsoft.com/office/drawing/2014/main" id="{75D28C01-F337-455F-A770-C79AD4C68034}"/>
              </a:ext>
            </a:extLst>
          </p:cNvPr>
          <p:cNvSpPr txBox="1"/>
          <p:nvPr/>
        </p:nvSpPr>
        <p:spPr>
          <a:xfrm>
            <a:off x="183755" y="805934"/>
            <a:ext cx="11050200" cy="369332"/>
          </a:xfrm>
          <a:prstGeom prst="rect">
            <a:avLst/>
          </a:prstGeom>
          <a:noFill/>
        </p:spPr>
        <p:txBody>
          <a:bodyPr wrap="square" rtlCol="0">
            <a:spAutoFit/>
          </a:bodyPr>
          <a:lstStyle/>
          <a:p>
            <a:r>
              <a:rPr lang="en-US" dirty="0"/>
              <a:t>Budgeting program dollars</a:t>
            </a:r>
          </a:p>
        </p:txBody>
      </p:sp>
      <p:graphicFrame>
        <p:nvGraphicFramePr>
          <p:cNvPr id="6" name="Table 5">
            <a:extLst>
              <a:ext uri="{FF2B5EF4-FFF2-40B4-BE49-F238E27FC236}">
                <a16:creationId xmlns:a16="http://schemas.microsoft.com/office/drawing/2014/main" id="{6FDCE1DE-A649-462C-9640-BFB293B5DDC2}"/>
              </a:ext>
            </a:extLst>
          </p:cNvPr>
          <p:cNvGraphicFramePr>
            <a:graphicFrameLocks noGrp="1"/>
          </p:cNvGraphicFramePr>
          <p:nvPr>
            <p:extLst/>
          </p:nvPr>
        </p:nvGraphicFramePr>
        <p:xfrm>
          <a:off x="183755" y="1239564"/>
          <a:ext cx="11566524" cy="2607738"/>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372534">
                <a:tc>
                  <a:txBody>
                    <a:bodyPr/>
                    <a:lstStyle/>
                    <a:p>
                      <a:r>
                        <a:rPr lang="en-US" dirty="0"/>
                        <a:t>Committed Objectives</a:t>
                      </a:r>
                    </a:p>
                  </a:txBody>
                  <a:tcPr/>
                </a:tc>
                <a:tc>
                  <a:txBody>
                    <a:bodyPr/>
                    <a:lstStyle/>
                    <a:p>
                      <a:r>
                        <a:rPr lang="en-US" dirty="0"/>
                        <a:t>Planned Value</a:t>
                      </a:r>
                    </a:p>
                  </a:txBody>
                  <a:tcPr/>
                </a:tc>
                <a:extLst>
                  <a:ext uri="{0D108BD9-81ED-4DB2-BD59-A6C34878D82A}">
                    <a16:rowId xmlns:a16="http://schemas.microsoft.com/office/drawing/2014/main" val="1694907625"/>
                  </a:ext>
                </a:extLst>
              </a:tr>
              <a:tr h="372534">
                <a:tc>
                  <a:txBody>
                    <a:bodyPr/>
                    <a:lstStyle/>
                    <a:p>
                      <a:r>
                        <a:rPr lang="en-US" sz="1800" kern="1200" dirty="0">
                          <a:solidFill>
                            <a:schemeClr val="dk1"/>
                          </a:solidFill>
                          <a:effectLst/>
                          <a:latin typeface="+mn-lt"/>
                          <a:ea typeface="+mn-ea"/>
                          <a:cs typeface="+mn-cs"/>
                        </a:rPr>
                        <a:t>Complete Spending Plans                                           </a:t>
                      </a:r>
                      <a:endParaRPr lang="en-US" dirty="0"/>
                    </a:p>
                  </a:txBody>
                  <a:tcPr/>
                </a:tc>
                <a:tc>
                  <a:txBody>
                    <a:bodyPr/>
                    <a:lstStyle/>
                    <a:p>
                      <a:r>
                        <a:rPr lang="en-US" dirty="0"/>
                        <a:t>10</a:t>
                      </a:r>
                    </a:p>
                  </a:txBody>
                  <a:tcPr/>
                </a:tc>
                <a:extLst>
                  <a:ext uri="{0D108BD9-81ED-4DB2-BD59-A6C34878D82A}">
                    <a16:rowId xmlns:a16="http://schemas.microsoft.com/office/drawing/2014/main" val="3785957951"/>
                  </a:ext>
                </a:extLst>
              </a:tr>
              <a:tr h="372534">
                <a:tc>
                  <a:txBody>
                    <a:bodyPr/>
                    <a:lstStyle/>
                    <a:p>
                      <a:r>
                        <a:rPr lang="en-US" sz="1800" kern="1200" dirty="0">
                          <a:solidFill>
                            <a:schemeClr val="dk1"/>
                          </a:solidFill>
                          <a:effectLst/>
                          <a:latin typeface="+mn-lt"/>
                          <a:ea typeface="+mn-ea"/>
                          <a:cs typeface="+mn-cs"/>
                        </a:rPr>
                        <a:t>Manage of Funds                                                           </a:t>
                      </a:r>
                      <a:endParaRPr lang="en-US" dirty="0"/>
                    </a:p>
                  </a:txBody>
                  <a:tcPr/>
                </a:tc>
                <a:tc>
                  <a:txBody>
                    <a:bodyPr/>
                    <a:lstStyle/>
                    <a:p>
                      <a:r>
                        <a:rPr lang="en-US" dirty="0"/>
                        <a:t>9</a:t>
                      </a:r>
                    </a:p>
                  </a:txBody>
                  <a:tcPr/>
                </a:tc>
                <a:extLst>
                  <a:ext uri="{0D108BD9-81ED-4DB2-BD59-A6C34878D82A}">
                    <a16:rowId xmlns:a16="http://schemas.microsoft.com/office/drawing/2014/main" val="4223628406"/>
                  </a:ext>
                </a:extLst>
              </a:tr>
              <a:tr h="372534">
                <a:tc>
                  <a:txBody>
                    <a:bodyPr/>
                    <a:lstStyle/>
                    <a:p>
                      <a:r>
                        <a:rPr lang="en-US" sz="1800" kern="1200" dirty="0">
                          <a:solidFill>
                            <a:schemeClr val="dk1"/>
                          </a:solidFill>
                          <a:effectLst/>
                          <a:latin typeface="+mn-lt"/>
                          <a:ea typeface="+mn-ea"/>
                          <a:cs typeface="+mn-cs"/>
                        </a:rPr>
                        <a:t>Complete Integration with CART including PT Integration Points</a:t>
                      </a:r>
                      <a:endParaRPr lang="en-US" dirty="0"/>
                    </a:p>
                  </a:txBody>
                  <a:tcPr/>
                </a:tc>
                <a:tc>
                  <a:txBody>
                    <a:bodyPr/>
                    <a:lstStyle/>
                    <a:p>
                      <a:r>
                        <a:rPr lang="en-US" dirty="0"/>
                        <a:t>8</a:t>
                      </a:r>
                    </a:p>
                  </a:txBody>
                  <a:tcPr/>
                </a:tc>
                <a:extLst>
                  <a:ext uri="{0D108BD9-81ED-4DB2-BD59-A6C34878D82A}">
                    <a16:rowId xmlns:a16="http://schemas.microsoft.com/office/drawing/2014/main" val="3103984598"/>
                  </a:ext>
                </a:extLst>
              </a:tr>
              <a:tr h="372534">
                <a:tc>
                  <a:txBody>
                    <a:bodyPr/>
                    <a:lstStyle/>
                    <a:p>
                      <a:endParaRPr lang="en-US"/>
                    </a:p>
                  </a:txBody>
                  <a:tcPr/>
                </a:tc>
                <a:tc>
                  <a:txBody>
                    <a:bodyPr/>
                    <a:lstStyle/>
                    <a:p>
                      <a:endParaRPr lang="en-US"/>
                    </a:p>
                  </a:txBody>
                  <a:tcPr/>
                </a:tc>
                <a:extLst>
                  <a:ext uri="{0D108BD9-81ED-4DB2-BD59-A6C34878D82A}">
                    <a16:rowId xmlns:a16="http://schemas.microsoft.com/office/drawing/2014/main" val="3760459217"/>
                  </a:ext>
                </a:extLst>
              </a:tr>
              <a:tr h="372534">
                <a:tc>
                  <a:txBody>
                    <a:bodyPr/>
                    <a:lstStyle/>
                    <a:p>
                      <a:endParaRPr lang="en-US"/>
                    </a:p>
                  </a:txBody>
                  <a:tcPr/>
                </a:tc>
                <a:tc>
                  <a:txBody>
                    <a:bodyPr/>
                    <a:lstStyle/>
                    <a:p>
                      <a:endParaRPr lang="en-US"/>
                    </a:p>
                  </a:txBody>
                  <a:tcPr/>
                </a:tc>
                <a:extLst>
                  <a:ext uri="{0D108BD9-81ED-4DB2-BD59-A6C34878D82A}">
                    <a16:rowId xmlns:a16="http://schemas.microsoft.com/office/drawing/2014/main" val="44166603"/>
                  </a:ext>
                </a:extLst>
              </a:tr>
              <a:tr h="372534">
                <a:tc>
                  <a:txBody>
                    <a:bodyPr/>
                    <a:lstStyle/>
                    <a:p>
                      <a:endParaRPr lang="en-US"/>
                    </a:p>
                  </a:txBody>
                  <a:tcPr/>
                </a:tc>
                <a:tc>
                  <a:txBody>
                    <a:bodyPr/>
                    <a:lstStyle/>
                    <a:p>
                      <a:endParaRPr lang="en-US" dirty="0"/>
                    </a:p>
                  </a:txBody>
                  <a:tcPr/>
                </a:tc>
                <a:extLst>
                  <a:ext uri="{0D108BD9-81ED-4DB2-BD59-A6C34878D82A}">
                    <a16:rowId xmlns:a16="http://schemas.microsoft.com/office/drawing/2014/main" val="4051057859"/>
                  </a:ext>
                </a:extLst>
              </a:tr>
            </a:tbl>
          </a:graphicData>
        </a:graphic>
      </p:graphicFrame>
      <p:graphicFrame>
        <p:nvGraphicFramePr>
          <p:cNvPr id="8" name="Table 7">
            <a:extLst>
              <a:ext uri="{FF2B5EF4-FFF2-40B4-BE49-F238E27FC236}">
                <a16:creationId xmlns:a16="http://schemas.microsoft.com/office/drawing/2014/main" id="{01764A30-F29A-4E35-AED7-C15DF9C1CE18}"/>
              </a:ext>
            </a:extLst>
          </p:cNvPr>
          <p:cNvGraphicFramePr>
            <a:graphicFrameLocks noGrp="1"/>
          </p:cNvGraphicFramePr>
          <p:nvPr>
            <p:extLst/>
          </p:nvPr>
        </p:nvGraphicFramePr>
        <p:xfrm>
          <a:off x="183755" y="3899270"/>
          <a:ext cx="11566524" cy="2946400"/>
        </p:xfrm>
        <a:graphic>
          <a:graphicData uri="http://schemas.openxmlformats.org/drawingml/2006/table">
            <a:tbl>
              <a:tblPr firstRow="1" bandRow="1">
                <a:tableStyleId>{5C22544A-7EE6-4342-B048-85BDC9FD1C3A}</a:tableStyleId>
              </a:tblPr>
              <a:tblGrid>
                <a:gridCol w="5783262">
                  <a:extLst>
                    <a:ext uri="{9D8B030D-6E8A-4147-A177-3AD203B41FA5}">
                      <a16:colId xmlns:a16="http://schemas.microsoft.com/office/drawing/2014/main" val="3755420228"/>
                    </a:ext>
                  </a:extLst>
                </a:gridCol>
                <a:gridCol w="5783262">
                  <a:extLst>
                    <a:ext uri="{9D8B030D-6E8A-4147-A177-3AD203B41FA5}">
                      <a16:colId xmlns:a16="http://schemas.microsoft.com/office/drawing/2014/main" val="938132888"/>
                    </a:ext>
                  </a:extLst>
                </a:gridCol>
              </a:tblGrid>
              <a:tr h="370840">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For PT3 to make connection, we will need to see the filter and the ranking pool of the selected plan – </a:t>
                      </a:r>
                      <a:r>
                        <a:rPr lang="en-US" sz="1800" i="1" kern="1200" dirty="0">
                          <a:solidFill>
                            <a:schemeClr val="accent3">
                              <a:lumMod val="50000"/>
                            </a:schemeClr>
                          </a:solidFill>
                          <a:effectLst/>
                          <a:latin typeface="+mn-lt"/>
                          <a:ea typeface="+mn-ea"/>
                          <a:cs typeface="+mn-cs"/>
                        </a:rPr>
                        <a:t>Mitigated</a:t>
                      </a:r>
                      <a:r>
                        <a:rPr lang="en-US" sz="1800" i="1" kern="1200" baseline="0" dirty="0">
                          <a:solidFill>
                            <a:schemeClr val="accent3">
                              <a:lumMod val="50000"/>
                            </a:schemeClr>
                          </a:solidFill>
                          <a:effectLst/>
                          <a:latin typeface="+mn-lt"/>
                          <a:ea typeface="+mn-ea"/>
                          <a:cs typeface="+mn-cs"/>
                        </a:rPr>
                        <a:t> at the review</a:t>
                      </a:r>
                      <a:endParaRPr lang="en-US" sz="1800" i="1" kern="1200" dirty="0">
                        <a:solidFill>
                          <a:schemeClr val="accent3">
                            <a:lumMod val="50000"/>
                          </a:schemeClr>
                        </a:solidFill>
                        <a:effectLst/>
                        <a:latin typeface="+mn-lt"/>
                        <a:ea typeface="+mn-ea"/>
                        <a:cs typeface="+mn-cs"/>
                      </a:endParaRPr>
                    </a:p>
                    <a:p>
                      <a:endParaRPr lang="en-US" dirty="0"/>
                    </a:p>
                  </a:txBody>
                  <a:tcPr/>
                </a:tc>
                <a:tc>
                  <a:txBody>
                    <a:bodyPr/>
                    <a:lstStyle/>
                    <a:p>
                      <a:r>
                        <a:rPr lang="en-US" dirty="0"/>
                        <a:t>CART Integration (37206, 37207)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ProTracts Integration (38374)</a:t>
                      </a:r>
                    </a:p>
                    <a:p>
                      <a:r>
                        <a:rPr lang="en-US" dirty="0"/>
                        <a:t>Core Services (31791, 31792, 35406, 35407, 35409,35410, 35487, 35547, 35548, 35549, 35572, 35573, 35577, 38000, 38005, 38018, 38320, 38340)</a:t>
                      </a:r>
                    </a:p>
                  </a:txBody>
                  <a:tcPr/>
                </a:tc>
                <a:extLst>
                  <a:ext uri="{0D108BD9-81ED-4DB2-BD59-A6C34878D82A}">
                    <a16:rowId xmlns:a16="http://schemas.microsoft.com/office/drawing/2014/main" val="257579728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3724801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54192986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939711292"/>
                  </a:ext>
                </a:extLst>
              </a:tr>
            </a:tbl>
          </a:graphicData>
        </a:graphic>
      </p:graphicFrame>
    </p:spTree>
    <p:extLst>
      <p:ext uri="{BB962C8B-B14F-4D97-AF65-F5344CB8AC3E}">
        <p14:creationId xmlns:p14="http://schemas.microsoft.com/office/powerpoint/2010/main" val="104065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B1-188E-41C8-B4F2-1C4E3CEB8ADA}"/>
              </a:ext>
            </a:extLst>
          </p:cNvPr>
          <p:cNvSpPr>
            <a:spLocks noGrp="1"/>
          </p:cNvSpPr>
          <p:nvPr>
            <p:ph type="title"/>
          </p:nvPr>
        </p:nvSpPr>
        <p:spPr/>
        <p:txBody>
          <a:bodyPr/>
          <a:lstStyle/>
          <a:p>
            <a:r>
              <a:rPr lang="en-US" dirty="0">
                <a:latin typeface="+mn-lt"/>
              </a:rPr>
              <a:t>Team Atlantis – Chandu Maru</a:t>
            </a:r>
          </a:p>
        </p:txBody>
      </p:sp>
      <p:sp>
        <p:nvSpPr>
          <p:cNvPr id="5" name="TextBox 4">
            <a:extLst>
              <a:ext uri="{FF2B5EF4-FFF2-40B4-BE49-F238E27FC236}">
                <a16:creationId xmlns:a16="http://schemas.microsoft.com/office/drawing/2014/main" id="{75D28C01-F337-455F-A770-C79AD4C68034}"/>
              </a:ext>
            </a:extLst>
          </p:cNvPr>
          <p:cNvSpPr txBox="1"/>
          <p:nvPr/>
        </p:nvSpPr>
        <p:spPr>
          <a:xfrm>
            <a:off x="263654" y="805934"/>
            <a:ext cx="11050200" cy="369332"/>
          </a:xfrm>
          <a:prstGeom prst="rect">
            <a:avLst/>
          </a:prstGeom>
          <a:noFill/>
        </p:spPr>
        <p:txBody>
          <a:bodyPr wrap="square" rtlCol="0">
            <a:spAutoFit/>
          </a:bodyPr>
          <a:lstStyle/>
          <a:p>
            <a:r>
              <a:rPr lang="en-US" dirty="0"/>
              <a:t>Manage Common Services for all Scrum Teams on the Release Train</a:t>
            </a:r>
          </a:p>
        </p:txBody>
      </p:sp>
      <p:graphicFrame>
        <p:nvGraphicFramePr>
          <p:cNvPr id="6" name="Table 5">
            <a:extLst>
              <a:ext uri="{FF2B5EF4-FFF2-40B4-BE49-F238E27FC236}">
                <a16:creationId xmlns:a16="http://schemas.microsoft.com/office/drawing/2014/main" id="{6FDCE1DE-A649-462C-9640-BFB293B5DDC2}"/>
              </a:ext>
            </a:extLst>
          </p:cNvPr>
          <p:cNvGraphicFramePr>
            <a:graphicFrameLocks noGrp="1"/>
          </p:cNvGraphicFramePr>
          <p:nvPr>
            <p:extLst/>
          </p:nvPr>
        </p:nvGraphicFramePr>
        <p:xfrm>
          <a:off x="286810" y="1379434"/>
          <a:ext cx="11566524" cy="3410376"/>
        </p:xfrm>
        <a:graphic>
          <a:graphicData uri="http://schemas.openxmlformats.org/drawingml/2006/table">
            <a:tbl>
              <a:tblPr firstRow="1" bandRow="1">
                <a:tableStyleId>{5C22544A-7EE6-4342-B048-85BDC9FD1C3A}</a:tableStyleId>
              </a:tblPr>
              <a:tblGrid>
                <a:gridCol w="8485715">
                  <a:extLst>
                    <a:ext uri="{9D8B030D-6E8A-4147-A177-3AD203B41FA5}">
                      <a16:colId xmlns:a16="http://schemas.microsoft.com/office/drawing/2014/main" val="1050181546"/>
                    </a:ext>
                  </a:extLst>
                </a:gridCol>
                <a:gridCol w="3080809">
                  <a:extLst>
                    <a:ext uri="{9D8B030D-6E8A-4147-A177-3AD203B41FA5}">
                      <a16:colId xmlns:a16="http://schemas.microsoft.com/office/drawing/2014/main" val="533032436"/>
                    </a:ext>
                  </a:extLst>
                </a:gridCol>
              </a:tblGrid>
              <a:tr h="372534">
                <a:tc>
                  <a:txBody>
                    <a:bodyPr/>
                    <a:lstStyle/>
                    <a:p>
                      <a:r>
                        <a:rPr lang="en-US" dirty="0"/>
                        <a:t>Committed Objectives</a:t>
                      </a:r>
                    </a:p>
                  </a:txBody>
                  <a:tcPr/>
                </a:tc>
                <a:tc>
                  <a:txBody>
                    <a:bodyPr/>
                    <a:lstStyle/>
                    <a:p>
                      <a:r>
                        <a:rPr lang="en-US" dirty="0"/>
                        <a:t>Planned Value</a:t>
                      </a:r>
                    </a:p>
                  </a:txBody>
                  <a:tcPr/>
                </a:tc>
                <a:extLst>
                  <a:ext uri="{0D108BD9-81ED-4DB2-BD59-A6C34878D82A}">
                    <a16:rowId xmlns:a16="http://schemas.microsoft.com/office/drawing/2014/main" val="1694907625"/>
                  </a:ext>
                </a:extLst>
              </a:tr>
              <a:tr h="372534">
                <a:tc>
                  <a:txBody>
                    <a:bodyPr/>
                    <a:lstStyle/>
                    <a:p>
                      <a:r>
                        <a:rPr lang="en-US" dirty="0"/>
                        <a:t>Implement CART, HELC/WC, CD and PT3 user stories</a:t>
                      </a:r>
                    </a:p>
                  </a:txBody>
                  <a:tcPr/>
                </a:tc>
                <a:tc>
                  <a:txBody>
                    <a:bodyPr/>
                    <a:lstStyle/>
                    <a:p>
                      <a:r>
                        <a:rPr lang="en-US" dirty="0"/>
                        <a:t>10</a:t>
                      </a:r>
                    </a:p>
                  </a:txBody>
                  <a:tcPr/>
                </a:tc>
                <a:extLst>
                  <a:ext uri="{0D108BD9-81ED-4DB2-BD59-A6C34878D82A}">
                    <a16:rowId xmlns:a16="http://schemas.microsoft.com/office/drawing/2014/main" val="3785957951"/>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more unit case coverage and execute during our builds</a:t>
                      </a:r>
                    </a:p>
                  </a:txBody>
                  <a:tcPr/>
                </a:tc>
                <a:tc>
                  <a:txBody>
                    <a:bodyPr/>
                    <a:lstStyle/>
                    <a:p>
                      <a:r>
                        <a:rPr lang="en-US" dirty="0"/>
                        <a:t>9</a:t>
                      </a:r>
                    </a:p>
                  </a:txBody>
                  <a:tcPr/>
                </a:tc>
                <a:extLst>
                  <a:ext uri="{0D108BD9-81ED-4DB2-BD59-A6C34878D82A}">
                    <a16:rowId xmlns:a16="http://schemas.microsoft.com/office/drawing/2014/main" val="4223628406"/>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Improve health check coverage </a:t>
                      </a:r>
                    </a:p>
                    <a:p>
                      <a:endParaRPr lang="en-US" dirty="0"/>
                    </a:p>
                  </a:txBody>
                  <a:tcPr/>
                </a:tc>
                <a:tc>
                  <a:txBody>
                    <a:bodyPr/>
                    <a:lstStyle/>
                    <a:p>
                      <a:r>
                        <a:rPr lang="en-US" dirty="0"/>
                        <a:t>8</a:t>
                      </a:r>
                    </a:p>
                  </a:txBody>
                  <a:tcPr/>
                </a:tc>
                <a:extLst>
                  <a:ext uri="{0D108BD9-81ED-4DB2-BD59-A6C34878D82A}">
                    <a16:rowId xmlns:a16="http://schemas.microsoft.com/office/drawing/2014/main" val="3103984598"/>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component mapping to dependencies</a:t>
                      </a:r>
                    </a:p>
                    <a:p>
                      <a:endParaRPr lang="en-US" dirty="0"/>
                    </a:p>
                  </a:txBody>
                  <a:tcPr/>
                </a:tc>
                <a:tc>
                  <a:txBody>
                    <a:bodyPr/>
                    <a:lstStyle/>
                    <a:p>
                      <a:r>
                        <a:rPr lang="en-US" dirty="0"/>
                        <a:t>7</a:t>
                      </a:r>
                    </a:p>
                  </a:txBody>
                  <a:tcPr/>
                </a:tc>
                <a:extLst>
                  <a:ext uri="{0D108BD9-81ED-4DB2-BD59-A6C34878D82A}">
                    <a16:rowId xmlns:a16="http://schemas.microsoft.com/office/drawing/2014/main" val="3760459217"/>
                  </a:ext>
                </a:extLst>
              </a:tr>
              <a:tr h="372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Help Manage </a:t>
                      </a:r>
                      <a:r>
                        <a:rPr lang="en-US" dirty="0" err="1"/>
                        <a:t>zRoles</a:t>
                      </a:r>
                      <a:r>
                        <a:rPr lang="en-US" dirty="0"/>
                        <a:t> common services</a:t>
                      </a:r>
                    </a:p>
                    <a:p>
                      <a:endParaRPr lang="en-US" dirty="0"/>
                    </a:p>
                  </a:txBody>
                  <a:tcPr/>
                </a:tc>
                <a:tc>
                  <a:txBody>
                    <a:bodyPr/>
                    <a:lstStyle/>
                    <a:p>
                      <a:r>
                        <a:rPr lang="en-US" dirty="0"/>
                        <a:t>7</a:t>
                      </a:r>
                    </a:p>
                  </a:txBody>
                  <a:tcPr/>
                </a:tc>
                <a:extLst>
                  <a:ext uri="{0D108BD9-81ED-4DB2-BD59-A6C34878D82A}">
                    <a16:rowId xmlns:a16="http://schemas.microsoft.com/office/drawing/2014/main" val="44166603"/>
                  </a:ext>
                </a:extLst>
              </a:tr>
              <a:tr h="37253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1057859"/>
                  </a:ext>
                </a:extLst>
              </a:tr>
            </a:tbl>
          </a:graphicData>
        </a:graphic>
      </p:graphicFrame>
      <p:graphicFrame>
        <p:nvGraphicFramePr>
          <p:cNvPr id="8" name="Table 7">
            <a:extLst>
              <a:ext uri="{FF2B5EF4-FFF2-40B4-BE49-F238E27FC236}">
                <a16:creationId xmlns:a16="http://schemas.microsoft.com/office/drawing/2014/main" id="{01764A30-F29A-4E35-AED7-C15DF9C1CE18}"/>
              </a:ext>
            </a:extLst>
          </p:cNvPr>
          <p:cNvGraphicFramePr>
            <a:graphicFrameLocks noGrp="1"/>
          </p:cNvGraphicFramePr>
          <p:nvPr>
            <p:extLst/>
          </p:nvPr>
        </p:nvGraphicFramePr>
        <p:xfrm>
          <a:off x="286810" y="4551466"/>
          <a:ext cx="11566524" cy="1854200"/>
        </p:xfrm>
        <a:graphic>
          <a:graphicData uri="http://schemas.openxmlformats.org/drawingml/2006/table">
            <a:tbl>
              <a:tblPr firstRow="1" bandRow="1">
                <a:tableStyleId>{5C22544A-7EE6-4342-B048-85BDC9FD1C3A}</a:tableStyleId>
              </a:tblPr>
              <a:tblGrid>
                <a:gridCol w="5783262">
                  <a:extLst>
                    <a:ext uri="{9D8B030D-6E8A-4147-A177-3AD203B41FA5}">
                      <a16:colId xmlns:a16="http://schemas.microsoft.com/office/drawing/2014/main" val="3755420228"/>
                    </a:ext>
                  </a:extLst>
                </a:gridCol>
                <a:gridCol w="5783262">
                  <a:extLst>
                    <a:ext uri="{9D8B030D-6E8A-4147-A177-3AD203B41FA5}">
                      <a16:colId xmlns:a16="http://schemas.microsoft.com/office/drawing/2014/main" val="938132888"/>
                    </a:ext>
                  </a:extLst>
                </a:gridCol>
              </a:tblGrid>
              <a:tr h="370840">
                <a:tc>
                  <a:txBody>
                    <a:bodyPr/>
                    <a:lstStyle/>
                    <a:p>
                      <a:r>
                        <a:rPr lang="en-US" dirty="0"/>
                        <a:t>Risks</a:t>
                      </a:r>
                    </a:p>
                  </a:txBody>
                  <a:tcPr/>
                </a:tc>
                <a:tc>
                  <a:txBody>
                    <a:bodyPr/>
                    <a:lstStyle/>
                    <a:p>
                      <a:r>
                        <a:rPr lang="en-US" dirty="0"/>
                        <a:t>Dependencies</a:t>
                      </a:r>
                    </a:p>
                  </a:txBody>
                  <a:tcPr/>
                </a:tc>
                <a:extLst>
                  <a:ext uri="{0D108BD9-81ED-4DB2-BD59-A6C34878D82A}">
                    <a16:rowId xmlns:a16="http://schemas.microsoft.com/office/drawing/2014/main" val="1852176300"/>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7579728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3724801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541929860"/>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39711292"/>
                  </a:ext>
                </a:extLst>
              </a:tr>
            </a:tbl>
          </a:graphicData>
        </a:graphic>
      </p:graphicFrame>
    </p:spTree>
    <p:extLst>
      <p:ext uri="{BB962C8B-B14F-4D97-AF65-F5344CB8AC3E}">
        <p14:creationId xmlns:p14="http://schemas.microsoft.com/office/powerpoint/2010/main" val="3894277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9F3D-AC57-448C-A5CA-A77CB0B6B5CA}"/>
              </a:ext>
            </a:extLst>
          </p:cNvPr>
          <p:cNvSpPr>
            <a:spLocks noGrp="1"/>
          </p:cNvSpPr>
          <p:nvPr>
            <p:ph type="ctrTitle"/>
          </p:nvPr>
        </p:nvSpPr>
        <p:spPr>
          <a:xfrm>
            <a:off x="1676399" y="4260850"/>
            <a:ext cx="7879081" cy="825502"/>
          </a:xfrm>
        </p:spPr>
        <p:txBody>
          <a:bodyPr>
            <a:normAutofit fontScale="90000"/>
          </a:bodyPr>
          <a:lstStyle/>
          <a:p>
            <a:r>
              <a:rPr lang="en-US" dirty="0"/>
              <a:t>PI 4 Planning Retrospective</a:t>
            </a:r>
            <a:br>
              <a:rPr lang="en-US" dirty="0"/>
            </a:br>
            <a:endParaRPr lang="en-US" dirty="0"/>
          </a:p>
        </p:txBody>
      </p:sp>
      <p:sp>
        <p:nvSpPr>
          <p:cNvPr id="3" name="Subtitle 2">
            <a:extLst>
              <a:ext uri="{FF2B5EF4-FFF2-40B4-BE49-F238E27FC236}">
                <a16:creationId xmlns:a16="http://schemas.microsoft.com/office/drawing/2014/main" id="{E5F4B906-7088-4707-8BFE-B9A3FBCAD982}"/>
              </a:ext>
            </a:extLst>
          </p:cNvPr>
          <p:cNvSpPr>
            <a:spLocks noGrp="1"/>
          </p:cNvSpPr>
          <p:nvPr>
            <p:ph type="subTitle" idx="1"/>
          </p:nvPr>
        </p:nvSpPr>
        <p:spPr>
          <a:xfrm>
            <a:off x="1676399" y="4673601"/>
            <a:ext cx="6400801" cy="1018987"/>
          </a:xfrm>
        </p:spPr>
        <p:txBody>
          <a:bodyPr/>
          <a:lstStyle/>
          <a:p>
            <a:r>
              <a:rPr lang="en-US" dirty="0"/>
              <a:t>L.J. Perry – RTE </a:t>
            </a:r>
          </a:p>
          <a:p>
            <a:r>
              <a:rPr lang="en-US" dirty="0"/>
              <a:t>June 19, 2019</a:t>
            </a:r>
          </a:p>
        </p:txBody>
      </p:sp>
    </p:spTree>
    <p:extLst>
      <p:ext uri="{BB962C8B-B14F-4D97-AF65-F5344CB8AC3E}">
        <p14:creationId xmlns:p14="http://schemas.microsoft.com/office/powerpoint/2010/main" val="3163432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E700-0DB0-45CA-8E6A-FEE6D00F743C}"/>
              </a:ext>
            </a:extLst>
          </p:cNvPr>
          <p:cNvSpPr>
            <a:spLocks noGrp="1"/>
          </p:cNvSpPr>
          <p:nvPr>
            <p:ph type="title"/>
          </p:nvPr>
        </p:nvSpPr>
        <p:spPr/>
        <p:txBody>
          <a:bodyPr/>
          <a:lstStyle/>
          <a:p>
            <a:r>
              <a:rPr lang="en-US" dirty="0">
                <a:solidFill>
                  <a:srgbClr val="0070C0"/>
                </a:solidFill>
                <a:latin typeface="Calibri" panose="020F0502020204030204" pitchFamily="34" charset="0"/>
                <a:cs typeface="Calibri" panose="020F0502020204030204" pitchFamily="34" charset="0"/>
              </a:rPr>
              <a:t>Planning Retrospective </a:t>
            </a:r>
            <a:r>
              <a:rPr lang="en-US" dirty="0">
                <a:latin typeface="Calibri" panose="020F0502020204030204" pitchFamily="34" charset="0"/>
                <a:cs typeface="Calibri" panose="020F0502020204030204" pitchFamily="34" charset="0"/>
              </a:rPr>
              <a:t>PI 4 </a:t>
            </a:r>
          </a:p>
        </p:txBody>
      </p:sp>
      <p:graphicFrame>
        <p:nvGraphicFramePr>
          <p:cNvPr id="5" name="Table 4">
            <a:extLst>
              <a:ext uri="{FF2B5EF4-FFF2-40B4-BE49-F238E27FC236}">
                <a16:creationId xmlns:a16="http://schemas.microsoft.com/office/drawing/2014/main" id="{AB57863C-64C0-4268-84F4-9E25B924EA87}"/>
              </a:ext>
            </a:extLst>
          </p:cNvPr>
          <p:cNvGraphicFramePr>
            <a:graphicFrameLocks noGrp="1"/>
          </p:cNvGraphicFramePr>
          <p:nvPr>
            <p:extLst>
              <p:ext uri="{D42A27DB-BD31-4B8C-83A1-F6EECF244321}">
                <p14:modId xmlns:p14="http://schemas.microsoft.com/office/powerpoint/2010/main" val="2221652291"/>
              </p:ext>
            </p:extLst>
          </p:nvPr>
        </p:nvGraphicFramePr>
        <p:xfrm>
          <a:off x="960895" y="1201118"/>
          <a:ext cx="9492711" cy="4389018"/>
        </p:xfrm>
        <a:graphic>
          <a:graphicData uri="http://schemas.openxmlformats.org/drawingml/2006/table">
            <a:tbl>
              <a:tblPr/>
              <a:tblGrid>
                <a:gridCol w="113685">
                  <a:extLst>
                    <a:ext uri="{9D8B030D-6E8A-4147-A177-3AD203B41FA5}">
                      <a16:colId xmlns:a16="http://schemas.microsoft.com/office/drawing/2014/main" val="1545492181"/>
                    </a:ext>
                  </a:extLst>
                </a:gridCol>
                <a:gridCol w="3319607">
                  <a:extLst>
                    <a:ext uri="{9D8B030D-6E8A-4147-A177-3AD203B41FA5}">
                      <a16:colId xmlns:a16="http://schemas.microsoft.com/office/drawing/2014/main" val="715880227"/>
                    </a:ext>
                  </a:extLst>
                </a:gridCol>
                <a:gridCol w="119369">
                  <a:extLst>
                    <a:ext uri="{9D8B030D-6E8A-4147-A177-3AD203B41FA5}">
                      <a16:colId xmlns:a16="http://schemas.microsoft.com/office/drawing/2014/main" val="3372642968"/>
                    </a:ext>
                  </a:extLst>
                </a:gridCol>
                <a:gridCol w="3461714">
                  <a:extLst>
                    <a:ext uri="{9D8B030D-6E8A-4147-A177-3AD203B41FA5}">
                      <a16:colId xmlns:a16="http://schemas.microsoft.com/office/drawing/2014/main" val="2914234156"/>
                    </a:ext>
                  </a:extLst>
                </a:gridCol>
                <a:gridCol w="113685">
                  <a:extLst>
                    <a:ext uri="{9D8B030D-6E8A-4147-A177-3AD203B41FA5}">
                      <a16:colId xmlns:a16="http://schemas.microsoft.com/office/drawing/2014/main" val="2500252789"/>
                    </a:ext>
                  </a:extLst>
                </a:gridCol>
                <a:gridCol w="2364651">
                  <a:extLst>
                    <a:ext uri="{9D8B030D-6E8A-4147-A177-3AD203B41FA5}">
                      <a16:colId xmlns:a16="http://schemas.microsoft.com/office/drawing/2014/main" val="3246353402"/>
                    </a:ext>
                  </a:extLst>
                </a:gridCol>
              </a:tblGrid>
              <a:tr h="25567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600" b="1" i="0" u="none" strike="noStrike" baseline="0" dirty="0">
                          <a:solidFill>
                            <a:srgbClr val="000000"/>
                          </a:solidFill>
                          <a:effectLst/>
                          <a:latin typeface="+mn-lt"/>
                        </a:rPr>
                        <a:t>Went Well</a:t>
                      </a:r>
                    </a:p>
                  </a:txBody>
                  <a:tcPr marL="9525" marR="9525" marT="9525" marB="0" anchor="b">
                    <a:lnL>
                      <a:noFill/>
                    </a:lnL>
                    <a:lnR>
                      <a:noFill/>
                    </a:lnR>
                    <a:lnT>
                      <a:noFill/>
                    </a:lnT>
                    <a:lnB>
                      <a:noFill/>
                    </a:lnB>
                  </a:tcPr>
                </a:tc>
                <a:tc>
                  <a:txBody>
                    <a:bodyPr/>
                    <a:lstStyle/>
                    <a:p>
                      <a:pPr algn="l" fontAlgn="b"/>
                      <a:endParaRPr lang="en-US" sz="1600" b="1" i="0" u="none" strike="noStrike" baseline="0" dirty="0">
                        <a:solidFill>
                          <a:srgbClr val="000000"/>
                        </a:solidFill>
                        <a:effectLst/>
                        <a:latin typeface="+mn-lt"/>
                      </a:endParaRPr>
                    </a:p>
                  </a:txBody>
                  <a:tcPr marL="9525" marR="9525" marT="9525" marB="0" anchor="b">
                    <a:lnL>
                      <a:noFill/>
                    </a:lnL>
                    <a:lnR>
                      <a:noFill/>
                    </a:lnR>
                    <a:lnT>
                      <a:noFill/>
                    </a:lnT>
                    <a:lnB>
                      <a:noFill/>
                    </a:lnB>
                  </a:tcPr>
                </a:tc>
                <a:tc>
                  <a:txBody>
                    <a:bodyPr/>
                    <a:lstStyle/>
                    <a:p>
                      <a:pPr algn="ctr" fontAlgn="b"/>
                      <a:r>
                        <a:rPr lang="en-US" sz="1600" b="1" i="0" u="none" strike="noStrike" baseline="0" dirty="0">
                          <a:solidFill>
                            <a:srgbClr val="000000"/>
                          </a:solidFill>
                          <a:effectLst/>
                          <a:latin typeface="+mn-lt"/>
                        </a:rPr>
                        <a:t>Do Better</a:t>
                      </a:r>
                    </a:p>
                  </a:txBody>
                  <a:tcPr marL="9525" marR="9525" marT="9525" marB="0" anchor="b">
                    <a:lnL>
                      <a:noFill/>
                    </a:lnL>
                    <a:lnR>
                      <a:noFill/>
                    </a:lnR>
                    <a:lnT>
                      <a:noFill/>
                    </a:lnT>
                    <a:lnB>
                      <a:noFill/>
                    </a:lnB>
                  </a:tcPr>
                </a:tc>
                <a:tc>
                  <a:txBody>
                    <a:bodyPr/>
                    <a:lstStyle/>
                    <a:p>
                      <a:pPr algn="l" fontAlgn="b"/>
                      <a:endParaRPr lang="en-US" sz="1600" b="1" i="0" u="none" strike="noStrike" baseline="0" dirty="0">
                        <a:solidFill>
                          <a:srgbClr val="000000"/>
                        </a:solidFill>
                        <a:effectLst/>
                        <a:latin typeface="+mn-lt"/>
                      </a:endParaRPr>
                    </a:p>
                  </a:txBody>
                  <a:tcPr marL="9525" marR="9525" marT="9525" marB="0" anchor="b">
                    <a:lnL>
                      <a:noFill/>
                    </a:lnL>
                    <a:lnR>
                      <a:noFill/>
                    </a:lnR>
                    <a:lnT>
                      <a:noFill/>
                    </a:lnT>
                    <a:lnB>
                      <a:noFill/>
                    </a:lnB>
                  </a:tcPr>
                </a:tc>
                <a:tc>
                  <a:txBody>
                    <a:bodyPr/>
                    <a:lstStyle/>
                    <a:p>
                      <a:pPr algn="ctr" fontAlgn="b"/>
                      <a:r>
                        <a:rPr lang="en-US" sz="1600" b="1" i="0" u="none" strike="noStrike" baseline="0" dirty="0">
                          <a:solidFill>
                            <a:srgbClr val="000000"/>
                          </a:solidFill>
                          <a:effectLst/>
                          <a:latin typeface="+mn-lt"/>
                        </a:rPr>
                        <a:t>Kudos</a:t>
                      </a:r>
                    </a:p>
                  </a:txBody>
                  <a:tcPr marL="9525" marR="9525" marT="9525" marB="0" anchor="b">
                    <a:lnL>
                      <a:noFill/>
                    </a:lnL>
                    <a:lnR>
                      <a:noFill/>
                    </a:lnR>
                    <a:lnT>
                      <a:noFill/>
                    </a:lnT>
                    <a:lnB>
                      <a:noFill/>
                    </a:lnB>
                  </a:tcPr>
                </a:tc>
                <a:extLst>
                  <a:ext uri="{0D108BD9-81ED-4DB2-BD59-A6C34878D82A}">
                    <a16:rowId xmlns:a16="http://schemas.microsoft.com/office/drawing/2014/main" val="3640764039"/>
                  </a:ext>
                </a:extLst>
              </a:tr>
              <a:tr h="342234">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Draft review</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rtl="0" fontAlgn="ctr">
                        <a:buClr>
                          <a:srgbClr val="000000"/>
                        </a:buClr>
                        <a:buSzPts val="1200"/>
                        <a:buFont typeface="Arial" panose="020B0604020202020204" pitchFamily="34" charset="0"/>
                        <a:buChar char="•"/>
                      </a:pPr>
                      <a:r>
                        <a:rPr lang="en-US" sz="1200" b="0" i="0" u="none" strike="noStrike" dirty="0">
                          <a:solidFill>
                            <a:schemeClr val="tx1"/>
                          </a:solidFill>
                          <a:effectLst/>
                          <a:latin typeface="Calibri" panose="020F0502020204030204" pitchFamily="34" charset="0"/>
                          <a:cs typeface="Calibri" panose="020F0502020204030204" pitchFamily="34" charset="0"/>
                        </a:rPr>
                        <a:t>Communication prior to planning</a:t>
                      </a:r>
                    </a:p>
                  </a:txBody>
                  <a:tcPr marL="9525" marR="9525" marT="9525"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Management team</a:t>
                      </a:r>
                    </a:p>
                  </a:txBody>
                  <a:tcPr marL="9525" marR="9525" marT="9525" marB="0" anchor="b">
                    <a:lnL>
                      <a:noFill/>
                    </a:lnL>
                    <a:lnR>
                      <a:noFill/>
                    </a:lnR>
                    <a:lnT>
                      <a:noFill/>
                    </a:lnT>
                    <a:lnB>
                      <a:noFill/>
                    </a:lnB>
                  </a:tcPr>
                </a:tc>
                <a:extLst>
                  <a:ext uri="{0D108BD9-81ED-4DB2-BD59-A6C34878D82A}">
                    <a16:rowId xmlns:a16="http://schemas.microsoft.com/office/drawing/2014/main" val="849854779"/>
                  </a:ext>
                </a:extLst>
              </a:tr>
              <a:tr h="251853">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Staffing Improvements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rtl="0" fontAlgn="ctr">
                        <a:buClr>
                          <a:srgbClr val="000000"/>
                        </a:buClr>
                        <a:buSzPts val="1200"/>
                        <a:buFont typeface="Arial" panose="020B0604020202020204" pitchFamily="34" charset="0"/>
                        <a:buChar char="•"/>
                      </a:pPr>
                      <a:r>
                        <a:rPr lang="en-US" sz="1200" b="0" i="0" u="none" strike="noStrike" dirty="0">
                          <a:solidFill>
                            <a:schemeClr val="tx1"/>
                          </a:solidFill>
                          <a:effectLst/>
                          <a:latin typeface="Calibri" panose="020F0502020204030204" pitchFamily="34" charset="0"/>
                          <a:cs typeface="Calibri" panose="020F0502020204030204" pitchFamily="34" charset="0"/>
                        </a:rPr>
                        <a:t>Better notice</a:t>
                      </a:r>
                    </a:p>
                  </a:txBody>
                  <a:tcPr marL="9525" marR="9525" marT="9525"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Art Leadership Team (A-Team)</a:t>
                      </a:r>
                    </a:p>
                  </a:txBody>
                  <a:tcPr marL="9525" marR="9525" marT="9525" marB="0" anchor="b">
                    <a:lnL>
                      <a:noFill/>
                    </a:lnL>
                    <a:lnR>
                      <a:noFill/>
                    </a:lnR>
                    <a:lnT>
                      <a:noFill/>
                    </a:lnT>
                    <a:lnB>
                      <a:noFill/>
                    </a:lnB>
                  </a:tcPr>
                </a:tc>
                <a:extLst>
                  <a:ext uri="{0D108BD9-81ED-4DB2-BD59-A6C34878D82A}">
                    <a16:rowId xmlns:a16="http://schemas.microsoft.com/office/drawing/2014/main" val="1211209778"/>
                  </a:ext>
                </a:extLst>
              </a:tr>
              <a:tr h="142133">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Active risk management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rtl="0" fontAlgn="ctr">
                        <a:buClr>
                          <a:srgbClr val="000000"/>
                        </a:buClr>
                        <a:buSzPts val="1200"/>
                        <a:buFont typeface="Arial" panose="020B0604020202020204" pitchFamily="34" charset="0"/>
                        <a:buChar char="•"/>
                      </a:pPr>
                      <a:r>
                        <a:rPr lang="en-US" sz="1200" b="0" i="0" u="none" strike="noStrike" dirty="0">
                          <a:solidFill>
                            <a:schemeClr val="tx1"/>
                          </a:solidFill>
                          <a:effectLst/>
                          <a:latin typeface="Calibri" panose="020F0502020204030204" pitchFamily="34" charset="0"/>
                          <a:cs typeface="Calibri" panose="020F0502020204030204" pitchFamily="34" charset="0"/>
                        </a:rPr>
                        <a:t>A/C in meeting room</a:t>
                      </a:r>
                    </a:p>
                  </a:txBody>
                  <a:tcPr marL="9525" marR="9525" marT="9525"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Shekhar</a:t>
                      </a:r>
                    </a:p>
                  </a:txBody>
                  <a:tcPr marL="9525" marR="9525" marT="9525" marB="0" anchor="b">
                    <a:lnL>
                      <a:noFill/>
                    </a:lnL>
                    <a:lnR>
                      <a:noFill/>
                    </a:lnR>
                    <a:lnT>
                      <a:noFill/>
                    </a:lnT>
                    <a:lnB>
                      <a:noFill/>
                    </a:lnB>
                  </a:tcPr>
                </a:tc>
                <a:extLst>
                  <a:ext uri="{0D108BD9-81ED-4DB2-BD59-A6C34878D82A}">
                    <a16:rowId xmlns:a16="http://schemas.microsoft.com/office/drawing/2014/main" val="3842492031"/>
                  </a:ext>
                </a:extLst>
              </a:tr>
              <a:tr h="251687">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Business participation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rtl="0" fontAlgn="ctr">
                        <a:buClr>
                          <a:srgbClr val="000000"/>
                        </a:buClr>
                        <a:buSzPts val="1200"/>
                        <a:buFont typeface="Arial" panose="020B0604020202020204" pitchFamily="34" charset="0"/>
                        <a:buChar char="•"/>
                      </a:pPr>
                      <a:r>
                        <a:rPr lang="en-US" sz="1200" b="0" i="0" u="none" strike="noStrike" dirty="0">
                          <a:solidFill>
                            <a:schemeClr val="tx1"/>
                          </a:solidFill>
                          <a:effectLst/>
                          <a:latin typeface="Calibri" panose="020F0502020204030204" pitchFamily="34" charset="0"/>
                          <a:cs typeface="Calibri" panose="020F0502020204030204" pitchFamily="34" charset="0"/>
                        </a:rPr>
                        <a:t>Approved features</a:t>
                      </a:r>
                    </a:p>
                    <a:p>
                      <a:pPr marL="171450" indent="-171450" algn="l" rtl="0" fontAlgn="ctr">
                        <a:buClr>
                          <a:srgbClr val="000000"/>
                        </a:buClr>
                        <a:buSzPts val="1200"/>
                        <a:buFont typeface="Arial" panose="020B0604020202020204" pitchFamily="34" charset="0"/>
                        <a:buChar char="•"/>
                      </a:pPr>
                      <a:r>
                        <a:rPr lang="en-US" sz="1200" b="0" i="0" u="none" strike="noStrike" dirty="0">
                          <a:solidFill>
                            <a:schemeClr val="tx1"/>
                          </a:solidFill>
                          <a:effectLst/>
                          <a:latin typeface="Calibri" panose="020F0502020204030204" pitchFamily="34" charset="0"/>
                          <a:cs typeface="Calibri" panose="020F0502020204030204" pitchFamily="34" charset="0"/>
                        </a:rPr>
                        <a:t>Road Map</a:t>
                      </a:r>
                    </a:p>
                  </a:txBody>
                  <a:tcPr marL="9525" marR="9525" marT="9525"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PT4 team</a:t>
                      </a:r>
                    </a:p>
                  </a:txBody>
                  <a:tcPr marL="9525" marR="9525" marT="9525" marB="0" anchor="b">
                    <a:lnL>
                      <a:noFill/>
                    </a:lnL>
                    <a:lnR>
                      <a:noFill/>
                    </a:lnR>
                    <a:lnT>
                      <a:noFill/>
                    </a:lnT>
                    <a:lnB>
                      <a:noFill/>
                    </a:lnB>
                  </a:tcPr>
                </a:tc>
                <a:extLst>
                  <a:ext uri="{0D108BD9-81ED-4DB2-BD59-A6C34878D82A}">
                    <a16:rowId xmlns:a16="http://schemas.microsoft.com/office/drawing/2014/main" val="2119141056"/>
                  </a:ext>
                </a:extLst>
              </a:tr>
              <a:tr h="218494">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Travel</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rtl="0" fontAlgn="ctr">
                        <a:buClr>
                          <a:srgbClr val="000000"/>
                        </a:buClr>
                        <a:buSzPts val="1200"/>
                        <a:buFont typeface="Arial" panose="020B0604020202020204" pitchFamily="34" charset="0"/>
                        <a:buChar char="•"/>
                      </a:pPr>
                      <a:r>
                        <a:rPr lang="en-US" sz="1200" b="0" i="0" u="none" strike="noStrike" dirty="0">
                          <a:solidFill>
                            <a:schemeClr val="tx1"/>
                          </a:solidFill>
                          <a:effectLst/>
                          <a:latin typeface="Calibri" panose="020F0502020204030204" pitchFamily="34" charset="0"/>
                          <a:cs typeface="Calibri" panose="020F0502020204030204" pitchFamily="34" charset="0"/>
                        </a:rPr>
                        <a:t>Program board</a:t>
                      </a:r>
                    </a:p>
                    <a:p>
                      <a:pPr marL="171450" indent="-171450" algn="l" rtl="0" fontAlgn="ctr">
                        <a:buClr>
                          <a:srgbClr val="000000"/>
                        </a:buClr>
                        <a:buSzPts val="1200"/>
                        <a:buFont typeface="Arial" panose="020B0604020202020204" pitchFamily="34" charset="0"/>
                        <a:buChar char="•"/>
                      </a:pPr>
                      <a:r>
                        <a:rPr lang="en-US" sz="1200" b="0" i="0" u="none" strike="noStrike" dirty="0">
                          <a:solidFill>
                            <a:schemeClr val="tx1"/>
                          </a:solidFill>
                          <a:effectLst/>
                          <a:latin typeface="Calibri" panose="020F0502020204030204" pitchFamily="34" charset="0"/>
                          <a:cs typeface="Calibri" panose="020F0502020204030204" pitchFamily="34" charset="0"/>
                        </a:rPr>
                        <a:t>Scum</a:t>
                      </a:r>
                      <a:r>
                        <a:rPr lang="en-US" sz="1200" b="0" i="0" u="none" strike="noStrike" baseline="0" dirty="0">
                          <a:solidFill>
                            <a:schemeClr val="tx1"/>
                          </a:solidFill>
                          <a:effectLst/>
                          <a:latin typeface="Calibri" panose="020F0502020204030204" pitchFamily="34" charset="0"/>
                          <a:cs typeface="Calibri" panose="020F0502020204030204" pitchFamily="34" charset="0"/>
                        </a:rPr>
                        <a:t> of Scum Room</a:t>
                      </a:r>
                      <a:endParaRPr lang="en-US" sz="1200" b="0" i="0" u="none" strike="noStrike" dirty="0">
                        <a:solidFill>
                          <a:schemeClr val="tx1"/>
                        </a:solidFill>
                        <a:effectLst/>
                        <a:latin typeface="Calibri" panose="020F0502020204030204" pitchFamily="34" charset="0"/>
                        <a:cs typeface="Calibri" panose="020F0502020204030204" pitchFamily="34" charset="0"/>
                      </a:endParaRPr>
                    </a:p>
                  </a:txBody>
                  <a:tcPr marL="9525" marR="9525" marT="9525"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Anthony and Sindhu</a:t>
                      </a:r>
                    </a:p>
                  </a:txBody>
                  <a:tcPr marL="9525" marR="9525" marT="9525" marB="0" anchor="b">
                    <a:lnL>
                      <a:noFill/>
                    </a:lnL>
                    <a:lnR>
                      <a:noFill/>
                    </a:lnR>
                    <a:lnT>
                      <a:noFill/>
                    </a:lnT>
                    <a:lnB>
                      <a:noFill/>
                    </a:lnB>
                  </a:tcPr>
                </a:tc>
                <a:extLst>
                  <a:ext uri="{0D108BD9-81ED-4DB2-BD59-A6C34878D82A}">
                    <a16:rowId xmlns:a16="http://schemas.microsoft.com/office/drawing/2014/main" val="1649537917"/>
                  </a:ext>
                </a:extLst>
              </a:tr>
              <a:tr h="185391">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Adaptation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rtl="0" fontAlgn="ctr">
                        <a:buClr>
                          <a:srgbClr val="000000"/>
                        </a:buClr>
                        <a:buSzPts val="1200"/>
                        <a:buFont typeface="Arial" panose="020B0604020202020204" pitchFamily="34" charset="0"/>
                        <a:buChar char="•"/>
                      </a:pPr>
                      <a:r>
                        <a:rPr lang="en-US" sz="1200" b="0" i="0" u="none" strike="noStrike" dirty="0">
                          <a:solidFill>
                            <a:schemeClr val="tx1"/>
                          </a:solidFill>
                          <a:effectLst/>
                          <a:latin typeface="Calibri" panose="020F0502020204030204" pitchFamily="34" charset="0"/>
                          <a:cs typeface="Calibri" panose="020F0502020204030204" pitchFamily="34" charset="0"/>
                        </a:rPr>
                        <a:t>Room setup &amp; communication</a:t>
                      </a:r>
                    </a:p>
                  </a:txBody>
                  <a:tcPr marL="9525" marR="9525" marT="9525"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Atlantis Team</a:t>
                      </a:r>
                      <a:r>
                        <a:rPr lang="en-US" sz="1200" b="0" i="0" u="none" strike="noStrike" baseline="0" dirty="0">
                          <a:solidFill>
                            <a:srgbClr val="000000"/>
                          </a:solidFill>
                          <a:effectLst/>
                          <a:latin typeface="Calibri" panose="020F0502020204030204" pitchFamily="34" charset="0"/>
                          <a:cs typeface="Calibri" panose="020F0502020204030204" pitchFamily="34" charset="0"/>
                        </a:rPr>
                        <a:t> </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249444104"/>
                  </a:ext>
                </a:extLst>
              </a:tr>
              <a:tr h="337581">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Prep</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rtl="0" fontAlgn="ctr">
                        <a:buClr>
                          <a:srgbClr val="000000"/>
                        </a:buClr>
                        <a:buSzPts val="1200"/>
                        <a:buFont typeface="Arial" panose="020B0604020202020204" pitchFamily="34" charset="0"/>
                        <a:buChar char="•"/>
                      </a:pPr>
                      <a:r>
                        <a:rPr lang="en-US" sz="1200" b="0" i="0" u="none" strike="noStrike" dirty="0">
                          <a:solidFill>
                            <a:schemeClr val="tx1"/>
                          </a:solidFill>
                          <a:effectLst/>
                          <a:latin typeface="Calibri" panose="020F0502020204030204" pitchFamily="34" charset="0"/>
                          <a:cs typeface="Calibri" panose="020F0502020204030204" pitchFamily="34" charset="0"/>
                        </a:rPr>
                        <a:t>Breaks</a:t>
                      </a:r>
                    </a:p>
                  </a:txBody>
                  <a:tcPr marL="9525" marR="9525" marT="9525"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Dipesh</a:t>
                      </a:r>
                    </a:p>
                  </a:txBody>
                  <a:tcPr marL="9525" marR="9525" marT="9525" marB="0" anchor="b">
                    <a:lnL>
                      <a:noFill/>
                    </a:lnL>
                    <a:lnR>
                      <a:noFill/>
                    </a:lnR>
                    <a:lnT>
                      <a:noFill/>
                    </a:lnT>
                    <a:lnB>
                      <a:noFill/>
                    </a:lnB>
                  </a:tcPr>
                </a:tc>
                <a:extLst>
                  <a:ext uri="{0D108BD9-81ED-4DB2-BD59-A6C34878D82A}">
                    <a16:rowId xmlns:a16="http://schemas.microsoft.com/office/drawing/2014/main" val="579753584"/>
                  </a:ext>
                </a:extLst>
              </a:tr>
              <a:tr h="209714">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3 days!!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rtl="0"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Formal discussion UT</a:t>
                      </a:r>
                    </a:p>
                    <a:p>
                      <a:pPr marL="171450" indent="-171450" algn="l" rtl="0"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User Doc Consistency</a:t>
                      </a:r>
                    </a:p>
                  </a:txBody>
                  <a:tcPr marL="9525" marR="9525" marT="9525"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Tania!</a:t>
                      </a:r>
                    </a:p>
                  </a:txBody>
                  <a:tcPr marL="9525" marR="9525" marT="9525" marB="0" anchor="b">
                    <a:lnL>
                      <a:noFill/>
                    </a:lnL>
                    <a:lnR>
                      <a:noFill/>
                    </a:lnR>
                    <a:lnT>
                      <a:noFill/>
                    </a:lnT>
                    <a:lnB>
                      <a:noFill/>
                    </a:lnB>
                  </a:tcPr>
                </a:tc>
                <a:extLst>
                  <a:ext uri="{0D108BD9-81ED-4DB2-BD59-A6C34878D82A}">
                    <a16:rowId xmlns:a16="http://schemas.microsoft.com/office/drawing/2014/main" val="3176147742"/>
                  </a:ext>
                </a:extLst>
              </a:tr>
              <a:tr h="251853">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rtl="0"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Guesses at defects estimates</a:t>
                      </a:r>
                    </a:p>
                  </a:txBody>
                  <a:tcPr marL="9525" marR="9525" marT="9525"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Joan</a:t>
                      </a:r>
                    </a:p>
                  </a:txBody>
                  <a:tcPr marL="9525" marR="9525" marT="9525" marB="0" anchor="b">
                    <a:lnL>
                      <a:noFill/>
                    </a:lnL>
                    <a:lnR>
                      <a:noFill/>
                    </a:lnR>
                    <a:lnT>
                      <a:noFill/>
                    </a:lnT>
                    <a:lnB>
                      <a:noFill/>
                    </a:lnB>
                  </a:tcPr>
                </a:tc>
                <a:extLst>
                  <a:ext uri="{0D108BD9-81ED-4DB2-BD59-A6C34878D82A}">
                    <a16:rowId xmlns:a16="http://schemas.microsoft.com/office/drawing/2014/main" val="2213767196"/>
                  </a:ext>
                </a:extLst>
              </a:tr>
              <a:tr h="23986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Xiomara</a:t>
                      </a:r>
                    </a:p>
                  </a:txBody>
                  <a:tcPr marL="9525" marR="9525" marT="9525" marB="0" anchor="b">
                    <a:lnL>
                      <a:noFill/>
                    </a:lnL>
                    <a:lnR>
                      <a:noFill/>
                    </a:lnR>
                    <a:lnT>
                      <a:noFill/>
                    </a:lnT>
                    <a:lnB>
                      <a:noFill/>
                    </a:lnB>
                  </a:tcPr>
                </a:tc>
                <a:extLst>
                  <a:ext uri="{0D108BD9-81ED-4DB2-BD59-A6C34878D82A}">
                    <a16:rowId xmlns:a16="http://schemas.microsoft.com/office/drawing/2014/main" val="209192633"/>
                  </a:ext>
                </a:extLst>
              </a:tr>
              <a:tr h="23986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Kristie</a:t>
                      </a:r>
                    </a:p>
                  </a:txBody>
                  <a:tcPr marL="9525" marR="9525" marT="9525" marB="0" anchor="b">
                    <a:lnL>
                      <a:noFill/>
                    </a:lnL>
                    <a:lnR>
                      <a:noFill/>
                    </a:lnR>
                    <a:lnT>
                      <a:noFill/>
                    </a:lnT>
                    <a:lnB>
                      <a:noFill/>
                    </a:lnB>
                  </a:tcPr>
                </a:tc>
                <a:extLst>
                  <a:ext uri="{0D108BD9-81ED-4DB2-BD59-A6C34878D82A}">
                    <a16:rowId xmlns:a16="http://schemas.microsoft.com/office/drawing/2014/main" val="3123093910"/>
                  </a:ext>
                </a:extLst>
              </a:tr>
              <a:tr h="23986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Aaron L</a:t>
                      </a:r>
                    </a:p>
                  </a:txBody>
                  <a:tcPr marL="9525" marR="9525" marT="9525" marB="0" anchor="b">
                    <a:lnL>
                      <a:noFill/>
                    </a:lnL>
                    <a:lnR>
                      <a:noFill/>
                    </a:lnR>
                    <a:lnT>
                      <a:noFill/>
                    </a:lnT>
                    <a:lnB>
                      <a:noFill/>
                    </a:lnB>
                  </a:tcPr>
                </a:tc>
                <a:extLst>
                  <a:ext uri="{0D108BD9-81ED-4DB2-BD59-A6C34878D82A}">
                    <a16:rowId xmlns:a16="http://schemas.microsoft.com/office/drawing/2014/main" val="2207080060"/>
                  </a:ext>
                </a:extLst>
              </a:tr>
              <a:tr h="23986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CPDES team</a:t>
                      </a:r>
                    </a:p>
                  </a:txBody>
                  <a:tcPr marL="9525" marR="9525" marT="9525" marB="0" anchor="b">
                    <a:lnL>
                      <a:noFill/>
                    </a:lnL>
                    <a:lnR>
                      <a:noFill/>
                    </a:lnR>
                    <a:lnT>
                      <a:noFill/>
                    </a:lnT>
                    <a:lnB>
                      <a:noFill/>
                    </a:lnB>
                  </a:tcPr>
                </a:tc>
                <a:extLst>
                  <a:ext uri="{0D108BD9-81ED-4DB2-BD59-A6C34878D82A}">
                    <a16:rowId xmlns:a16="http://schemas.microsoft.com/office/drawing/2014/main" val="2306734439"/>
                  </a:ext>
                </a:extLst>
              </a:tr>
              <a:tr h="23986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Adam</a:t>
                      </a:r>
                    </a:p>
                  </a:txBody>
                  <a:tcPr marL="9525" marR="9525" marT="9525" marB="0" anchor="b">
                    <a:lnL>
                      <a:noFill/>
                    </a:lnL>
                    <a:lnR>
                      <a:noFill/>
                    </a:lnR>
                    <a:lnT>
                      <a:noFill/>
                    </a:lnT>
                    <a:lnB>
                      <a:noFill/>
                    </a:lnB>
                  </a:tcPr>
                </a:tc>
                <a:extLst>
                  <a:ext uri="{0D108BD9-81ED-4DB2-BD59-A6C34878D82A}">
                    <a16:rowId xmlns:a16="http://schemas.microsoft.com/office/drawing/2014/main" val="3092060069"/>
                  </a:ext>
                </a:extLst>
              </a:tr>
              <a:tr h="23986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algn="l" fontAlgn="b"/>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cs typeface="Calibri" panose="020F0502020204030204" pitchFamily="34" charset="0"/>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Calibri" panose="020F0502020204030204" pitchFamily="34" charset="0"/>
                          <a:cs typeface="Calibri" panose="020F0502020204030204" pitchFamily="34" charset="0"/>
                        </a:rPr>
                        <a:t>Carey</a:t>
                      </a:r>
                    </a:p>
                  </a:txBody>
                  <a:tcPr marL="9525" marR="9525" marT="9525" marB="0" anchor="b">
                    <a:lnL>
                      <a:noFill/>
                    </a:lnL>
                    <a:lnR>
                      <a:noFill/>
                    </a:lnR>
                    <a:lnT>
                      <a:noFill/>
                    </a:lnT>
                    <a:lnB>
                      <a:noFill/>
                    </a:lnB>
                  </a:tcPr>
                </a:tc>
                <a:extLst>
                  <a:ext uri="{0D108BD9-81ED-4DB2-BD59-A6C34878D82A}">
                    <a16:rowId xmlns:a16="http://schemas.microsoft.com/office/drawing/2014/main" val="421748110"/>
                  </a:ext>
                </a:extLst>
              </a:tr>
            </a:tbl>
          </a:graphicData>
        </a:graphic>
      </p:graphicFrame>
      <p:sp>
        <p:nvSpPr>
          <p:cNvPr id="7" name="TextBox 6">
            <a:extLst>
              <a:ext uri="{FF2B5EF4-FFF2-40B4-BE49-F238E27FC236}">
                <a16:creationId xmlns:a16="http://schemas.microsoft.com/office/drawing/2014/main" id="{14B0A1A9-9113-498A-A6D1-34FCF3D49E09}"/>
              </a:ext>
            </a:extLst>
          </p:cNvPr>
          <p:cNvSpPr txBox="1"/>
          <p:nvPr/>
        </p:nvSpPr>
        <p:spPr>
          <a:xfrm>
            <a:off x="287867" y="5793227"/>
            <a:ext cx="2718804" cy="523220"/>
          </a:xfrm>
          <a:prstGeom prst="rect">
            <a:avLst/>
          </a:prstGeom>
          <a:noFill/>
        </p:spPr>
        <p:txBody>
          <a:bodyPr wrap="square" rtlCol="0">
            <a:spAutoFit/>
          </a:bodyPr>
          <a:lstStyle/>
          <a:p>
            <a:r>
              <a:rPr lang="en-US" sz="1000" dirty="0"/>
              <a:t>PI 4 Planning Retrospective, June 13, 2019</a:t>
            </a:r>
            <a:endParaRPr lang="en-US" sz="1000" i="1" dirty="0">
              <a:solidFill>
                <a:srgbClr val="000000"/>
              </a:solidFill>
              <a:latin typeface="Calibri" panose="020F0502020204030204" pitchFamily="34" charset="0"/>
            </a:endParaRPr>
          </a:p>
          <a:p>
            <a:endParaRPr lang="en-US" dirty="0"/>
          </a:p>
        </p:txBody>
      </p:sp>
    </p:spTree>
    <p:extLst>
      <p:ext uri="{BB962C8B-B14F-4D97-AF65-F5344CB8AC3E}">
        <p14:creationId xmlns:p14="http://schemas.microsoft.com/office/powerpoint/2010/main" val="136608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E700-0DB0-45CA-8E6A-FEE6D00F743C}"/>
              </a:ext>
            </a:extLst>
          </p:cNvPr>
          <p:cNvSpPr>
            <a:spLocks noGrp="1"/>
          </p:cNvSpPr>
          <p:nvPr>
            <p:ph type="title"/>
          </p:nvPr>
        </p:nvSpPr>
        <p:spPr/>
        <p:txBody>
          <a:bodyPr/>
          <a:lstStyle/>
          <a:p>
            <a:r>
              <a:rPr lang="en-US" dirty="0">
                <a:solidFill>
                  <a:srgbClr val="0070C0"/>
                </a:solidFill>
                <a:latin typeface="+mn-lt"/>
              </a:rPr>
              <a:t>Retrospective </a:t>
            </a:r>
            <a:r>
              <a:rPr lang="en-US" dirty="0">
                <a:solidFill>
                  <a:schemeClr val="tx1"/>
                </a:solidFill>
                <a:latin typeface="+mn-lt"/>
              </a:rPr>
              <a:t>on PI 3 Execution</a:t>
            </a:r>
          </a:p>
        </p:txBody>
      </p:sp>
      <p:graphicFrame>
        <p:nvGraphicFramePr>
          <p:cNvPr id="4" name="Table 3">
            <a:extLst>
              <a:ext uri="{FF2B5EF4-FFF2-40B4-BE49-F238E27FC236}">
                <a16:creationId xmlns:a16="http://schemas.microsoft.com/office/drawing/2014/main" id="{A5F3D249-1424-4D28-8E55-172F8741755A}"/>
              </a:ext>
            </a:extLst>
          </p:cNvPr>
          <p:cNvGraphicFramePr>
            <a:graphicFrameLocks noGrp="1"/>
          </p:cNvGraphicFramePr>
          <p:nvPr>
            <p:extLst>
              <p:ext uri="{D42A27DB-BD31-4B8C-83A1-F6EECF244321}">
                <p14:modId xmlns:p14="http://schemas.microsoft.com/office/powerpoint/2010/main" val="2393687808"/>
              </p:ext>
            </p:extLst>
          </p:nvPr>
        </p:nvGraphicFramePr>
        <p:xfrm>
          <a:off x="287867" y="1224365"/>
          <a:ext cx="11237382" cy="3829862"/>
        </p:xfrm>
        <a:graphic>
          <a:graphicData uri="http://schemas.openxmlformats.org/drawingml/2006/table">
            <a:tbl>
              <a:tblPr/>
              <a:tblGrid>
                <a:gridCol w="2028609">
                  <a:extLst>
                    <a:ext uri="{9D8B030D-6E8A-4147-A177-3AD203B41FA5}">
                      <a16:colId xmlns:a16="http://schemas.microsoft.com/office/drawing/2014/main" val="3837451644"/>
                    </a:ext>
                  </a:extLst>
                </a:gridCol>
                <a:gridCol w="68600">
                  <a:extLst>
                    <a:ext uri="{9D8B030D-6E8A-4147-A177-3AD203B41FA5}">
                      <a16:colId xmlns:a16="http://schemas.microsoft.com/office/drawing/2014/main" val="612624773"/>
                    </a:ext>
                  </a:extLst>
                </a:gridCol>
                <a:gridCol w="2312810">
                  <a:extLst>
                    <a:ext uri="{9D8B030D-6E8A-4147-A177-3AD203B41FA5}">
                      <a16:colId xmlns:a16="http://schemas.microsoft.com/office/drawing/2014/main" val="3572459478"/>
                    </a:ext>
                  </a:extLst>
                </a:gridCol>
                <a:gridCol w="68600">
                  <a:extLst>
                    <a:ext uri="{9D8B030D-6E8A-4147-A177-3AD203B41FA5}">
                      <a16:colId xmlns:a16="http://schemas.microsoft.com/office/drawing/2014/main" val="1172866880"/>
                    </a:ext>
                  </a:extLst>
                </a:gridCol>
                <a:gridCol w="2156010">
                  <a:extLst>
                    <a:ext uri="{9D8B030D-6E8A-4147-A177-3AD203B41FA5}">
                      <a16:colId xmlns:a16="http://schemas.microsoft.com/office/drawing/2014/main" val="3741350827"/>
                    </a:ext>
                  </a:extLst>
                </a:gridCol>
                <a:gridCol w="68600">
                  <a:extLst>
                    <a:ext uri="{9D8B030D-6E8A-4147-A177-3AD203B41FA5}">
                      <a16:colId xmlns:a16="http://schemas.microsoft.com/office/drawing/2014/main" val="555514329"/>
                    </a:ext>
                  </a:extLst>
                </a:gridCol>
                <a:gridCol w="2103743">
                  <a:extLst>
                    <a:ext uri="{9D8B030D-6E8A-4147-A177-3AD203B41FA5}">
                      <a16:colId xmlns:a16="http://schemas.microsoft.com/office/drawing/2014/main" val="2582565671"/>
                    </a:ext>
                  </a:extLst>
                </a:gridCol>
                <a:gridCol w="65333">
                  <a:extLst>
                    <a:ext uri="{9D8B030D-6E8A-4147-A177-3AD203B41FA5}">
                      <a16:colId xmlns:a16="http://schemas.microsoft.com/office/drawing/2014/main" val="2326056148"/>
                    </a:ext>
                  </a:extLst>
                </a:gridCol>
                <a:gridCol w="2365077">
                  <a:extLst>
                    <a:ext uri="{9D8B030D-6E8A-4147-A177-3AD203B41FA5}">
                      <a16:colId xmlns:a16="http://schemas.microsoft.com/office/drawing/2014/main" val="2393560160"/>
                    </a:ext>
                  </a:extLst>
                </a:gridCol>
              </a:tblGrid>
              <a:tr h="291481">
                <a:tc>
                  <a:txBody>
                    <a:bodyPr/>
                    <a:lstStyle/>
                    <a:p>
                      <a:pPr algn="ctr" fontAlgn="b"/>
                      <a:r>
                        <a:rPr lang="en-US" sz="1600" b="1" i="0" u="none" strike="noStrike" dirty="0">
                          <a:solidFill>
                            <a:srgbClr val="000000"/>
                          </a:solidFill>
                          <a:effectLst/>
                          <a:latin typeface="+mn-lt"/>
                          <a:cs typeface="Times New Roman" panose="02020603050405020304" pitchFamily="18" charset="0"/>
                        </a:rPr>
                        <a:t>Went Well</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mn-lt"/>
                      </a:endParaRPr>
                    </a:p>
                  </a:txBody>
                  <a:tcPr marL="9525" marR="9525" marT="9525" marB="0" anchor="b">
                    <a:lnL>
                      <a:noFill/>
                    </a:lnL>
                    <a:lnR>
                      <a:noFill/>
                    </a:lnR>
                    <a:lnT>
                      <a:noFill/>
                    </a:lnT>
                    <a:lnB>
                      <a:noFill/>
                    </a:lnB>
                  </a:tcPr>
                </a:tc>
                <a:tc>
                  <a:txBody>
                    <a:bodyPr/>
                    <a:lstStyle/>
                    <a:p>
                      <a:pPr marL="0" algn="ctr" defTabSz="914400" rtl="0" eaLnBrk="1" fontAlgn="b" latinLnBrk="0" hangingPunct="1"/>
                      <a:r>
                        <a:rPr lang="en-US" sz="1600" b="1" i="0" u="none" strike="noStrike" kern="1200" dirty="0">
                          <a:solidFill>
                            <a:srgbClr val="000000"/>
                          </a:solidFill>
                          <a:effectLst/>
                          <a:latin typeface="+mn-lt"/>
                          <a:ea typeface="+mn-ea"/>
                          <a:cs typeface="Times New Roman" panose="02020603050405020304" pitchFamily="18" charset="0"/>
                        </a:rPr>
                        <a:t>Could Do Better</a:t>
                      </a: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marL="0" algn="ctr" defTabSz="914400" rtl="0" eaLnBrk="1" fontAlgn="b" latinLnBrk="0" hangingPunct="1"/>
                      <a:r>
                        <a:rPr lang="en-US" sz="1600" b="1" i="0" u="none" strike="noStrike" kern="1200" dirty="0">
                          <a:solidFill>
                            <a:srgbClr val="000000"/>
                          </a:solidFill>
                          <a:effectLst/>
                          <a:latin typeface="+mn-lt"/>
                          <a:ea typeface="+mn-ea"/>
                          <a:cs typeface="Times New Roman" panose="02020603050405020304" pitchFamily="18" charset="0"/>
                        </a:rPr>
                        <a:t>Start Doing</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mn-lt"/>
                      </a:endParaRPr>
                    </a:p>
                  </a:txBody>
                  <a:tcPr marL="9525" marR="9525" marT="9525" marB="0" anchor="b">
                    <a:lnL>
                      <a:noFill/>
                    </a:lnL>
                    <a:lnR>
                      <a:noFill/>
                    </a:lnR>
                    <a:lnT>
                      <a:noFill/>
                    </a:lnT>
                    <a:lnB>
                      <a:noFill/>
                    </a:lnB>
                  </a:tcPr>
                </a:tc>
                <a:tc>
                  <a:txBody>
                    <a:bodyPr/>
                    <a:lstStyle/>
                    <a:p>
                      <a:pPr marL="0" algn="ctr" defTabSz="914400" rtl="0" eaLnBrk="1" fontAlgn="b" latinLnBrk="0" hangingPunct="1"/>
                      <a:r>
                        <a:rPr lang="en-US" sz="1600" b="1" i="0" u="none" strike="noStrike" kern="1200" dirty="0">
                          <a:solidFill>
                            <a:srgbClr val="000000"/>
                          </a:solidFill>
                          <a:effectLst/>
                          <a:latin typeface="+mn-lt"/>
                          <a:ea typeface="+mn-ea"/>
                          <a:cs typeface="Times New Roman" panose="02020603050405020304" pitchFamily="18" charset="0"/>
                        </a:rPr>
                        <a:t>Stop Doing</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mn-lt"/>
                      </a:endParaRPr>
                    </a:p>
                  </a:txBody>
                  <a:tcPr marL="9525" marR="9525" marT="9525" marB="0" anchor="b">
                    <a:lnL>
                      <a:noFill/>
                    </a:lnL>
                    <a:lnR>
                      <a:noFill/>
                    </a:lnR>
                    <a:lnT>
                      <a:noFill/>
                    </a:lnT>
                    <a:lnB>
                      <a:noFill/>
                    </a:lnB>
                  </a:tcPr>
                </a:tc>
                <a:tc>
                  <a:txBody>
                    <a:bodyPr/>
                    <a:lstStyle/>
                    <a:p>
                      <a:pPr marL="0" algn="ctr" defTabSz="914400" rtl="0" eaLnBrk="1" fontAlgn="b" latinLnBrk="0" hangingPunct="1"/>
                      <a:r>
                        <a:rPr lang="en-US" sz="1600" b="1" i="0" u="none" strike="noStrike" kern="1200" dirty="0">
                          <a:solidFill>
                            <a:srgbClr val="000000"/>
                          </a:solidFill>
                          <a:effectLst/>
                          <a:latin typeface="+mn-lt"/>
                          <a:ea typeface="+mn-ea"/>
                          <a:cs typeface="Times New Roman" panose="02020603050405020304" pitchFamily="18" charset="0"/>
                        </a:rPr>
                        <a:t>Kudos</a:t>
                      </a:r>
                    </a:p>
                  </a:txBody>
                  <a:tcPr marL="9525" marR="9525" marT="9525" marB="0" anchor="b">
                    <a:lnL>
                      <a:noFill/>
                    </a:lnL>
                    <a:lnR>
                      <a:noFill/>
                    </a:lnR>
                    <a:lnT>
                      <a:noFill/>
                    </a:lnT>
                    <a:lnB>
                      <a:noFill/>
                    </a:lnB>
                  </a:tcPr>
                </a:tc>
                <a:extLst>
                  <a:ext uri="{0D108BD9-81ED-4DB2-BD59-A6C34878D82A}">
                    <a16:rowId xmlns:a16="http://schemas.microsoft.com/office/drawing/2014/main" val="1733432642"/>
                  </a:ext>
                </a:extLst>
              </a:tr>
              <a:tr h="343951">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Execution Estimation</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Cross team communication</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rtl="0" fontAlgn="ctr">
                        <a:buClr>
                          <a:srgbClr val="000000"/>
                        </a:buClr>
                        <a:buSzPts val="1200"/>
                        <a:buFont typeface="Arial" panose="020B0604020202020204" pitchFamily="34" charset="0"/>
                        <a:buChar char="•"/>
                      </a:pPr>
                      <a:r>
                        <a:rPr lang="en-US" sz="1100" b="0" i="0" u="none" strike="noStrike" dirty="0">
                          <a:solidFill>
                            <a:srgbClr val="000000"/>
                          </a:solidFill>
                          <a:effectLst/>
                          <a:latin typeface="+mn-lt"/>
                        </a:rPr>
                        <a:t>Week between PI’s</a:t>
                      </a:r>
                    </a:p>
                  </a:txBody>
                  <a:tcPr marL="9525" marR="9525" marT="9525" marB="0" anchor="ctr">
                    <a:lnL>
                      <a:noFill/>
                    </a:lnL>
                    <a:lnR>
                      <a:noFill/>
                    </a:lnR>
                    <a:lnT>
                      <a:noFill/>
                    </a:lnT>
                    <a:lnB>
                      <a:noFill/>
                    </a:lnB>
                  </a:tcPr>
                </a:tc>
                <a:tc>
                  <a:txBody>
                    <a:bodyPr/>
                    <a:lstStyle/>
                    <a:p>
                      <a:pPr algn="l" rtl="0" fontAlgn="ctr"/>
                      <a:r>
                        <a:rPr lang="en-US" sz="1200" b="0" i="0" u="none" strike="noStrike">
                          <a:solidFill>
                            <a:srgbClr val="000000"/>
                          </a:solidFill>
                          <a:effectLst/>
                          <a:latin typeface="+mn-lt"/>
                        </a:rPr>
                        <a:t> </a:t>
                      </a:r>
                    </a:p>
                  </a:txBody>
                  <a:tcPr marL="9525" marR="9525" marT="9525" marB="0" anchor="ctr">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Saving work until final week</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Matt Creighton- New Dev Cart</a:t>
                      </a:r>
                    </a:p>
                  </a:txBody>
                  <a:tcPr marL="9525" marR="9525" marT="9525" marB="0" anchor="b">
                    <a:lnL>
                      <a:noFill/>
                    </a:lnL>
                    <a:lnR>
                      <a:noFill/>
                    </a:lnR>
                    <a:lnT>
                      <a:noFill/>
                    </a:lnT>
                    <a:lnB>
                      <a:noFill/>
                    </a:lnB>
                  </a:tcPr>
                </a:tc>
                <a:extLst>
                  <a:ext uri="{0D108BD9-81ED-4DB2-BD59-A6C34878D82A}">
                    <a16:rowId xmlns:a16="http://schemas.microsoft.com/office/drawing/2014/main" val="1019127619"/>
                  </a:ext>
                </a:extLst>
              </a:tr>
              <a:tr h="464097">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Establishing rules in Rational</a:t>
                      </a:r>
                      <a:br>
                        <a:rPr lang="en-US" sz="1100" b="0" i="0" u="none" strike="noStrike" dirty="0">
                          <a:solidFill>
                            <a:srgbClr val="000000"/>
                          </a:solidFill>
                          <a:effectLst/>
                          <a:latin typeface="+mn-lt"/>
                        </a:rPr>
                      </a:br>
                      <a:r>
                        <a:rPr lang="en-US" sz="1100" b="0" i="0" u="none" strike="noStrike" dirty="0">
                          <a:solidFill>
                            <a:srgbClr val="000000"/>
                          </a:solidFill>
                          <a:effectLst/>
                          <a:latin typeface="+mn-lt"/>
                        </a:rPr>
                        <a:t>(pull system)</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Better service and overall story definition</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rtl="0" fontAlgn="ctr">
                        <a:buClr>
                          <a:srgbClr val="000000"/>
                        </a:buClr>
                        <a:buSzPts val="1200"/>
                        <a:buFont typeface="Arial" panose="020B0604020202020204" pitchFamily="34" charset="0"/>
                        <a:buChar char="•"/>
                      </a:pPr>
                      <a:r>
                        <a:rPr lang="en-US" sz="1100" b="0" i="0" u="none" strike="noStrike" dirty="0">
                          <a:solidFill>
                            <a:srgbClr val="000000"/>
                          </a:solidFill>
                          <a:effectLst/>
                          <a:latin typeface="+mn-lt"/>
                        </a:rPr>
                        <a:t>Time management</a:t>
                      </a:r>
                    </a:p>
                  </a:txBody>
                  <a:tcPr marL="9525" marR="9525" marT="9525" marB="0" anchor="ctr">
                    <a:lnL>
                      <a:noFill/>
                    </a:lnL>
                    <a:lnR>
                      <a:noFill/>
                    </a:lnR>
                    <a:lnT>
                      <a:noFill/>
                    </a:lnT>
                    <a:lnB>
                      <a:noFill/>
                    </a:lnB>
                  </a:tcPr>
                </a:tc>
                <a:tc>
                  <a:txBody>
                    <a:bodyPr/>
                    <a:lstStyle/>
                    <a:p>
                      <a:pPr algn="l" rtl="0" fontAlgn="ctr"/>
                      <a:r>
                        <a:rPr lang="en-US" sz="1200" b="0" i="0" u="none" strike="noStrike" dirty="0">
                          <a:solidFill>
                            <a:srgbClr val="000000"/>
                          </a:solidFill>
                          <a:effectLst/>
                          <a:latin typeface="+mn-lt"/>
                        </a:rPr>
                        <a:t> </a:t>
                      </a:r>
                    </a:p>
                  </a:txBody>
                  <a:tcPr marL="9525" marR="9525" marT="9525" marB="0" anchor="ctr">
                    <a:lnL>
                      <a:noFill/>
                    </a:lnL>
                    <a:lnR>
                      <a:noFill/>
                    </a:lnR>
                    <a:lnT>
                      <a:noFill/>
                    </a:lnT>
                    <a:lnB>
                      <a:noFill/>
                    </a:lnB>
                    <a:solidFill>
                      <a:srgbClr val="D9D9D9"/>
                    </a:solidFill>
                  </a:tcPr>
                </a:tc>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All SMEs!!</a:t>
                      </a:r>
                    </a:p>
                  </a:txBody>
                  <a:tcPr marL="9525" marR="9525" marT="9525" marB="0" anchor="b">
                    <a:lnL>
                      <a:noFill/>
                    </a:lnL>
                    <a:lnR>
                      <a:noFill/>
                    </a:lnR>
                    <a:lnT>
                      <a:noFill/>
                    </a:lnT>
                    <a:lnB>
                      <a:noFill/>
                    </a:lnB>
                  </a:tcPr>
                </a:tc>
                <a:extLst>
                  <a:ext uri="{0D108BD9-81ED-4DB2-BD59-A6C34878D82A}">
                    <a16:rowId xmlns:a16="http://schemas.microsoft.com/office/drawing/2014/main" val="3432764497"/>
                  </a:ext>
                </a:extLst>
              </a:tr>
              <a:tr h="306057">
                <a:tc>
                  <a:txBody>
                    <a:bodyPr/>
                    <a:lstStyle/>
                    <a:p>
                      <a:pPr marL="171450" indent="-171450" algn="l" fontAlgn="b">
                        <a:buFont typeface="Arial" panose="020B0604020202020204" pitchFamily="34" charset="0"/>
                        <a:buChar char="•"/>
                      </a:pPr>
                      <a:r>
                        <a:rPr lang="en-US" sz="1100" b="0" i="0" u="none" strike="noStrike">
                          <a:solidFill>
                            <a:srgbClr val="000000"/>
                          </a:solidFill>
                          <a:effectLst/>
                          <a:latin typeface="+mn-lt"/>
                        </a:rPr>
                        <a:t>Business involvement</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Protect the I&amp;P iteration</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rtl="0" fontAlgn="ctr">
                        <a:buClr>
                          <a:srgbClr val="000000"/>
                        </a:buClr>
                        <a:buSzPts val="1200"/>
                        <a:buFont typeface="Arial" panose="020B0604020202020204" pitchFamily="34" charset="0"/>
                        <a:buChar char="•"/>
                      </a:pPr>
                      <a:r>
                        <a:rPr lang="en-US" sz="1100" b="0" i="0" u="none" strike="noStrike" dirty="0">
                          <a:solidFill>
                            <a:srgbClr val="000000"/>
                          </a:solidFill>
                          <a:effectLst/>
                          <a:latin typeface="+mn-lt"/>
                        </a:rPr>
                        <a:t>Iteration testing</a:t>
                      </a:r>
                    </a:p>
                  </a:txBody>
                  <a:tcPr marL="9525" marR="9525" marT="9525" marB="0" anchor="ctr">
                    <a:lnL>
                      <a:noFill/>
                    </a:lnL>
                    <a:lnR>
                      <a:noFill/>
                    </a:lnR>
                    <a:lnT>
                      <a:noFill/>
                    </a:lnT>
                    <a:lnB>
                      <a:noFill/>
                    </a:lnB>
                  </a:tcPr>
                </a:tc>
                <a:tc>
                  <a:txBody>
                    <a:bodyPr/>
                    <a:lstStyle/>
                    <a:p>
                      <a:pPr algn="l" rtl="0" fontAlgn="ctr"/>
                      <a:r>
                        <a:rPr lang="en-US" sz="1200" b="0" i="0" u="none" strike="noStrike">
                          <a:solidFill>
                            <a:srgbClr val="000000"/>
                          </a:solidFill>
                          <a:effectLst/>
                          <a:latin typeface="+mn-lt"/>
                        </a:rPr>
                        <a:t> </a:t>
                      </a:r>
                    </a:p>
                  </a:txBody>
                  <a:tcPr marL="9525" marR="9525" marT="9525" marB="0" anchor="ctr">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Debbie Mewes - Rational work</a:t>
                      </a:r>
                    </a:p>
                  </a:txBody>
                  <a:tcPr marL="9525" marR="9525" marT="9525" marB="0" anchor="b">
                    <a:lnL>
                      <a:noFill/>
                    </a:lnL>
                    <a:lnR>
                      <a:noFill/>
                    </a:lnR>
                    <a:lnT>
                      <a:noFill/>
                    </a:lnT>
                    <a:lnB>
                      <a:noFill/>
                    </a:lnB>
                  </a:tcPr>
                </a:tc>
                <a:extLst>
                  <a:ext uri="{0D108BD9-81ED-4DB2-BD59-A6C34878D82A}">
                    <a16:rowId xmlns:a16="http://schemas.microsoft.com/office/drawing/2014/main" val="2977256889"/>
                  </a:ext>
                </a:extLst>
              </a:tr>
              <a:tr h="375868">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POL role working/Product Backlog</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Overloading iterations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rtl="0" fontAlgn="ctr">
                        <a:buClr>
                          <a:srgbClr val="000000"/>
                        </a:buClr>
                        <a:buSzPts val="1200"/>
                        <a:buFont typeface="Arial" panose="020B0604020202020204" pitchFamily="34" charset="0"/>
                        <a:buChar char="•"/>
                      </a:pPr>
                      <a:r>
                        <a:rPr lang="en-US" sz="1100" b="0" i="0" u="none" strike="noStrike" dirty="0">
                          <a:solidFill>
                            <a:srgbClr val="000000"/>
                          </a:solidFill>
                          <a:effectLst/>
                          <a:latin typeface="+mn-lt"/>
                        </a:rPr>
                        <a:t>Feature demos at iterations</a:t>
                      </a:r>
                    </a:p>
                  </a:txBody>
                  <a:tcPr marL="9525" marR="9525" marT="9525" marB="0" anchor="ctr">
                    <a:lnL>
                      <a:noFill/>
                    </a:lnL>
                    <a:lnR>
                      <a:noFill/>
                    </a:lnR>
                    <a:lnT>
                      <a:noFill/>
                    </a:lnT>
                    <a:lnB>
                      <a:noFill/>
                    </a:lnB>
                  </a:tcPr>
                </a:tc>
                <a:tc>
                  <a:txBody>
                    <a:bodyPr/>
                    <a:lstStyle/>
                    <a:p>
                      <a:pPr algn="l" rtl="0" fontAlgn="ctr"/>
                      <a:r>
                        <a:rPr lang="en-US" sz="1200" b="0" i="0" u="none" strike="noStrike">
                          <a:solidFill>
                            <a:srgbClr val="000000"/>
                          </a:solidFill>
                          <a:effectLst/>
                          <a:latin typeface="+mn-lt"/>
                        </a:rPr>
                        <a:t> </a:t>
                      </a:r>
                    </a:p>
                  </a:txBody>
                  <a:tcPr marL="9525" marR="9525" marT="9525" marB="0" anchor="ctr">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Katherine Hall - Reporting</a:t>
                      </a:r>
                    </a:p>
                  </a:txBody>
                  <a:tcPr marL="9525" marR="9525" marT="9525" marB="0" anchor="b">
                    <a:lnL>
                      <a:noFill/>
                    </a:lnL>
                    <a:lnR>
                      <a:noFill/>
                    </a:lnR>
                    <a:lnT>
                      <a:noFill/>
                    </a:lnT>
                    <a:lnB>
                      <a:noFill/>
                    </a:lnB>
                  </a:tcPr>
                </a:tc>
                <a:extLst>
                  <a:ext uri="{0D108BD9-81ED-4DB2-BD59-A6C34878D82A}">
                    <a16:rowId xmlns:a16="http://schemas.microsoft.com/office/drawing/2014/main" val="1112663732"/>
                  </a:ext>
                </a:extLst>
              </a:tr>
              <a:tr h="306057">
                <a:tc>
                  <a:txBody>
                    <a:bodyPr/>
                    <a:lstStyle/>
                    <a:p>
                      <a:pPr marL="171450" indent="-171450" algn="l" fontAlgn="b">
                        <a:buFont typeface="Arial" panose="020B0604020202020204" pitchFamily="34" charset="0"/>
                        <a:buChar char="•"/>
                      </a:pPr>
                      <a:r>
                        <a:rPr lang="en-US" sz="1100" b="0" i="0" u="none" strike="noStrike">
                          <a:solidFill>
                            <a:srgbClr val="000000"/>
                          </a:solidFill>
                          <a:effectLst/>
                          <a:latin typeface="+mn-lt"/>
                        </a:rPr>
                        <a:t>Rational reporting</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CI/CD</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rtl="0" fontAlgn="ctr">
                        <a:buClr>
                          <a:srgbClr val="000000"/>
                        </a:buClr>
                        <a:buSzPts val="1200"/>
                        <a:buFont typeface="Calibri" panose="020F0502020204030204" pitchFamily="34" charset="0"/>
                        <a:buNone/>
                      </a:pPr>
                      <a:endParaRPr lang="en-US" sz="1200" b="0" i="0" u="none" strike="noStrike" dirty="0">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200" b="0" i="0" u="none" strike="noStrike">
                          <a:solidFill>
                            <a:srgbClr val="000000"/>
                          </a:solidFill>
                          <a:effectLst/>
                          <a:latin typeface="+mn-lt"/>
                        </a:rPr>
                        <a:t> </a:t>
                      </a:r>
                    </a:p>
                  </a:txBody>
                  <a:tcPr marL="9525" marR="9525" marT="9525" marB="0" anchor="ctr">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Ute Willmore - Jira tickets</a:t>
                      </a:r>
                    </a:p>
                  </a:txBody>
                  <a:tcPr marL="9525" marR="9525" marT="9525" marB="0" anchor="b">
                    <a:lnL>
                      <a:noFill/>
                    </a:lnL>
                    <a:lnR>
                      <a:noFill/>
                    </a:lnR>
                    <a:lnT>
                      <a:noFill/>
                    </a:lnT>
                    <a:lnB>
                      <a:noFill/>
                    </a:lnB>
                  </a:tcPr>
                </a:tc>
                <a:extLst>
                  <a:ext uri="{0D108BD9-81ED-4DB2-BD59-A6C34878D82A}">
                    <a16:rowId xmlns:a16="http://schemas.microsoft.com/office/drawing/2014/main" val="798855749"/>
                  </a:ext>
                </a:extLst>
              </a:tr>
              <a:tr h="259632">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Integrated workflows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Shorter Demos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rtl="0" fontAlgn="ctr">
                        <a:buClr>
                          <a:srgbClr val="000000"/>
                        </a:buClr>
                        <a:buSzPts val="1200"/>
                        <a:buFont typeface="Calibri" panose="020F0502020204030204" pitchFamily="34" charset="0"/>
                        <a:buChar char="C"/>
                      </a:pPr>
                      <a:endParaRPr lang="en-US" sz="1200" b="0" i="0" u="none" strike="noStrike" dirty="0">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200" b="0" i="0" u="none" strike="noStrike">
                          <a:solidFill>
                            <a:srgbClr val="000000"/>
                          </a:solidFill>
                          <a:effectLst/>
                          <a:latin typeface="+mn-lt"/>
                        </a:rPr>
                        <a:t> </a:t>
                      </a:r>
                    </a:p>
                  </a:txBody>
                  <a:tcPr marL="9525" marR="9525" marT="9525" marB="0" anchor="ctr">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a:solidFill>
                            <a:srgbClr val="000000"/>
                          </a:solidFill>
                          <a:effectLst/>
                          <a:latin typeface="+mn-lt"/>
                        </a:rPr>
                        <a:t>Core Service devs</a:t>
                      </a:r>
                    </a:p>
                  </a:txBody>
                  <a:tcPr marL="9525" marR="9525" marT="9525" marB="0" anchor="b">
                    <a:lnL>
                      <a:noFill/>
                    </a:lnL>
                    <a:lnR>
                      <a:noFill/>
                    </a:lnR>
                    <a:lnT>
                      <a:noFill/>
                    </a:lnT>
                    <a:lnB>
                      <a:noFill/>
                    </a:lnB>
                  </a:tcPr>
                </a:tc>
                <a:extLst>
                  <a:ext uri="{0D108BD9-81ED-4DB2-BD59-A6C34878D82A}">
                    <a16:rowId xmlns:a16="http://schemas.microsoft.com/office/drawing/2014/main" val="2880532969"/>
                  </a:ext>
                </a:extLst>
              </a:tr>
              <a:tr h="263471">
                <a:tc>
                  <a:txBody>
                    <a:bodyPr/>
                    <a:lstStyle/>
                    <a:p>
                      <a:pPr marL="171450" indent="-171450" algn="l" fontAlgn="b">
                        <a:buFont typeface="Arial" panose="020B0604020202020204" pitchFamily="34" charset="0"/>
                        <a:buChar char="•"/>
                      </a:pPr>
                      <a:r>
                        <a:rPr lang="en-US" sz="1100" b="0" i="0" u="none" strike="noStrike">
                          <a:solidFill>
                            <a:srgbClr val="000000"/>
                          </a:solidFill>
                          <a:effectLst/>
                          <a:latin typeface="+mn-lt"/>
                        </a:rPr>
                        <a:t>Build process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rtl="0" fontAlgn="ctr">
                        <a:buClr>
                          <a:srgbClr val="000000"/>
                        </a:buClr>
                        <a:buSzPts val="1200"/>
                        <a:buFont typeface="Calibri" panose="020F0502020204030204" pitchFamily="34" charset="0"/>
                        <a:buChar char="C"/>
                      </a:pPr>
                      <a:endParaRPr lang="en-US" sz="1200" b="0" i="0" u="none" strike="noStrike" dirty="0">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200" b="0" i="0" u="none" strike="noStrike" dirty="0">
                          <a:solidFill>
                            <a:srgbClr val="000000"/>
                          </a:solidFill>
                          <a:effectLst/>
                          <a:latin typeface="+mn-lt"/>
                        </a:rPr>
                        <a:t> </a:t>
                      </a:r>
                    </a:p>
                  </a:txBody>
                  <a:tcPr marL="9525" marR="9525" marT="9525" marB="0" anchor="ctr">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Aaron Bustamante </a:t>
                      </a:r>
                    </a:p>
                  </a:txBody>
                  <a:tcPr marL="9525" marR="9525" marT="9525" marB="0" anchor="b">
                    <a:lnL>
                      <a:noFill/>
                    </a:lnL>
                    <a:lnR>
                      <a:noFill/>
                    </a:lnR>
                    <a:lnT>
                      <a:noFill/>
                    </a:lnT>
                    <a:lnB>
                      <a:noFill/>
                    </a:lnB>
                  </a:tcPr>
                </a:tc>
                <a:extLst>
                  <a:ext uri="{0D108BD9-81ED-4DB2-BD59-A6C34878D82A}">
                    <a16:rowId xmlns:a16="http://schemas.microsoft.com/office/drawing/2014/main" val="1205332785"/>
                  </a:ext>
                </a:extLst>
              </a:tr>
              <a:tr h="291481">
                <a:tc>
                  <a:txBody>
                    <a:bodyPr/>
                    <a:lstStyle/>
                    <a:p>
                      <a:pPr marL="171450" indent="-171450" algn="l" fontAlgn="b">
                        <a:buFont typeface="Arial" panose="020B0604020202020204" pitchFamily="34" charset="0"/>
                        <a:buChar char="•"/>
                      </a:pPr>
                      <a:r>
                        <a:rPr lang="en-US" sz="1100" b="0" i="0" u="none" strike="noStrike">
                          <a:solidFill>
                            <a:srgbClr val="000000"/>
                          </a:solidFill>
                          <a:effectLst/>
                          <a:latin typeface="+mn-lt"/>
                        </a:rPr>
                        <a:t>Demo enviroments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a:solidFill>
                            <a:srgbClr val="000000"/>
                          </a:solidFill>
                          <a:effectLst/>
                          <a:latin typeface="+mn-lt"/>
                        </a:rPr>
                        <a:t>Lori Anderson</a:t>
                      </a:r>
                    </a:p>
                  </a:txBody>
                  <a:tcPr marL="9525" marR="9525" marT="9525" marB="0" anchor="b">
                    <a:lnL>
                      <a:noFill/>
                    </a:lnL>
                    <a:lnR>
                      <a:noFill/>
                    </a:lnR>
                    <a:lnT>
                      <a:noFill/>
                    </a:lnT>
                    <a:lnB>
                      <a:noFill/>
                    </a:lnB>
                  </a:tcPr>
                </a:tc>
                <a:extLst>
                  <a:ext uri="{0D108BD9-81ED-4DB2-BD59-A6C34878D82A}">
                    <a16:rowId xmlns:a16="http://schemas.microsoft.com/office/drawing/2014/main" val="724338904"/>
                  </a:ext>
                </a:extLst>
              </a:tr>
              <a:tr h="291481">
                <a:tc>
                  <a:txBody>
                    <a:bodyPr/>
                    <a:lstStyle/>
                    <a:p>
                      <a:pPr marL="171450" indent="-171450" algn="l" fontAlgn="b">
                        <a:buFont typeface="Arial" panose="020B0604020202020204" pitchFamily="34" charset="0"/>
                        <a:buChar char="•"/>
                      </a:pPr>
                      <a:r>
                        <a:rPr lang="en-US" sz="1100" b="0" i="0" u="none" strike="noStrike">
                          <a:solidFill>
                            <a:srgbClr val="000000"/>
                          </a:solidFill>
                          <a:effectLst/>
                          <a:latin typeface="+mn-lt"/>
                        </a:rPr>
                        <a:t>No process changes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Joan Shy -Rational clean up for CART</a:t>
                      </a:r>
                    </a:p>
                  </a:txBody>
                  <a:tcPr marL="9525" marR="9525" marT="9525" marB="0" anchor="b">
                    <a:lnL>
                      <a:noFill/>
                    </a:lnL>
                    <a:lnR>
                      <a:noFill/>
                    </a:lnR>
                    <a:lnT>
                      <a:noFill/>
                    </a:lnT>
                    <a:lnB>
                      <a:noFill/>
                    </a:lnB>
                  </a:tcPr>
                </a:tc>
                <a:extLst>
                  <a:ext uri="{0D108BD9-81ED-4DB2-BD59-A6C34878D82A}">
                    <a16:rowId xmlns:a16="http://schemas.microsoft.com/office/drawing/2014/main" val="735852339"/>
                  </a:ext>
                </a:extLst>
              </a:tr>
              <a:tr h="291481">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Acceptance in iterations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Susan McGlasson &amp; Daniel Roche </a:t>
                      </a:r>
                    </a:p>
                  </a:txBody>
                  <a:tcPr marL="9525" marR="9525" marT="9525" marB="0" anchor="b">
                    <a:lnL>
                      <a:noFill/>
                    </a:lnL>
                    <a:lnR>
                      <a:noFill/>
                    </a:lnR>
                    <a:lnT>
                      <a:noFill/>
                    </a:lnT>
                    <a:lnB>
                      <a:noFill/>
                    </a:lnB>
                  </a:tcPr>
                </a:tc>
                <a:extLst>
                  <a:ext uri="{0D108BD9-81ED-4DB2-BD59-A6C34878D82A}">
                    <a16:rowId xmlns:a16="http://schemas.microsoft.com/office/drawing/2014/main" val="4280912276"/>
                  </a:ext>
                </a:extLst>
              </a:tr>
              <a:tr h="291481">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fontAlgn="b"/>
                      <a:endParaRPr lang="en-US" sz="1100" b="0" i="0" u="none" strike="noStrike">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algn="l" fontAlgn="b"/>
                      <a:endParaRPr lang="en-US" sz="11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mn-lt"/>
                        </a:rPr>
                        <a:t> </a:t>
                      </a:r>
                    </a:p>
                  </a:txBody>
                  <a:tcPr marL="9525" marR="9525" marT="9525" marB="0" anchor="b">
                    <a:lnL>
                      <a:noFill/>
                    </a:lnL>
                    <a:lnR>
                      <a:noFill/>
                    </a:lnR>
                    <a:lnT>
                      <a:noFill/>
                    </a:lnT>
                    <a:lnB>
                      <a:noFill/>
                    </a:lnB>
                    <a:solidFill>
                      <a:srgbClr val="D9D9D9"/>
                    </a:solidFill>
                  </a:tcPr>
                </a:tc>
                <a:tc>
                  <a:txBody>
                    <a:bodyPr/>
                    <a:lstStyle/>
                    <a:p>
                      <a:pPr marL="171450" indent="-171450" algn="l" fontAlgn="b">
                        <a:buFont typeface="Arial" panose="020B0604020202020204" pitchFamily="34" charset="0"/>
                        <a:buChar char="•"/>
                      </a:pPr>
                      <a:r>
                        <a:rPr lang="en-US" sz="1100" b="0" i="0" u="none" strike="noStrike" dirty="0">
                          <a:solidFill>
                            <a:srgbClr val="000000"/>
                          </a:solidFill>
                          <a:effectLst/>
                          <a:latin typeface="+mn-lt"/>
                        </a:rPr>
                        <a:t>PM and PO time put into preparing  demos</a:t>
                      </a:r>
                    </a:p>
                  </a:txBody>
                  <a:tcPr marL="9525" marR="9525" marT="9525" marB="0" anchor="b">
                    <a:lnL>
                      <a:noFill/>
                    </a:lnL>
                    <a:lnR>
                      <a:noFill/>
                    </a:lnR>
                    <a:lnT>
                      <a:noFill/>
                    </a:lnT>
                    <a:lnB>
                      <a:noFill/>
                    </a:lnB>
                  </a:tcPr>
                </a:tc>
                <a:extLst>
                  <a:ext uri="{0D108BD9-81ED-4DB2-BD59-A6C34878D82A}">
                    <a16:rowId xmlns:a16="http://schemas.microsoft.com/office/drawing/2014/main" val="1587808315"/>
                  </a:ext>
                </a:extLst>
              </a:tr>
            </a:tbl>
          </a:graphicData>
        </a:graphic>
      </p:graphicFrame>
      <p:sp>
        <p:nvSpPr>
          <p:cNvPr id="5" name="TextBox 4">
            <a:extLst>
              <a:ext uri="{FF2B5EF4-FFF2-40B4-BE49-F238E27FC236}">
                <a16:creationId xmlns:a16="http://schemas.microsoft.com/office/drawing/2014/main" id="{1E30C583-B51A-4F8F-BC3A-FE94D24E8232}"/>
              </a:ext>
            </a:extLst>
          </p:cNvPr>
          <p:cNvSpPr txBox="1"/>
          <p:nvPr/>
        </p:nvSpPr>
        <p:spPr>
          <a:xfrm>
            <a:off x="233623" y="6110942"/>
            <a:ext cx="2718804" cy="523220"/>
          </a:xfrm>
          <a:prstGeom prst="rect">
            <a:avLst/>
          </a:prstGeom>
          <a:noFill/>
        </p:spPr>
        <p:txBody>
          <a:bodyPr wrap="square" rtlCol="0">
            <a:spAutoFit/>
          </a:bodyPr>
          <a:lstStyle/>
          <a:p>
            <a:r>
              <a:rPr lang="en-US" sz="1000" dirty="0"/>
              <a:t>PI 3 Increment Retrospective, June 11, 2019</a:t>
            </a:r>
            <a:endParaRPr lang="en-US" sz="1000" i="1" dirty="0">
              <a:solidFill>
                <a:srgbClr val="000000"/>
              </a:solidFill>
              <a:latin typeface="Calibri" panose="020F0502020204030204" pitchFamily="34" charset="0"/>
            </a:endParaRPr>
          </a:p>
          <a:p>
            <a:endParaRPr lang="en-US" dirty="0"/>
          </a:p>
        </p:txBody>
      </p:sp>
    </p:spTree>
    <p:extLst>
      <p:ext uri="{BB962C8B-B14F-4D97-AF65-F5344CB8AC3E}">
        <p14:creationId xmlns:p14="http://schemas.microsoft.com/office/powerpoint/2010/main" val="85595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9F3D-AC57-448C-A5CA-A77CB0B6B5CA}"/>
              </a:ext>
            </a:extLst>
          </p:cNvPr>
          <p:cNvSpPr>
            <a:spLocks noGrp="1"/>
          </p:cNvSpPr>
          <p:nvPr>
            <p:ph type="ctrTitle"/>
          </p:nvPr>
        </p:nvSpPr>
        <p:spPr/>
        <p:txBody>
          <a:bodyPr>
            <a:normAutofit/>
          </a:bodyPr>
          <a:lstStyle/>
          <a:p>
            <a:r>
              <a:rPr lang="en-US" sz="2900" dirty="0">
                <a:latin typeface="+mn-lt"/>
              </a:rPr>
              <a:t>PI 3 Results</a:t>
            </a:r>
          </a:p>
        </p:txBody>
      </p:sp>
      <p:sp>
        <p:nvSpPr>
          <p:cNvPr id="3" name="Subtitle 2">
            <a:extLst>
              <a:ext uri="{FF2B5EF4-FFF2-40B4-BE49-F238E27FC236}">
                <a16:creationId xmlns:a16="http://schemas.microsoft.com/office/drawing/2014/main" id="{E5F4B906-7088-4707-8BFE-B9A3FBCAD982}"/>
              </a:ext>
            </a:extLst>
          </p:cNvPr>
          <p:cNvSpPr>
            <a:spLocks noGrp="1"/>
          </p:cNvSpPr>
          <p:nvPr>
            <p:ph type="subTitle" idx="1"/>
          </p:nvPr>
        </p:nvSpPr>
        <p:spPr>
          <a:xfrm>
            <a:off x="1676399" y="4673601"/>
            <a:ext cx="6400801" cy="1090705"/>
          </a:xfrm>
        </p:spPr>
        <p:txBody>
          <a:bodyPr/>
          <a:lstStyle/>
          <a:p>
            <a:r>
              <a:rPr lang="en-US" dirty="0">
                <a:latin typeface="+mn-lt"/>
              </a:rPr>
              <a:t>L.J. Perry – RTE </a:t>
            </a:r>
          </a:p>
          <a:p>
            <a:r>
              <a:rPr lang="en-US" dirty="0">
                <a:latin typeface="+mn-lt"/>
              </a:rPr>
              <a:t>June 19, 2019</a:t>
            </a:r>
          </a:p>
        </p:txBody>
      </p:sp>
    </p:spTree>
    <p:extLst>
      <p:ext uri="{BB962C8B-B14F-4D97-AF65-F5344CB8AC3E}">
        <p14:creationId xmlns:p14="http://schemas.microsoft.com/office/powerpoint/2010/main" val="373672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CPDES</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29961422"/>
              </p:ext>
            </p:extLst>
          </p:nvPr>
        </p:nvGraphicFramePr>
        <p:xfrm>
          <a:off x="1600201" y="1066801"/>
          <a:ext cx="8991601" cy="2343157"/>
        </p:xfrm>
        <a:graphic>
          <a:graphicData uri="http://schemas.openxmlformats.org/drawingml/2006/table">
            <a:tbl>
              <a:tblPr>
                <a:tableStyleId>{5C22544A-7EE6-4342-B048-85BDC9FD1C3A}</a:tableStyleId>
              </a:tblPr>
              <a:tblGrid>
                <a:gridCol w="6224954">
                  <a:extLst>
                    <a:ext uri="{9D8B030D-6E8A-4147-A177-3AD203B41FA5}">
                      <a16:colId xmlns:a16="http://schemas.microsoft.com/office/drawing/2014/main" val="511869755"/>
                    </a:ext>
                  </a:extLst>
                </a:gridCol>
                <a:gridCol w="1383323">
                  <a:extLst>
                    <a:ext uri="{9D8B030D-6E8A-4147-A177-3AD203B41FA5}">
                      <a16:colId xmlns:a16="http://schemas.microsoft.com/office/drawing/2014/main" val="2114514559"/>
                    </a:ext>
                  </a:extLst>
                </a:gridCol>
                <a:gridCol w="1383324">
                  <a:extLst>
                    <a:ext uri="{9D8B030D-6E8A-4147-A177-3AD203B41FA5}">
                      <a16:colId xmlns:a16="http://schemas.microsoft.com/office/drawing/2014/main" val="1008990687"/>
                    </a:ext>
                  </a:extLst>
                </a:gridCol>
              </a:tblGrid>
              <a:tr h="533400">
                <a:tc>
                  <a:txBody>
                    <a:bodyPr/>
                    <a:lstStyle/>
                    <a:p>
                      <a:pPr algn="l" fontAlgn="t"/>
                      <a:r>
                        <a:rPr lang="en-US" sz="1600" b="1" i="0" u="none" strike="noStrike" dirty="0">
                          <a:solidFill>
                            <a:srgbClr val="000000"/>
                          </a:solidFill>
                          <a:effectLst/>
                          <a:latin typeface="Calibri" panose="020F0502020204030204" pitchFamily="34" charset="0"/>
                        </a:rPr>
                        <a:t>PI</a:t>
                      </a:r>
                      <a:r>
                        <a:rPr lang="en-US" sz="1600" b="1" i="0" u="none" strike="noStrike" baseline="0" dirty="0">
                          <a:solidFill>
                            <a:srgbClr val="000000"/>
                          </a:solidFill>
                          <a:effectLst/>
                          <a:latin typeface="Calibri" panose="020F0502020204030204" pitchFamily="34" charset="0"/>
                        </a:rPr>
                        <a:t> Objectives </a:t>
                      </a:r>
                      <a:endParaRPr lang="en-US" sz="1600" b="1"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b="1" i="0" u="none" strike="noStrike" baseline="0" dirty="0">
                          <a:solidFill>
                            <a:srgbClr val="000000"/>
                          </a:solidFill>
                          <a:effectLst/>
                          <a:latin typeface="Calibri" panose="020F0502020204030204" pitchFamily="34" charset="0"/>
                        </a:rPr>
                        <a:t>Planned Value</a:t>
                      </a:r>
                      <a:endParaRPr lang="en-US" sz="1600" b="1"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b="1" i="0" u="none" strike="noStrike" dirty="0">
                          <a:solidFill>
                            <a:srgbClr val="000000"/>
                          </a:solidFill>
                          <a:effectLst/>
                          <a:latin typeface="Calibri" panose="020F0502020204030204" pitchFamily="34" charset="0"/>
                        </a:rPr>
                        <a:t>Actual</a:t>
                      </a:r>
                      <a:r>
                        <a:rPr lang="en-US" sz="1600" b="1" i="0" u="none" strike="noStrike" baseline="0" dirty="0">
                          <a:solidFill>
                            <a:srgbClr val="000000"/>
                          </a:solidFill>
                          <a:effectLst/>
                          <a:latin typeface="Calibri" panose="020F0502020204030204" pitchFamily="34" charset="0"/>
                        </a:rPr>
                        <a:t> Value</a:t>
                      </a:r>
                      <a:endParaRPr lang="en-US" sz="1600" b="1"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2650561111"/>
                  </a:ext>
                </a:extLst>
              </a:tr>
              <a:tr h="253963">
                <a:tc>
                  <a:txBody>
                    <a:bodyPr/>
                    <a:lstStyle/>
                    <a:p>
                      <a:pPr algn="l" fontAlgn="t"/>
                      <a:r>
                        <a:rPr lang="en-US" sz="1600" b="0" i="0" u="none" strike="noStrike" dirty="0">
                          <a:solidFill>
                            <a:srgbClr val="000000"/>
                          </a:solidFill>
                          <a:effectLst/>
                          <a:latin typeface="Calibri" panose="020F0502020204030204" pitchFamily="34" charset="0"/>
                        </a:rPr>
                        <a:t>Update ability to manage resource concerns and components</a:t>
                      </a:r>
                    </a:p>
                  </a:txBody>
                  <a:tcPr marL="0" marR="0" marT="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0" marR="0" marT="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0" marR="0" marT="0" marB="0"/>
                </a:tc>
                <a:extLst>
                  <a:ext uri="{0D108BD9-81ED-4DB2-BD59-A6C34878D82A}">
                    <a16:rowId xmlns:a16="http://schemas.microsoft.com/office/drawing/2014/main" val="1863195432"/>
                  </a:ext>
                </a:extLst>
              </a:tr>
              <a:tr h="253963">
                <a:tc>
                  <a:txBody>
                    <a:bodyPr/>
                    <a:lstStyle/>
                    <a:p>
                      <a:pPr algn="l" fontAlgn="t"/>
                      <a:r>
                        <a:rPr lang="en-US" sz="1600" b="0" i="0" u="none" strike="noStrike" dirty="0">
                          <a:solidFill>
                            <a:srgbClr val="000000"/>
                          </a:solidFill>
                          <a:effectLst/>
                          <a:latin typeface="Calibri" panose="020F0502020204030204" pitchFamily="34" charset="0"/>
                        </a:rPr>
                        <a:t>Build</a:t>
                      </a:r>
                      <a:r>
                        <a:rPr lang="en-US" sz="1600" b="0" i="0" u="none" strike="noStrike" baseline="0"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 DB to Support CAPP</a:t>
                      </a:r>
                    </a:p>
                  </a:txBody>
                  <a:tcPr marL="0" marR="0" marT="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0" marR="0" marT="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0" marR="0" marT="0" marB="0"/>
                </a:tc>
                <a:extLst>
                  <a:ext uri="{0D108BD9-81ED-4DB2-BD59-A6C34878D82A}">
                    <a16:rowId xmlns:a16="http://schemas.microsoft.com/office/drawing/2014/main" val="3876341745"/>
                  </a:ext>
                </a:extLst>
              </a:tr>
              <a:tr h="253963">
                <a:tc>
                  <a:txBody>
                    <a:bodyPr/>
                    <a:lstStyle/>
                    <a:p>
                      <a:pPr algn="l" fontAlgn="t"/>
                      <a:r>
                        <a:rPr lang="en-US" sz="1600" b="0" i="0" u="none" strike="noStrike" dirty="0">
                          <a:solidFill>
                            <a:srgbClr val="000000"/>
                          </a:solidFill>
                          <a:effectLst/>
                          <a:latin typeface="Calibri" panose="020F0502020204030204" pitchFamily="34" charset="0"/>
                        </a:rPr>
                        <a:t>Build CAPP UI</a:t>
                      </a:r>
                    </a:p>
                  </a:txBody>
                  <a:tcPr marL="0" marR="0" marT="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0" marR="0" marT="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0" marR="0" marT="0" marB="0"/>
                </a:tc>
                <a:extLst>
                  <a:ext uri="{0D108BD9-81ED-4DB2-BD59-A6C34878D82A}">
                    <a16:rowId xmlns:a16="http://schemas.microsoft.com/office/drawing/2014/main" val="4028841185"/>
                  </a:ext>
                </a:extLst>
              </a:tr>
              <a:tr h="269496">
                <a:tc>
                  <a:txBody>
                    <a:bodyPr/>
                    <a:lstStyle/>
                    <a:p>
                      <a:pPr algn="l" fontAlgn="t"/>
                      <a:r>
                        <a:rPr lang="en-US" sz="1600" b="0" i="0" u="none" strike="noStrike" dirty="0">
                          <a:solidFill>
                            <a:srgbClr val="000000"/>
                          </a:solidFill>
                          <a:effectLst/>
                          <a:latin typeface="Calibri" panose="020F0502020204030204" pitchFamily="34" charset="0"/>
                        </a:rPr>
                        <a:t>Feature to export CAPP Points (Stretch)</a:t>
                      </a:r>
                    </a:p>
                  </a:txBody>
                  <a:tcPr marL="0" marR="0" marT="0" marB="0"/>
                </a:tc>
                <a:tc>
                  <a:txBody>
                    <a:bodyPr/>
                    <a:lstStyle/>
                    <a:p>
                      <a:pPr algn="ctr" fontAlgn="t"/>
                      <a:r>
                        <a:rPr lang="en-US" sz="1600" b="0" i="0" u="none" strike="noStrike" dirty="0">
                          <a:solidFill>
                            <a:srgbClr val="000000"/>
                          </a:solidFill>
                          <a:effectLst/>
                          <a:latin typeface="Calibri" panose="020F0502020204030204" pitchFamily="34" charset="0"/>
                        </a:rPr>
                        <a:t>0</a:t>
                      </a:r>
                    </a:p>
                  </a:txBody>
                  <a:tcPr marL="0" marR="0" marT="0" marB="0"/>
                </a:tc>
                <a:tc>
                  <a:txBody>
                    <a:bodyPr/>
                    <a:lstStyle/>
                    <a:p>
                      <a:pPr algn="ctr" fontAlgn="t"/>
                      <a:r>
                        <a:rPr lang="en-US" sz="1600" b="0" i="0" u="none" strike="noStrike" dirty="0">
                          <a:solidFill>
                            <a:srgbClr val="000000"/>
                          </a:solidFill>
                          <a:effectLst/>
                          <a:latin typeface="Calibri" panose="020F0502020204030204" pitchFamily="34" charset="0"/>
                        </a:rPr>
                        <a:t>0</a:t>
                      </a:r>
                    </a:p>
                  </a:txBody>
                  <a:tcPr marL="0" marR="0" marT="0" marB="0"/>
                </a:tc>
                <a:extLst>
                  <a:ext uri="{0D108BD9-81ED-4DB2-BD59-A6C34878D82A}">
                    <a16:rowId xmlns:a16="http://schemas.microsoft.com/office/drawing/2014/main" val="1450260782"/>
                  </a:ext>
                </a:extLst>
              </a:tr>
              <a:tr h="328590">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Total:</a:t>
                      </a:r>
                      <a:endParaRPr lang="en-US" sz="1600" b="0"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b="1" i="0" u="none" strike="noStrike" dirty="0">
                          <a:solidFill>
                            <a:srgbClr val="000000"/>
                          </a:solidFill>
                          <a:effectLst/>
                          <a:latin typeface="Calibri" panose="020F0502020204030204" pitchFamily="34" charset="0"/>
                        </a:rPr>
                        <a:t>30</a:t>
                      </a:r>
                    </a:p>
                  </a:txBody>
                  <a:tcPr marL="0" marR="0" marT="0" marB="0"/>
                </a:tc>
                <a:tc>
                  <a:txBody>
                    <a:bodyPr/>
                    <a:lstStyle/>
                    <a:p>
                      <a:pPr algn="ctr" fontAlgn="t"/>
                      <a:r>
                        <a:rPr lang="en-US" sz="1600" b="1" i="0" u="none" strike="noStrike" dirty="0">
                          <a:solidFill>
                            <a:srgbClr val="000000"/>
                          </a:solidFill>
                          <a:effectLst/>
                          <a:latin typeface="Calibri" panose="020F0502020204030204" pitchFamily="34" charset="0"/>
                        </a:rPr>
                        <a:t>30</a:t>
                      </a:r>
                    </a:p>
                  </a:txBody>
                  <a:tcPr marL="0" marR="0" marT="0" marB="0"/>
                </a:tc>
                <a:extLst>
                  <a:ext uri="{0D108BD9-81ED-4DB2-BD59-A6C34878D82A}">
                    <a16:rowId xmlns:a16="http://schemas.microsoft.com/office/drawing/2014/main" val="1862133056"/>
                  </a:ext>
                </a:extLst>
              </a:tr>
              <a:tr h="449782">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 Achievement                       100%</a:t>
                      </a:r>
                    </a:p>
                    <a:p>
                      <a:pPr algn="ctr" fontAlgn="t"/>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US" sz="12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US" sz="12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3730023845"/>
                  </a:ext>
                </a:extLst>
              </a:tr>
            </a:tbl>
          </a:graphicData>
        </a:graphic>
      </p:graphicFrame>
      <p:sp>
        <p:nvSpPr>
          <p:cNvPr id="9" name="TextBox 8"/>
          <p:cNvSpPr txBox="1"/>
          <p:nvPr/>
        </p:nvSpPr>
        <p:spPr>
          <a:xfrm>
            <a:off x="1560945" y="3904368"/>
            <a:ext cx="8331200"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j-lt"/>
              </a:rPr>
              <a:t>Build CAPP User Interface</a:t>
            </a:r>
          </a:p>
          <a:p>
            <a:pPr marL="285750" indent="-285750">
              <a:buFont typeface="Arial" panose="020B0604020202020204" pitchFamily="34" charset="0"/>
              <a:buChar char="•"/>
            </a:pPr>
            <a:r>
              <a:rPr lang="en-US" sz="1400" dirty="0">
                <a:latin typeface="+mj-lt"/>
              </a:rPr>
              <a:t>The CAPP interface will provide the ability to export filtered conservation practice point data.</a:t>
            </a:r>
          </a:p>
          <a:p>
            <a:pPr marL="285750" indent="-285750">
              <a:buFont typeface="Arial" panose="020B0604020202020204" pitchFamily="34" charset="0"/>
              <a:buChar char="•"/>
            </a:pPr>
            <a:r>
              <a:rPr lang="en-US" sz="1400" dirty="0">
                <a:latin typeface="+mj-lt"/>
              </a:rPr>
              <a:t> Allow updating of resource concerns (i.e. add, edit, end) based on newly developed resource concern nomenclature</a:t>
            </a:r>
          </a:p>
          <a:p>
            <a:pPr marL="285750" indent="-285750">
              <a:buFont typeface="Arial" panose="020B0604020202020204" pitchFamily="34" charset="0"/>
              <a:buChar char="•"/>
            </a:pPr>
            <a:r>
              <a:rPr lang="en-US" sz="1400" dirty="0">
                <a:latin typeface="+mj-lt"/>
              </a:rPr>
              <a:t>Update CPPE data Steward role to include CAPP features &amp; resource concern management</a:t>
            </a:r>
          </a:p>
          <a:p>
            <a:pPr marL="285750" indent="-285750">
              <a:buFont typeface="Arial" panose="020B0604020202020204" pitchFamily="34" charset="0"/>
              <a:buChar char="•"/>
            </a:pPr>
            <a:r>
              <a:rPr lang="en-US" sz="1400" dirty="0">
                <a:latin typeface="+mj-lt"/>
              </a:rPr>
              <a:t>Update Database and CPDES application to support CAPP</a:t>
            </a:r>
          </a:p>
          <a:p>
            <a:endParaRPr lang="en-US" sz="1400" dirty="0">
              <a:latin typeface="+mj-lt"/>
            </a:endParaRPr>
          </a:p>
        </p:txBody>
      </p:sp>
      <p:sp>
        <p:nvSpPr>
          <p:cNvPr id="3" name="TextBox 2"/>
          <p:cNvSpPr txBox="1"/>
          <p:nvPr/>
        </p:nvSpPr>
        <p:spPr>
          <a:xfrm>
            <a:off x="8328897" y="753736"/>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411616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5" y="136526"/>
            <a:ext cx="8157275" cy="774700"/>
          </a:xfrm>
        </p:spPr>
        <p:txBody>
          <a:bodyPr/>
          <a:lstStyle/>
          <a:p>
            <a:r>
              <a:rPr lang="en-US" dirty="0">
                <a:latin typeface="+mn-lt"/>
              </a:rPr>
              <a:t>PT Team 1 - PT Stabilization </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7</a:t>
            </a:fld>
            <a:endParaRPr lang="en-US" dirty="0"/>
          </a:p>
        </p:txBody>
      </p:sp>
      <p:sp>
        <p:nvSpPr>
          <p:cNvPr id="4" name="Rectangle 3"/>
          <p:cNvSpPr/>
          <p:nvPr/>
        </p:nvSpPr>
        <p:spPr>
          <a:xfrm>
            <a:off x="1717964" y="1219200"/>
            <a:ext cx="7086600" cy="400110"/>
          </a:xfrm>
          <a:prstGeom prst="rect">
            <a:avLst/>
          </a:prstGeom>
        </p:spPr>
        <p:txBody>
          <a:bodyPr wrap="square">
            <a:spAutoFit/>
          </a:bodyPr>
          <a:lstStyle/>
          <a:p>
            <a:r>
              <a:rPr lang="en-US" sz="2000" dirty="0">
                <a:latin typeface="Calibri" panose="020F0502020204030204" pitchFamily="34" charset="0"/>
                <a:ea typeface="Calibri" panose="020F0502020204030204" pitchFamily="34"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3384190825"/>
              </p:ext>
            </p:extLst>
          </p:nvPr>
        </p:nvGraphicFramePr>
        <p:xfrm>
          <a:off x="1676400" y="982023"/>
          <a:ext cx="8991600" cy="2730619"/>
        </p:xfrm>
        <a:graphic>
          <a:graphicData uri="http://schemas.openxmlformats.org/drawingml/2006/table">
            <a:tbl>
              <a:tblPr>
                <a:tableStyleId>{5C22544A-7EE6-4342-B048-85BDC9FD1C3A}</a:tableStyleId>
              </a:tblPr>
              <a:tblGrid>
                <a:gridCol w="6274231">
                  <a:extLst>
                    <a:ext uri="{9D8B030D-6E8A-4147-A177-3AD203B41FA5}">
                      <a16:colId xmlns:a16="http://schemas.microsoft.com/office/drawing/2014/main" val="4293203684"/>
                    </a:ext>
                  </a:extLst>
                </a:gridCol>
                <a:gridCol w="1421970">
                  <a:extLst>
                    <a:ext uri="{9D8B030D-6E8A-4147-A177-3AD203B41FA5}">
                      <a16:colId xmlns:a16="http://schemas.microsoft.com/office/drawing/2014/main" val="44305433"/>
                    </a:ext>
                  </a:extLst>
                </a:gridCol>
                <a:gridCol w="1295399">
                  <a:extLst>
                    <a:ext uri="{9D8B030D-6E8A-4147-A177-3AD203B41FA5}">
                      <a16:colId xmlns:a16="http://schemas.microsoft.com/office/drawing/2014/main" val="1884608587"/>
                    </a:ext>
                  </a:extLst>
                </a:gridCol>
              </a:tblGrid>
              <a:tr h="459567">
                <a:tc>
                  <a:txBody>
                    <a:bodyPr/>
                    <a:lstStyle/>
                    <a:p>
                      <a:pPr algn="l" fontAlgn="t"/>
                      <a:r>
                        <a:rPr lang="en-US" sz="1600" b="1" i="0" u="none" strike="noStrike" dirty="0">
                          <a:solidFill>
                            <a:srgbClr val="000000"/>
                          </a:solidFill>
                          <a:effectLst/>
                          <a:latin typeface="Calibri" panose="020F0502020204030204" pitchFamily="34" charset="0"/>
                        </a:rPr>
                        <a:t>PI</a:t>
                      </a:r>
                      <a:r>
                        <a:rPr lang="en-US" sz="1600" b="1" i="0" u="none" strike="noStrike" baseline="0" dirty="0">
                          <a:solidFill>
                            <a:srgbClr val="000000"/>
                          </a:solidFill>
                          <a:effectLst/>
                          <a:latin typeface="Calibri" panose="020F0502020204030204" pitchFamily="34" charset="0"/>
                        </a:rPr>
                        <a:t> Objectives </a:t>
                      </a:r>
                      <a:endParaRPr lang="en-US" sz="1600" b="1"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b="1" i="0" u="none" strike="noStrike" baseline="0" dirty="0">
                          <a:solidFill>
                            <a:srgbClr val="000000"/>
                          </a:solidFill>
                          <a:effectLst/>
                          <a:latin typeface="Calibri" panose="020F0502020204030204" pitchFamily="34" charset="0"/>
                        </a:rPr>
                        <a:t>Planned Value</a:t>
                      </a:r>
                      <a:endParaRPr lang="en-US" sz="1600" b="1"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b="1" i="0" u="none" strike="noStrike" dirty="0">
                          <a:solidFill>
                            <a:srgbClr val="000000"/>
                          </a:solidFill>
                          <a:effectLst/>
                          <a:latin typeface="Calibri" panose="020F0502020204030204" pitchFamily="34" charset="0"/>
                        </a:rPr>
                        <a:t>Actual</a:t>
                      </a:r>
                      <a:r>
                        <a:rPr lang="en-US" sz="1600" b="1" i="0" u="none" strike="noStrike" baseline="0" dirty="0">
                          <a:solidFill>
                            <a:srgbClr val="000000"/>
                          </a:solidFill>
                          <a:effectLst/>
                          <a:latin typeface="Calibri" panose="020F0502020204030204" pitchFamily="34" charset="0"/>
                        </a:rPr>
                        <a:t> Value</a:t>
                      </a:r>
                      <a:endParaRPr lang="en-US" sz="1600" b="1"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3239636315"/>
                  </a:ext>
                </a:extLst>
              </a:tr>
              <a:tr h="229784">
                <a:tc>
                  <a:txBody>
                    <a:bodyPr/>
                    <a:lstStyle/>
                    <a:p>
                      <a:pPr algn="l" fontAlgn="t"/>
                      <a:r>
                        <a:rPr lang="en-US" sz="1600" u="none" strike="noStrike" dirty="0">
                          <a:effectLst/>
                          <a:latin typeface="+mn-lt"/>
                        </a:rPr>
                        <a:t>Implement Farm Bill program: Complete CSP - Stage II</a:t>
                      </a:r>
                      <a:endParaRPr lang="en-US" sz="1600" b="0" i="0" u="none" strike="noStrike" dirty="0">
                        <a:solidFill>
                          <a:srgbClr val="000000"/>
                        </a:solidFill>
                        <a:effectLst/>
                        <a:latin typeface="+mn-lt"/>
                      </a:endParaRPr>
                    </a:p>
                  </a:txBody>
                  <a:tcPr marL="0" marR="0" marT="0" marB="0"/>
                </a:tc>
                <a:tc>
                  <a:txBody>
                    <a:bodyPr/>
                    <a:lstStyle/>
                    <a:p>
                      <a:pPr algn="ctr" fontAlgn="t"/>
                      <a:r>
                        <a:rPr lang="en-US" sz="1600" u="none" strike="noStrike" dirty="0">
                          <a:effectLst/>
                          <a:latin typeface="+mn-lt"/>
                        </a:rPr>
                        <a:t>10</a:t>
                      </a:r>
                      <a:endParaRPr lang="en-US" sz="1600" b="0" i="0" u="none" strike="noStrike" dirty="0">
                        <a:solidFill>
                          <a:srgbClr val="000000"/>
                        </a:solidFill>
                        <a:effectLst/>
                        <a:latin typeface="+mn-lt"/>
                      </a:endParaRPr>
                    </a:p>
                  </a:txBody>
                  <a:tcPr marL="0" marR="0" marT="0" marB="0"/>
                </a:tc>
                <a:tc>
                  <a:txBody>
                    <a:bodyPr/>
                    <a:lstStyle/>
                    <a:p>
                      <a:pPr algn="ctr" fontAlgn="t"/>
                      <a:r>
                        <a:rPr lang="en-US" sz="1600" u="none" strike="noStrike" dirty="0">
                          <a:effectLst/>
                          <a:latin typeface="+mn-lt"/>
                        </a:rPr>
                        <a:t>10</a:t>
                      </a:r>
                      <a:endParaRPr lang="en-US" sz="1600" b="0" i="0" u="none" strike="noStrike" dirty="0">
                        <a:solidFill>
                          <a:srgbClr val="000000"/>
                        </a:solidFill>
                        <a:effectLst/>
                        <a:latin typeface="+mn-lt"/>
                      </a:endParaRPr>
                    </a:p>
                  </a:txBody>
                  <a:tcPr marL="0" marR="0" marT="0" marB="0"/>
                </a:tc>
                <a:extLst>
                  <a:ext uri="{0D108BD9-81ED-4DB2-BD59-A6C34878D82A}">
                    <a16:rowId xmlns:a16="http://schemas.microsoft.com/office/drawing/2014/main" val="3185130391"/>
                  </a:ext>
                </a:extLst>
              </a:tr>
              <a:tr h="459567">
                <a:tc>
                  <a:txBody>
                    <a:bodyPr/>
                    <a:lstStyle/>
                    <a:p>
                      <a:pPr algn="l" fontAlgn="t"/>
                      <a:r>
                        <a:rPr lang="en-US" sz="1600" u="none" strike="noStrike" dirty="0">
                          <a:effectLst/>
                          <a:latin typeface="+mn-lt"/>
                        </a:rPr>
                        <a:t>Implement Farm Bill program: Complete EQIP - Stage II  - </a:t>
                      </a:r>
                      <a:r>
                        <a:rPr lang="en-US" sz="1600" i="1" u="none" strike="noStrike" dirty="0">
                          <a:effectLst/>
                          <a:latin typeface="+mn-lt"/>
                        </a:rPr>
                        <a:t>organic and FMMI reports push to PI4</a:t>
                      </a:r>
                      <a:endParaRPr lang="en-US" sz="1600" b="0" i="1" u="none" strike="noStrike" dirty="0">
                        <a:solidFill>
                          <a:srgbClr val="000000"/>
                        </a:solidFill>
                        <a:effectLst/>
                        <a:latin typeface="+mn-lt"/>
                      </a:endParaRPr>
                    </a:p>
                  </a:txBody>
                  <a:tcPr marL="0" marR="0" marT="0" marB="0"/>
                </a:tc>
                <a:tc>
                  <a:txBody>
                    <a:bodyPr/>
                    <a:lstStyle/>
                    <a:p>
                      <a:pPr algn="ctr" fontAlgn="t"/>
                      <a:r>
                        <a:rPr lang="en-US" sz="1600" u="none" strike="noStrike" dirty="0">
                          <a:effectLst/>
                          <a:latin typeface="+mn-lt"/>
                        </a:rPr>
                        <a:t>10</a:t>
                      </a:r>
                      <a:endParaRPr lang="en-US" sz="1600" b="0" i="0" u="none" strike="noStrike" dirty="0">
                        <a:solidFill>
                          <a:srgbClr val="000000"/>
                        </a:solidFill>
                        <a:effectLst/>
                        <a:latin typeface="+mn-lt"/>
                      </a:endParaRPr>
                    </a:p>
                  </a:txBody>
                  <a:tcPr marL="0" marR="0" marT="0" marB="0"/>
                </a:tc>
                <a:tc>
                  <a:txBody>
                    <a:bodyPr/>
                    <a:lstStyle/>
                    <a:p>
                      <a:pPr algn="ctr" fontAlgn="t"/>
                      <a:r>
                        <a:rPr lang="en-US" sz="1600" u="none" strike="noStrike" dirty="0">
                          <a:effectLst/>
                          <a:latin typeface="+mn-lt"/>
                        </a:rPr>
                        <a:t>7</a:t>
                      </a:r>
                      <a:endParaRPr lang="en-US" sz="1600" b="0" i="0" u="none" strike="noStrike" dirty="0">
                        <a:solidFill>
                          <a:srgbClr val="000000"/>
                        </a:solidFill>
                        <a:effectLst/>
                        <a:latin typeface="+mn-lt"/>
                      </a:endParaRPr>
                    </a:p>
                  </a:txBody>
                  <a:tcPr marL="0" marR="0" marT="0" marB="0"/>
                </a:tc>
                <a:extLst>
                  <a:ext uri="{0D108BD9-81ED-4DB2-BD59-A6C34878D82A}">
                    <a16:rowId xmlns:a16="http://schemas.microsoft.com/office/drawing/2014/main" val="3275293216"/>
                  </a:ext>
                </a:extLst>
              </a:tr>
              <a:tr h="229784">
                <a:tc>
                  <a:txBody>
                    <a:bodyPr/>
                    <a:lstStyle/>
                    <a:p>
                      <a:pPr algn="l" fontAlgn="t"/>
                      <a:r>
                        <a:rPr lang="en-US" sz="1600" u="none" strike="noStrike" dirty="0">
                          <a:effectLst/>
                          <a:latin typeface="+mn-lt"/>
                        </a:rPr>
                        <a:t>Implement Farm Bill program: Complete GCI - Stage II &amp; III</a:t>
                      </a:r>
                      <a:endParaRPr lang="en-US" sz="1600" b="0" i="0" u="none" strike="noStrike" dirty="0">
                        <a:solidFill>
                          <a:srgbClr val="000000"/>
                        </a:solidFill>
                        <a:effectLst/>
                        <a:latin typeface="+mn-lt"/>
                      </a:endParaRPr>
                    </a:p>
                  </a:txBody>
                  <a:tcPr marL="0" marR="0" marT="0" marB="0"/>
                </a:tc>
                <a:tc>
                  <a:txBody>
                    <a:bodyPr/>
                    <a:lstStyle/>
                    <a:p>
                      <a:pPr algn="ctr" fontAlgn="t"/>
                      <a:r>
                        <a:rPr lang="en-US" sz="1600" u="none" strike="noStrike">
                          <a:effectLst/>
                          <a:latin typeface="+mn-lt"/>
                        </a:rPr>
                        <a:t>10</a:t>
                      </a:r>
                      <a:endParaRPr lang="en-US" sz="1600" b="0" i="0" u="none" strike="noStrike">
                        <a:solidFill>
                          <a:srgbClr val="000000"/>
                        </a:solidFill>
                        <a:effectLst/>
                        <a:latin typeface="+mn-lt"/>
                      </a:endParaRPr>
                    </a:p>
                  </a:txBody>
                  <a:tcPr marL="0" marR="0" marT="0" marB="0"/>
                </a:tc>
                <a:tc>
                  <a:txBody>
                    <a:bodyPr/>
                    <a:lstStyle/>
                    <a:p>
                      <a:pPr algn="ctr" fontAlgn="t"/>
                      <a:r>
                        <a:rPr lang="en-US" sz="1600" u="none" strike="noStrike" dirty="0">
                          <a:effectLst/>
                          <a:latin typeface="+mn-lt"/>
                        </a:rPr>
                        <a:t>10</a:t>
                      </a:r>
                      <a:endParaRPr lang="en-US" sz="1600" b="0" i="0" u="none" strike="noStrike" dirty="0">
                        <a:solidFill>
                          <a:srgbClr val="000000"/>
                        </a:solidFill>
                        <a:effectLst/>
                        <a:latin typeface="+mn-lt"/>
                      </a:endParaRPr>
                    </a:p>
                  </a:txBody>
                  <a:tcPr marL="0" marR="0" marT="0" marB="0"/>
                </a:tc>
                <a:extLst>
                  <a:ext uri="{0D108BD9-81ED-4DB2-BD59-A6C34878D82A}">
                    <a16:rowId xmlns:a16="http://schemas.microsoft.com/office/drawing/2014/main" val="2173566946"/>
                  </a:ext>
                </a:extLst>
              </a:tr>
              <a:tr h="286489">
                <a:tc>
                  <a:txBody>
                    <a:bodyPr/>
                    <a:lstStyle/>
                    <a:p>
                      <a:pPr algn="l" fontAlgn="t"/>
                      <a:r>
                        <a:rPr lang="en-US" sz="1600" u="none" strike="noStrike" dirty="0">
                          <a:effectLst/>
                          <a:latin typeface="+mn-lt"/>
                        </a:rPr>
                        <a:t>Start CART Integration </a:t>
                      </a:r>
                      <a:endParaRPr lang="en-US" sz="1600" b="0" i="0" u="none" strike="noStrike" dirty="0">
                        <a:solidFill>
                          <a:srgbClr val="000000"/>
                        </a:solidFill>
                        <a:effectLst/>
                        <a:latin typeface="+mn-lt"/>
                      </a:endParaRPr>
                    </a:p>
                  </a:txBody>
                  <a:tcPr marL="0" marR="0" marT="0" marB="0"/>
                </a:tc>
                <a:tc>
                  <a:txBody>
                    <a:bodyPr/>
                    <a:lstStyle/>
                    <a:p>
                      <a:pPr algn="ctr" fontAlgn="t"/>
                      <a:r>
                        <a:rPr lang="en-US" sz="1600" u="none" strike="noStrike" dirty="0">
                          <a:effectLst/>
                          <a:latin typeface="+mn-lt"/>
                        </a:rPr>
                        <a:t>8</a:t>
                      </a:r>
                      <a:endParaRPr lang="en-US" sz="1600" b="0" i="0" u="none" strike="noStrike" dirty="0">
                        <a:solidFill>
                          <a:srgbClr val="000000"/>
                        </a:solidFill>
                        <a:effectLst/>
                        <a:latin typeface="+mn-lt"/>
                      </a:endParaRPr>
                    </a:p>
                  </a:txBody>
                  <a:tcPr marL="0" marR="0" marT="0" marB="0"/>
                </a:tc>
                <a:tc>
                  <a:txBody>
                    <a:bodyPr/>
                    <a:lstStyle/>
                    <a:p>
                      <a:pPr algn="ctr" fontAlgn="t"/>
                      <a:r>
                        <a:rPr lang="en-US" sz="1600" u="none" strike="noStrike" dirty="0">
                          <a:effectLst/>
                          <a:latin typeface="+mn-lt"/>
                        </a:rPr>
                        <a:t>4</a:t>
                      </a:r>
                      <a:endParaRPr lang="en-US" sz="1600" b="0" i="0" u="none" strike="noStrike" dirty="0">
                        <a:solidFill>
                          <a:srgbClr val="000000"/>
                        </a:solidFill>
                        <a:effectLst/>
                        <a:latin typeface="+mn-lt"/>
                      </a:endParaRPr>
                    </a:p>
                  </a:txBody>
                  <a:tcPr marL="0" marR="0" marT="0" marB="0"/>
                </a:tc>
                <a:extLst>
                  <a:ext uri="{0D108BD9-81ED-4DB2-BD59-A6C34878D82A}">
                    <a16:rowId xmlns:a16="http://schemas.microsoft.com/office/drawing/2014/main" val="1973463504"/>
                  </a:ext>
                </a:extLst>
              </a:tr>
              <a:tr h="287230">
                <a:tc>
                  <a:txBody>
                    <a:bodyPr/>
                    <a:lstStyle/>
                    <a:p>
                      <a:pPr algn="l" fontAlgn="t"/>
                      <a:r>
                        <a:rPr lang="en-US" sz="1600" b="0" i="0" u="none" strike="noStrike" dirty="0">
                          <a:solidFill>
                            <a:srgbClr val="000000"/>
                          </a:solidFill>
                          <a:effectLst/>
                          <a:latin typeface="+mn-lt"/>
                        </a:rPr>
                        <a:t>Enhance CD Integration</a:t>
                      </a:r>
                    </a:p>
                  </a:txBody>
                  <a:tcPr marL="0" marR="0" marT="0" marB="0"/>
                </a:tc>
                <a:tc>
                  <a:txBody>
                    <a:bodyPr/>
                    <a:lstStyle/>
                    <a:p>
                      <a:pPr algn="ctr" fontAlgn="t"/>
                      <a:r>
                        <a:rPr lang="en-US" sz="1600" b="0" i="0" u="none" strike="noStrike" dirty="0">
                          <a:solidFill>
                            <a:srgbClr val="000000"/>
                          </a:solidFill>
                          <a:effectLst/>
                          <a:latin typeface="+mn-lt"/>
                        </a:rPr>
                        <a:t>8</a:t>
                      </a:r>
                    </a:p>
                  </a:txBody>
                  <a:tcPr marL="0" marR="0" marT="0" marB="0"/>
                </a:tc>
                <a:tc>
                  <a:txBody>
                    <a:bodyPr/>
                    <a:lstStyle/>
                    <a:p>
                      <a:pPr algn="ctr" fontAlgn="t"/>
                      <a:r>
                        <a:rPr lang="en-US" sz="1600" b="0" i="0" u="none" strike="noStrike" dirty="0">
                          <a:solidFill>
                            <a:srgbClr val="000000"/>
                          </a:solidFill>
                          <a:effectLst/>
                          <a:latin typeface="+mn-lt"/>
                        </a:rPr>
                        <a:t>8</a:t>
                      </a:r>
                    </a:p>
                  </a:txBody>
                  <a:tcPr marL="0" marR="0" marT="0" marB="0"/>
                </a:tc>
                <a:extLst>
                  <a:ext uri="{0D108BD9-81ED-4DB2-BD59-A6C34878D82A}">
                    <a16:rowId xmlns:a16="http://schemas.microsoft.com/office/drawing/2014/main" val="1013249279"/>
                  </a:ext>
                </a:extLst>
              </a:tr>
              <a:tr h="339137">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Total:</a:t>
                      </a:r>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600" b="1" i="0" u="none" strike="noStrike" dirty="0">
                          <a:solidFill>
                            <a:srgbClr val="000000"/>
                          </a:solidFill>
                          <a:effectLst/>
                          <a:latin typeface="Calibri" panose="020F0502020204030204" pitchFamily="34" charset="0"/>
                        </a:rPr>
                        <a:t>46</a:t>
                      </a:r>
                    </a:p>
                  </a:txBody>
                  <a:tcPr marL="6350" marR="6350" marT="6350" marB="0"/>
                </a:tc>
                <a:tc>
                  <a:txBody>
                    <a:bodyPr/>
                    <a:lstStyle/>
                    <a:p>
                      <a:pPr algn="ctr" fontAlgn="t"/>
                      <a:r>
                        <a:rPr lang="en-US" sz="1600" b="1" i="0" u="none" strike="noStrike" dirty="0">
                          <a:solidFill>
                            <a:srgbClr val="000000"/>
                          </a:solidFill>
                          <a:effectLst/>
                          <a:latin typeface="Calibri" panose="020F0502020204030204" pitchFamily="34" charset="0"/>
                        </a:rPr>
                        <a:t>39</a:t>
                      </a:r>
                    </a:p>
                  </a:txBody>
                  <a:tcPr marL="6350" marR="6350" marT="6350" marB="0"/>
                </a:tc>
                <a:extLst>
                  <a:ext uri="{0D108BD9-81ED-4DB2-BD59-A6C34878D82A}">
                    <a16:rowId xmlns:a16="http://schemas.microsoft.com/office/drawing/2014/main" val="4268236369"/>
                  </a:ext>
                </a:extLst>
              </a:tr>
              <a:tr h="382836">
                <a:tc>
                  <a:txBody>
                    <a:bodyPr/>
                    <a:lstStyle/>
                    <a:p>
                      <a:pPr algn="ctr" fontAlgn="b"/>
                      <a:r>
                        <a:rPr lang="en-US" sz="1600" b="1" i="1" u="none" strike="noStrike" dirty="0">
                          <a:solidFill>
                            <a:srgbClr val="000000"/>
                          </a:solidFill>
                          <a:effectLst/>
                          <a:latin typeface="Calibri" panose="020F0502020204030204" pitchFamily="34" charset="0"/>
                        </a:rPr>
                        <a:t>% Achievement                                 85%</a:t>
                      </a:r>
                    </a:p>
                  </a:txBody>
                  <a:tcPr marL="6350" marR="6350" marT="6350" marB="0" anchor="b"/>
                </a:tc>
                <a:tc>
                  <a:txBody>
                    <a:bodyPr/>
                    <a:lstStyle/>
                    <a:p>
                      <a:pPr algn="ctr" fontAlgn="t"/>
                      <a:endParaRPr lang="en-US" sz="11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endParaRPr lang="en-US" sz="11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576636601"/>
                  </a:ext>
                </a:extLst>
              </a:tr>
            </a:tbl>
          </a:graphicData>
        </a:graphic>
      </p:graphicFrame>
      <p:sp>
        <p:nvSpPr>
          <p:cNvPr id="7" name="TextBox 6"/>
          <p:cNvSpPr txBox="1"/>
          <p:nvPr/>
        </p:nvSpPr>
        <p:spPr>
          <a:xfrm>
            <a:off x="1663535" y="4018609"/>
            <a:ext cx="6781800" cy="209288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j-lt"/>
              </a:rPr>
              <a:t>Partial land transfer – Grassland conservation initiative</a:t>
            </a:r>
          </a:p>
          <a:p>
            <a:pPr marL="285750" indent="-285750">
              <a:buFont typeface="Arial" panose="020B0604020202020204" pitchFamily="34" charset="0"/>
              <a:buChar char="•"/>
            </a:pPr>
            <a:r>
              <a:rPr lang="en-US" sz="1400" dirty="0">
                <a:latin typeface="+mj-lt"/>
              </a:rPr>
              <a:t>FMMI reconciliation report - Added planed Date and amount</a:t>
            </a:r>
          </a:p>
          <a:p>
            <a:pPr marL="285750" indent="-285750">
              <a:buFont typeface="Arial" panose="020B0604020202020204" pitchFamily="34" charset="0"/>
              <a:buChar char="•"/>
            </a:pPr>
            <a:r>
              <a:rPr lang="en-US" sz="1400" dirty="0">
                <a:latin typeface="+mj-lt"/>
              </a:rPr>
              <a:t>CD Enhancements – Contract Wizard and Toolkit replacement </a:t>
            </a:r>
          </a:p>
          <a:p>
            <a:pPr marL="742950" lvl="1" indent="-285750">
              <a:buFont typeface="Arial" panose="020B0604020202020204" pitchFamily="34" charset="0"/>
              <a:buChar char="•"/>
            </a:pPr>
            <a:r>
              <a:rPr lang="en-US" sz="1400" dirty="0">
                <a:latin typeface="+mj-lt"/>
              </a:rPr>
              <a:t>Cost Lists - Non State Possessions / Territories</a:t>
            </a:r>
          </a:p>
          <a:p>
            <a:pPr marL="742950" lvl="1" indent="-285750">
              <a:buFont typeface="Arial" panose="020B0604020202020204" pitchFamily="34" charset="0"/>
              <a:buChar char="•"/>
            </a:pPr>
            <a:r>
              <a:rPr lang="en-US" sz="1400" dirty="0">
                <a:latin typeface="+mj-lt"/>
              </a:rPr>
              <a:t>FA legacy task - add District Conservation role to start work on Rank Application Task</a:t>
            </a:r>
          </a:p>
          <a:p>
            <a:pPr marL="742950" lvl="1" indent="-285750">
              <a:buFont typeface="Arial" panose="020B0604020202020204" pitchFamily="34" charset="0"/>
              <a:buChar char="•"/>
            </a:pPr>
            <a:r>
              <a:rPr lang="en-US" sz="1400" dirty="0">
                <a:latin typeface="+mj-lt"/>
              </a:rPr>
              <a:t>PSA Agreements Locking &amp; CD Integration</a:t>
            </a:r>
          </a:p>
          <a:p>
            <a:pPr marL="742950" lvl="1" indent="-285750">
              <a:buFont typeface="Arial" panose="020B0604020202020204" pitchFamily="34" charset="0"/>
              <a:buChar char="•"/>
            </a:pPr>
            <a:r>
              <a:rPr lang="en-US" sz="1400" dirty="0">
                <a:latin typeface="+mj-lt"/>
              </a:rPr>
              <a:t>Task Management Knowledge Share - throughout PI 3</a:t>
            </a:r>
          </a:p>
          <a:p>
            <a:pPr marL="742950" lvl="1" indent="-285750">
              <a:buFont typeface="Arial" panose="020B0604020202020204" pitchFamily="34" charset="0"/>
              <a:buChar char="•"/>
            </a:pPr>
            <a:endParaRPr lang="en-US" dirty="0">
              <a:latin typeface="+mj-lt"/>
            </a:endParaRPr>
          </a:p>
        </p:txBody>
      </p:sp>
      <p:sp>
        <p:nvSpPr>
          <p:cNvPr id="8" name="TextBox 7"/>
          <p:cNvSpPr txBox="1"/>
          <p:nvPr/>
        </p:nvSpPr>
        <p:spPr>
          <a:xfrm>
            <a:off x="8493357" y="676056"/>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364912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224" y="136526"/>
            <a:ext cx="8141776" cy="774700"/>
          </a:xfrm>
        </p:spPr>
        <p:txBody>
          <a:bodyPr/>
          <a:lstStyle/>
          <a:p>
            <a:r>
              <a:rPr lang="en-US" dirty="0">
                <a:latin typeface="+mn-lt"/>
              </a:rPr>
              <a:t>PT Team 2 - FMMI Improvements</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8</a:t>
            </a:fld>
            <a:endParaRPr lang="en-US" dirty="0"/>
          </a:p>
        </p:txBody>
      </p:sp>
      <p:sp>
        <p:nvSpPr>
          <p:cNvPr id="4" name="Rectangle 3"/>
          <p:cNvSpPr/>
          <p:nvPr/>
        </p:nvSpPr>
        <p:spPr>
          <a:xfrm>
            <a:off x="1717964" y="1219200"/>
            <a:ext cx="7086600" cy="400110"/>
          </a:xfrm>
          <a:prstGeom prst="rect">
            <a:avLst/>
          </a:prstGeom>
        </p:spPr>
        <p:txBody>
          <a:bodyPr wrap="square">
            <a:spAutoFit/>
          </a:bodyPr>
          <a:lstStyle/>
          <a:p>
            <a:r>
              <a:rPr lang="en-US" sz="2000" dirty="0">
                <a:latin typeface="Calibri" panose="020F0502020204030204" pitchFamily="34" charset="0"/>
                <a:ea typeface="Calibri" panose="020F0502020204030204" pitchFamily="34"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1235245027"/>
              </p:ext>
            </p:extLst>
          </p:nvPr>
        </p:nvGraphicFramePr>
        <p:xfrm>
          <a:off x="1600200" y="982023"/>
          <a:ext cx="8915400" cy="2197767"/>
        </p:xfrm>
        <a:graphic>
          <a:graphicData uri="http://schemas.openxmlformats.org/drawingml/2006/table">
            <a:tbl>
              <a:tblPr>
                <a:tableStyleId>{5C22544A-7EE6-4342-B048-85BDC9FD1C3A}</a:tableStyleId>
              </a:tblPr>
              <a:tblGrid>
                <a:gridCol w="6241942">
                  <a:extLst>
                    <a:ext uri="{9D8B030D-6E8A-4147-A177-3AD203B41FA5}">
                      <a16:colId xmlns:a16="http://schemas.microsoft.com/office/drawing/2014/main" val="4293203684"/>
                    </a:ext>
                  </a:extLst>
                </a:gridCol>
                <a:gridCol w="1389037">
                  <a:extLst>
                    <a:ext uri="{9D8B030D-6E8A-4147-A177-3AD203B41FA5}">
                      <a16:colId xmlns:a16="http://schemas.microsoft.com/office/drawing/2014/main" val="44305433"/>
                    </a:ext>
                  </a:extLst>
                </a:gridCol>
                <a:gridCol w="1284421">
                  <a:extLst>
                    <a:ext uri="{9D8B030D-6E8A-4147-A177-3AD203B41FA5}">
                      <a16:colId xmlns:a16="http://schemas.microsoft.com/office/drawing/2014/main" val="1884608587"/>
                    </a:ext>
                  </a:extLst>
                </a:gridCol>
              </a:tblGrid>
              <a:tr h="403547">
                <a:tc>
                  <a:txBody>
                    <a:bodyPr/>
                    <a:lstStyle/>
                    <a:p>
                      <a:pPr algn="l" fontAlgn="t"/>
                      <a:r>
                        <a:rPr lang="en-US" sz="1600" b="1" i="0" u="none" strike="noStrike" dirty="0">
                          <a:solidFill>
                            <a:srgbClr val="000000"/>
                          </a:solidFill>
                          <a:effectLst/>
                          <a:latin typeface="Calibri" panose="020F0502020204030204" pitchFamily="34" charset="0"/>
                        </a:rPr>
                        <a:t>PI</a:t>
                      </a:r>
                      <a:r>
                        <a:rPr lang="en-US" sz="1600" b="1" i="0" u="none" strike="noStrike" baseline="0" dirty="0">
                          <a:solidFill>
                            <a:srgbClr val="000000"/>
                          </a:solidFill>
                          <a:effectLst/>
                          <a:latin typeface="Calibri" panose="020F0502020204030204" pitchFamily="34" charset="0"/>
                        </a:rPr>
                        <a:t> Objectives </a:t>
                      </a:r>
                      <a:endParaRPr lang="en-US" sz="1600" b="1"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b="1" i="0" u="none" strike="noStrike" baseline="0" dirty="0">
                          <a:solidFill>
                            <a:srgbClr val="000000"/>
                          </a:solidFill>
                          <a:effectLst/>
                          <a:latin typeface="Calibri" panose="020F0502020204030204" pitchFamily="34" charset="0"/>
                        </a:rPr>
                        <a:t>Planned Value</a:t>
                      </a:r>
                      <a:endParaRPr lang="en-US" sz="1600" b="1"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b="1" i="0" u="none" strike="noStrike" dirty="0">
                          <a:solidFill>
                            <a:srgbClr val="000000"/>
                          </a:solidFill>
                          <a:effectLst/>
                          <a:latin typeface="Calibri" panose="020F0502020204030204" pitchFamily="34" charset="0"/>
                        </a:rPr>
                        <a:t>Actual</a:t>
                      </a:r>
                      <a:r>
                        <a:rPr lang="en-US" sz="1600" b="1" i="0" u="none" strike="noStrike" baseline="0" dirty="0">
                          <a:solidFill>
                            <a:srgbClr val="000000"/>
                          </a:solidFill>
                          <a:effectLst/>
                          <a:latin typeface="Calibri" panose="020F0502020204030204" pitchFamily="34" charset="0"/>
                        </a:rPr>
                        <a:t> Value</a:t>
                      </a:r>
                      <a:endParaRPr lang="en-US" sz="1600" b="1"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3239636315"/>
                  </a:ext>
                </a:extLst>
              </a:tr>
              <a:tr h="229386">
                <a:tc>
                  <a:txBody>
                    <a:bodyPr/>
                    <a:lstStyle/>
                    <a:p>
                      <a:pPr algn="l" fontAlgn="t"/>
                      <a:endParaRPr lang="en-US" sz="1600" b="0" i="0" u="none" strike="noStrike" dirty="0">
                        <a:solidFill>
                          <a:srgbClr val="000000"/>
                        </a:solidFill>
                        <a:effectLst/>
                        <a:latin typeface="+mn-lt"/>
                      </a:endParaRPr>
                    </a:p>
                  </a:txBody>
                  <a:tcPr marL="0" marR="0" marT="0" marB="0"/>
                </a:tc>
                <a:tc>
                  <a:txBody>
                    <a:bodyPr/>
                    <a:lstStyle/>
                    <a:p>
                      <a:pPr algn="ctr" fontAlgn="t"/>
                      <a:endParaRPr lang="en-US" sz="1600" b="0" i="0" u="none" strike="noStrike" dirty="0">
                        <a:solidFill>
                          <a:srgbClr val="000000"/>
                        </a:solidFill>
                        <a:effectLst/>
                        <a:latin typeface="+mn-lt"/>
                      </a:endParaRPr>
                    </a:p>
                  </a:txBody>
                  <a:tcPr marL="0" marR="0" marT="0" marB="0"/>
                </a:tc>
                <a:tc>
                  <a:txBody>
                    <a:bodyPr/>
                    <a:lstStyle/>
                    <a:p>
                      <a:pPr algn="ctr" fontAlgn="t"/>
                      <a:endParaRPr lang="en-US" sz="1600" b="0" i="0" u="none" strike="noStrike" dirty="0">
                        <a:solidFill>
                          <a:srgbClr val="000000"/>
                        </a:solidFill>
                        <a:effectLst/>
                        <a:latin typeface="+mn-lt"/>
                      </a:endParaRPr>
                    </a:p>
                  </a:txBody>
                  <a:tcPr marL="0" marR="0" marT="0" marB="0"/>
                </a:tc>
                <a:extLst>
                  <a:ext uri="{0D108BD9-81ED-4DB2-BD59-A6C34878D82A}">
                    <a16:rowId xmlns:a16="http://schemas.microsoft.com/office/drawing/2014/main" val="3185130391"/>
                  </a:ext>
                </a:extLst>
              </a:tr>
              <a:tr h="458772">
                <a:tc>
                  <a:txBody>
                    <a:bodyPr/>
                    <a:lstStyle/>
                    <a:p>
                      <a:pPr algn="l" fontAlgn="t"/>
                      <a:r>
                        <a:rPr lang="en-US" sz="1600" b="0" i="0" u="none" strike="noStrike" dirty="0">
                          <a:solidFill>
                            <a:srgbClr val="000000"/>
                          </a:solidFill>
                          <a:effectLst/>
                          <a:latin typeface="Calibri" panose="020F0502020204030204" pitchFamily="34" charset="0"/>
                        </a:rPr>
                        <a:t>Creation of an Analysis Document detailing findings and recommendations regarding data model support of “All Programs”</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9</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9</a:t>
                      </a:r>
                    </a:p>
                  </a:txBody>
                  <a:tcPr marL="6350" marR="6350" marT="6350" marB="0"/>
                </a:tc>
                <a:extLst>
                  <a:ext uri="{0D108BD9-81ED-4DB2-BD59-A6C34878D82A}">
                    <a16:rowId xmlns:a16="http://schemas.microsoft.com/office/drawing/2014/main" val="3275293216"/>
                  </a:ext>
                </a:extLst>
              </a:tr>
              <a:tr h="229386">
                <a:tc>
                  <a:txBody>
                    <a:bodyPr/>
                    <a:lstStyle/>
                    <a:p>
                      <a:pPr algn="l" fontAlgn="t"/>
                      <a:endParaRPr lang="en-US" sz="1600" b="0" i="0" u="none" strike="noStrike" dirty="0">
                        <a:solidFill>
                          <a:srgbClr val="000000"/>
                        </a:solidFill>
                        <a:effectLst/>
                        <a:latin typeface="+mn-lt"/>
                      </a:endParaRPr>
                    </a:p>
                  </a:txBody>
                  <a:tcPr marL="0" marR="0" marT="0" marB="0"/>
                </a:tc>
                <a:tc>
                  <a:txBody>
                    <a:bodyPr/>
                    <a:lstStyle/>
                    <a:p>
                      <a:pPr algn="ctr" fontAlgn="t"/>
                      <a:endParaRPr lang="en-US" sz="1600" b="0" i="0" u="none" strike="noStrike" dirty="0">
                        <a:solidFill>
                          <a:srgbClr val="000000"/>
                        </a:solidFill>
                        <a:effectLst/>
                        <a:latin typeface="+mn-lt"/>
                      </a:endParaRPr>
                    </a:p>
                  </a:txBody>
                  <a:tcPr marL="0" marR="0" marT="0" marB="0"/>
                </a:tc>
                <a:tc>
                  <a:txBody>
                    <a:bodyPr/>
                    <a:lstStyle/>
                    <a:p>
                      <a:pPr algn="ctr" fontAlgn="t"/>
                      <a:endParaRPr lang="en-US" sz="1600" b="0" i="0" u="none" strike="noStrike" dirty="0">
                        <a:solidFill>
                          <a:srgbClr val="000000"/>
                        </a:solidFill>
                        <a:effectLst/>
                        <a:latin typeface="+mn-lt"/>
                      </a:endParaRPr>
                    </a:p>
                  </a:txBody>
                  <a:tcPr marL="0" marR="0" marT="0" marB="0"/>
                </a:tc>
                <a:extLst>
                  <a:ext uri="{0D108BD9-81ED-4DB2-BD59-A6C34878D82A}">
                    <a16:rowId xmlns:a16="http://schemas.microsoft.com/office/drawing/2014/main" val="2173566946"/>
                  </a:ext>
                </a:extLst>
              </a:tr>
              <a:tr h="406255">
                <a:tc>
                  <a:txBody>
                    <a:bodyPr/>
                    <a:lstStyle/>
                    <a:p>
                      <a:pPr algn="l" fontAlgn="t"/>
                      <a:endParaRPr lang="en-US" sz="1600" b="0" i="0" u="none" strike="noStrike" dirty="0">
                        <a:solidFill>
                          <a:srgbClr val="000000"/>
                        </a:solidFill>
                        <a:effectLst/>
                        <a:latin typeface="+mn-lt"/>
                      </a:endParaRPr>
                    </a:p>
                  </a:txBody>
                  <a:tcPr marL="0" marR="0" marT="0" marB="0"/>
                </a:tc>
                <a:tc>
                  <a:txBody>
                    <a:bodyPr/>
                    <a:lstStyle/>
                    <a:p>
                      <a:pPr algn="ctr" fontAlgn="t"/>
                      <a:endParaRPr lang="en-US" sz="1600" b="0" i="0" u="none" strike="noStrike" dirty="0">
                        <a:solidFill>
                          <a:srgbClr val="000000"/>
                        </a:solidFill>
                        <a:effectLst/>
                        <a:latin typeface="+mn-lt"/>
                      </a:endParaRPr>
                    </a:p>
                  </a:txBody>
                  <a:tcPr marL="0" marR="0" marT="0" marB="0"/>
                </a:tc>
                <a:tc>
                  <a:txBody>
                    <a:bodyPr/>
                    <a:lstStyle/>
                    <a:p>
                      <a:pPr algn="ctr" fontAlgn="t"/>
                      <a:endParaRPr lang="en-US" sz="1600" b="0" i="0" u="none" strike="noStrike" dirty="0">
                        <a:solidFill>
                          <a:srgbClr val="000000"/>
                        </a:solidFill>
                        <a:effectLst/>
                        <a:latin typeface="+mn-lt"/>
                      </a:endParaRPr>
                    </a:p>
                  </a:txBody>
                  <a:tcPr marL="0" marR="0" marT="0" marB="0"/>
                </a:tc>
                <a:extLst>
                  <a:ext uri="{0D108BD9-81ED-4DB2-BD59-A6C34878D82A}">
                    <a16:rowId xmlns:a16="http://schemas.microsoft.com/office/drawing/2014/main" val="1973463504"/>
                  </a:ext>
                </a:extLst>
              </a:tr>
              <a:tr h="406255">
                <a:tc>
                  <a:txBody>
                    <a:bodyPr/>
                    <a:lstStyle/>
                    <a:p>
                      <a:pPr algn="ctr" fontAlgn="b"/>
                      <a:r>
                        <a:rPr lang="en-US" sz="1600" b="1" i="1" u="none" strike="noStrike" dirty="0">
                          <a:solidFill>
                            <a:srgbClr val="000000"/>
                          </a:solidFill>
                          <a:effectLst/>
                          <a:latin typeface="Calibri" panose="020F0502020204030204" pitchFamily="34" charset="0"/>
                        </a:rPr>
                        <a:t>% Achievement                       100%</a:t>
                      </a:r>
                    </a:p>
                  </a:txBody>
                  <a:tcPr marL="6350" marR="6350" marT="6350" marB="0" anchor="b"/>
                </a:tc>
                <a:tc>
                  <a:txBody>
                    <a:bodyPr/>
                    <a:lstStyle/>
                    <a:p>
                      <a:pPr algn="l" fontAlgn="t"/>
                      <a:endParaRPr lang="en-US" sz="1400" b="0" i="0" u="none" strike="noStrike" dirty="0">
                        <a:solidFill>
                          <a:srgbClr val="000000"/>
                        </a:solidFill>
                        <a:effectLst/>
                        <a:latin typeface="+mn-lt"/>
                      </a:endParaRPr>
                    </a:p>
                  </a:txBody>
                  <a:tcPr marL="0" marR="0" marT="0" marB="0"/>
                </a:tc>
                <a:tc>
                  <a:txBody>
                    <a:bodyPr/>
                    <a:lstStyle/>
                    <a:p>
                      <a:pPr algn="l" fontAlgn="t"/>
                      <a:endParaRPr lang="en-US" sz="1400" b="0" i="0" u="none" strike="noStrike" dirty="0">
                        <a:solidFill>
                          <a:srgbClr val="000000"/>
                        </a:solidFill>
                        <a:effectLst/>
                        <a:latin typeface="+mn-lt"/>
                      </a:endParaRPr>
                    </a:p>
                  </a:txBody>
                  <a:tcPr marL="0" marR="0" marT="0" marB="0"/>
                </a:tc>
                <a:extLst>
                  <a:ext uri="{0D108BD9-81ED-4DB2-BD59-A6C34878D82A}">
                    <a16:rowId xmlns:a16="http://schemas.microsoft.com/office/drawing/2014/main" val="1013249279"/>
                  </a:ext>
                </a:extLst>
              </a:tr>
            </a:tbl>
          </a:graphicData>
        </a:graphic>
      </p:graphicFrame>
      <p:sp>
        <p:nvSpPr>
          <p:cNvPr id="6" name="TextBox 5"/>
          <p:cNvSpPr txBox="1"/>
          <p:nvPr/>
        </p:nvSpPr>
        <p:spPr>
          <a:xfrm>
            <a:off x="8382000" y="671092"/>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179503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88" y="136526"/>
            <a:ext cx="8273512" cy="774700"/>
          </a:xfrm>
        </p:spPr>
        <p:txBody>
          <a:bodyPr>
            <a:normAutofit/>
          </a:bodyPr>
          <a:lstStyle/>
          <a:p>
            <a:r>
              <a:rPr lang="en-US" dirty="0">
                <a:latin typeface="+mn-lt"/>
              </a:rPr>
              <a:t>PT Team 3 - Funds Manager Phase-III </a:t>
            </a:r>
          </a:p>
        </p:txBody>
      </p:sp>
      <p:sp>
        <p:nvSpPr>
          <p:cNvPr id="5" name="Slide Number Placeholder 4"/>
          <p:cNvSpPr>
            <a:spLocks noGrp="1"/>
          </p:cNvSpPr>
          <p:nvPr>
            <p:ph type="sldNum" sz="quarter" idx="12"/>
          </p:nvPr>
        </p:nvSpPr>
        <p:spPr>
          <a:xfrm>
            <a:off x="9829800" y="6553200"/>
            <a:ext cx="838200" cy="304800"/>
          </a:xfrm>
        </p:spPr>
        <p:txBody>
          <a:bodyPr/>
          <a:lstStyle/>
          <a:p>
            <a:fld id="{B20B6FEB-F1EC-4A69-92B2-9BA743B4A39E}" type="slidenum">
              <a:rPr lang="en-US" smtClean="0"/>
              <a:pPr/>
              <a:t>9</a:t>
            </a:fld>
            <a:endParaRPr lang="en-US" dirty="0"/>
          </a:p>
        </p:txBody>
      </p:sp>
      <p:sp>
        <p:nvSpPr>
          <p:cNvPr id="4" name="Rectangle 3"/>
          <p:cNvSpPr/>
          <p:nvPr/>
        </p:nvSpPr>
        <p:spPr>
          <a:xfrm>
            <a:off x="1717964" y="1219200"/>
            <a:ext cx="7086600" cy="400110"/>
          </a:xfrm>
          <a:prstGeom prst="rect">
            <a:avLst/>
          </a:prstGeom>
        </p:spPr>
        <p:txBody>
          <a:bodyPr wrap="square">
            <a:spAutoFit/>
          </a:bodyPr>
          <a:lstStyle/>
          <a:p>
            <a:r>
              <a:rPr lang="en-US" sz="2000" dirty="0">
                <a:latin typeface="Calibri" panose="020F0502020204030204" pitchFamily="34" charset="0"/>
                <a:ea typeface="Calibri" panose="020F0502020204030204" pitchFamily="34"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1176349957"/>
              </p:ext>
            </p:extLst>
          </p:nvPr>
        </p:nvGraphicFramePr>
        <p:xfrm>
          <a:off x="1524000" y="982023"/>
          <a:ext cx="9144000" cy="2722335"/>
        </p:xfrm>
        <a:graphic>
          <a:graphicData uri="http://schemas.openxmlformats.org/drawingml/2006/table">
            <a:tbl>
              <a:tblPr>
                <a:tableStyleId>{5C22544A-7EE6-4342-B048-85BDC9FD1C3A}</a:tableStyleId>
              </a:tblPr>
              <a:tblGrid>
                <a:gridCol w="6333641">
                  <a:extLst>
                    <a:ext uri="{9D8B030D-6E8A-4147-A177-3AD203B41FA5}">
                      <a16:colId xmlns:a16="http://schemas.microsoft.com/office/drawing/2014/main" val="4293203684"/>
                    </a:ext>
                  </a:extLst>
                </a:gridCol>
                <a:gridCol w="1493004">
                  <a:extLst>
                    <a:ext uri="{9D8B030D-6E8A-4147-A177-3AD203B41FA5}">
                      <a16:colId xmlns:a16="http://schemas.microsoft.com/office/drawing/2014/main" val="44305433"/>
                    </a:ext>
                  </a:extLst>
                </a:gridCol>
                <a:gridCol w="1317355">
                  <a:extLst>
                    <a:ext uri="{9D8B030D-6E8A-4147-A177-3AD203B41FA5}">
                      <a16:colId xmlns:a16="http://schemas.microsoft.com/office/drawing/2014/main" val="1884608587"/>
                    </a:ext>
                  </a:extLst>
                </a:gridCol>
              </a:tblGrid>
              <a:tr h="502984">
                <a:tc>
                  <a:txBody>
                    <a:bodyPr/>
                    <a:lstStyle/>
                    <a:p>
                      <a:pPr algn="l" fontAlgn="t"/>
                      <a:r>
                        <a:rPr lang="en-US" sz="1600" b="1" i="0" u="none" strike="noStrike" dirty="0">
                          <a:solidFill>
                            <a:srgbClr val="000000"/>
                          </a:solidFill>
                          <a:effectLst/>
                          <a:latin typeface="Calibri" panose="020F0502020204030204" pitchFamily="34" charset="0"/>
                        </a:rPr>
                        <a:t>PI</a:t>
                      </a:r>
                      <a:r>
                        <a:rPr lang="en-US" sz="1600" b="1" i="0" u="none" strike="noStrike" baseline="0" dirty="0">
                          <a:solidFill>
                            <a:srgbClr val="000000"/>
                          </a:solidFill>
                          <a:effectLst/>
                          <a:latin typeface="Calibri" panose="020F0502020204030204" pitchFamily="34" charset="0"/>
                        </a:rPr>
                        <a:t> Objectives </a:t>
                      </a:r>
                      <a:endParaRPr lang="en-US" sz="1600" b="1"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b="1" i="0" u="none" strike="noStrike" dirty="0">
                          <a:solidFill>
                            <a:srgbClr val="000000"/>
                          </a:solidFill>
                          <a:effectLst/>
                          <a:latin typeface="Calibri" panose="020F0502020204030204" pitchFamily="34" charset="0"/>
                        </a:rPr>
                        <a:t>Planned</a:t>
                      </a:r>
                      <a:r>
                        <a:rPr lang="en-US" sz="1600" b="1" i="0" u="none" strike="noStrike" baseline="0" dirty="0">
                          <a:solidFill>
                            <a:srgbClr val="000000"/>
                          </a:solidFill>
                          <a:effectLst/>
                          <a:latin typeface="Calibri" panose="020F0502020204030204" pitchFamily="34" charset="0"/>
                        </a:rPr>
                        <a:t> Value</a:t>
                      </a:r>
                      <a:endParaRPr lang="en-US" sz="1600" b="1" i="0" u="none" strike="noStrike" dirty="0">
                        <a:solidFill>
                          <a:srgbClr val="000000"/>
                        </a:solidFill>
                        <a:effectLst/>
                        <a:latin typeface="Calibri" panose="020F0502020204030204" pitchFamily="34" charset="0"/>
                      </a:endParaRPr>
                    </a:p>
                  </a:txBody>
                  <a:tcPr marL="0" marR="0" marT="0" marB="0"/>
                </a:tc>
                <a:tc>
                  <a:txBody>
                    <a:bodyPr/>
                    <a:lstStyle/>
                    <a:p>
                      <a:pPr algn="ctr" fontAlgn="t"/>
                      <a:r>
                        <a:rPr lang="en-US" sz="1600" b="1" i="0" u="none" strike="noStrike" dirty="0">
                          <a:solidFill>
                            <a:srgbClr val="000000"/>
                          </a:solidFill>
                          <a:effectLst/>
                          <a:latin typeface="Calibri" panose="020F0502020204030204" pitchFamily="34" charset="0"/>
                        </a:rPr>
                        <a:t>Actual</a:t>
                      </a:r>
                      <a:r>
                        <a:rPr lang="en-US" sz="1600" b="1" i="0" u="none" strike="noStrike" baseline="0" dirty="0">
                          <a:solidFill>
                            <a:srgbClr val="000000"/>
                          </a:solidFill>
                          <a:effectLst/>
                          <a:latin typeface="Calibri" panose="020F0502020204030204" pitchFamily="34" charset="0"/>
                        </a:rPr>
                        <a:t> Value</a:t>
                      </a:r>
                      <a:endParaRPr lang="en-US" sz="1600" b="1"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3239636315"/>
                  </a:ext>
                </a:extLst>
              </a:tr>
              <a:tr h="258041">
                <a:tc>
                  <a:txBody>
                    <a:bodyPr/>
                    <a:lstStyle/>
                    <a:p>
                      <a:pPr algn="l" fontAlgn="t"/>
                      <a:r>
                        <a:rPr lang="en-US" sz="1600" b="0" i="0" u="none" strike="noStrike" dirty="0">
                          <a:solidFill>
                            <a:srgbClr val="000000"/>
                          </a:solidFill>
                          <a:effectLst/>
                          <a:latin typeface="Calibri" panose="020F0502020204030204" pitchFamily="34" charset="0"/>
                        </a:rPr>
                        <a:t>Create state spending limits</a:t>
                      </a:r>
                    </a:p>
                  </a:txBody>
                  <a:tcPr marL="6350" marR="6350" marT="6350" marB="0"/>
                </a:tc>
                <a:tc>
                  <a:txBody>
                    <a:bodyPr/>
                    <a:lstStyle/>
                    <a:p>
                      <a:pPr algn="ctr" fontAlgn="b"/>
                      <a:r>
                        <a:rPr lang="en-US" sz="1600" b="0" i="0" u="none" strike="noStrike" dirty="0">
                          <a:solidFill>
                            <a:srgbClr val="000000"/>
                          </a:solidFill>
                          <a:effectLst/>
                          <a:latin typeface="Calibri" panose="020F0502020204030204" pitchFamily="34" charset="0"/>
                        </a:rPr>
                        <a:t>9</a:t>
                      </a: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9</a:t>
                      </a:r>
                    </a:p>
                  </a:txBody>
                  <a:tcPr marL="6350" marR="6350" marT="6350" marB="0" anchor="b"/>
                </a:tc>
                <a:extLst>
                  <a:ext uri="{0D108BD9-81ED-4DB2-BD59-A6C34878D82A}">
                    <a16:rowId xmlns:a16="http://schemas.microsoft.com/office/drawing/2014/main" val="3185130391"/>
                  </a:ext>
                </a:extLst>
              </a:tr>
              <a:tr h="454250">
                <a:tc>
                  <a:txBody>
                    <a:bodyPr/>
                    <a:lstStyle/>
                    <a:p>
                      <a:pPr algn="l" fontAlgn="t"/>
                      <a:r>
                        <a:rPr lang="en-US" sz="1600" b="0" i="0" u="none" strike="noStrike" dirty="0">
                          <a:solidFill>
                            <a:srgbClr val="000000"/>
                          </a:solidFill>
                          <a:effectLst/>
                          <a:latin typeface="Calibri" panose="020F0502020204030204" pitchFamily="34" charset="0"/>
                        </a:rPr>
                        <a:t>Create state spending plan (Stretch)</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4</a:t>
                      </a:r>
                    </a:p>
                  </a:txBody>
                  <a:tcPr marL="6350" marR="6350" marT="6350" marB="0"/>
                </a:tc>
                <a:extLst>
                  <a:ext uri="{0D108BD9-81ED-4DB2-BD59-A6C34878D82A}">
                    <a16:rowId xmlns:a16="http://schemas.microsoft.com/office/drawing/2014/main" val="3275293216"/>
                  </a:ext>
                </a:extLst>
              </a:tr>
              <a:tr h="509533">
                <a:tc>
                  <a:txBody>
                    <a:bodyPr/>
                    <a:lstStyle/>
                    <a:p>
                      <a:pPr algn="l" fontAlgn="t"/>
                      <a:r>
                        <a:rPr lang="en-US" sz="1600" b="0" i="0" u="none" strike="noStrike" dirty="0">
                          <a:solidFill>
                            <a:srgbClr val="000000"/>
                          </a:solidFill>
                          <a:effectLst/>
                          <a:latin typeface="Calibri" panose="020F0502020204030204" pitchFamily="34" charset="0"/>
                        </a:rPr>
                        <a:t>Display apportionments for EQIP, CSP, AMA, RCPP, ACEP - RCPP and ACEP were pushed to PI4 - CS for Data</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9</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5</a:t>
                      </a:r>
                    </a:p>
                  </a:txBody>
                  <a:tcPr marL="6350" marR="6350" marT="6350" marB="0"/>
                </a:tc>
                <a:extLst>
                  <a:ext uri="{0D108BD9-81ED-4DB2-BD59-A6C34878D82A}">
                    <a16:rowId xmlns:a16="http://schemas.microsoft.com/office/drawing/2014/main" val="1973463504"/>
                  </a:ext>
                </a:extLst>
              </a:tr>
              <a:tr h="283907">
                <a:tc>
                  <a:txBody>
                    <a:bodyPr/>
                    <a:lstStyle/>
                    <a:p>
                      <a:pPr algn="l" fontAlgn="t"/>
                      <a:r>
                        <a:rPr lang="en-US" sz="1600" b="0" i="0" u="none" strike="noStrike">
                          <a:solidFill>
                            <a:srgbClr val="000000"/>
                          </a:solidFill>
                          <a:effectLst/>
                          <a:latin typeface="Calibri" panose="020F0502020204030204" pitchFamily="34" charset="0"/>
                        </a:rPr>
                        <a:t>Finish National breakouts</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tc>
                  <a:txBody>
                    <a:bodyPr/>
                    <a:lstStyle/>
                    <a:p>
                      <a:pPr algn="ctr" fontAlgn="t"/>
                      <a:r>
                        <a:rPr lang="en-US" sz="1600" b="0" i="0" u="none" strike="noStrike" dirty="0">
                          <a:solidFill>
                            <a:srgbClr val="000000"/>
                          </a:solidFill>
                          <a:effectLst/>
                          <a:latin typeface="Calibri" panose="020F0502020204030204" pitchFamily="34" charset="0"/>
                        </a:rPr>
                        <a:t>10</a:t>
                      </a:r>
                    </a:p>
                  </a:txBody>
                  <a:tcPr marL="6350" marR="6350" marT="6350" marB="0"/>
                </a:tc>
                <a:extLst>
                  <a:ext uri="{0D108BD9-81ED-4DB2-BD59-A6C34878D82A}">
                    <a16:rowId xmlns:a16="http://schemas.microsoft.com/office/drawing/2014/main" val="1013249279"/>
                  </a:ext>
                </a:extLst>
              </a:tr>
              <a:tr h="335213">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Total:</a:t>
                      </a:r>
                      <a:endParaRPr lang="en-US" sz="16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US" sz="1600" b="1" i="0" u="none" strike="noStrike" dirty="0">
                          <a:solidFill>
                            <a:srgbClr val="000000"/>
                          </a:solidFill>
                          <a:effectLst/>
                          <a:latin typeface="Calibri" panose="020F0502020204030204" pitchFamily="34" charset="0"/>
                        </a:rPr>
                        <a:t>28</a:t>
                      </a:r>
                    </a:p>
                  </a:txBody>
                  <a:tcPr marL="6350" marR="6350" marT="6350" marB="0"/>
                </a:tc>
                <a:tc>
                  <a:txBody>
                    <a:bodyPr/>
                    <a:lstStyle/>
                    <a:p>
                      <a:pPr algn="ctr" fontAlgn="t"/>
                      <a:r>
                        <a:rPr lang="en-US" sz="1600" b="1" i="0" u="none" strike="noStrike" dirty="0">
                          <a:solidFill>
                            <a:srgbClr val="000000"/>
                          </a:solidFill>
                          <a:effectLst/>
                          <a:latin typeface="Calibri" panose="020F0502020204030204" pitchFamily="34" charset="0"/>
                        </a:rPr>
                        <a:t>28</a:t>
                      </a:r>
                    </a:p>
                  </a:txBody>
                  <a:tcPr marL="6350" marR="6350" marT="6350" marB="0"/>
                </a:tc>
                <a:extLst>
                  <a:ext uri="{0D108BD9-81ED-4DB2-BD59-A6C34878D82A}">
                    <a16:rowId xmlns:a16="http://schemas.microsoft.com/office/drawing/2014/main" val="4268236369"/>
                  </a:ext>
                </a:extLst>
              </a:tr>
              <a:tr h="378407">
                <a:tc>
                  <a:txBody>
                    <a:bodyPr/>
                    <a:lstStyle/>
                    <a:p>
                      <a:pPr algn="ctr" fontAlgn="b"/>
                      <a:r>
                        <a:rPr lang="en-US" sz="1600" b="1" i="1" u="none" strike="noStrike" dirty="0">
                          <a:solidFill>
                            <a:srgbClr val="000000"/>
                          </a:solidFill>
                          <a:effectLst/>
                          <a:latin typeface="Calibri" panose="020F0502020204030204" pitchFamily="34" charset="0"/>
                        </a:rPr>
                        <a:t>% Achievement                                 100%</a:t>
                      </a:r>
                    </a:p>
                  </a:txBody>
                  <a:tcPr marL="6350" marR="6350" marT="6350" marB="0" anchor="b"/>
                </a:tc>
                <a:tc>
                  <a:txBody>
                    <a:bodyPr/>
                    <a:lstStyle/>
                    <a:p>
                      <a:pPr algn="ctr" fontAlgn="t"/>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algn="ctr" fontAlgn="t"/>
                      <a:endParaRPr lang="en-US" sz="11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576636601"/>
                  </a:ext>
                </a:extLst>
              </a:tr>
            </a:tbl>
          </a:graphicData>
        </a:graphic>
      </p:graphicFrame>
      <p:sp>
        <p:nvSpPr>
          <p:cNvPr id="6" name="TextBox 5"/>
          <p:cNvSpPr txBox="1"/>
          <p:nvPr/>
        </p:nvSpPr>
        <p:spPr>
          <a:xfrm>
            <a:off x="8382000" y="678841"/>
            <a:ext cx="1563248" cy="369332"/>
          </a:xfrm>
          <a:prstGeom prst="rect">
            <a:avLst/>
          </a:prstGeom>
          <a:noFill/>
        </p:spPr>
        <p:txBody>
          <a:bodyPr wrap="none" rtlCol="0">
            <a:spAutoFit/>
          </a:bodyPr>
          <a:lstStyle/>
          <a:p>
            <a:r>
              <a:rPr lang="en-US" dirty="0"/>
              <a:t>Business Value</a:t>
            </a:r>
          </a:p>
        </p:txBody>
      </p:sp>
    </p:spTree>
    <p:extLst>
      <p:ext uri="{BB962C8B-B14F-4D97-AF65-F5344CB8AC3E}">
        <p14:creationId xmlns:p14="http://schemas.microsoft.com/office/powerpoint/2010/main" val="3639879028"/>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8298DC80-D0FC-4817-897A-592BCFE9C38C}" vid="{954A7F57-DCC9-436E-8134-CF4476A932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ASRCTemplate</Template>
  <TotalTime>1899</TotalTime>
  <Words>3556</Words>
  <Application>Microsoft Office PowerPoint</Application>
  <PresentationFormat>Widescreen</PresentationFormat>
  <Paragraphs>874</Paragraphs>
  <Slides>38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Times New Roman</vt:lpstr>
      <vt:lpstr>1_Custom Design</vt:lpstr>
      <vt:lpstr>PI 3 Retrospective Output and PI 4 Planning Outbrief</vt:lpstr>
      <vt:lpstr>Table of Contents </vt:lpstr>
      <vt:lpstr>PI 3 Retrospective </vt:lpstr>
      <vt:lpstr>Retrospective on PI 3 Execution</vt:lpstr>
      <vt:lpstr>PI 3 Results</vt:lpstr>
      <vt:lpstr>CPDES</vt:lpstr>
      <vt:lpstr>PT Team 1 - PT Stabilization </vt:lpstr>
      <vt:lpstr>PT Team 2 - FMMI Improvements</vt:lpstr>
      <vt:lpstr>PT Team 3 - Funds Manager Phase-III </vt:lpstr>
      <vt:lpstr>PT Team 4 - Shore Up </vt:lpstr>
      <vt:lpstr>CART Assessment </vt:lpstr>
      <vt:lpstr>CART Configuration </vt:lpstr>
      <vt:lpstr>CART Ranking </vt:lpstr>
      <vt:lpstr>CD  Team Apollo</vt:lpstr>
      <vt:lpstr>CD  Team Aries</vt:lpstr>
      <vt:lpstr>CD  Team Discovery</vt:lpstr>
      <vt:lpstr>CD  Team Endeavour</vt:lpstr>
      <vt:lpstr>CD  Team Enterprise </vt:lpstr>
      <vt:lpstr>CD  Team Orion  </vt:lpstr>
      <vt:lpstr>PI 3 Objectives – Conservation ART Program-wide</vt:lpstr>
      <vt:lpstr>PI 4 Plan -Team Objectives and Dependencies </vt:lpstr>
      <vt:lpstr>HELC/WC – Sri Nutalapati</vt:lpstr>
      <vt:lpstr>CPDES - Sri Nutalapati</vt:lpstr>
      <vt:lpstr>Apollo – Jason Schmidt </vt:lpstr>
      <vt:lpstr>Discovery – Jason Schmidt</vt:lpstr>
      <vt:lpstr>Aries – Mindy Lenderink</vt:lpstr>
      <vt:lpstr>Enterprise – Mindy Lenderink</vt:lpstr>
      <vt:lpstr>Enterprise – Mindy Lenderink</vt:lpstr>
      <vt:lpstr>Orion – Katrina Starkweather</vt:lpstr>
      <vt:lpstr>Endeavour – Katrina Starkweather</vt:lpstr>
      <vt:lpstr>CART Assessment – Joan Shy</vt:lpstr>
      <vt:lpstr>CART Configuration – Gregg Walters</vt:lpstr>
      <vt:lpstr>CART Ranking - Joan Shy</vt:lpstr>
      <vt:lpstr>PT1 - Mark Andre</vt:lpstr>
      <vt:lpstr>PT-3 Funds Manager - Chandu Maru</vt:lpstr>
      <vt:lpstr>Team Atlantis – Chandu Maru</vt:lpstr>
      <vt:lpstr>PI 4 Planning Retrospective </vt:lpstr>
      <vt:lpstr>Planning Retrospective PI 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PI-2 Retrospective Output</dc:title>
  <dc:creator>Perry, Lawrence - FPAC-BC, Fort Collins, CO</dc:creator>
  <cp:lastModifiedBy>Nemecek, Jason - NRCS - Madison, WI</cp:lastModifiedBy>
  <cp:revision>81</cp:revision>
  <dcterms:created xsi:type="dcterms:W3CDTF">2019-04-03T00:32:22Z</dcterms:created>
  <dcterms:modified xsi:type="dcterms:W3CDTF">2019-07-16T14:48:41Z</dcterms:modified>
</cp:coreProperties>
</file>