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5" r:id="rId7"/>
    <p:sldId id="266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6BE-4C05-4FA3-BFFF-0CF7CA90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BFADF-0078-4A8C-B6B3-D9FFB6F0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C3DE-9936-4806-80B5-90C4C9CB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8C05-F63B-424E-9F1C-16A3FDAD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853E-6FD9-49F1-90BC-F255EF73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BCCB-F21D-4B32-A954-D147FE7C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0C1E-46DA-460D-89AA-C321EF25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574D-C89F-4920-BB58-BB70B146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E84C-6206-4E0A-9227-4459B714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7A72-A63B-4518-9C89-09719160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D589D-D101-4CD5-8AB0-DF22CAC54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EAE01-FCA9-465E-B0F6-A237C622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2495-5F35-4CA0-AA37-2B665D9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E03B-8484-4DA4-9A47-9A3D606A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B075-C815-4766-B87E-8443EBBF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CE37-5F63-4104-ABAB-1B9C8B73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F94D-79F2-4E28-A680-A81C72F0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107E-267C-4F08-998C-38D06351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4AE2-4161-4641-B6B0-BE6974C6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60CD-18F7-4D9F-9A2B-37FFCC9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8887-CA60-4904-8360-9A79B02F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BFD26-C000-45C4-81ED-F4C8E2AD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930A-ADA3-4651-9544-0E5552A9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1120-E662-4BAD-8BAC-540B035C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17D9-4C74-42BB-B3FF-77AC0394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D391-5A71-4CCA-9427-404E81BC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86F9-8B3C-430B-A9D8-C68F765CC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6B66-CDDA-46B3-9D2C-289DD7BA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4377-07BD-4C25-85F2-36844A5A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E53CE-E5DD-4A23-B6C5-7D0BE2FB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B5F5B-80BD-44E8-9BAA-0E5F3D93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A91D-6A72-42F5-94D0-20477C43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579D-7D1C-4BF3-92DB-B6A17DED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A2DEB-BADE-403B-9592-5ECC3238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9F5A-9B74-46C0-A240-8882C5CC0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656B7-6C0A-4924-8577-5077276D7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2B6E5-24D8-49A2-8D8C-B4E8343E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E0DA6-A4DA-4AC3-A862-8AD1A2B9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2E1B4-DC3E-40DE-9E8C-32367A0E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1FDE-5522-4EFA-B06E-4F8F86CC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88661-4FF7-4C2C-A66D-881EE3A2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56041-786B-4672-8171-291C1084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0211-8DFD-4A04-8CFC-D8730CB8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3803D-E38A-496B-98BB-BCD68CE6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7E3A4-C7DD-4D4E-9159-DA7DB2A4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FED66-09A6-4ADD-9BF7-C45F6DB7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5A11-EADC-48FA-B5AA-F868881D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60A05-75AE-4A60-8756-0424F629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2CE1-B52C-47C4-BBBC-DDCCD16F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3540C-4106-42B6-8CE1-9938E2C1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CE95-4C58-49C1-9171-8926D40D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90EC-5F08-43EE-8D14-17CBD28C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BA27-C973-4F6B-BFA2-8A0BE8AA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32584-4A79-4C99-852A-FF4501D27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BACE9-5AE9-4B4F-B47C-A17B45F1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42898-3110-4E6E-A192-89B705FA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688A-AF04-425D-8520-B40FA976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A928A-72C0-431F-AB67-0367D8A5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3FDB7-51F1-4A66-98C1-1CCC5123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C62C-21E8-4649-8A47-996E251D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768E-D8A1-4AAA-9111-D5859C4FB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D189-8907-4D1B-80B8-5F182FF37F8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24E5-DD0D-4AB1-97DC-F7C99EBEE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8966-5D53-4A74-B077-C9A808833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CD21-843D-4AF2-9762-1C5C42B46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C43EF8-5949-43D2-AD5F-BA458564E8A7}"/>
              </a:ext>
            </a:extLst>
          </p:cNvPr>
          <p:cNvSpPr/>
          <p:nvPr/>
        </p:nvSpPr>
        <p:spPr>
          <a:xfrm>
            <a:off x="9253720" y="1398706"/>
            <a:ext cx="2920916" cy="34243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60FBA-0F37-4106-A004-D3BBBE34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832" y="4823015"/>
            <a:ext cx="3018804" cy="20349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B2E8FE-2730-45A1-9717-18661F0A8F66}"/>
              </a:ext>
            </a:extLst>
          </p:cNvPr>
          <p:cNvSpPr/>
          <p:nvPr/>
        </p:nvSpPr>
        <p:spPr>
          <a:xfrm>
            <a:off x="-17364" y="0"/>
            <a:ext cx="12192000" cy="1555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at is Agile Methodology? Benefits of using Agile | nvisia">
            <a:extLst>
              <a:ext uri="{FF2B5EF4-FFF2-40B4-BE49-F238E27FC236}">
                <a16:creationId xmlns:a16="http://schemas.microsoft.com/office/drawing/2014/main" id="{B0C9DECE-D24D-46AC-9B20-020734F8D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430"/>
            <a:ext cx="9253720" cy="530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PIC">
            <a:extLst>
              <a:ext uri="{FF2B5EF4-FFF2-40B4-BE49-F238E27FC236}">
                <a16:creationId xmlns:a16="http://schemas.microsoft.com/office/drawing/2014/main" id="{D0C76BA5-0B66-40A4-B404-C3FA487B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27" y="35203"/>
            <a:ext cx="2745724" cy="14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0D2C72-5A34-4D8F-BB78-8E10EED1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3648" y="2103001"/>
            <a:ext cx="2099453" cy="1164584"/>
          </a:xfrm>
        </p:spPr>
        <p:txBody>
          <a:bodyPr>
            <a:noAutofit/>
          </a:bodyPr>
          <a:lstStyle/>
          <a:p>
            <a:r>
              <a:rPr lang="en-US" sz="4000" b="1" dirty="0"/>
              <a:t>EPIC Analysis</a:t>
            </a:r>
          </a:p>
          <a:p>
            <a:r>
              <a:rPr lang="en-US" sz="2800" dirty="0"/>
              <a:t>Untangling the backlog</a:t>
            </a:r>
          </a:p>
        </p:txBody>
      </p:sp>
    </p:spTree>
    <p:extLst>
      <p:ext uri="{BB962C8B-B14F-4D97-AF65-F5344CB8AC3E}">
        <p14:creationId xmlns:p14="http://schemas.microsoft.com/office/powerpoint/2010/main" val="4634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row: Right 49">
            <a:extLst>
              <a:ext uri="{FF2B5EF4-FFF2-40B4-BE49-F238E27FC236}">
                <a16:creationId xmlns:a16="http://schemas.microsoft.com/office/drawing/2014/main" id="{AC0E7CDE-1ADC-4E71-B288-98FFB3F74C49}"/>
              </a:ext>
            </a:extLst>
          </p:cNvPr>
          <p:cNvSpPr/>
          <p:nvPr/>
        </p:nvSpPr>
        <p:spPr>
          <a:xfrm>
            <a:off x="10265880" y="998101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 Eval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16EAE9-A721-47EB-9926-65EE303A8D50}"/>
              </a:ext>
            </a:extLst>
          </p:cNvPr>
          <p:cNvSpPr txBox="1"/>
          <p:nvPr/>
        </p:nvSpPr>
        <p:spPr>
          <a:xfrm>
            <a:off x="826265" y="5393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02A07A-ACBE-482B-8EF6-93E640314320}"/>
              </a:ext>
            </a:extLst>
          </p:cNvPr>
          <p:cNvSpPr txBox="1"/>
          <p:nvPr/>
        </p:nvSpPr>
        <p:spPr>
          <a:xfrm>
            <a:off x="9893147" y="511495"/>
            <a:ext cx="12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88C31A-8D8C-46A6-9A97-ADCA2D2B5CD3}"/>
              </a:ext>
            </a:extLst>
          </p:cNvPr>
          <p:cNvSpPr txBox="1"/>
          <p:nvPr/>
        </p:nvSpPr>
        <p:spPr>
          <a:xfrm>
            <a:off x="6626506" y="372996"/>
            <a:ext cx="234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MVP &amp; Requirements Developed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018F7B-C053-4922-B435-D79EE58A83C7}"/>
              </a:ext>
            </a:extLst>
          </p:cNvPr>
          <p:cNvSpPr txBox="1"/>
          <p:nvPr/>
        </p:nvSpPr>
        <p:spPr>
          <a:xfrm>
            <a:off x="2941505" y="372996"/>
            <a:ext cx="2644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the Runway (Funded and/or Prioritized)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ADF518-41DB-4C22-999A-0EFD4A9A0208}"/>
              </a:ext>
            </a:extLst>
          </p:cNvPr>
          <p:cNvSpPr/>
          <p:nvPr/>
        </p:nvSpPr>
        <p:spPr>
          <a:xfrm>
            <a:off x="10370542" y="1451378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HEL/WC Tracking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FD63C-1452-4B87-9D48-BF226BB6D66C}"/>
              </a:ext>
            </a:extLst>
          </p:cNvPr>
          <p:cNvSpPr/>
          <p:nvPr/>
        </p:nvSpPr>
        <p:spPr>
          <a:xfrm>
            <a:off x="8229735" y="1850910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Overhaul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799FB6-8B80-4F8E-AAF3-D5D30A4C6507}"/>
              </a:ext>
            </a:extLst>
          </p:cNvPr>
          <p:cNvSpPr/>
          <p:nvPr/>
        </p:nvSpPr>
        <p:spPr>
          <a:xfrm>
            <a:off x="6622502" y="4810631"/>
            <a:ext cx="1487281" cy="741436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Pre-Planning Analysis (Sensitive Area)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ADE28C-6DA0-4CFC-952A-CA35A4F0EFAB}"/>
              </a:ext>
            </a:extLst>
          </p:cNvPr>
          <p:cNvSpPr/>
          <p:nvPr/>
        </p:nvSpPr>
        <p:spPr>
          <a:xfrm>
            <a:off x="6249292" y="2089148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Import/Export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20D0C50-BBDB-412F-9C6A-C6724E672E0F}"/>
              </a:ext>
            </a:extLst>
          </p:cNvPr>
          <p:cNvSpPr/>
          <p:nvPr/>
        </p:nvSpPr>
        <p:spPr>
          <a:xfrm>
            <a:off x="9760024" y="2310782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Carbon Report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626B1DF-996E-4673-91DE-7EF549AA84AE}"/>
              </a:ext>
            </a:extLst>
          </p:cNvPr>
          <p:cNvSpPr/>
          <p:nvPr/>
        </p:nvSpPr>
        <p:spPr>
          <a:xfrm>
            <a:off x="10088695" y="2742200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 Inventory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422ABCE-CE02-452F-8F60-938700661208}"/>
              </a:ext>
            </a:extLst>
          </p:cNvPr>
          <p:cNvSpPr/>
          <p:nvPr/>
        </p:nvSpPr>
        <p:spPr>
          <a:xfrm>
            <a:off x="10370542" y="3178616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D9470A7-2B49-4B6E-BBC8-357AE22A1749}"/>
              </a:ext>
            </a:extLst>
          </p:cNvPr>
          <p:cNvSpPr/>
          <p:nvPr/>
        </p:nvSpPr>
        <p:spPr>
          <a:xfrm>
            <a:off x="10109812" y="4143563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Detailed Assessment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3F04B6-3660-48E8-9357-119A2AF98ACF}"/>
              </a:ext>
            </a:extLst>
          </p:cNvPr>
          <p:cNvSpPr/>
          <p:nvPr/>
        </p:nvSpPr>
        <p:spPr>
          <a:xfrm>
            <a:off x="9958332" y="4616984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Ranking Enhancements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C0F506-1110-4FF6-98AB-2534EDC31646}"/>
              </a:ext>
            </a:extLst>
          </p:cNvPr>
          <p:cNvSpPr/>
          <p:nvPr/>
        </p:nvSpPr>
        <p:spPr>
          <a:xfrm>
            <a:off x="10109812" y="5098213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Assessment Enhancements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4F96CC7-7492-4E2E-90B0-D07CFD7C21A9}"/>
              </a:ext>
            </a:extLst>
          </p:cNvPr>
          <p:cNvSpPr/>
          <p:nvPr/>
        </p:nvSpPr>
        <p:spPr>
          <a:xfrm>
            <a:off x="10503664" y="3644132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Prioritization Tool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A8C2735-94D6-48D2-A7E4-60BE0E63BDEB}"/>
              </a:ext>
            </a:extLst>
          </p:cNvPr>
          <p:cNvSpPr/>
          <p:nvPr/>
        </p:nvSpPr>
        <p:spPr>
          <a:xfrm>
            <a:off x="6232794" y="2983802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Easement Monitoring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DB1340-4FA9-4F2C-A22D-068208B1F0BC}"/>
              </a:ext>
            </a:extLst>
          </p:cNvPr>
          <p:cNvSpPr/>
          <p:nvPr/>
        </p:nvSpPr>
        <p:spPr>
          <a:xfrm>
            <a:off x="9958332" y="5597414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Easement Boundary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98FAF8-F564-4C21-B071-A96EB93FBEE9}"/>
              </a:ext>
            </a:extLst>
          </p:cNvPr>
          <p:cNvSpPr/>
          <p:nvPr/>
        </p:nvSpPr>
        <p:spPr>
          <a:xfrm>
            <a:off x="5663812" y="4180733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Supplemental Planning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0C33E1-7EA8-4B71-A483-FFFF043AA03B}"/>
              </a:ext>
            </a:extLst>
          </p:cNvPr>
          <p:cNvCxnSpPr/>
          <p:nvPr/>
        </p:nvCxnSpPr>
        <p:spPr>
          <a:xfrm>
            <a:off x="2357610" y="1237572"/>
            <a:ext cx="0" cy="50200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99DEB0-0C02-4E58-88EA-603D794B1FB1}"/>
              </a:ext>
            </a:extLst>
          </p:cNvPr>
          <p:cNvCxnSpPr/>
          <p:nvPr/>
        </p:nvCxnSpPr>
        <p:spPr>
          <a:xfrm>
            <a:off x="6189644" y="1225639"/>
            <a:ext cx="0" cy="50200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7EFD3F-F40B-4213-A2C5-B7272D797338}"/>
              </a:ext>
            </a:extLst>
          </p:cNvPr>
          <p:cNvCxnSpPr/>
          <p:nvPr/>
        </p:nvCxnSpPr>
        <p:spPr>
          <a:xfrm>
            <a:off x="9415750" y="1243937"/>
            <a:ext cx="0" cy="50200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BDB3446-28D4-4D83-B7E3-79D78805492B}"/>
              </a:ext>
            </a:extLst>
          </p:cNvPr>
          <p:cNvSpPr/>
          <p:nvPr/>
        </p:nvSpPr>
        <p:spPr>
          <a:xfrm>
            <a:off x="4908916" y="4696560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Reporting Overhaul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F1F3EB5-EBC6-483B-94CE-73FD7864F703}"/>
              </a:ext>
            </a:extLst>
          </p:cNvPr>
          <p:cNvSpPr/>
          <p:nvPr/>
        </p:nvSpPr>
        <p:spPr>
          <a:xfrm>
            <a:off x="3162626" y="2518443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FSA Requests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7CDC3FB-2CCE-4F02-AE54-1CE24C7E7515}"/>
              </a:ext>
            </a:extLst>
          </p:cNvPr>
          <p:cNvSpPr/>
          <p:nvPr/>
        </p:nvSpPr>
        <p:spPr>
          <a:xfrm>
            <a:off x="453966" y="3904091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Conservation Compliance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A2ED585-B960-4110-B876-491B0B1A5D63}"/>
              </a:ext>
            </a:extLst>
          </p:cNvPr>
          <p:cNvSpPr/>
          <p:nvPr/>
        </p:nvSpPr>
        <p:spPr>
          <a:xfrm>
            <a:off x="4765285" y="2560212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Compliance Checks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1E5BBFE-67EF-4E33-89FE-DEA6641821DA}"/>
              </a:ext>
            </a:extLst>
          </p:cNvPr>
          <p:cNvSpPr/>
          <p:nvPr/>
        </p:nvSpPr>
        <p:spPr>
          <a:xfrm>
            <a:off x="4509643" y="2982568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 Management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C2BB44F-A3C2-4F03-BAFD-03BC911E3676}"/>
              </a:ext>
            </a:extLst>
          </p:cNvPr>
          <p:cNvSpPr/>
          <p:nvPr/>
        </p:nvSpPr>
        <p:spPr>
          <a:xfrm>
            <a:off x="2878821" y="3729606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Environmental Benefits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92E1A36-BBFF-4319-ADE4-839C2A6D468D}"/>
              </a:ext>
            </a:extLst>
          </p:cNvPr>
          <p:cNvSpPr/>
          <p:nvPr/>
        </p:nvSpPr>
        <p:spPr>
          <a:xfrm>
            <a:off x="6329517" y="1290071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 Specific EE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342D212-0C35-492A-BB3D-E9FF3D38FCAD}"/>
              </a:ext>
            </a:extLst>
          </p:cNvPr>
          <p:cNvSpPr/>
          <p:nvPr/>
        </p:nvSpPr>
        <p:spPr>
          <a:xfrm>
            <a:off x="10435275" y="6076357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PRS Reports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28F6B43-3BB3-4F2B-A197-80B75CB77DA3}"/>
              </a:ext>
            </a:extLst>
          </p:cNvPr>
          <p:cNvSpPr/>
          <p:nvPr/>
        </p:nvSpPr>
        <p:spPr>
          <a:xfrm>
            <a:off x="4392307" y="1898476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Mobile Planning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9754383-756A-4BB9-AF98-79F039B096A2}"/>
              </a:ext>
            </a:extLst>
          </p:cNvPr>
          <p:cNvSpPr/>
          <p:nvPr/>
        </p:nvSpPr>
        <p:spPr>
          <a:xfrm>
            <a:off x="2670314" y="2943226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QA/QC Tools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B3AA99A8-A4F4-41BC-9C99-49C72B840123}"/>
              </a:ext>
            </a:extLst>
          </p:cNvPr>
          <p:cNvSpPr/>
          <p:nvPr/>
        </p:nvSpPr>
        <p:spPr>
          <a:xfrm>
            <a:off x="3622462" y="4173955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RC Functional Mechanisms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783F59-50D2-489F-B64C-C0DD26539332}"/>
              </a:ext>
            </a:extLst>
          </p:cNvPr>
          <p:cNvSpPr/>
          <p:nvPr/>
        </p:nvSpPr>
        <p:spPr>
          <a:xfrm>
            <a:off x="2585303" y="1938113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Assess Services Update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60CE5E5-0840-4A1A-8B73-35E8FB0D361A}"/>
              </a:ext>
            </a:extLst>
          </p:cNvPr>
          <p:cNvSpPr/>
          <p:nvPr/>
        </p:nvSpPr>
        <p:spPr>
          <a:xfrm>
            <a:off x="7760465" y="3747576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NRCS Registry Integration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E18D214-6824-4F99-A9EF-0E443D4E2CE1}"/>
              </a:ext>
            </a:extLst>
          </p:cNvPr>
          <p:cNvSpPr/>
          <p:nvPr/>
        </p:nvSpPr>
        <p:spPr>
          <a:xfrm>
            <a:off x="817977" y="1321696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NRCS Registry Overhaul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92EFB7-16DD-4B15-9164-8F5446586F3B}"/>
              </a:ext>
            </a:extLst>
          </p:cNvPr>
          <p:cNvSpPr/>
          <p:nvPr/>
        </p:nvSpPr>
        <p:spPr>
          <a:xfrm>
            <a:off x="780106" y="1872094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Planning Cert Overhaul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2537580-6BB3-40BB-ACDB-D5BC6F6AA47C}"/>
              </a:ext>
            </a:extLst>
          </p:cNvPr>
          <p:cNvSpPr/>
          <p:nvPr/>
        </p:nvSpPr>
        <p:spPr>
          <a:xfrm>
            <a:off x="3646018" y="6216205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Train Integrations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4EFD3DE-FA68-4512-B5E7-654B7D7895D0}"/>
              </a:ext>
            </a:extLst>
          </p:cNvPr>
          <p:cNvSpPr/>
          <p:nvPr/>
        </p:nvSpPr>
        <p:spPr>
          <a:xfrm>
            <a:off x="2497483" y="1350355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Recognition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208AD2D-5058-48B5-A449-7574768D97BB}"/>
              </a:ext>
            </a:extLst>
          </p:cNvPr>
          <p:cNvSpPr/>
          <p:nvPr/>
        </p:nvSpPr>
        <p:spPr>
          <a:xfrm>
            <a:off x="5402854" y="3596410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Easement Management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A228269-AA19-4E2D-B0FE-CA4DCC069AC8}"/>
              </a:ext>
            </a:extLst>
          </p:cNvPr>
          <p:cNvSpPr/>
          <p:nvPr/>
        </p:nvSpPr>
        <p:spPr>
          <a:xfrm>
            <a:off x="746759" y="2893159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Climate Stressor 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B4BE7C3-DD02-4304-90E2-FFB58B1BF904}"/>
              </a:ext>
            </a:extLst>
          </p:cNvPr>
          <p:cNvSpPr/>
          <p:nvPr/>
        </p:nvSpPr>
        <p:spPr>
          <a:xfrm>
            <a:off x="4489595" y="5760098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Partner Access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33C0E06-4345-42BA-B960-6B9C85118CE6}"/>
              </a:ext>
            </a:extLst>
          </p:cNvPr>
          <p:cNvSpPr/>
          <p:nvPr/>
        </p:nvSpPr>
        <p:spPr>
          <a:xfrm>
            <a:off x="2710856" y="5753633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TSP Access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14D10EC-F211-4B17-8409-BD6B4CB86A14}"/>
              </a:ext>
            </a:extLst>
          </p:cNvPr>
          <p:cNvSpPr/>
          <p:nvPr/>
        </p:nvSpPr>
        <p:spPr>
          <a:xfrm>
            <a:off x="524065" y="2397565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Integrate ESD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0F2FF3A-85EF-41C4-929D-63567C40FC4D}"/>
              </a:ext>
            </a:extLst>
          </p:cNvPr>
          <p:cNvSpPr/>
          <p:nvPr/>
        </p:nvSpPr>
        <p:spPr>
          <a:xfrm>
            <a:off x="453966" y="6097602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Area-wide Planning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0C3B59E-B23E-4848-B5BA-7B6E946BA04F}"/>
              </a:ext>
            </a:extLst>
          </p:cNvPr>
          <p:cNvSpPr/>
          <p:nvPr/>
        </p:nvSpPr>
        <p:spPr>
          <a:xfrm>
            <a:off x="463579" y="4424807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Economics Module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5F32897-3904-46CD-85C7-30FFE0CCAEF6}"/>
              </a:ext>
            </a:extLst>
          </p:cNvPr>
          <p:cNvSpPr/>
          <p:nvPr/>
        </p:nvSpPr>
        <p:spPr>
          <a:xfrm>
            <a:off x="440616" y="5010366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Real Time Soil Updates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105211F-B750-4FC4-B6F8-A8FF68848CFF}"/>
              </a:ext>
            </a:extLst>
          </p:cNvPr>
          <p:cNvSpPr/>
          <p:nvPr/>
        </p:nvSpPr>
        <p:spPr>
          <a:xfrm>
            <a:off x="402222" y="5552067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LIDAR Integration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379FC8-23E8-454C-BE3E-76B1B0837E75}"/>
              </a:ext>
            </a:extLst>
          </p:cNvPr>
          <p:cNvSpPr txBox="1"/>
          <p:nvPr/>
        </p:nvSpPr>
        <p:spPr>
          <a:xfrm>
            <a:off x="6249292" y="926304"/>
            <a:ext cx="298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Features Developed | Architecture Complete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28F012-FB45-466A-94C5-C4CD65E58505}"/>
              </a:ext>
            </a:extLst>
          </p:cNvPr>
          <p:cNvCxnSpPr>
            <a:cxnSpLocks/>
          </p:cNvCxnSpPr>
          <p:nvPr/>
        </p:nvCxnSpPr>
        <p:spPr>
          <a:xfrm>
            <a:off x="6951353" y="3884111"/>
            <a:ext cx="2897671" cy="197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C9C2CE-C1B7-42FB-BFE1-27F0A9AC6313}"/>
              </a:ext>
            </a:extLst>
          </p:cNvPr>
          <p:cNvCxnSpPr>
            <a:cxnSpLocks/>
          </p:cNvCxnSpPr>
          <p:nvPr/>
        </p:nvCxnSpPr>
        <p:spPr>
          <a:xfrm>
            <a:off x="6950373" y="3859888"/>
            <a:ext cx="24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35661A-2B4D-4B80-B41C-B9CAD5C20212}"/>
              </a:ext>
            </a:extLst>
          </p:cNvPr>
          <p:cNvCxnSpPr>
            <a:cxnSpLocks/>
          </p:cNvCxnSpPr>
          <p:nvPr/>
        </p:nvCxnSpPr>
        <p:spPr>
          <a:xfrm flipV="1">
            <a:off x="6925707" y="3692797"/>
            <a:ext cx="253382" cy="1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86BDCB-1471-4240-A451-5CD05884657C}"/>
              </a:ext>
            </a:extLst>
          </p:cNvPr>
          <p:cNvSpPr txBox="1"/>
          <p:nvPr/>
        </p:nvSpPr>
        <p:spPr>
          <a:xfrm rot="16200000">
            <a:off x="5342510" y="5758784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 Refinement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C9B283-CAE6-40AE-B6D1-3B740313E47D}"/>
              </a:ext>
            </a:extLst>
          </p:cNvPr>
          <p:cNvSpPr txBox="1"/>
          <p:nvPr/>
        </p:nvSpPr>
        <p:spPr>
          <a:xfrm rot="16200000">
            <a:off x="8654493" y="5690177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at PI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84F0B1-7C45-4686-AC4B-CDAD91203D1C}"/>
              </a:ext>
            </a:extLst>
          </p:cNvPr>
          <p:cNvSpPr txBox="1"/>
          <p:nvPr/>
        </p:nvSpPr>
        <p:spPr>
          <a:xfrm rot="16200000">
            <a:off x="553797" y="4685399"/>
            <a:ext cx="363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Prioritized and/or specifically funded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4993B7-7769-4620-92EB-6C6F55812AA5}"/>
              </a:ext>
            </a:extLst>
          </p:cNvPr>
          <p:cNvCxnSpPr>
            <a:cxnSpLocks/>
          </p:cNvCxnSpPr>
          <p:nvPr/>
        </p:nvCxnSpPr>
        <p:spPr>
          <a:xfrm>
            <a:off x="5885123" y="2259479"/>
            <a:ext cx="208697" cy="1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62B4D7CD-78FD-4E31-8B94-53BA54B63A0D}"/>
              </a:ext>
            </a:extLst>
          </p:cNvPr>
          <p:cNvSpPr/>
          <p:nvPr/>
        </p:nvSpPr>
        <p:spPr>
          <a:xfrm>
            <a:off x="787225" y="3445862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Climate Potential Mapping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AFC1FB7-86AD-4237-AED3-06155A01B152}"/>
              </a:ext>
            </a:extLst>
          </p:cNvPr>
          <p:cNvSpPr/>
          <p:nvPr/>
        </p:nvSpPr>
        <p:spPr>
          <a:xfrm>
            <a:off x="2839918" y="5073124"/>
            <a:ext cx="1487281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EWP DSR Integration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614CB1-143C-4438-9BE4-37D20B466718}"/>
              </a:ext>
            </a:extLst>
          </p:cNvPr>
          <p:cNvCxnSpPr>
            <a:cxnSpLocks/>
          </p:cNvCxnSpPr>
          <p:nvPr/>
        </p:nvCxnSpPr>
        <p:spPr>
          <a:xfrm>
            <a:off x="5889160" y="2111565"/>
            <a:ext cx="245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C86AD80-3842-4182-B8CE-4A424463879F}"/>
              </a:ext>
            </a:extLst>
          </p:cNvPr>
          <p:cNvCxnSpPr>
            <a:cxnSpLocks/>
          </p:cNvCxnSpPr>
          <p:nvPr/>
        </p:nvCxnSpPr>
        <p:spPr>
          <a:xfrm flipV="1">
            <a:off x="5807815" y="1922659"/>
            <a:ext cx="253382" cy="1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B16DCC88-CF67-4AAF-A64B-CCAA7B84C55E}"/>
              </a:ext>
            </a:extLst>
          </p:cNvPr>
          <p:cNvSpPr/>
          <p:nvPr/>
        </p:nvSpPr>
        <p:spPr>
          <a:xfrm>
            <a:off x="4249228" y="1380859"/>
            <a:ext cx="1487282" cy="478943"/>
          </a:xfrm>
          <a:prstGeom prst="rightArrow">
            <a:avLst>
              <a:gd name="adj1" fmla="val 64643"/>
              <a:gd name="adj2" fmla="val 4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 Enhancements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EA9365-588D-42E7-9CED-171C1FF3B4BF}"/>
              </a:ext>
            </a:extLst>
          </p:cNvPr>
          <p:cNvSpPr/>
          <p:nvPr/>
        </p:nvSpPr>
        <p:spPr>
          <a:xfrm>
            <a:off x="2548665" y="2567673"/>
            <a:ext cx="5938500" cy="100967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0C818E-3017-416D-9CCA-E0BD92ADD0CC}"/>
              </a:ext>
            </a:extLst>
          </p:cNvPr>
          <p:cNvSpPr/>
          <p:nvPr/>
        </p:nvSpPr>
        <p:spPr>
          <a:xfrm>
            <a:off x="2548665" y="5676234"/>
            <a:ext cx="3640978" cy="60148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CA13F7-E0FA-4EAB-AA2A-F3C49EBBEF27}"/>
              </a:ext>
            </a:extLst>
          </p:cNvPr>
          <p:cNvSpPr/>
          <p:nvPr/>
        </p:nvSpPr>
        <p:spPr>
          <a:xfrm>
            <a:off x="2668114" y="3692797"/>
            <a:ext cx="2566737" cy="97832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B222DE-9E7F-4DEB-9BAF-48706DB6C2EF}"/>
              </a:ext>
            </a:extLst>
          </p:cNvPr>
          <p:cNvSpPr/>
          <p:nvPr/>
        </p:nvSpPr>
        <p:spPr>
          <a:xfrm>
            <a:off x="10232004" y="5538329"/>
            <a:ext cx="1261640" cy="807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0F896-EA65-4DAB-A31C-AA67719E2016}"/>
              </a:ext>
            </a:extLst>
          </p:cNvPr>
          <p:cNvSpPr/>
          <p:nvPr/>
        </p:nvSpPr>
        <p:spPr>
          <a:xfrm>
            <a:off x="8665564" y="5538329"/>
            <a:ext cx="1261640" cy="807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D3631-AAEB-446A-8E75-96B5D196997B}"/>
              </a:ext>
            </a:extLst>
          </p:cNvPr>
          <p:cNvSpPr/>
          <p:nvPr/>
        </p:nvSpPr>
        <p:spPr>
          <a:xfrm>
            <a:off x="292354" y="4307725"/>
            <a:ext cx="1261640" cy="807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Conservation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7D507-0CA7-49AC-BBD4-A551AC96B3A3}"/>
              </a:ext>
            </a:extLst>
          </p:cNvPr>
          <p:cNvSpPr/>
          <p:nvPr/>
        </p:nvSpPr>
        <p:spPr>
          <a:xfrm>
            <a:off x="5964910" y="4309967"/>
            <a:ext cx="1261640" cy="807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C2B1D1-7530-499A-AC55-B685D591880C}"/>
              </a:ext>
            </a:extLst>
          </p:cNvPr>
          <p:cNvSpPr/>
          <p:nvPr/>
        </p:nvSpPr>
        <p:spPr>
          <a:xfrm>
            <a:off x="7421150" y="4309967"/>
            <a:ext cx="1261640" cy="807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DA5E40-1860-41B8-8F3F-437CC650FCDD}"/>
              </a:ext>
            </a:extLst>
          </p:cNvPr>
          <p:cNvSpPr/>
          <p:nvPr/>
        </p:nvSpPr>
        <p:spPr>
          <a:xfrm>
            <a:off x="1748594" y="4298079"/>
            <a:ext cx="1261640" cy="807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9E4E98-B4F1-44E2-A7B7-8971D001E6D3}"/>
              </a:ext>
            </a:extLst>
          </p:cNvPr>
          <p:cNvSpPr/>
          <p:nvPr/>
        </p:nvSpPr>
        <p:spPr>
          <a:xfrm>
            <a:off x="4562928" y="4309967"/>
            <a:ext cx="1261640" cy="807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Geo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C9A0A-E9B9-4CEF-AF22-4ACB60E998E0}"/>
              </a:ext>
            </a:extLst>
          </p:cNvPr>
          <p:cNvSpPr/>
          <p:nvPr/>
        </p:nvSpPr>
        <p:spPr>
          <a:xfrm>
            <a:off x="6093610" y="2435738"/>
            <a:ext cx="1367742" cy="807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 Ridge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0E8A4-C741-4F1F-8A96-9AEA83F3C54B}"/>
              </a:ext>
            </a:extLst>
          </p:cNvPr>
          <p:cNvSpPr/>
          <p:nvPr/>
        </p:nvSpPr>
        <p:spPr>
          <a:xfrm>
            <a:off x="3160946" y="4302591"/>
            <a:ext cx="1261640" cy="8073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 (Requests and Tasks)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7E901C-C8FA-4C77-BD00-BDD3725861EE}"/>
              </a:ext>
            </a:extLst>
          </p:cNvPr>
          <p:cNvSpPr/>
          <p:nvPr/>
        </p:nvSpPr>
        <p:spPr>
          <a:xfrm>
            <a:off x="7558009" y="2439363"/>
            <a:ext cx="1367742" cy="807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Odyssey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980B69-0664-4DF0-A976-93BA02129E35}"/>
              </a:ext>
            </a:extLst>
          </p:cNvPr>
          <p:cNvSpPr/>
          <p:nvPr/>
        </p:nvSpPr>
        <p:spPr>
          <a:xfrm>
            <a:off x="3074646" y="2435738"/>
            <a:ext cx="1367742" cy="807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Sahara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501C5-EC62-42B4-AFC6-288D47C85CCD}"/>
              </a:ext>
            </a:extLst>
          </p:cNvPr>
          <p:cNvSpPr/>
          <p:nvPr/>
        </p:nvSpPr>
        <p:spPr>
          <a:xfrm>
            <a:off x="8997803" y="2440001"/>
            <a:ext cx="1367742" cy="807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F26AC-47AF-46CC-A0C5-32FDD873B704}"/>
              </a:ext>
            </a:extLst>
          </p:cNvPr>
          <p:cNvSpPr/>
          <p:nvPr/>
        </p:nvSpPr>
        <p:spPr>
          <a:xfrm>
            <a:off x="1613705" y="2435738"/>
            <a:ext cx="1367742" cy="807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Fjord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1D3A99-4106-486F-A470-0BF774E118B4}"/>
              </a:ext>
            </a:extLst>
          </p:cNvPr>
          <p:cNvSpPr/>
          <p:nvPr/>
        </p:nvSpPr>
        <p:spPr>
          <a:xfrm>
            <a:off x="10458476" y="2435738"/>
            <a:ext cx="1367742" cy="807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Planet 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993C8-2F4A-4D62-A1F1-92035C476E38}"/>
              </a:ext>
            </a:extLst>
          </p:cNvPr>
          <p:cNvSpPr/>
          <p:nvPr/>
        </p:nvSpPr>
        <p:spPr>
          <a:xfrm>
            <a:off x="4522412" y="2435738"/>
            <a:ext cx="1491174" cy="807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Badlands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1AEF9C-5B4C-4E6B-BACF-2D28973731A6}"/>
              </a:ext>
            </a:extLst>
          </p:cNvPr>
          <p:cNvSpPr/>
          <p:nvPr/>
        </p:nvSpPr>
        <p:spPr>
          <a:xfrm>
            <a:off x="258440" y="2435738"/>
            <a:ext cx="1261640" cy="8073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6B1A3-DE4C-4CBD-8DD0-D890486147F7}"/>
              </a:ext>
            </a:extLst>
          </p:cNvPr>
          <p:cNvSpPr/>
          <p:nvPr/>
        </p:nvSpPr>
        <p:spPr>
          <a:xfrm>
            <a:off x="10384404" y="5690729"/>
            <a:ext cx="1261640" cy="807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Services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FD75E5-6B25-45C9-9A08-5D988AC3662B}"/>
              </a:ext>
            </a:extLst>
          </p:cNvPr>
          <p:cNvSpPr/>
          <p:nvPr/>
        </p:nvSpPr>
        <p:spPr>
          <a:xfrm>
            <a:off x="8817964" y="5690729"/>
            <a:ext cx="1261640" cy="8073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378176F-1951-4AA8-902F-871B89A01494}"/>
              </a:ext>
            </a:extLst>
          </p:cNvPr>
          <p:cNvSpPr/>
          <p:nvPr/>
        </p:nvSpPr>
        <p:spPr>
          <a:xfrm>
            <a:off x="4571664" y="3470059"/>
            <a:ext cx="1212388" cy="807334"/>
          </a:xfrm>
          <a:prstGeom prst="downArrow">
            <a:avLst>
              <a:gd name="adj1" fmla="val 73184"/>
              <a:gd name="adj2" fmla="val 4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Carbon Report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032D4-6E90-430E-B2D6-5A96B9ADFE15}"/>
              </a:ext>
            </a:extLst>
          </p:cNvPr>
          <p:cNvSpPr txBox="1"/>
          <p:nvPr/>
        </p:nvSpPr>
        <p:spPr>
          <a:xfrm>
            <a:off x="248466" y="1217264"/>
            <a:ext cx="2955746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EPIC : Carbon Report</a:t>
            </a:r>
          </a:p>
          <a:p>
            <a:r>
              <a:rPr lang="en-US" dirty="0">
                <a:solidFill>
                  <a:schemeClr val="bg1"/>
                </a:solidFill>
              </a:rPr>
              <a:t>EPIC Owner: Casey</a:t>
            </a:r>
          </a:p>
          <a:p>
            <a:r>
              <a:rPr lang="en-US" dirty="0">
                <a:solidFill>
                  <a:schemeClr val="bg1"/>
                </a:solidFill>
              </a:rPr>
              <a:t>Product </a:t>
            </a:r>
            <a:r>
              <a:rPr lang="en-US" dirty="0" err="1">
                <a:solidFill>
                  <a:schemeClr val="bg1"/>
                </a:solidFill>
              </a:rPr>
              <a:t>Mgr</a:t>
            </a:r>
            <a:r>
              <a:rPr lang="en-US" dirty="0">
                <a:solidFill>
                  <a:schemeClr val="bg1"/>
                </a:solidFill>
              </a:rPr>
              <a:t>: Eric Lodermeier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F1C3B18-3C63-4065-86B5-7D204CC4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55" y="106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EPIC Requirements Building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5046F96-ADBE-4B78-A6FC-826AA3AF48F8}"/>
              </a:ext>
            </a:extLst>
          </p:cNvPr>
          <p:cNvSpPr/>
          <p:nvPr/>
        </p:nvSpPr>
        <p:spPr>
          <a:xfrm rot="5400000">
            <a:off x="2205031" y="3300974"/>
            <a:ext cx="328972" cy="41457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D47052-F12F-489B-AF08-E76217C51750}"/>
              </a:ext>
            </a:extLst>
          </p:cNvPr>
          <p:cNvSpPr/>
          <p:nvPr/>
        </p:nvSpPr>
        <p:spPr>
          <a:xfrm rot="5400000">
            <a:off x="5029260" y="4752826"/>
            <a:ext cx="328975" cy="1242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698BD96-E1FD-45B3-9B8C-DFB90DAE9677}"/>
              </a:ext>
            </a:extLst>
          </p:cNvPr>
          <p:cNvSpPr/>
          <p:nvPr/>
        </p:nvSpPr>
        <p:spPr>
          <a:xfrm rot="5400000">
            <a:off x="7167049" y="4018328"/>
            <a:ext cx="323405" cy="27080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0D0DB9-4CC2-4A03-8279-29F792BFC6A3}"/>
              </a:ext>
            </a:extLst>
          </p:cNvPr>
          <p:cNvSpPr txBox="1"/>
          <p:nvPr/>
        </p:nvSpPr>
        <p:spPr>
          <a:xfrm>
            <a:off x="1529190" y="5625518"/>
            <a:ext cx="16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Kristie McKinley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35A289-4FDD-4DB1-BD55-15DFCD37709F}"/>
              </a:ext>
            </a:extLst>
          </p:cNvPr>
          <p:cNvSpPr txBox="1"/>
          <p:nvPr/>
        </p:nvSpPr>
        <p:spPr>
          <a:xfrm>
            <a:off x="4513736" y="5625518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Travis Rome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7D1DBC-7CBF-4AA6-8314-EC10FA7794CE}"/>
              </a:ext>
            </a:extLst>
          </p:cNvPr>
          <p:cNvSpPr txBox="1"/>
          <p:nvPr/>
        </p:nvSpPr>
        <p:spPr>
          <a:xfrm>
            <a:off x="6605508" y="562551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Casey Sheley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B44C602-49FB-4855-AECC-31AE6E853884}"/>
              </a:ext>
            </a:extLst>
          </p:cNvPr>
          <p:cNvSpPr/>
          <p:nvPr/>
        </p:nvSpPr>
        <p:spPr>
          <a:xfrm>
            <a:off x="5964910" y="3440775"/>
            <a:ext cx="1212388" cy="807334"/>
          </a:xfrm>
          <a:prstGeom prst="downArrow">
            <a:avLst>
              <a:gd name="adj1" fmla="val 73184"/>
              <a:gd name="adj2" fmla="val 4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Carbon Report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EEC6000-B26D-4C3E-999C-12F26F003B39}"/>
              </a:ext>
            </a:extLst>
          </p:cNvPr>
          <p:cNvSpPr/>
          <p:nvPr/>
        </p:nvSpPr>
        <p:spPr>
          <a:xfrm>
            <a:off x="341606" y="3470059"/>
            <a:ext cx="1212388" cy="807334"/>
          </a:xfrm>
          <a:prstGeom prst="downArrow">
            <a:avLst>
              <a:gd name="adj1" fmla="val 73184"/>
              <a:gd name="adj2" fmla="val 4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Carbon Report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01395C4-8E9B-474D-BF99-B1FEBB3AB864}"/>
              </a:ext>
            </a:extLst>
          </p:cNvPr>
          <p:cNvSpPr/>
          <p:nvPr/>
        </p:nvSpPr>
        <p:spPr>
          <a:xfrm>
            <a:off x="1797846" y="3470970"/>
            <a:ext cx="1212388" cy="807334"/>
          </a:xfrm>
          <a:prstGeom prst="downArrow">
            <a:avLst>
              <a:gd name="adj1" fmla="val 73184"/>
              <a:gd name="adj2" fmla="val 4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Carbon Report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8854466-8C64-4147-97B8-9190E2EC4734}"/>
              </a:ext>
            </a:extLst>
          </p:cNvPr>
          <p:cNvSpPr/>
          <p:nvPr/>
        </p:nvSpPr>
        <p:spPr>
          <a:xfrm>
            <a:off x="6171287" y="1609255"/>
            <a:ext cx="1212388" cy="807334"/>
          </a:xfrm>
          <a:prstGeom prst="downArrow">
            <a:avLst>
              <a:gd name="adj1" fmla="val 73184"/>
              <a:gd name="adj2" fmla="val 4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Carbon Report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B4C07C8C-A4AE-4D09-B612-3A0B261784A8}"/>
              </a:ext>
            </a:extLst>
          </p:cNvPr>
          <p:cNvSpPr/>
          <p:nvPr/>
        </p:nvSpPr>
        <p:spPr>
          <a:xfrm>
            <a:off x="9075480" y="1609255"/>
            <a:ext cx="1212388" cy="807334"/>
          </a:xfrm>
          <a:prstGeom prst="downArrow">
            <a:avLst>
              <a:gd name="adj1" fmla="val 73184"/>
              <a:gd name="adj2" fmla="val 4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Carbon Report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17C922-043C-4A35-868C-95D79ACBAF4D}"/>
              </a:ext>
            </a:extLst>
          </p:cNvPr>
          <p:cNvSpPr txBox="1"/>
          <p:nvPr/>
        </p:nvSpPr>
        <p:spPr>
          <a:xfrm>
            <a:off x="5504083" y="5965697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Danielle Balduff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CB6EBAC-2AAB-41F3-990B-1D12E8216E04}"/>
              </a:ext>
            </a:extLst>
          </p:cNvPr>
          <p:cNvSpPr/>
          <p:nvPr/>
        </p:nvSpPr>
        <p:spPr>
          <a:xfrm rot="16200000">
            <a:off x="6193849" y="4980559"/>
            <a:ext cx="323405" cy="303500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EB016-DCFE-424A-A60F-5EFB74281A26}"/>
              </a:ext>
            </a:extLst>
          </p:cNvPr>
          <p:cNvSpPr txBox="1"/>
          <p:nvPr/>
        </p:nvSpPr>
        <p:spPr>
          <a:xfrm>
            <a:off x="4906523" y="6488668"/>
            <a:ext cx="303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Contract and Financial Linkage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BF67F-8172-4542-A64E-8577E80A8B57}"/>
              </a:ext>
            </a:extLst>
          </p:cNvPr>
          <p:cNvSpPr txBox="1"/>
          <p:nvPr/>
        </p:nvSpPr>
        <p:spPr>
          <a:xfrm>
            <a:off x="462799" y="6095905"/>
            <a:ext cx="3349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 Coordinator: Eric McTaggart</a:t>
            </a:r>
          </a:p>
          <a:p>
            <a:r>
              <a:rPr lang="en-US" dirty="0"/>
              <a:t>CD Coordinator: Kristie McKinley</a:t>
            </a:r>
          </a:p>
        </p:txBody>
      </p:sp>
    </p:spTree>
    <p:extLst>
      <p:ext uri="{BB962C8B-B14F-4D97-AF65-F5344CB8AC3E}">
        <p14:creationId xmlns:p14="http://schemas.microsoft.com/office/powerpoint/2010/main" val="416595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8DB-259D-4ABA-9005-C8B09B4D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EPIC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DB4E-F8ED-49A3-BA11-F0CD8FA2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Does the EPIC need these things to complete the MVP</a:t>
            </a:r>
          </a:p>
          <a:p>
            <a:r>
              <a:rPr lang="en-US" dirty="0"/>
              <a:t>Will create a conservation product?</a:t>
            </a:r>
          </a:p>
          <a:p>
            <a:r>
              <a:rPr lang="en-US" dirty="0"/>
              <a:t>Will create reports?</a:t>
            </a:r>
          </a:p>
          <a:p>
            <a:r>
              <a:rPr lang="en-US" dirty="0"/>
              <a:t>Will have requests and tasks needed for user workflow?  Including Compliance/Violation workflow</a:t>
            </a:r>
          </a:p>
          <a:p>
            <a:r>
              <a:rPr lang="en-US" dirty="0"/>
              <a:t>Require Geospatial capabilities?</a:t>
            </a:r>
          </a:p>
          <a:p>
            <a:r>
              <a:rPr lang="en-US" dirty="0"/>
              <a:t>Will be more useful if the business can configure it for changes?</a:t>
            </a:r>
          </a:p>
          <a:p>
            <a:r>
              <a:rPr lang="en-US" dirty="0"/>
              <a:t>Require changes to practices and activities and associated data?</a:t>
            </a:r>
          </a:p>
          <a:p>
            <a:r>
              <a:rPr lang="en-US" dirty="0"/>
              <a:t>Contract or Financial Linkages?</a:t>
            </a:r>
          </a:p>
        </p:txBody>
      </p:sp>
    </p:spTree>
    <p:extLst>
      <p:ext uri="{BB962C8B-B14F-4D97-AF65-F5344CB8AC3E}">
        <p14:creationId xmlns:p14="http://schemas.microsoft.com/office/powerpoint/2010/main" val="165801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8DB-259D-4ABA-9005-C8B09B4D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EPIC List and Staffing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43B9804-6546-4614-9B2B-52A92A2FB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468134"/>
              </p:ext>
            </p:extLst>
          </p:nvPr>
        </p:nvGraphicFramePr>
        <p:xfrm>
          <a:off x="838200" y="1203960"/>
          <a:ext cx="1051560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95">
                  <a:extLst>
                    <a:ext uri="{9D8B030D-6E8A-4147-A177-3AD203B41FA5}">
                      <a16:colId xmlns:a16="http://schemas.microsoft.com/office/drawing/2014/main" val="1372587158"/>
                    </a:ext>
                  </a:extLst>
                </a:gridCol>
                <a:gridCol w="1465244">
                  <a:extLst>
                    <a:ext uri="{9D8B030D-6E8A-4147-A177-3AD203B41FA5}">
                      <a16:colId xmlns:a16="http://schemas.microsoft.com/office/drawing/2014/main" val="594349661"/>
                    </a:ext>
                  </a:extLst>
                </a:gridCol>
                <a:gridCol w="3117773">
                  <a:extLst>
                    <a:ext uri="{9D8B030D-6E8A-4147-A177-3AD203B41FA5}">
                      <a16:colId xmlns:a16="http://schemas.microsoft.com/office/drawing/2014/main" val="306277069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1500043707"/>
                    </a:ext>
                  </a:extLst>
                </a:gridCol>
                <a:gridCol w="1537771">
                  <a:extLst>
                    <a:ext uri="{9D8B030D-6E8A-4147-A177-3AD203B41FA5}">
                      <a16:colId xmlns:a16="http://schemas.microsoft.com/office/drawing/2014/main" val="180407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dirty="0" err="1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6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Env 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Matt Flint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Mike </a:t>
                      </a:r>
                      <a:r>
                        <a:rPr lang="en-US" sz="1400" dirty="0" err="1"/>
                        <a:t>Teusch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HEL/WC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Matt Flint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Jason Outlaw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David 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0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Carbon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Casey Sheley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Adam Chambers, 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Erik </a:t>
                      </a:r>
                      <a:r>
                        <a:rPr lang="en-US" sz="1400" dirty="0" err="1"/>
                        <a:t>Lodemeier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2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Resource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Heather Hinson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0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David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Completing in PI 17?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3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Prioritization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Breanna Barlow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Completing in PI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7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Detailed Assess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Casey Sheley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Completing in PI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Ranking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Jenna 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Danielle Balduff, Eric McTaggart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8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Assess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0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Easement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Tate 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Heather Hinson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1881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PRS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Kristie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Heather Hinson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Completing in PI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9555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Import/Export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Travis Rome, Casey Sheley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84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Pre-Plan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Matt Flint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3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0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8DB-259D-4ABA-9005-C8B09B4D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EPIC List and Staffing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43B9804-6546-4614-9B2B-52A92A2FB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709622"/>
              </p:ext>
            </p:extLst>
          </p:nvPr>
        </p:nvGraphicFramePr>
        <p:xfrm>
          <a:off x="838200" y="1203960"/>
          <a:ext cx="10515600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95">
                  <a:extLst>
                    <a:ext uri="{9D8B030D-6E8A-4147-A177-3AD203B41FA5}">
                      <a16:colId xmlns:a16="http://schemas.microsoft.com/office/drawing/2014/main" val="1372587158"/>
                    </a:ext>
                  </a:extLst>
                </a:gridCol>
                <a:gridCol w="1465244">
                  <a:extLst>
                    <a:ext uri="{9D8B030D-6E8A-4147-A177-3AD203B41FA5}">
                      <a16:colId xmlns:a16="http://schemas.microsoft.com/office/drawing/2014/main" val="594349661"/>
                    </a:ext>
                  </a:extLst>
                </a:gridCol>
                <a:gridCol w="3117773">
                  <a:extLst>
                    <a:ext uri="{9D8B030D-6E8A-4147-A177-3AD203B41FA5}">
                      <a16:colId xmlns:a16="http://schemas.microsoft.com/office/drawing/2014/main" val="306277069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1500043707"/>
                    </a:ext>
                  </a:extLst>
                </a:gridCol>
                <a:gridCol w="1537771">
                  <a:extLst>
                    <a:ext uri="{9D8B030D-6E8A-4147-A177-3AD203B41FA5}">
                      <a16:colId xmlns:a16="http://schemas.microsoft.com/office/drawing/2014/main" val="180407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dirty="0" err="1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6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Compliance Checks/Monitoring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Abby Letzter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0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Violation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Abby Letzter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097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Easement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Danielle Balduff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7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Environmental 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Daria 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28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RC Functional Mech.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Jarred Kneisel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Daria Scala, Casey Sheley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765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Plan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State Specific Env 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Matt Flint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739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Supplemental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Danielle Balduff, Kristie McKinley, </a:t>
                      </a:r>
                      <a:r>
                        <a:rPr lang="en-US" sz="1400"/>
                        <a:t>Heather Hinson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016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NRCS Registry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Justin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Stacy Koch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Workflow Overhaul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Kristie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8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Reporting Overhaul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Kristie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0133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FSA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Kristie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McTaggart, Katrina Thompson, 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1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5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8DB-259D-4ABA-9005-C8B09B4D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EPIC List and Staffing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43B9804-6546-4614-9B2B-52A92A2FB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736639"/>
              </p:ext>
            </p:extLst>
          </p:nvPr>
        </p:nvGraphicFramePr>
        <p:xfrm>
          <a:off x="838200" y="1203960"/>
          <a:ext cx="105156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95">
                  <a:extLst>
                    <a:ext uri="{9D8B030D-6E8A-4147-A177-3AD203B41FA5}">
                      <a16:colId xmlns:a16="http://schemas.microsoft.com/office/drawing/2014/main" val="1372587158"/>
                    </a:ext>
                  </a:extLst>
                </a:gridCol>
                <a:gridCol w="1465244">
                  <a:extLst>
                    <a:ext uri="{9D8B030D-6E8A-4147-A177-3AD203B41FA5}">
                      <a16:colId xmlns:a16="http://schemas.microsoft.com/office/drawing/2014/main" val="594349661"/>
                    </a:ext>
                  </a:extLst>
                </a:gridCol>
                <a:gridCol w="3117773">
                  <a:extLst>
                    <a:ext uri="{9D8B030D-6E8A-4147-A177-3AD203B41FA5}">
                      <a16:colId xmlns:a16="http://schemas.microsoft.com/office/drawing/2014/main" val="306277069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1500043707"/>
                    </a:ext>
                  </a:extLst>
                </a:gridCol>
                <a:gridCol w="1537771">
                  <a:extLst>
                    <a:ext uri="{9D8B030D-6E8A-4147-A177-3AD203B41FA5}">
                      <a16:colId xmlns:a16="http://schemas.microsoft.com/office/drawing/2014/main" val="180407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dirty="0" err="1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60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Map Enhancements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Heather Hinson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0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Assessment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Jarred Kneisel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McTaggart, Daria Scalia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17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Partner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Kristie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79636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TSP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Justin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2669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Mobile Planning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Heather Hinson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9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QA/QC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Kristie McKinley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Partial IDEA Replacement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0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Conservation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Abby </a:t>
                      </a:r>
                      <a:r>
                        <a:rPr lang="en-US" sz="1400" dirty="0" err="1"/>
                        <a:t>Letzer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Jason Outlaw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May include in Compliance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286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NRCS Registry Overhaul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Justin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Stacy Koch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76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Planning Cert Overhaul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Justin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Breanna Barlow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739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Climate Stressor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Daria Scalia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Sara Thompson, Casey Sheley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016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Integrate ESD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McTaggart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Joanne Pate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16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Climate Potential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Matt Flint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Casey Sheley, 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879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EWP DSR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Casey Sheley, Kristie McKinley, 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2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8DB-259D-4ABA-9005-C8B09B4D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EPIC List and Staffing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43B9804-6546-4614-9B2B-52A92A2FB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649735"/>
              </p:ext>
            </p:extLst>
          </p:nvPr>
        </p:nvGraphicFramePr>
        <p:xfrm>
          <a:off x="838200" y="1203960"/>
          <a:ext cx="105156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95">
                  <a:extLst>
                    <a:ext uri="{9D8B030D-6E8A-4147-A177-3AD203B41FA5}">
                      <a16:colId xmlns:a16="http://schemas.microsoft.com/office/drawing/2014/main" val="1372587158"/>
                    </a:ext>
                  </a:extLst>
                </a:gridCol>
                <a:gridCol w="1465244">
                  <a:extLst>
                    <a:ext uri="{9D8B030D-6E8A-4147-A177-3AD203B41FA5}">
                      <a16:colId xmlns:a16="http://schemas.microsoft.com/office/drawing/2014/main" val="594349661"/>
                    </a:ext>
                  </a:extLst>
                </a:gridCol>
                <a:gridCol w="3117773">
                  <a:extLst>
                    <a:ext uri="{9D8B030D-6E8A-4147-A177-3AD203B41FA5}">
                      <a16:colId xmlns:a16="http://schemas.microsoft.com/office/drawing/2014/main" val="306277069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1500043707"/>
                    </a:ext>
                  </a:extLst>
                </a:gridCol>
                <a:gridCol w="1537771">
                  <a:extLst>
                    <a:ext uri="{9D8B030D-6E8A-4147-A177-3AD203B41FA5}">
                      <a16:colId xmlns:a16="http://schemas.microsoft.com/office/drawing/2014/main" val="180407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dirty="0" err="1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609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Areawide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Martin Lowenfish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2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Economics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Matt Flint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01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Real Time Soil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Jason Nemecek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7188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LIDAR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Travis 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8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98DB-259D-4ABA-9005-C8B09B4D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DB4E-F8ED-49A3-BA11-F0CD8FA2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en-US" dirty="0"/>
              <a:t>Clarify Staffing and Coordination</a:t>
            </a:r>
          </a:p>
          <a:p>
            <a:r>
              <a:rPr lang="en-US" dirty="0"/>
              <a:t>Normalize EPIC Definition and set cadence</a:t>
            </a:r>
          </a:p>
          <a:p>
            <a:r>
              <a:rPr lang="en-US" dirty="0"/>
              <a:t>Refine MVP for EPICs in process (Setting the end points versus setting a new EPIC)</a:t>
            </a:r>
          </a:p>
          <a:p>
            <a:r>
              <a:rPr lang="en-US" dirty="0"/>
              <a:t>May involve splitting some existing EPICs into multiple EPICs (MVP vs Enhancements)</a:t>
            </a:r>
          </a:p>
          <a:p>
            <a:r>
              <a:rPr lang="en-US" dirty="0"/>
              <a:t>Refine New Epics</a:t>
            </a:r>
          </a:p>
        </p:txBody>
      </p:sp>
    </p:spTree>
    <p:extLst>
      <p:ext uri="{BB962C8B-B14F-4D97-AF65-F5344CB8AC3E}">
        <p14:creationId xmlns:p14="http://schemas.microsoft.com/office/powerpoint/2010/main" val="131396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684</Words>
  <Application>Microsoft Office PowerPoint</Application>
  <PresentationFormat>Widescreen</PresentationFormat>
  <Paragraphs>245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EPIC Requirements Building</vt:lpstr>
      <vt:lpstr>EPIC Checklist</vt:lpstr>
      <vt:lpstr>EPIC List and Staffing</vt:lpstr>
      <vt:lpstr>EPIC List and Staffing</vt:lpstr>
      <vt:lpstr>EPIC List and Staffing</vt:lpstr>
      <vt:lpstr>EPIC List and Staffing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Lauster, Aaron - NRCS, Washington, DC</dc:creator>
  <cp:lastModifiedBy>Nemecek, Jason - NRCS - Fort Collins, CO</cp:lastModifiedBy>
  <cp:revision>14</cp:revision>
  <dcterms:created xsi:type="dcterms:W3CDTF">2021-10-19T17:08:08Z</dcterms:created>
  <dcterms:modified xsi:type="dcterms:W3CDTF">2022-01-26T21:28:32Z</dcterms:modified>
</cp:coreProperties>
</file>