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1141" r:id="rId2"/>
    <p:sldId id="1156" r:id="rId3"/>
    <p:sldId id="1072" r:id="rId4"/>
    <p:sldId id="1148" r:id="rId5"/>
    <p:sldId id="1154" r:id="rId6"/>
    <p:sldId id="1153" r:id="rId7"/>
    <p:sldId id="1155" r:id="rId8"/>
    <p:sldId id="1151" r:id="rId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ffiths, Tim - NRCS, Bozeman, MT" initials="GT-NBM" lastIdx="2" clrIdx="0">
    <p:extLst>
      <p:ext uri="{19B8F6BF-5375-455C-9EA6-DF929625EA0E}">
        <p15:presenceInfo xmlns:p15="http://schemas.microsoft.com/office/powerpoint/2012/main" userId="Griffiths, Tim - NRCS, Bozeman, MT" providerId="None"/>
      </p:ext>
    </p:extLst>
  </p:cmAuthor>
  <p:cmAuthor id="2" name="Dr. Jeffrey L. Larkin" initials="DJLL" lastIdx="1" clrIdx="1">
    <p:extLst>
      <p:ext uri="{19B8F6BF-5375-455C-9EA6-DF929625EA0E}">
        <p15:presenceInfo xmlns:p15="http://schemas.microsoft.com/office/powerpoint/2012/main" userId="S-1-5-21-2025429265-1177238915-1801674531-172357" providerId="AD"/>
      </p:ext>
    </p:extLst>
  </p:cmAuthor>
  <p:cmAuthor id="3" name="Mcniff, Nancy - FPAC-BC,  Washington, DC" initials="MN-FWD" lastIdx="36" clrIdx="2">
    <p:extLst>
      <p:ext uri="{19B8F6BF-5375-455C-9EA6-DF929625EA0E}">
        <p15:presenceInfo xmlns:p15="http://schemas.microsoft.com/office/powerpoint/2012/main" userId="S::Nancy.Mcniff@usda.gov::fc2489fe-6536-4397-8839-7b816f83910e" providerId="AD"/>
      </p:ext>
    </p:extLst>
  </p:cmAuthor>
  <p:cmAuthor id="4" name="Loretta J. Metz" initials="l" lastIdx="3" clrIdx="3">
    <p:extLst>
      <p:ext uri="{19B8F6BF-5375-455C-9EA6-DF929625EA0E}">
        <p15:presenceInfo xmlns:p15="http://schemas.microsoft.com/office/powerpoint/2012/main" userId="Loretta J. Metz" providerId="None"/>
      </p:ext>
    </p:extLst>
  </p:cmAuthor>
  <p:cmAuthor id="5" name="Houdeshell, Carrie-Ann - NRCS, Davis, CA" initials="HC-NDC" lastIdx="1" clrIdx="4">
    <p:extLst>
      <p:ext uri="{19B8F6BF-5375-455C-9EA6-DF929625EA0E}">
        <p15:presenceInfo xmlns:p15="http://schemas.microsoft.com/office/powerpoint/2012/main" userId="S::carrie-ann.houdeshell@usda.gov::7dbf9b07-397b-4523-823d-3845130be6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32D"/>
    <a:srgbClr val="00ABBF"/>
    <a:srgbClr val="1E4C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34" autoAdjust="0"/>
    <p:restoredTop sz="95226" autoAdjust="0"/>
  </p:normalViewPr>
  <p:slideViewPr>
    <p:cSldViewPr snapToGrid="0">
      <p:cViewPr varScale="1">
        <p:scale>
          <a:sx n="99" d="100"/>
          <a:sy n="99" d="100"/>
        </p:scale>
        <p:origin x="1464" y="72"/>
      </p:cViewPr>
      <p:guideLst/>
    </p:cSldViewPr>
  </p:slideViewPr>
  <p:notesTextViewPr>
    <p:cViewPr>
      <p:scale>
        <a:sx n="1" d="1"/>
        <a:sy n="1" d="1"/>
      </p:scale>
      <p:origin x="0" y="0"/>
    </p:cViewPr>
  </p:notesTextViewPr>
  <p:sorterViewPr>
    <p:cViewPr>
      <p:scale>
        <a:sx n="100" d="100"/>
        <a:sy n="100" d="100"/>
      </p:scale>
      <p:origin x="0" y="-124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7310"/>
          </a:xfrm>
          <a:prstGeom prst="rect">
            <a:avLst/>
          </a:prstGeom>
        </p:spPr>
        <p:txBody>
          <a:bodyPr vert="horz" lIns="93177" tIns="46589" rIns="93177" bIns="46589" rtlCol="0"/>
          <a:lstStyle>
            <a:lvl1pPr algn="r">
              <a:defRPr sz="1200"/>
            </a:lvl1pPr>
          </a:lstStyle>
          <a:p>
            <a:fld id="{31E37594-DB6F-4F44-A3D4-09CCA805A1A2}" type="datetimeFigureOut">
              <a:rPr lang="en-US" smtClean="0"/>
              <a:t>2/9/2021</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09"/>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09"/>
          </a:xfrm>
          <a:prstGeom prst="rect">
            <a:avLst/>
          </a:prstGeom>
        </p:spPr>
        <p:txBody>
          <a:bodyPr vert="horz" lIns="93177" tIns="46589" rIns="93177" bIns="46589" rtlCol="0" anchor="b"/>
          <a:lstStyle>
            <a:lvl1pPr algn="r">
              <a:defRPr sz="1200"/>
            </a:lvl1pPr>
          </a:lstStyle>
          <a:p>
            <a:fld id="{9003D930-974C-4260-BC1E-04E87B84A449}" type="slidenum">
              <a:rPr lang="en-US" smtClean="0"/>
              <a:t>‹#›</a:t>
            </a:fld>
            <a:endParaRPr lang="en-US"/>
          </a:p>
        </p:txBody>
      </p:sp>
    </p:spTree>
    <p:extLst>
      <p:ext uri="{BB962C8B-B14F-4D97-AF65-F5344CB8AC3E}">
        <p14:creationId xmlns:p14="http://schemas.microsoft.com/office/powerpoint/2010/main" val="189394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Thank you for being a part of this beta-test for the SSURGO-Query Tool, developed by the CEAP-Grazing Lands component in partnership with the Soil &amp; Plant Sciences Division and Stone Environmental as the private contractor. </a:t>
            </a:r>
          </a:p>
          <a:p>
            <a:endParaRPr lang="en-US" dirty="0"/>
          </a:p>
          <a:p>
            <a:r>
              <a:rPr lang="en-US" dirty="0"/>
              <a:t>I’m Lori Metz, the CEAP-GL Component Leader. I’ll begin with some housekeeping items, and then introduce our two presenters.  This meeting will be recorded, and I’ll provide a link of the recording to all registered reviewers after this rollout meeting. </a:t>
            </a:r>
          </a:p>
          <a:p>
            <a:endParaRPr lang="en-US" dirty="0"/>
          </a:p>
          <a:p>
            <a:r>
              <a:rPr lang="en-US" dirty="0"/>
              <a:t>We have asked each of you to review this web application, particularly for its ability to provide quick geospatial results of user-selected soil physical, chemical and positional characteristics. We feel that the soil properties identified here are the main ones that drive plant community development. The tool should aid in creating or refining ecological site concepts or in the selection of soils for modeling effects of conservation practices. It’s also a very useful tool for conservationists, ranchers, agronomists, and other users, to help identify soil characteristics across their areas of interest.</a:t>
            </a:r>
          </a:p>
          <a:p>
            <a:endParaRPr lang="en-US" dirty="0"/>
          </a:p>
          <a:p>
            <a:r>
              <a:rPr lang="en-US" dirty="0"/>
              <a:t>For housekeeping items, please hold all comments/questions until the end, at which time I’ll moderate verbal question/answers. Please do not enter comments in the Chat box, rather use the “Raise Hand” function in Zoom, and I’ll call on people in an orderly fashion. </a:t>
            </a:r>
          </a:p>
          <a:p>
            <a:endParaRPr lang="en-US" dirty="0"/>
          </a:p>
          <a:p>
            <a:r>
              <a:rPr lang="en-US" dirty="0"/>
              <a:t>Also, as you conduct your review, please refer to the User Guide provided within the application portal, under the Info icon on the right side of the top banner. Note that Appendix 3 in the User Guide gives you the link to the Reviewer Questionnaire, which is the final act we ask you to perform in relation to this internal review. The User Guide also provides extensive documentation of the SSURGO data fields from which we extracted values to build the tool, and a guide to the MLRAs with the most data records that may result in slow map-loading performance, just so you are aware. </a:t>
            </a:r>
          </a:p>
          <a:p>
            <a:endParaRPr lang="en-US" dirty="0"/>
          </a:p>
          <a:p>
            <a:r>
              <a:rPr lang="en-US" dirty="0"/>
              <a:t>Our partnership with Stone Environmental fulfilled a vision many conservationists have had for over a decade: To create a soil characteristic selection tool that is map-based, combining soil features that are most influential in driving plant community assemblages. Without the help from the following NRCS folks, the application would not have been possible: Jason Nemecek, who wrote the SQL to extract data from Soil Data Access for this tool; Carrie-Ann Houdeshell, who worked closely with me and the rest of the development team to keep us honest with respect to soil properties and characterization; Rachel Meade, the Colorado NRCS State Range Con, and; Steve Barker, retired Arizona NRCS SRC and State Range Con – both of whom, like me, have extensive experience in developing ecological site descriptions and working on soil surveys. Together, this team conceptualized and created the SSURGO-Query Tool web application, then reached out to Stone Environmental to build it. Warren Rich serves as the Project Director at Stone Environmental, and Alan Hammersmith is the senior GIS web applications developer on the project.  </a:t>
            </a:r>
          </a:p>
          <a:p>
            <a:endParaRPr lang="en-US" dirty="0"/>
          </a:p>
          <a:p>
            <a:r>
              <a:rPr lang="en-US" dirty="0"/>
              <a:t>I’ll provide some initial context for the SSURGO-QT, and then turn it over to Warren and Alan, who will walk us through the online web application where you will be conducting your review. At the end, we’ll open the floor to verbal questions which I’ll moderate. Please use the “Raise Hand” function in Zoom during the Q&amp;A. </a:t>
            </a:r>
          </a:p>
          <a:p>
            <a:endParaRPr lang="en-US" dirty="0"/>
          </a:p>
        </p:txBody>
      </p:sp>
      <p:sp>
        <p:nvSpPr>
          <p:cNvPr id="4" name="Slide Number Placeholder 3"/>
          <p:cNvSpPr>
            <a:spLocks noGrp="1"/>
          </p:cNvSpPr>
          <p:nvPr>
            <p:ph type="sldNum" sz="quarter" idx="5"/>
          </p:nvPr>
        </p:nvSpPr>
        <p:spPr/>
        <p:txBody>
          <a:bodyPr/>
          <a:lstStyle/>
          <a:p>
            <a:fld id="{9003D930-974C-4260-BC1E-04E87B84A449}" type="slidenum">
              <a:rPr lang="en-US" smtClean="0"/>
              <a:t>1</a:t>
            </a:fld>
            <a:endParaRPr lang="en-US"/>
          </a:p>
        </p:txBody>
      </p:sp>
    </p:spTree>
    <p:extLst>
      <p:ext uri="{BB962C8B-B14F-4D97-AF65-F5344CB8AC3E}">
        <p14:creationId xmlns:p14="http://schemas.microsoft.com/office/powerpoint/2010/main" val="294822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Thank you for being a part of this beta-test for the SSURGO-Query Tool, developed by the CEAP-Grazing Lands component in partnership with the Soil &amp; Plant Sciences Division and Stone Environmental as the private contractor. </a:t>
            </a:r>
          </a:p>
          <a:p>
            <a:endParaRPr lang="en-US" dirty="0"/>
          </a:p>
          <a:p>
            <a:r>
              <a:rPr lang="en-US" dirty="0"/>
              <a:t>I’m Lori Metz, the CEAP-GL Component Leader. I’ll begin with some housekeeping items, and then introduce our two presenters.  This meeting will be recorded, and I’ll provide a link of the recording to all registered reviewers after this rollout meeting. </a:t>
            </a:r>
          </a:p>
          <a:p>
            <a:endParaRPr lang="en-US" dirty="0"/>
          </a:p>
          <a:p>
            <a:r>
              <a:rPr lang="en-US" dirty="0"/>
              <a:t>We have asked each of you to review this web application, particularly for its ability to provide quick geospatial results of user-selected soil physical, chemical and positional characteristics. We feel that the soil properties identified here are the main ones that drive plant community development. The tool should aid in creating or refining ecological site concepts or in the selection of soils for modeling effects of conservation practices. It’s also a very useful tool for conservationists, ranchers, agronomists, and other users, to help identify soil characteristics across their areas of interest.</a:t>
            </a:r>
          </a:p>
          <a:p>
            <a:endParaRPr lang="en-US" dirty="0"/>
          </a:p>
          <a:p>
            <a:r>
              <a:rPr lang="en-US" dirty="0"/>
              <a:t>For housekeeping items, please hold all comments/questions until the end, at which time I’ll moderate verbal question/answers. Please do not enter comments in the Chat box, rather use the “Raise Hand” function in Zoom, and I’ll call on people in an orderly fashion. </a:t>
            </a:r>
          </a:p>
          <a:p>
            <a:endParaRPr lang="en-US" dirty="0"/>
          </a:p>
          <a:p>
            <a:r>
              <a:rPr lang="en-US" dirty="0"/>
              <a:t>Also, as you conduct your review, please refer to the User Guide provided within the application portal, under the Info icon on the right side of the top banner. Note that Appendix 3 in the User Guide gives you the link to the Reviewer Questionnaire, which is the final act we ask you to perform in relation to this internal review. The User Guide also provides extensive documentation of the SSURGO data fields from which we extracted values to build the tool, and a guide to the MLRAs with the most data records that may result in slow map-loading performance, just so you are aware. </a:t>
            </a:r>
          </a:p>
          <a:p>
            <a:endParaRPr lang="en-US" dirty="0"/>
          </a:p>
          <a:p>
            <a:r>
              <a:rPr lang="en-US" dirty="0"/>
              <a:t>Our partnership with Stone Environmental fulfilled a vision many conservationists have had for over a decade: To create a soil characteristic selection tool that is map-based, combining soil features that are most influential in driving plant community assemblages. Without the help from the following NRCS folks, the application would not have been possible: Jason Nemecek, who wrote the SQL to extract data from Soil Data Access for this tool; Carrie-Ann Houdeshell, who worked closely with me and the rest of the development team to keep us honest with respect to soil properties and characterization; Rachel Meade, the Colorado NRCS State Range Con, and; Steve Barker, retired Arizona NRCS SRC and State Range Con – both of whom, like me, have extensive experience in developing ecological site descriptions and working on soil surveys. Together, this team conceptualized and created the SSURGO-Query Tool web application, then reached out to Stone Environmental to build it. Warren Rich serves as the Project Director at Stone Environmental, and Alan Hammersmith is the senior GIS web applications developer on the project.  </a:t>
            </a:r>
          </a:p>
          <a:p>
            <a:endParaRPr lang="en-US" dirty="0"/>
          </a:p>
          <a:p>
            <a:r>
              <a:rPr lang="en-US" dirty="0"/>
              <a:t>I’ll provide some initial context for the SSURGO-QT, and then turn it over to Warren and Alan, who will walk us through the online web application where you will be conducting your review. At the end, we’ll open the floor to verbal questions which I’ll moderate. Please use the “Raise Hand” function in Zoom during the Q&amp;A. </a:t>
            </a:r>
          </a:p>
          <a:p>
            <a:endParaRPr lang="en-US" dirty="0"/>
          </a:p>
        </p:txBody>
      </p:sp>
      <p:sp>
        <p:nvSpPr>
          <p:cNvPr id="4" name="Slide Number Placeholder 3"/>
          <p:cNvSpPr>
            <a:spLocks noGrp="1"/>
          </p:cNvSpPr>
          <p:nvPr>
            <p:ph type="sldNum" sz="quarter" idx="5"/>
          </p:nvPr>
        </p:nvSpPr>
        <p:spPr/>
        <p:txBody>
          <a:bodyPr/>
          <a:lstStyle/>
          <a:p>
            <a:fld id="{9003D930-974C-4260-BC1E-04E87B84A449}" type="slidenum">
              <a:rPr lang="en-US" smtClean="0"/>
              <a:t>2</a:t>
            </a:fld>
            <a:endParaRPr lang="en-US"/>
          </a:p>
        </p:txBody>
      </p:sp>
    </p:spTree>
    <p:extLst>
      <p:ext uri="{BB962C8B-B14F-4D97-AF65-F5344CB8AC3E}">
        <p14:creationId xmlns:p14="http://schemas.microsoft.com/office/powerpoint/2010/main" val="348510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182688"/>
            <a:ext cx="4260850" cy="3195637"/>
          </a:xfrm>
        </p:spPr>
      </p:sp>
      <p:sp>
        <p:nvSpPr>
          <p:cNvPr id="3" name="Notes Placeholder 2"/>
          <p:cNvSpPr>
            <a:spLocks noGrp="1"/>
          </p:cNvSpPr>
          <p:nvPr>
            <p:ph type="body" idx="1"/>
          </p:nvPr>
        </p:nvSpPr>
        <p:spPr/>
        <p:txBody>
          <a:bodyPr/>
          <a:lstStyle/>
          <a:p>
            <a:r>
              <a:rPr lang="en-US" dirty="0"/>
              <a:t>So we’re all aware that various soil physical, chemical and positional characteristics coalesce to create variable expressions of vegetation across the landscape. But before now, there was never a map interface that allowed a user to select different soil characteristics to see where they occur, and if patterns emerge that help us interpret soil data more efficiently and effectively.</a:t>
            </a:r>
          </a:p>
          <a:p>
            <a:endParaRPr lang="en-US" dirty="0"/>
          </a:p>
          <a:p>
            <a:r>
              <a:rPr lang="en-US" dirty="0"/>
              <a:t>We created SSURGO-QT to provide a spatial display of soil characteristics that ultimately translate into “soil performance data” (what is a given soil capable of producing?), and into potential soil interpretations (what should it be used for? What shouldn’t it be used for?).  This information is extremely useful in the conservation planning process and development of tools such as ecological site descriptions that help support conservation planning.</a:t>
            </a:r>
          </a:p>
          <a:p>
            <a:endParaRPr lang="en-US" dirty="0"/>
          </a:p>
          <a:p>
            <a:r>
              <a:rPr lang="en-US" dirty="0"/>
              <a:t>We use the most recent data from Soil Data Access, linking that tabular data with the correct vintage of </a:t>
            </a:r>
            <a:r>
              <a:rPr lang="en-US" dirty="0" err="1"/>
              <a:t>gSSURGO</a:t>
            </a:r>
            <a:r>
              <a:rPr lang="en-US" dirty="0"/>
              <a:t> spatial data, to create an interactive map of soil attributes. The data behind SSURGO-QT will be updated annually after each SSURGO and </a:t>
            </a:r>
            <a:r>
              <a:rPr lang="en-US" dirty="0" err="1"/>
              <a:t>gSSURGO</a:t>
            </a:r>
            <a:r>
              <a:rPr lang="en-US" dirty="0"/>
              <a:t> refresh. Both the spatial and tabular data selected by the user in the app can be downloaded for use on their local computer.</a:t>
            </a:r>
          </a:p>
          <a:p>
            <a:endParaRPr lang="en-US" dirty="0"/>
          </a:p>
          <a:p>
            <a:r>
              <a:rPr lang="en-US" dirty="0"/>
              <a:t>SSURGO-QT was envisioned for use by soil scientists, conservation planners, landowners, ecological site specialists and others, predominantly to aid in conservation planning. </a:t>
            </a:r>
          </a:p>
        </p:txBody>
      </p:sp>
      <p:sp>
        <p:nvSpPr>
          <p:cNvPr id="4" name="Slide Number Placeholder 3"/>
          <p:cNvSpPr>
            <a:spLocks noGrp="1"/>
          </p:cNvSpPr>
          <p:nvPr>
            <p:ph type="sldNum" sz="quarter" idx="10"/>
          </p:nvPr>
        </p:nvSpPr>
        <p:spPr/>
        <p:txBody>
          <a:bodyPr/>
          <a:lstStyle/>
          <a:p>
            <a:pPr defTabSz="949478">
              <a:defRPr/>
            </a:pPr>
            <a:fld id="{C347DE21-33A9-4652-ACFC-B5A7078A2DCA}" type="slidenum">
              <a:rPr lang="en-US">
                <a:solidFill>
                  <a:prstClr val="black"/>
                </a:solidFill>
                <a:latin typeface="Calibri"/>
              </a:rPr>
              <a:pPr defTabSz="949478">
                <a:defRPr/>
              </a:pPr>
              <a:t>3</a:t>
            </a:fld>
            <a:endParaRPr lang="en-US" dirty="0">
              <a:solidFill>
                <a:prstClr val="black"/>
              </a:solidFill>
              <a:latin typeface="Calibri"/>
            </a:endParaRPr>
          </a:p>
        </p:txBody>
      </p:sp>
    </p:spTree>
    <p:extLst>
      <p:ext uri="{BB962C8B-B14F-4D97-AF65-F5344CB8AC3E}">
        <p14:creationId xmlns:p14="http://schemas.microsoft.com/office/powerpoint/2010/main" val="400404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182688"/>
            <a:ext cx="4260850" cy="3195637"/>
          </a:xfrm>
        </p:spPr>
      </p:sp>
      <p:sp>
        <p:nvSpPr>
          <p:cNvPr id="3" name="Notes Placeholder 2"/>
          <p:cNvSpPr>
            <a:spLocks noGrp="1"/>
          </p:cNvSpPr>
          <p:nvPr>
            <p:ph type="body" idx="1"/>
          </p:nvPr>
        </p:nvSpPr>
        <p:spPr/>
        <p:txBody>
          <a:bodyPr/>
          <a:lstStyle/>
          <a:p>
            <a:r>
              <a:rPr lang="en-US" dirty="0"/>
              <a:t>There are several niches that SSURGO-QT can fill related to NRCS activities. </a:t>
            </a:r>
          </a:p>
          <a:p>
            <a:r>
              <a:rPr lang="en-US" dirty="0"/>
              <a:t>The first is in the Conservation Planning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 can enhance local knowledge of soils and potential conservation practice needs or effects by providing a quick spatial query tool for user-selected soil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increases efficiencies in the planning process, allows for rapid landscape- and field-scale interpretation for people not familiar with each soil map unit or component., and is a potential screening or analysis tool for multi-scalar resource assessments.   </a:t>
            </a:r>
            <a:endParaRPr lang="en-US" b="1" dirty="0"/>
          </a:p>
          <a:p>
            <a:endParaRPr lang="en-US" dirty="0"/>
          </a:p>
        </p:txBody>
      </p:sp>
      <p:sp>
        <p:nvSpPr>
          <p:cNvPr id="4" name="Slide Number Placeholder 3"/>
          <p:cNvSpPr>
            <a:spLocks noGrp="1"/>
          </p:cNvSpPr>
          <p:nvPr>
            <p:ph type="sldNum" sz="quarter" idx="10"/>
          </p:nvPr>
        </p:nvSpPr>
        <p:spPr/>
        <p:txBody>
          <a:bodyPr/>
          <a:lstStyle/>
          <a:p>
            <a:pPr defTabSz="949478">
              <a:defRPr/>
            </a:pPr>
            <a:fld id="{C347DE21-33A9-4652-ACFC-B5A7078A2DCA}" type="slidenum">
              <a:rPr lang="en-US">
                <a:solidFill>
                  <a:prstClr val="black"/>
                </a:solidFill>
                <a:latin typeface="Calibri"/>
              </a:rPr>
              <a:pPr defTabSz="949478">
                <a:defRPr/>
              </a:pPr>
              <a:t>4</a:t>
            </a:fld>
            <a:endParaRPr lang="en-US" dirty="0">
              <a:solidFill>
                <a:prstClr val="black"/>
              </a:solidFill>
              <a:latin typeface="Calibri"/>
            </a:endParaRPr>
          </a:p>
        </p:txBody>
      </p:sp>
    </p:spTree>
    <p:extLst>
      <p:ext uri="{BB962C8B-B14F-4D97-AF65-F5344CB8AC3E}">
        <p14:creationId xmlns:p14="http://schemas.microsoft.com/office/powerpoint/2010/main" val="268839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182688"/>
            <a:ext cx="4260850" cy="3195637"/>
          </a:xfrm>
        </p:spPr>
      </p:sp>
      <p:sp>
        <p:nvSpPr>
          <p:cNvPr id="3" name="Notes Placeholder 2"/>
          <p:cNvSpPr>
            <a:spLocks noGrp="1"/>
          </p:cNvSpPr>
          <p:nvPr>
            <p:ph type="body" idx="1"/>
          </p:nvPr>
        </p:nvSpPr>
        <p:spPr/>
        <p:txBody>
          <a:bodyPr/>
          <a:lstStyle/>
          <a:p>
            <a:r>
              <a:rPr lang="en-US" dirty="0"/>
              <a:t>It can also play a role in base data and modeling scenarios for the determination of conservation practice effects.</a:t>
            </a:r>
          </a:p>
          <a:p>
            <a:endParaRPr lang="en-US" dirty="0"/>
          </a:p>
          <a:p>
            <a:r>
              <a:rPr lang="en-US" dirty="0"/>
              <a:t>And it can be effectively used to build ecological site concepts based on soil criteria, which are then combined with vegetation data to build state-and-transition models within ESDs. Once correlated to soil components, it provides a map of those ecological sites by map unit component.</a:t>
            </a:r>
          </a:p>
        </p:txBody>
      </p:sp>
      <p:sp>
        <p:nvSpPr>
          <p:cNvPr id="4" name="Slide Number Placeholder 3"/>
          <p:cNvSpPr>
            <a:spLocks noGrp="1"/>
          </p:cNvSpPr>
          <p:nvPr>
            <p:ph type="sldNum" sz="quarter" idx="10"/>
          </p:nvPr>
        </p:nvSpPr>
        <p:spPr/>
        <p:txBody>
          <a:bodyPr/>
          <a:lstStyle/>
          <a:p>
            <a:pPr defTabSz="949478">
              <a:defRPr/>
            </a:pPr>
            <a:fld id="{C347DE21-33A9-4652-ACFC-B5A7078A2DCA}" type="slidenum">
              <a:rPr lang="en-US">
                <a:solidFill>
                  <a:prstClr val="black"/>
                </a:solidFill>
                <a:latin typeface="Calibri"/>
              </a:rPr>
              <a:pPr defTabSz="949478">
                <a:defRPr/>
              </a:pPr>
              <a:t>5</a:t>
            </a:fld>
            <a:endParaRPr lang="en-US" dirty="0">
              <a:solidFill>
                <a:prstClr val="black"/>
              </a:solidFill>
              <a:latin typeface="Calibri"/>
            </a:endParaRPr>
          </a:p>
        </p:txBody>
      </p:sp>
    </p:spTree>
    <p:extLst>
      <p:ext uri="{BB962C8B-B14F-4D97-AF65-F5344CB8AC3E}">
        <p14:creationId xmlns:p14="http://schemas.microsoft.com/office/powerpoint/2010/main" val="274224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182688"/>
            <a:ext cx="4260850" cy="3195637"/>
          </a:xfrm>
        </p:spPr>
      </p:sp>
      <p:sp>
        <p:nvSpPr>
          <p:cNvPr id="3" name="Notes Placeholder 2"/>
          <p:cNvSpPr>
            <a:spLocks noGrp="1"/>
          </p:cNvSpPr>
          <p:nvPr>
            <p:ph type="body" idx="1"/>
          </p:nvPr>
        </p:nvSpPr>
        <p:spPr/>
        <p:txBody>
          <a:bodyPr/>
          <a:lstStyle/>
          <a:p>
            <a:r>
              <a:rPr lang="en-US" dirty="0"/>
              <a:t>With the current work we are also doing on a literature review database, there will be an opportunity to couple research values with soil performance data values. Updating existing soil performance data, such as crop or forage yields, forest stand data, and developing a suite of soil use-interpretations could be enhanced with the interaction of SSURGO-QT and research data.</a:t>
            </a:r>
          </a:p>
        </p:txBody>
      </p:sp>
      <p:sp>
        <p:nvSpPr>
          <p:cNvPr id="4" name="Slide Number Placeholder 3"/>
          <p:cNvSpPr>
            <a:spLocks noGrp="1"/>
          </p:cNvSpPr>
          <p:nvPr>
            <p:ph type="sldNum" sz="quarter" idx="10"/>
          </p:nvPr>
        </p:nvSpPr>
        <p:spPr/>
        <p:txBody>
          <a:bodyPr/>
          <a:lstStyle/>
          <a:p>
            <a:pPr defTabSz="949478">
              <a:defRPr/>
            </a:pPr>
            <a:fld id="{C347DE21-33A9-4652-ACFC-B5A7078A2DCA}" type="slidenum">
              <a:rPr lang="en-US">
                <a:solidFill>
                  <a:prstClr val="black"/>
                </a:solidFill>
                <a:latin typeface="Calibri"/>
              </a:rPr>
              <a:pPr defTabSz="949478">
                <a:defRPr/>
              </a:pPr>
              <a:t>6</a:t>
            </a:fld>
            <a:endParaRPr lang="en-US" dirty="0">
              <a:solidFill>
                <a:prstClr val="black"/>
              </a:solidFill>
              <a:latin typeface="Calibri"/>
            </a:endParaRPr>
          </a:p>
        </p:txBody>
      </p:sp>
    </p:spTree>
    <p:extLst>
      <p:ext uri="{BB962C8B-B14F-4D97-AF65-F5344CB8AC3E}">
        <p14:creationId xmlns:p14="http://schemas.microsoft.com/office/powerpoint/2010/main" val="85398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182688"/>
            <a:ext cx="4260850" cy="3195637"/>
          </a:xfrm>
        </p:spPr>
      </p:sp>
      <p:sp>
        <p:nvSpPr>
          <p:cNvPr id="3" name="Notes Placeholder 2"/>
          <p:cNvSpPr>
            <a:spLocks noGrp="1"/>
          </p:cNvSpPr>
          <p:nvPr>
            <p:ph type="body" idx="1"/>
          </p:nvPr>
        </p:nvSpPr>
        <p:spPr/>
        <p:txBody>
          <a:bodyPr/>
          <a:lstStyle/>
          <a:p>
            <a:r>
              <a:rPr lang="en-US" dirty="0"/>
              <a:t>But for right now, let’s dive into the SSURGO-Query Tool!</a:t>
            </a:r>
          </a:p>
        </p:txBody>
      </p:sp>
      <p:sp>
        <p:nvSpPr>
          <p:cNvPr id="4" name="Slide Number Placeholder 3"/>
          <p:cNvSpPr>
            <a:spLocks noGrp="1"/>
          </p:cNvSpPr>
          <p:nvPr>
            <p:ph type="sldNum" sz="quarter" idx="10"/>
          </p:nvPr>
        </p:nvSpPr>
        <p:spPr/>
        <p:txBody>
          <a:bodyPr/>
          <a:lstStyle/>
          <a:p>
            <a:pPr defTabSz="949478">
              <a:defRPr/>
            </a:pPr>
            <a:fld id="{C347DE21-33A9-4652-ACFC-B5A7078A2DCA}" type="slidenum">
              <a:rPr lang="en-US">
                <a:solidFill>
                  <a:prstClr val="black"/>
                </a:solidFill>
                <a:latin typeface="Calibri"/>
              </a:rPr>
              <a:pPr defTabSz="949478">
                <a:defRPr/>
              </a:pPr>
              <a:t>7</a:t>
            </a:fld>
            <a:endParaRPr lang="en-US" dirty="0">
              <a:solidFill>
                <a:prstClr val="black"/>
              </a:solidFill>
              <a:latin typeface="Calibri"/>
            </a:endParaRPr>
          </a:p>
        </p:txBody>
      </p:sp>
    </p:spTree>
    <p:extLst>
      <p:ext uri="{BB962C8B-B14F-4D97-AF65-F5344CB8AC3E}">
        <p14:creationId xmlns:p14="http://schemas.microsoft.com/office/powerpoint/2010/main" val="1712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9003D930-974C-4260-BC1E-04E87B84A449}" type="slidenum">
              <a:rPr lang="en-US" smtClean="0"/>
              <a:t>8</a:t>
            </a:fld>
            <a:endParaRPr lang="en-US"/>
          </a:p>
        </p:txBody>
      </p:sp>
    </p:spTree>
    <p:extLst>
      <p:ext uri="{BB962C8B-B14F-4D97-AF65-F5344CB8AC3E}">
        <p14:creationId xmlns:p14="http://schemas.microsoft.com/office/powerpoint/2010/main" val="2664374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581899" y="3341083"/>
            <a:ext cx="3063874" cy="2027907"/>
          </a:xfrm>
          <a:prstGeom prst="rect">
            <a:avLst/>
          </a:prstGeom>
        </p:spPr>
      </p:pic>
      <p:pic>
        <p:nvPicPr>
          <p:cNvPr id="11" name="Picture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 y="1230930"/>
            <a:ext cx="5402385" cy="4138059"/>
          </a:xfrm>
          <a:prstGeom prst="rect">
            <a:avLst/>
          </a:prstGeom>
        </p:spPr>
      </p:pic>
      <p:sp>
        <p:nvSpPr>
          <p:cNvPr id="2" name="Title 1"/>
          <p:cNvSpPr>
            <a:spLocks noGrp="1"/>
          </p:cNvSpPr>
          <p:nvPr>
            <p:ph type="ctrTitle"/>
          </p:nvPr>
        </p:nvSpPr>
        <p:spPr>
          <a:xfrm>
            <a:off x="470880" y="5600680"/>
            <a:ext cx="7070969" cy="649681"/>
          </a:xfrm>
        </p:spPr>
        <p:txBody>
          <a:bodyPr>
            <a:normAutofit/>
          </a:bodyPr>
          <a:lstStyle>
            <a:lvl1pPr algn="l">
              <a:defRPr sz="1688" b="1">
                <a:solidFill>
                  <a:schemeClr val="bg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0878" y="6250361"/>
            <a:ext cx="3143738" cy="412261"/>
          </a:xfrm>
        </p:spPr>
        <p:txBody>
          <a:bodyPr>
            <a:normAutofit/>
          </a:bodyPr>
          <a:lstStyle>
            <a:lvl1pPr marL="0" indent="0" algn="l">
              <a:buNone/>
              <a:defRPr sz="844" b="0">
                <a:solidFill>
                  <a:srgbClr val="FFFFFF"/>
                </a:solidFill>
              </a:defRPr>
            </a:lvl1pPr>
            <a:lvl2pPr marL="257169" indent="0" algn="ctr">
              <a:buNone/>
              <a:defRPr>
                <a:solidFill>
                  <a:schemeClr val="tx1">
                    <a:tint val="75000"/>
                  </a:schemeClr>
                </a:solidFill>
              </a:defRPr>
            </a:lvl2pPr>
            <a:lvl3pPr marL="514337" indent="0" algn="ctr">
              <a:buNone/>
              <a:defRPr>
                <a:solidFill>
                  <a:schemeClr val="tx1">
                    <a:tint val="75000"/>
                  </a:schemeClr>
                </a:solidFill>
              </a:defRPr>
            </a:lvl3pPr>
            <a:lvl4pPr marL="771506" indent="0" algn="ctr">
              <a:buNone/>
              <a:defRPr>
                <a:solidFill>
                  <a:schemeClr val="tx1">
                    <a:tint val="75000"/>
                  </a:schemeClr>
                </a:solidFill>
              </a:defRPr>
            </a:lvl4pPr>
            <a:lvl5pPr marL="1028675" indent="0" algn="ctr">
              <a:buNone/>
              <a:defRPr>
                <a:solidFill>
                  <a:schemeClr val="tx1">
                    <a:tint val="75000"/>
                  </a:schemeClr>
                </a:solidFill>
              </a:defRPr>
            </a:lvl5pPr>
            <a:lvl6pPr marL="1285843" indent="0" algn="ctr">
              <a:buNone/>
              <a:defRPr>
                <a:solidFill>
                  <a:schemeClr val="tx1">
                    <a:tint val="75000"/>
                  </a:schemeClr>
                </a:solidFill>
              </a:defRPr>
            </a:lvl6pPr>
            <a:lvl7pPr marL="1543011" indent="0" algn="ctr">
              <a:buNone/>
              <a:defRPr>
                <a:solidFill>
                  <a:schemeClr val="tx1">
                    <a:tint val="75000"/>
                  </a:schemeClr>
                </a:solidFill>
              </a:defRPr>
            </a:lvl7pPr>
            <a:lvl8pPr marL="1800180" indent="0" algn="ctr">
              <a:buNone/>
              <a:defRPr>
                <a:solidFill>
                  <a:schemeClr val="tx1">
                    <a:tint val="75000"/>
                  </a:schemeClr>
                </a:solidFill>
              </a:defRPr>
            </a:lvl8pPr>
            <a:lvl9pPr marL="2057349" indent="0" algn="ctr">
              <a:buNone/>
              <a:defRPr>
                <a:solidFill>
                  <a:schemeClr val="tx1">
                    <a:tint val="75000"/>
                  </a:schemeClr>
                </a:solidFill>
              </a:defRPr>
            </a:lvl9pPr>
          </a:lstStyle>
          <a:p>
            <a:r>
              <a:rPr lang="en-US" dirty="0"/>
              <a:t>Date | Presenter</a:t>
            </a:r>
          </a:p>
        </p:txBody>
      </p:sp>
      <p:pic>
        <p:nvPicPr>
          <p:cNvPr id="16" name="Picture 15" descr="NRCS_Title-Raindrop1.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770076" y="1133237"/>
            <a:ext cx="2373924" cy="4261977"/>
          </a:xfrm>
          <a:prstGeom prst="rect">
            <a:avLst/>
          </a:prstGeom>
        </p:spPr>
      </p:pic>
      <p:pic>
        <p:nvPicPr>
          <p:cNvPr id="19" name="Picture 18" descr="NRCS_Title-Raindrop1.pn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581901" y="3341080"/>
            <a:ext cx="445717" cy="468923"/>
          </a:xfrm>
          <a:prstGeom prst="rect">
            <a:avLst/>
          </a:prstGeom>
        </p:spPr>
      </p:pic>
      <p:sp>
        <p:nvSpPr>
          <p:cNvPr id="20" name="Content Placeholder 19"/>
          <p:cNvSpPr>
            <a:spLocks noGrp="1"/>
          </p:cNvSpPr>
          <p:nvPr>
            <p:ph sz="quarter" idx="10" hasCustomPrompt="1"/>
          </p:nvPr>
        </p:nvSpPr>
        <p:spPr>
          <a:xfrm>
            <a:off x="5616943" y="1249851"/>
            <a:ext cx="2266950" cy="342900"/>
          </a:xfrm>
        </p:spPr>
        <p:txBody>
          <a:bodyPr anchor="ctr">
            <a:normAutofit/>
          </a:bodyPr>
          <a:lstStyle>
            <a:lvl1pPr>
              <a:defRPr sz="563" b="0" spc="169" baseline="0">
                <a:solidFill>
                  <a:srgbClr val="FEC20D"/>
                </a:solidFill>
              </a:defRPr>
            </a:lvl1pPr>
          </a:lstStyle>
          <a:p>
            <a:pPr lvl="0"/>
            <a:r>
              <a:rPr lang="en-US" dirty="0"/>
              <a:t>State Name</a:t>
            </a:r>
          </a:p>
        </p:txBody>
      </p:sp>
      <p:sp>
        <p:nvSpPr>
          <p:cNvPr id="4" name="Slide Number Placeholder 3">
            <a:extLst>
              <a:ext uri="{FF2B5EF4-FFF2-40B4-BE49-F238E27FC236}">
                <a16:creationId xmlns:a16="http://schemas.microsoft.com/office/drawing/2014/main" id="{FFA9FE30-9B74-4592-AC8B-6515F9FA1ABF}"/>
              </a:ext>
            </a:extLst>
          </p:cNvPr>
          <p:cNvSpPr>
            <a:spLocks noGrp="1"/>
          </p:cNvSpPr>
          <p:nvPr>
            <p:ph type="sldNum" sz="quarter" idx="11"/>
          </p:nvPr>
        </p:nvSpPr>
        <p:spPr/>
        <p:txBody>
          <a:bodyPr/>
          <a:lstStyle/>
          <a:p>
            <a:fld id="{48CC88F6-77FB-47C1-A452-2F115BDE5BDE}" type="slidenum">
              <a:rPr lang="en-US" smtClean="0"/>
              <a:t>‹#›</a:t>
            </a:fld>
            <a:endParaRPr lang="en-US"/>
          </a:p>
        </p:txBody>
      </p:sp>
    </p:spTree>
    <p:extLst>
      <p:ext uri="{BB962C8B-B14F-4D97-AF65-F5344CB8AC3E}">
        <p14:creationId xmlns:p14="http://schemas.microsoft.com/office/powerpoint/2010/main" val="72235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581900" y="3341077"/>
            <a:ext cx="3562103" cy="2032000"/>
          </a:xfrm>
          <a:prstGeom prst="rect">
            <a:avLst/>
          </a:prstGeom>
        </p:spPr>
      </p:pic>
      <p:pic>
        <p:nvPicPr>
          <p:cNvPr id="12" name="Picture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581899" y="1260238"/>
            <a:ext cx="3562102" cy="1856153"/>
          </a:xfrm>
          <a:prstGeom prst="rect">
            <a:avLst/>
          </a:prstGeom>
        </p:spPr>
      </p:pic>
      <p:sp>
        <p:nvSpPr>
          <p:cNvPr id="2" name="Title 1"/>
          <p:cNvSpPr>
            <a:spLocks noGrp="1"/>
          </p:cNvSpPr>
          <p:nvPr>
            <p:ph type="title" hasCustomPrompt="1"/>
          </p:nvPr>
        </p:nvSpPr>
        <p:spPr>
          <a:xfrm>
            <a:off x="614854" y="2433516"/>
            <a:ext cx="4367456" cy="2402254"/>
          </a:xfrm>
        </p:spPr>
        <p:txBody>
          <a:bodyPr anchor="t"/>
          <a:lstStyle>
            <a:lvl1pPr algn="l">
              <a:lnSpc>
                <a:spcPct val="90000"/>
              </a:lnSpc>
              <a:defRPr sz="2250" b="1" cap="none">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614856" y="1504462"/>
            <a:ext cx="3761764" cy="929054"/>
          </a:xfrm>
        </p:spPr>
        <p:txBody>
          <a:bodyPr anchor="b"/>
          <a:lstStyle>
            <a:lvl1pPr marL="0" indent="0">
              <a:buNone/>
              <a:defRPr sz="1125" b="0">
                <a:solidFill>
                  <a:srgbClr val="FFFFFF"/>
                </a:solidFill>
              </a:defRPr>
            </a:lvl1pPr>
            <a:lvl2pPr marL="257169" indent="0">
              <a:buNone/>
              <a:defRPr sz="1013">
                <a:solidFill>
                  <a:schemeClr val="tx1">
                    <a:tint val="75000"/>
                  </a:schemeClr>
                </a:solidFill>
              </a:defRPr>
            </a:lvl2pPr>
            <a:lvl3pPr marL="514337" indent="0">
              <a:buNone/>
              <a:defRPr sz="900">
                <a:solidFill>
                  <a:schemeClr val="tx1">
                    <a:tint val="75000"/>
                  </a:schemeClr>
                </a:solidFill>
              </a:defRPr>
            </a:lvl3pPr>
            <a:lvl4pPr marL="771506" indent="0">
              <a:buNone/>
              <a:defRPr sz="788">
                <a:solidFill>
                  <a:schemeClr val="tx1">
                    <a:tint val="75000"/>
                  </a:schemeClr>
                </a:solidFill>
              </a:defRPr>
            </a:lvl4pPr>
            <a:lvl5pPr marL="1028675" indent="0">
              <a:buNone/>
              <a:defRPr sz="788">
                <a:solidFill>
                  <a:schemeClr val="tx1">
                    <a:tint val="75000"/>
                  </a:schemeClr>
                </a:solidFill>
              </a:defRPr>
            </a:lvl5pPr>
            <a:lvl6pPr marL="1285843" indent="0">
              <a:buNone/>
              <a:defRPr sz="788">
                <a:solidFill>
                  <a:schemeClr val="tx1">
                    <a:tint val="75000"/>
                  </a:schemeClr>
                </a:solidFill>
              </a:defRPr>
            </a:lvl6pPr>
            <a:lvl7pPr marL="1543011" indent="0">
              <a:buNone/>
              <a:defRPr sz="788">
                <a:solidFill>
                  <a:schemeClr val="tx1">
                    <a:tint val="75000"/>
                  </a:schemeClr>
                </a:solidFill>
              </a:defRPr>
            </a:lvl7pPr>
            <a:lvl8pPr marL="1800180" indent="0">
              <a:buNone/>
              <a:defRPr sz="788">
                <a:solidFill>
                  <a:schemeClr val="tx1">
                    <a:tint val="75000"/>
                  </a:schemeClr>
                </a:solidFill>
              </a:defRPr>
            </a:lvl8pPr>
            <a:lvl9pPr marL="2057349" indent="0">
              <a:buNone/>
              <a:defRPr sz="788">
                <a:solidFill>
                  <a:schemeClr val="tx1">
                    <a:tint val="75000"/>
                  </a:schemeClr>
                </a:solidFill>
              </a:defRPr>
            </a:lvl9pPr>
          </a:lstStyle>
          <a:p>
            <a:pPr lvl="0"/>
            <a:r>
              <a:rPr lang="en-US"/>
              <a:t>Click to edit Master text styles</a:t>
            </a:r>
          </a:p>
        </p:txBody>
      </p:sp>
      <p:pic>
        <p:nvPicPr>
          <p:cNvPr id="9" name="Picture 8" descr="NRCS-Divider-Slide_Raindrop.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895119" y="2031999"/>
            <a:ext cx="1258650" cy="2676770"/>
          </a:xfrm>
          <a:prstGeom prst="rect">
            <a:avLst/>
          </a:prstGeom>
        </p:spPr>
      </p:pic>
    </p:spTree>
    <p:extLst>
      <p:ext uri="{BB962C8B-B14F-4D97-AF65-F5344CB8AC3E}">
        <p14:creationId xmlns:p14="http://schemas.microsoft.com/office/powerpoint/2010/main" val="45082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9352" y="635000"/>
            <a:ext cx="8229600" cy="806938"/>
          </a:xfrm>
        </p:spPr>
        <p:txBody>
          <a:bodyPr/>
          <a:lstStyle/>
          <a:p>
            <a:r>
              <a:rPr lang="en-US"/>
              <a:t>Click to edit Master title style</a:t>
            </a:r>
            <a:endParaRPr lang="en-US" dirty="0"/>
          </a:p>
        </p:txBody>
      </p:sp>
      <p:sp>
        <p:nvSpPr>
          <p:cNvPr id="3" name="Content Placeholder 2"/>
          <p:cNvSpPr>
            <a:spLocks noGrp="1"/>
          </p:cNvSpPr>
          <p:nvPr>
            <p:ph idx="1"/>
          </p:nvPr>
        </p:nvSpPr>
        <p:spPr>
          <a:xfrm>
            <a:off x="261815" y="1600206"/>
            <a:ext cx="763172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p:cNvSpPr>
            <a:spLocks noGrp="1"/>
          </p:cNvSpPr>
          <p:nvPr>
            <p:ph type="pic" sz="quarter" idx="10"/>
          </p:nvPr>
        </p:nvSpPr>
        <p:spPr>
          <a:xfrm>
            <a:off x="8059616" y="1609726"/>
            <a:ext cx="949203" cy="3792660"/>
          </a:xfrm>
        </p:spPr>
        <p:txBody>
          <a:bodyPr/>
          <a:lstStyle/>
          <a:p>
            <a:r>
              <a:rPr lang="en-US"/>
              <a:t>Click icon to add picture</a:t>
            </a:r>
          </a:p>
        </p:txBody>
      </p:sp>
      <p:sp>
        <p:nvSpPr>
          <p:cNvPr id="10" name="Slide Number Placeholder 5"/>
          <p:cNvSpPr>
            <a:spLocks noGrp="1"/>
          </p:cNvSpPr>
          <p:nvPr>
            <p:ph type="sldNum" sz="quarter" idx="4"/>
          </p:nvPr>
        </p:nvSpPr>
        <p:spPr>
          <a:xfrm>
            <a:off x="691661" y="6323630"/>
            <a:ext cx="21336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48CC88F6-77FB-47C1-A452-2F115BDE5BDE}" type="slidenum">
              <a:rPr lang="en-US" smtClean="0"/>
              <a:t>‹#›</a:t>
            </a:fld>
            <a:endParaRPr lang="en-US"/>
          </a:p>
        </p:txBody>
      </p:sp>
    </p:spTree>
    <p:extLst>
      <p:ext uri="{BB962C8B-B14F-4D97-AF65-F5344CB8AC3E}">
        <p14:creationId xmlns:p14="http://schemas.microsoft.com/office/powerpoint/2010/main" val="182592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61816" y="1600206"/>
            <a:ext cx="6811108"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p:nvSpPr>
        <p:spPr>
          <a:xfrm>
            <a:off x="7151078" y="1609973"/>
            <a:ext cx="1867875" cy="397803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6" name="Text Placeholder 5"/>
          <p:cNvSpPr>
            <a:spLocks noGrp="1"/>
          </p:cNvSpPr>
          <p:nvPr>
            <p:ph type="body" sz="quarter" idx="10" hasCustomPrompt="1"/>
          </p:nvPr>
        </p:nvSpPr>
        <p:spPr>
          <a:xfrm>
            <a:off x="7209697" y="2413000"/>
            <a:ext cx="1760413" cy="3067050"/>
          </a:xfrm>
        </p:spPr>
        <p:txBody>
          <a:bodyPr>
            <a:normAutofit/>
          </a:bodyPr>
          <a:lstStyle>
            <a:lvl1pPr algn="l">
              <a:defRPr sz="563" b="0">
                <a:solidFill>
                  <a:schemeClr val="tx1"/>
                </a:solidFill>
              </a:defRPr>
            </a:lvl1pPr>
            <a:lvl5pPr marL="1028675" indent="0">
              <a:buNone/>
              <a:defRPr/>
            </a:lvl5pPr>
          </a:lstStyle>
          <a:p>
            <a:pPr lvl="0"/>
            <a:r>
              <a:rPr lang="en-US" dirty="0"/>
              <a:t>Fifth level</a:t>
            </a:r>
          </a:p>
        </p:txBody>
      </p:sp>
      <p:sp>
        <p:nvSpPr>
          <p:cNvPr id="14" name="Text Placeholder 13"/>
          <p:cNvSpPr>
            <a:spLocks noGrp="1"/>
          </p:cNvSpPr>
          <p:nvPr>
            <p:ph type="body" sz="quarter" idx="11"/>
          </p:nvPr>
        </p:nvSpPr>
        <p:spPr>
          <a:xfrm>
            <a:off x="7208624" y="1709739"/>
            <a:ext cx="1762218" cy="615339"/>
          </a:xfrm>
        </p:spPr>
        <p:txBody>
          <a:bodyPr>
            <a:noAutofit/>
          </a:bodyPr>
          <a:lstStyle>
            <a:lvl1pPr>
              <a:defRPr sz="675">
                <a:solidFill>
                  <a:srgbClr val="139AB2"/>
                </a:solidFill>
              </a:defRPr>
            </a:lvl1pPr>
          </a:lstStyle>
          <a:p>
            <a:pPr lvl="0"/>
            <a:r>
              <a:rPr lang="en-US"/>
              <a:t>Click to edit Master text styles</a:t>
            </a:r>
          </a:p>
        </p:txBody>
      </p:sp>
      <p:sp>
        <p:nvSpPr>
          <p:cNvPr id="10" name="Slide Number Placeholder 5"/>
          <p:cNvSpPr>
            <a:spLocks noGrp="1"/>
          </p:cNvSpPr>
          <p:nvPr>
            <p:ph type="sldNum" sz="quarter" idx="4"/>
          </p:nvPr>
        </p:nvSpPr>
        <p:spPr>
          <a:xfrm>
            <a:off x="691661" y="6323630"/>
            <a:ext cx="21336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48CC88F6-77FB-47C1-A452-2F115BDE5BDE}" type="slidenum">
              <a:rPr lang="en-US" smtClean="0"/>
              <a:t>‹#›</a:t>
            </a:fld>
            <a:endParaRPr lang="en-US"/>
          </a:p>
        </p:txBody>
      </p:sp>
    </p:spTree>
    <p:extLst>
      <p:ext uri="{BB962C8B-B14F-4D97-AF65-F5344CB8AC3E}">
        <p14:creationId xmlns:p14="http://schemas.microsoft.com/office/powerpoint/2010/main" val="56104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C88F6-77FB-47C1-A452-2F115BDE5BDE}" type="slidenum">
              <a:rPr lang="en-US" smtClean="0"/>
              <a:t>‹#›</a:t>
            </a:fld>
            <a:endParaRPr lang="en-US"/>
          </a:p>
        </p:txBody>
      </p:sp>
    </p:spTree>
    <p:extLst>
      <p:ext uri="{BB962C8B-B14F-4D97-AF65-F5344CB8AC3E}">
        <p14:creationId xmlns:p14="http://schemas.microsoft.com/office/powerpoint/2010/main" val="16401893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814" y="566615"/>
            <a:ext cx="8229600" cy="9437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1815" y="1600206"/>
            <a:ext cx="7731369"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91661" y="6323630"/>
            <a:ext cx="21336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48CC88F6-77FB-47C1-A452-2F115BDE5BDE}" type="slidenum">
              <a:rPr lang="en-US" smtClean="0"/>
              <a:t>‹#›</a:t>
            </a:fld>
            <a:endParaRPr lang="en-US"/>
          </a:p>
        </p:txBody>
      </p:sp>
    </p:spTree>
    <p:extLst>
      <p:ext uri="{BB962C8B-B14F-4D97-AF65-F5344CB8AC3E}">
        <p14:creationId xmlns:p14="http://schemas.microsoft.com/office/powerpoint/2010/main" val="3587451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defTabSz="257169" rtl="0" eaLnBrk="1" latinLnBrk="0" hangingPunct="1">
        <a:spcBef>
          <a:spcPct val="0"/>
        </a:spcBef>
        <a:buNone/>
        <a:defRPr sz="2025" b="1" kern="1200">
          <a:solidFill>
            <a:srgbClr val="89C32D"/>
          </a:solidFill>
          <a:latin typeface="+mj-lt"/>
          <a:ea typeface="+mj-ea"/>
          <a:cs typeface="+mj-cs"/>
        </a:defRPr>
      </a:lvl1pPr>
    </p:titleStyle>
    <p:bodyStyle>
      <a:lvl1pPr marL="0" indent="0" algn="l" defTabSz="257169" rtl="0" eaLnBrk="1" latinLnBrk="0" hangingPunct="1">
        <a:spcBef>
          <a:spcPct val="20000"/>
        </a:spcBef>
        <a:buFont typeface="Arial"/>
        <a:buNone/>
        <a:defRPr sz="1125" b="1" kern="1200">
          <a:solidFill>
            <a:srgbClr val="053773"/>
          </a:solidFill>
          <a:latin typeface="+mn-lt"/>
          <a:ea typeface="+mn-ea"/>
          <a:cs typeface="+mn-cs"/>
        </a:defRPr>
      </a:lvl1pPr>
      <a:lvl2pPr marL="417899" indent="-160731" algn="l" defTabSz="257169" rtl="0" eaLnBrk="1" latinLnBrk="0" hangingPunct="1">
        <a:spcBef>
          <a:spcPct val="20000"/>
        </a:spcBef>
        <a:buFont typeface="Arial"/>
        <a:buChar char="–"/>
        <a:defRPr sz="900" kern="1200">
          <a:solidFill>
            <a:schemeClr val="tx1">
              <a:lumMod val="75000"/>
              <a:lumOff val="25000"/>
            </a:schemeClr>
          </a:solidFill>
          <a:latin typeface="+mn-lt"/>
          <a:ea typeface="+mn-ea"/>
          <a:cs typeface="+mn-cs"/>
        </a:defRPr>
      </a:lvl2pPr>
      <a:lvl3pPr marL="642921" indent="-128585" algn="l" defTabSz="257169" rtl="0" eaLnBrk="1" latinLnBrk="0" hangingPunct="1">
        <a:spcBef>
          <a:spcPct val="20000"/>
        </a:spcBef>
        <a:buFont typeface="Arial"/>
        <a:buChar char="•"/>
        <a:defRPr sz="900" kern="1200">
          <a:solidFill>
            <a:schemeClr val="tx1">
              <a:lumMod val="75000"/>
              <a:lumOff val="25000"/>
            </a:schemeClr>
          </a:solidFill>
          <a:latin typeface="+mn-lt"/>
          <a:ea typeface="+mn-ea"/>
          <a:cs typeface="+mn-cs"/>
        </a:defRPr>
      </a:lvl3pPr>
      <a:lvl4pPr marL="900090" indent="-128585" algn="l" defTabSz="257169" rtl="0" eaLnBrk="1" latinLnBrk="0" hangingPunct="1">
        <a:spcBef>
          <a:spcPct val="20000"/>
        </a:spcBef>
        <a:buFont typeface="Arial"/>
        <a:buChar char="–"/>
        <a:defRPr sz="900" kern="1200">
          <a:solidFill>
            <a:schemeClr val="tx1">
              <a:lumMod val="75000"/>
              <a:lumOff val="25000"/>
            </a:schemeClr>
          </a:solidFill>
          <a:latin typeface="+mn-lt"/>
          <a:ea typeface="+mn-ea"/>
          <a:cs typeface="+mn-cs"/>
        </a:defRPr>
      </a:lvl4pPr>
      <a:lvl5pPr marL="1157259" indent="-128585" algn="l" defTabSz="257169" rtl="0" eaLnBrk="1" latinLnBrk="0" hangingPunct="1">
        <a:spcBef>
          <a:spcPct val="20000"/>
        </a:spcBef>
        <a:buFont typeface="Arial"/>
        <a:buChar char="»"/>
        <a:defRPr sz="900" kern="1200">
          <a:solidFill>
            <a:schemeClr val="tx1">
              <a:lumMod val="75000"/>
              <a:lumOff val="25000"/>
            </a:schemeClr>
          </a:solidFill>
          <a:latin typeface="+mn-lt"/>
          <a:ea typeface="+mn-ea"/>
          <a:cs typeface="+mn-cs"/>
        </a:defRPr>
      </a:lvl5pPr>
      <a:lvl6pPr marL="1414427" indent="-128585" algn="l" defTabSz="257169" rtl="0" eaLnBrk="1" latinLnBrk="0" hangingPunct="1">
        <a:spcBef>
          <a:spcPct val="20000"/>
        </a:spcBef>
        <a:buFont typeface="Arial"/>
        <a:buChar char="•"/>
        <a:defRPr sz="1125" kern="1200">
          <a:solidFill>
            <a:schemeClr val="tx1"/>
          </a:solidFill>
          <a:latin typeface="+mn-lt"/>
          <a:ea typeface="+mn-ea"/>
          <a:cs typeface="+mn-cs"/>
        </a:defRPr>
      </a:lvl6pPr>
      <a:lvl7pPr marL="1671596" indent="-128585" algn="l" defTabSz="257169" rtl="0" eaLnBrk="1" latinLnBrk="0" hangingPunct="1">
        <a:spcBef>
          <a:spcPct val="20000"/>
        </a:spcBef>
        <a:buFont typeface="Arial"/>
        <a:buChar char="•"/>
        <a:defRPr sz="1125" kern="1200">
          <a:solidFill>
            <a:schemeClr val="tx1"/>
          </a:solidFill>
          <a:latin typeface="+mn-lt"/>
          <a:ea typeface="+mn-ea"/>
          <a:cs typeface="+mn-cs"/>
        </a:defRPr>
      </a:lvl7pPr>
      <a:lvl8pPr marL="1928765" indent="-128585" algn="l" defTabSz="257169" rtl="0" eaLnBrk="1" latinLnBrk="0" hangingPunct="1">
        <a:spcBef>
          <a:spcPct val="20000"/>
        </a:spcBef>
        <a:buFont typeface="Arial"/>
        <a:buChar char="•"/>
        <a:defRPr sz="1125" kern="1200">
          <a:solidFill>
            <a:schemeClr val="tx1"/>
          </a:solidFill>
          <a:latin typeface="+mn-lt"/>
          <a:ea typeface="+mn-ea"/>
          <a:cs typeface="+mn-cs"/>
        </a:defRPr>
      </a:lvl8pPr>
      <a:lvl9pPr marL="2185933" indent="-128585" algn="l" defTabSz="257169"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69" rtl="0" eaLnBrk="1" latinLnBrk="0" hangingPunct="1">
        <a:defRPr sz="1013" kern="1200">
          <a:solidFill>
            <a:schemeClr val="tx1"/>
          </a:solidFill>
          <a:latin typeface="+mn-lt"/>
          <a:ea typeface="+mn-ea"/>
          <a:cs typeface="+mn-cs"/>
        </a:defRPr>
      </a:lvl1pPr>
      <a:lvl2pPr marL="257169" algn="l" defTabSz="257169" rtl="0" eaLnBrk="1" latinLnBrk="0" hangingPunct="1">
        <a:defRPr sz="1013" kern="1200">
          <a:solidFill>
            <a:schemeClr val="tx1"/>
          </a:solidFill>
          <a:latin typeface="+mn-lt"/>
          <a:ea typeface="+mn-ea"/>
          <a:cs typeface="+mn-cs"/>
        </a:defRPr>
      </a:lvl2pPr>
      <a:lvl3pPr marL="514337" algn="l" defTabSz="257169" rtl="0" eaLnBrk="1" latinLnBrk="0" hangingPunct="1">
        <a:defRPr sz="1013" kern="1200">
          <a:solidFill>
            <a:schemeClr val="tx1"/>
          </a:solidFill>
          <a:latin typeface="+mn-lt"/>
          <a:ea typeface="+mn-ea"/>
          <a:cs typeface="+mn-cs"/>
        </a:defRPr>
      </a:lvl3pPr>
      <a:lvl4pPr marL="771506" algn="l" defTabSz="257169" rtl="0" eaLnBrk="1" latinLnBrk="0" hangingPunct="1">
        <a:defRPr sz="1013" kern="1200">
          <a:solidFill>
            <a:schemeClr val="tx1"/>
          </a:solidFill>
          <a:latin typeface="+mn-lt"/>
          <a:ea typeface="+mn-ea"/>
          <a:cs typeface="+mn-cs"/>
        </a:defRPr>
      </a:lvl4pPr>
      <a:lvl5pPr marL="1028675" algn="l" defTabSz="257169" rtl="0" eaLnBrk="1" latinLnBrk="0" hangingPunct="1">
        <a:defRPr sz="1013" kern="1200">
          <a:solidFill>
            <a:schemeClr val="tx1"/>
          </a:solidFill>
          <a:latin typeface="+mn-lt"/>
          <a:ea typeface="+mn-ea"/>
          <a:cs typeface="+mn-cs"/>
        </a:defRPr>
      </a:lvl5pPr>
      <a:lvl6pPr marL="1285843" algn="l" defTabSz="257169" rtl="0" eaLnBrk="1" latinLnBrk="0" hangingPunct="1">
        <a:defRPr sz="1013" kern="1200">
          <a:solidFill>
            <a:schemeClr val="tx1"/>
          </a:solidFill>
          <a:latin typeface="+mn-lt"/>
          <a:ea typeface="+mn-ea"/>
          <a:cs typeface="+mn-cs"/>
        </a:defRPr>
      </a:lvl6pPr>
      <a:lvl7pPr marL="1543011" algn="l" defTabSz="257169" rtl="0" eaLnBrk="1" latinLnBrk="0" hangingPunct="1">
        <a:defRPr sz="1013" kern="1200">
          <a:solidFill>
            <a:schemeClr val="tx1"/>
          </a:solidFill>
          <a:latin typeface="+mn-lt"/>
          <a:ea typeface="+mn-ea"/>
          <a:cs typeface="+mn-cs"/>
        </a:defRPr>
      </a:lvl7pPr>
      <a:lvl8pPr marL="1800180" algn="l" defTabSz="257169" rtl="0" eaLnBrk="1" latinLnBrk="0" hangingPunct="1">
        <a:defRPr sz="1013" kern="1200">
          <a:solidFill>
            <a:schemeClr val="tx1"/>
          </a:solidFill>
          <a:latin typeface="+mn-lt"/>
          <a:ea typeface="+mn-ea"/>
          <a:cs typeface="+mn-cs"/>
        </a:defRPr>
      </a:lvl8pPr>
      <a:lvl9pPr marL="2057349" algn="l" defTabSz="25716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FA66D2-4EC0-40AF-9788-6FA0F165E767}"/>
              </a:ext>
            </a:extLst>
          </p:cNvPr>
          <p:cNvSpPr>
            <a:spLocks noGrp="1"/>
          </p:cNvSpPr>
          <p:nvPr>
            <p:ph type="ctrTitle"/>
          </p:nvPr>
        </p:nvSpPr>
        <p:spPr>
          <a:xfrm>
            <a:off x="281759" y="5497630"/>
            <a:ext cx="7070969" cy="1225899"/>
          </a:xfrm>
        </p:spPr>
        <p:txBody>
          <a:bodyPr>
            <a:noAutofit/>
          </a:bodyPr>
          <a:lstStyle/>
          <a:p>
            <a:r>
              <a:rPr lang="en-US" sz="3200" dirty="0">
                <a:effectLst>
                  <a:outerShdw blurRad="50800" dist="38100" dir="2700000" algn="tl" rotWithShape="0">
                    <a:prstClr val="black">
                      <a:alpha val="40000"/>
                    </a:prstClr>
                  </a:outerShdw>
                </a:effectLst>
              </a:rPr>
              <a:t>SSURGO-Query Tool (SSURGO-QT) </a:t>
            </a:r>
            <a:r>
              <a:rPr lang="en-US" sz="2600" dirty="0">
                <a:effectLst>
                  <a:outerShdw blurRad="50800" dist="38100" dir="2700000" algn="tl" rotWithShape="0">
                    <a:prstClr val="black">
                      <a:alpha val="40000"/>
                    </a:prstClr>
                  </a:outerShdw>
                </a:effectLst>
              </a:rPr>
              <a:t>developed for CEAP-Grazing Lands</a:t>
            </a:r>
          </a:p>
        </p:txBody>
      </p:sp>
      <p:pic>
        <p:nvPicPr>
          <p:cNvPr id="3" name="Picture 2">
            <a:extLst>
              <a:ext uri="{FF2B5EF4-FFF2-40B4-BE49-F238E27FC236}">
                <a16:creationId xmlns:a16="http://schemas.microsoft.com/office/drawing/2014/main" id="{57F1F381-9FA9-4A90-8B34-C876F6C6F9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25899"/>
            <a:ext cx="5406013" cy="4129872"/>
          </a:xfrm>
          <a:prstGeom prst="rect">
            <a:avLst/>
          </a:prstGeom>
        </p:spPr>
      </p:pic>
    </p:spTree>
    <p:extLst>
      <p:ext uri="{BB962C8B-B14F-4D97-AF65-F5344CB8AC3E}">
        <p14:creationId xmlns:p14="http://schemas.microsoft.com/office/powerpoint/2010/main" val="376623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FA66D2-4EC0-40AF-9788-6FA0F165E767}"/>
              </a:ext>
            </a:extLst>
          </p:cNvPr>
          <p:cNvSpPr>
            <a:spLocks noGrp="1"/>
          </p:cNvSpPr>
          <p:nvPr>
            <p:ph type="ctrTitle"/>
          </p:nvPr>
        </p:nvSpPr>
        <p:spPr>
          <a:xfrm>
            <a:off x="281759" y="5497630"/>
            <a:ext cx="7070969" cy="1225899"/>
          </a:xfrm>
        </p:spPr>
        <p:txBody>
          <a:bodyPr>
            <a:noAutofit/>
          </a:bodyPr>
          <a:lstStyle/>
          <a:p>
            <a:r>
              <a:rPr lang="en-US" sz="3200" dirty="0">
                <a:effectLst>
                  <a:outerShdw blurRad="50800" dist="38100" dir="2700000" algn="tl" rotWithShape="0">
                    <a:prstClr val="black">
                      <a:alpha val="40000"/>
                    </a:prstClr>
                  </a:outerShdw>
                </a:effectLst>
              </a:rPr>
              <a:t>SSURGO-Query Tool (SSURGO-QT) </a:t>
            </a:r>
            <a:r>
              <a:rPr lang="en-US" sz="2600" dirty="0">
                <a:effectLst>
                  <a:outerShdw blurRad="50800" dist="38100" dir="2700000" algn="tl" rotWithShape="0">
                    <a:prstClr val="black">
                      <a:alpha val="40000"/>
                    </a:prstClr>
                  </a:outerShdw>
                </a:effectLst>
              </a:rPr>
              <a:t>developed for CEAP-Grazing Lands</a:t>
            </a:r>
          </a:p>
        </p:txBody>
      </p:sp>
      <p:pic>
        <p:nvPicPr>
          <p:cNvPr id="3" name="Picture 2">
            <a:extLst>
              <a:ext uri="{FF2B5EF4-FFF2-40B4-BE49-F238E27FC236}">
                <a16:creationId xmlns:a16="http://schemas.microsoft.com/office/drawing/2014/main" id="{57F1F381-9FA9-4A90-8B34-C876F6C6F9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25899"/>
            <a:ext cx="5406013" cy="4129872"/>
          </a:xfrm>
          <a:prstGeom prst="rect">
            <a:avLst/>
          </a:prstGeom>
        </p:spPr>
      </p:pic>
      <p:pic>
        <p:nvPicPr>
          <p:cNvPr id="2" name="Picture 1">
            <a:extLst>
              <a:ext uri="{FF2B5EF4-FFF2-40B4-BE49-F238E27FC236}">
                <a16:creationId xmlns:a16="http://schemas.microsoft.com/office/drawing/2014/main" id="{C628D842-2C67-4D75-9A42-5FF859BABC73}"/>
              </a:ext>
            </a:extLst>
          </p:cNvPr>
          <p:cNvPicPr>
            <a:picLocks noChangeAspect="1"/>
          </p:cNvPicPr>
          <p:nvPr/>
        </p:nvPicPr>
        <p:blipFill>
          <a:blip r:embed="rId4"/>
          <a:stretch>
            <a:fillRect/>
          </a:stretch>
        </p:blipFill>
        <p:spPr>
          <a:xfrm>
            <a:off x="0" y="4367631"/>
            <a:ext cx="9144000" cy="1059070"/>
          </a:xfrm>
          <a:prstGeom prst="rect">
            <a:avLst/>
          </a:prstGeom>
        </p:spPr>
      </p:pic>
      <p:pic>
        <p:nvPicPr>
          <p:cNvPr id="4" name="Picture 3">
            <a:extLst>
              <a:ext uri="{FF2B5EF4-FFF2-40B4-BE49-F238E27FC236}">
                <a16:creationId xmlns:a16="http://schemas.microsoft.com/office/drawing/2014/main" id="{C7A7F7EA-3351-4D41-A259-C237379DE3AD}"/>
              </a:ext>
            </a:extLst>
          </p:cNvPr>
          <p:cNvPicPr>
            <a:picLocks noChangeAspect="1"/>
          </p:cNvPicPr>
          <p:nvPr/>
        </p:nvPicPr>
        <p:blipFill>
          <a:blip r:embed="rId5"/>
          <a:stretch>
            <a:fillRect/>
          </a:stretch>
        </p:blipFill>
        <p:spPr>
          <a:xfrm>
            <a:off x="5159868" y="2238791"/>
            <a:ext cx="3600450" cy="2238375"/>
          </a:xfrm>
          <a:prstGeom prst="rect">
            <a:avLst/>
          </a:prstGeom>
        </p:spPr>
      </p:pic>
    </p:spTree>
    <p:extLst>
      <p:ext uri="{BB962C8B-B14F-4D97-AF65-F5344CB8AC3E}">
        <p14:creationId xmlns:p14="http://schemas.microsoft.com/office/powerpoint/2010/main" val="41002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0213" y="1097547"/>
            <a:ext cx="7052221" cy="584775"/>
          </a:xfrm>
          <a:prstGeom prst="rect">
            <a:avLst/>
          </a:prstGeom>
          <a:noFill/>
        </p:spPr>
        <p:txBody>
          <a:bodyPr wrap="square" rtlCol="0">
            <a:spAutoFit/>
          </a:bodyPr>
          <a:lstStyle/>
          <a:p>
            <a:pPr eaLnBrk="0" fontAlgn="base" hangingPunct="0">
              <a:spcBef>
                <a:spcPct val="0"/>
              </a:spcBef>
              <a:spcAft>
                <a:spcPct val="0"/>
              </a:spcAft>
              <a:defRPr/>
            </a:pPr>
            <a:r>
              <a:rPr lang="en-US" sz="3200" b="1" dirty="0">
                <a:solidFill>
                  <a:srgbClr val="89C32D"/>
                </a:solidFill>
                <a:latin typeface="Calibri" panose="020F0502020204030204" pitchFamily="34" charset="0"/>
                <a:cs typeface="Calibri" panose="020F0502020204030204" pitchFamily="34" charset="0"/>
              </a:rPr>
              <a:t>Introduction and Purpose</a:t>
            </a:r>
          </a:p>
        </p:txBody>
      </p:sp>
      <p:pic>
        <p:nvPicPr>
          <p:cNvPr id="4" name="Picture 3">
            <a:extLst>
              <a:ext uri="{FF2B5EF4-FFF2-40B4-BE49-F238E27FC236}">
                <a16:creationId xmlns:a16="http://schemas.microsoft.com/office/drawing/2014/main" id="{66C7B3F8-EE5D-486B-B386-B0386315A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2434" y="1939331"/>
            <a:ext cx="1727958" cy="2419141"/>
          </a:xfrm>
          <a:prstGeom prst="rect">
            <a:avLst/>
          </a:prstGeom>
        </p:spPr>
      </p:pic>
      <p:sp>
        <p:nvSpPr>
          <p:cNvPr id="2" name="TextBox 1">
            <a:extLst>
              <a:ext uri="{FF2B5EF4-FFF2-40B4-BE49-F238E27FC236}">
                <a16:creationId xmlns:a16="http://schemas.microsoft.com/office/drawing/2014/main" id="{D69DE696-1502-4C21-BD61-C56A442F895F}"/>
              </a:ext>
            </a:extLst>
          </p:cNvPr>
          <p:cNvSpPr txBox="1"/>
          <p:nvPr/>
        </p:nvSpPr>
        <p:spPr>
          <a:xfrm>
            <a:off x="619013" y="1796976"/>
            <a:ext cx="6485172" cy="646331"/>
          </a:xfrm>
          <a:prstGeom prst="rect">
            <a:avLst/>
          </a:prstGeom>
          <a:noFill/>
        </p:spPr>
        <p:txBody>
          <a:bodyPr wrap="square" rtlCol="0">
            <a:spAutoFit/>
          </a:bodyPr>
          <a:lstStyle/>
          <a:p>
            <a:r>
              <a:rPr lang="en-US" dirty="0"/>
              <a:t>Soil physical, chemical and positional characteristics coalesce to create unique plant assemblages across the land.</a:t>
            </a:r>
          </a:p>
        </p:txBody>
      </p:sp>
      <p:sp>
        <p:nvSpPr>
          <p:cNvPr id="3" name="TextBox 2">
            <a:extLst>
              <a:ext uri="{FF2B5EF4-FFF2-40B4-BE49-F238E27FC236}">
                <a16:creationId xmlns:a16="http://schemas.microsoft.com/office/drawing/2014/main" id="{4CF807E3-D2E2-41AD-B224-460B1D20676E}"/>
              </a:ext>
            </a:extLst>
          </p:cNvPr>
          <p:cNvSpPr txBox="1"/>
          <p:nvPr/>
        </p:nvSpPr>
        <p:spPr>
          <a:xfrm>
            <a:off x="619013" y="2540534"/>
            <a:ext cx="6603421" cy="923330"/>
          </a:xfrm>
          <a:prstGeom prst="rect">
            <a:avLst/>
          </a:prstGeom>
          <a:noFill/>
        </p:spPr>
        <p:txBody>
          <a:bodyPr wrap="square" rtlCol="0">
            <a:spAutoFit/>
          </a:bodyPr>
          <a:lstStyle/>
          <a:p>
            <a:r>
              <a:rPr lang="en-US" dirty="0"/>
              <a:t>Created to aid users of soils information to develop ecological site concepts, or just do spatial queries for specific soil characteristics for conservation planning.</a:t>
            </a:r>
          </a:p>
        </p:txBody>
      </p:sp>
      <p:sp>
        <p:nvSpPr>
          <p:cNvPr id="5" name="TextBox 4">
            <a:extLst>
              <a:ext uri="{FF2B5EF4-FFF2-40B4-BE49-F238E27FC236}">
                <a16:creationId xmlns:a16="http://schemas.microsoft.com/office/drawing/2014/main" id="{26BFB6CE-85E9-49E6-B977-EDD7028A5679}"/>
              </a:ext>
            </a:extLst>
          </p:cNvPr>
          <p:cNvSpPr txBox="1"/>
          <p:nvPr/>
        </p:nvSpPr>
        <p:spPr>
          <a:xfrm>
            <a:off x="619013" y="3525600"/>
            <a:ext cx="6485172" cy="1200329"/>
          </a:xfrm>
          <a:prstGeom prst="rect">
            <a:avLst/>
          </a:prstGeom>
          <a:noFill/>
        </p:spPr>
        <p:txBody>
          <a:bodyPr wrap="square" rtlCol="0">
            <a:spAutoFit/>
          </a:bodyPr>
          <a:lstStyle/>
          <a:p>
            <a:r>
              <a:rPr lang="en-US" dirty="0"/>
              <a:t>Uses data extractions via SQL directly within Soil Data Access (Jason Nemecek created the SQL). Links the tabular data from Soil Data Access with the correct </a:t>
            </a:r>
            <a:r>
              <a:rPr lang="en-US" dirty="0" err="1"/>
              <a:t>gSSURGO</a:t>
            </a:r>
            <a:r>
              <a:rPr lang="en-US" dirty="0"/>
              <a:t> spatial data to create an attributed map. </a:t>
            </a:r>
          </a:p>
        </p:txBody>
      </p:sp>
      <p:sp>
        <p:nvSpPr>
          <p:cNvPr id="6" name="TextBox 5">
            <a:extLst>
              <a:ext uri="{FF2B5EF4-FFF2-40B4-BE49-F238E27FC236}">
                <a16:creationId xmlns:a16="http://schemas.microsoft.com/office/drawing/2014/main" id="{0D348B8B-4D24-4A2E-8E55-1444A0B70482}"/>
              </a:ext>
            </a:extLst>
          </p:cNvPr>
          <p:cNvSpPr txBox="1"/>
          <p:nvPr/>
        </p:nvSpPr>
        <p:spPr>
          <a:xfrm>
            <a:off x="619013" y="4839356"/>
            <a:ext cx="6485172" cy="923330"/>
          </a:xfrm>
          <a:prstGeom prst="rect">
            <a:avLst/>
          </a:prstGeom>
          <a:noFill/>
        </p:spPr>
        <p:txBody>
          <a:bodyPr wrap="square" rtlCol="0">
            <a:spAutoFit/>
          </a:bodyPr>
          <a:lstStyle/>
          <a:p>
            <a:r>
              <a:rPr lang="en-US" dirty="0"/>
              <a:t>SSURGO-QT can be used by soil scientists, conservation planners, ecological site specialists, landowners, </a:t>
            </a:r>
            <a:r>
              <a:rPr lang="en-US" dirty="0" err="1"/>
              <a:t>etc</a:t>
            </a:r>
            <a:r>
              <a:rPr lang="en-US" dirty="0"/>
              <a:t> to aid in conservation planning.</a:t>
            </a:r>
          </a:p>
        </p:txBody>
      </p:sp>
      <p:sp>
        <p:nvSpPr>
          <p:cNvPr id="8" name="TextBox 7">
            <a:extLst>
              <a:ext uri="{FF2B5EF4-FFF2-40B4-BE49-F238E27FC236}">
                <a16:creationId xmlns:a16="http://schemas.microsoft.com/office/drawing/2014/main" id="{948C13E4-864C-4FDD-BB99-512726C56D21}"/>
              </a:ext>
            </a:extLst>
          </p:cNvPr>
          <p:cNvSpPr txBox="1"/>
          <p:nvPr/>
        </p:nvSpPr>
        <p:spPr>
          <a:xfrm>
            <a:off x="1693984" y="5978167"/>
            <a:ext cx="5756031" cy="369332"/>
          </a:xfrm>
          <a:prstGeom prst="rect">
            <a:avLst/>
          </a:prstGeom>
          <a:noFill/>
        </p:spPr>
        <p:txBody>
          <a:bodyPr wrap="square" rtlCol="0">
            <a:spAutoFit/>
          </a:bodyPr>
          <a:lstStyle/>
          <a:p>
            <a:pPr algn="ctr"/>
            <a:r>
              <a:rPr lang="en-US" b="1" i="1" dirty="0"/>
              <a:t>Your expert review is needed!</a:t>
            </a:r>
          </a:p>
        </p:txBody>
      </p:sp>
    </p:spTree>
    <p:extLst>
      <p:ext uri="{BB962C8B-B14F-4D97-AF65-F5344CB8AC3E}">
        <p14:creationId xmlns:p14="http://schemas.microsoft.com/office/powerpoint/2010/main" val="297186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0213" y="1097547"/>
            <a:ext cx="7052221" cy="584775"/>
          </a:xfrm>
          <a:prstGeom prst="rect">
            <a:avLst/>
          </a:prstGeom>
          <a:noFill/>
        </p:spPr>
        <p:txBody>
          <a:bodyPr wrap="square" rtlCol="0">
            <a:spAutoFit/>
          </a:bodyPr>
          <a:lstStyle/>
          <a:p>
            <a:pPr eaLnBrk="0" fontAlgn="base" hangingPunct="0">
              <a:spcBef>
                <a:spcPct val="0"/>
              </a:spcBef>
              <a:spcAft>
                <a:spcPct val="0"/>
              </a:spcAft>
              <a:defRPr/>
            </a:pPr>
            <a:r>
              <a:rPr lang="en-US" sz="3200" b="1" dirty="0">
                <a:solidFill>
                  <a:srgbClr val="89C32D"/>
                </a:solidFill>
                <a:latin typeface="Calibri" panose="020F0502020204030204" pitchFamily="34" charset="0"/>
                <a:cs typeface="Calibri" panose="020F0502020204030204" pitchFamily="34" charset="0"/>
              </a:rPr>
              <a:t>Roles of SSURGO-QT in NRCS Activities</a:t>
            </a:r>
          </a:p>
        </p:txBody>
      </p:sp>
      <p:pic>
        <p:nvPicPr>
          <p:cNvPr id="4" name="Picture 3">
            <a:extLst>
              <a:ext uri="{FF2B5EF4-FFF2-40B4-BE49-F238E27FC236}">
                <a16:creationId xmlns:a16="http://schemas.microsoft.com/office/drawing/2014/main" id="{66C7B3F8-EE5D-486B-B386-B0386315A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2434" y="1939331"/>
            <a:ext cx="1727958" cy="2419141"/>
          </a:xfrm>
          <a:prstGeom prst="rect">
            <a:avLst/>
          </a:prstGeom>
        </p:spPr>
      </p:pic>
      <p:sp>
        <p:nvSpPr>
          <p:cNvPr id="2" name="TextBox 1">
            <a:extLst>
              <a:ext uri="{FF2B5EF4-FFF2-40B4-BE49-F238E27FC236}">
                <a16:creationId xmlns:a16="http://schemas.microsoft.com/office/drawing/2014/main" id="{D69DE696-1502-4C21-BD61-C56A442F895F}"/>
              </a:ext>
            </a:extLst>
          </p:cNvPr>
          <p:cNvSpPr txBox="1"/>
          <p:nvPr/>
        </p:nvSpPr>
        <p:spPr>
          <a:xfrm>
            <a:off x="619015" y="1939331"/>
            <a:ext cx="6154615" cy="1538883"/>
          </a:xfrm>
          <a:prstGeom prst="rect">
            <a:avLst/>
          </a:prstGeom>
          <a:noFill/>
        </p:spPr>
        <p:txBody>
          <a:bodyPr wrap="square" rtlCol="0">
            <a:spAutoFit/>
          </a:bodyPr>
          <a:lstStyle/>
          <a:p>
            <a:r>
              <a:rPr lang="en-US" sz="2200" b="1" dirty="0"/>
              <a:t>Conservation Planning</a:t>
            </a:r>
            <a:r>
              <a:rPr lang="en-US" dirty="0"/>
              <a:t>:</a:t>
            </a:r>
            <a:br>
              <a:rPr lang="en-US" dirty="0"/>
            </a:br>
            <a:endParaRPr lang="en-US" dirty="0"/>
          </a:p>
          <a:p>
            <a:r>
              <a:rPr lang="en-US" dirty="0"/>
              <a:t>Enhance local knowledge of soils and potential conservation practice needs or effects by providing a quick spatial query tool for user-selected soil data.    </a:t>
            </a:r>
            <a:endParaRPr lang="en-US" b="1" dirty="0"/>
          </a:p>
        </p:txBody>
      </p:sp>
      <p:sp>
        <p:nvSpPr>
          <p:cNvPr id="5" name="TextBox 4">
            <a:extLst>
              <a:ext uri="{FF2B5EF4-FFF2-40B4-BE49-F238E27FC236}">
                <a16:creationId xmlns:a16="http://schemas.microsoft.com/office/drawing/2014/main" id="{0BCBD69E-0310-4DD3-98E1-6685C3364D9E}"/>
              </a:ext>
            </a:extLst>
          </p:cNvPr>
          <p:cNvSpPr txBox="1"/>
          <p:nvPr/>
        </p:nvSpPr>
        <p:spPr>
          <a:xfrm>
            <a:off x="619012" y="3653677"/>
            <a:ext cx="6154615" cy="923330"/>
          </a:xfrm>
          <a:prstGeom prst="rect">
            <a:avLst/>
          </a:prstGeom>
          <a:noFill/>
        </p:spPr>
        <p:txBody>
          <a:bodyPr wrap="square" rtlCol="0">
            <a:spAutoFit/>
          </a:bodyPr>
          <a:lstStyle/>
          <a:p>
            <a:r>
              <a:rPr lang="en-US" dirty="0"/>
              <a:t>Adds efficiency to the planning process by highlighting portions of the farm or ranch where potential soil-related concerns may exist.</a:t>
            </a:r>
            <a:endParaRPr lang="en-US" b="1" dirty="0"/>
          </a:p>
        </p:txBody>
      </p:sp>
      <p:sp>
        <p:nvSpPr>
          <p:cNvPr id="6" name="TextBox 5">
            <a:extLst>
              <a:ext uri="{FF2B5EF4-FFF2-40B4-BE49-F238E27FC236}">
                <a16:creationId xmlns:a16="http://schemas.microsoft.com/office/drawing/2014/main" id="{91B70DB3-654D-4EB5-9358-564D032E92C3}"/>
              </a:ext>
            </a:extLst>
          </p:cNvPr>
          <p:cNvSpPr txBox="1"/>
          <p:nvPr/>
        </p:nvSpPr>
        <p:spPr>
          <a:xfrm>
            <a:off x="619012" y="4705512"/>
            <a:ext cx="6154615" cy="646331"/>
          </a:xfrm>
          <a:prstGeom prst="rect">
            <a:avLst/>
          </a:prstGeom>
          <a:noFill/>
        </p:spPr>
        <p:txBody>
          <a:bodyPr wrap="square" rtlCol="0">
            <a:spAutoFit/>
          </a:bodyPr>
          <a:lstStyle/>
          <a:p>
            <a:r>
              <a:rPr lang="en-US" dirty="0"/>
              <a:t>Allows for rapid spatial, landscape-scale interpretation for those not familiar with each soil map unit or component.</a:t>
            </a:r>
            <a:endParaRPr lang="en-US" b="1" dirty="0"/>
          </a:p>
        </p:txBody>
      </p:sp>
      <p:sp>
        <p:nvSpPr>
          <p:cNvPr id="8" name="TextBox 7">
            <a:extLst>
              <a:ext uri="{FF2B5EF4-FFF2-40B4-BE49-F238E27FC236}">
                <a16:creationId xmlns:a16="http://schemas.microsoft.com/office/drawing/2014/main" id="{1EE9941E-86FB-498F-AA76-7B276AFC1308}"/>
              </a:ext>
            </a:extLst>
          </p:cNvPr>
          <p:cNvSpPr txBox="1"/>
          <p:nvPr/>
        </p:nvSpPr>
        <p:spPr>
          <a:xfrm>
            <a:off x="619012" y="5480348"/>
            <a:ext cx="6154615" cy="646331"/>
          </a:xfrm>
          <a:prstGeom prst="rect">
            <a:avLst/>
          </a:prstGeom>
          <a:noFill/>
        </p:spPr>
        <p:txBody>
          <a:bodyPr wrap="square" rtlCol="0">
            <a:spAutoFit/>
          </a:bodyPr>
          <a:lstStyle/>
          <a:p>
            <a:r>
              <a:rPr lang="en-US" dirty="0"/>
              <a:t>Potential screening or analysis tool to help with resource assessments at multiple scales.</a:t>
            </a:r>
            <a:endParaRPr lang="en-US" b="1" dirty="0"/>
          </a:p>
        </p:txBody>
      </p:sp>
    </p:spTree>
    <p:extLst>
      <p:ext uri="{BB962C8B-B14F-4D97-AF65-F5344CB8AC3E}">
        <p14:creationId xmlns:p14="http://schemas.microsoft.com/office/powerpoint/2010/main" val="112670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0213" y="1097547"/>
            <a:ext cx="7052221" cy="584775"/>
          </a:xfrm>
          <a:prstGeom prst="rect">
            <a:avLst/>
          </a:prstGeom>
          <a:noFill/>
        </p:spPr>
        <p:txBody>
          <a:bodyPr wrap="square" rtlCol="0">
            <a:spAutoFit/>
          </a:bodyPr>
          <a:lstStyle/>
          <a:p>
            <a:pPr eaLnBrk="0" fontAlgn="base" hangingPunct="0">
              <a:spcBef>
                <a:spcPct val="0"/>
              </a:spcBef>
              <a:spcAft>
                <a:spcPct val="0"/>
              </a:spcAft>
              <a:defRPr/>
            </a:pPr>
            <a:r>
              <a:rPr lang="en-US" sz="3200" b="1" dirty="0">
                <a:solidFill>
                  <a:srgbClr val="89C32D"/>
                </a:solidFill>
                <a:latin typeface="Calibri" panose="020F0502020204030204" pitchFamily="34" charset="0"/>
                <a:cs typeface="Calibri" panose="020F0502020204030204" pitchFamily="34" charset="0"/>
              </a:rPr>
              <a:t>Roles of SSURGO-QT  in NRCS Activities</a:t>
            </a:r>
          </a:p>
        </p:txBody>
      </p:sp>
      <p:pic>
        <p:nvPicPr>
          <p:cNvPr id="4" name="Picture 3">
            <a:extLst>
              <a:ext uri="{FF2B5EF4-FFF2-40B4-BE49-F238E27FC236}">
                <a16:creationId xmlns:a16="http://schemas.microsoft.com/office/drawing/2014/main" id="{66C7B3F8-EE5D-486B-B386-B0386315A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2434" y="1939331"/>
            <a:ext cx="1727958" cy="2419141"/>
          </a:xfrm>
          <a:prstGeom prst="rect">
            <a:avLst/>
          </a:prstGeom>
        </p:spPr>
      </p:pic>
      <p:sp>
        <p:nvSpPr>
          <p:cNvPr id="2" name="TextBox 1">
            <a:extLst>
              <a:ext uri="{FF2B5EF4-FFF2-40B4-BE49-F238E27FC236}">
                <a16:creationId xmlns:a16="http://schemas.microsoft.com/office/drawing/2014/main" id="{D69DE696-1502-4C21-BD61-C56A442F895F}"/>
              </a:ext>
            </a:extLst>
          </p:cNvPr>
          <p:cNvSpPr txBox="1"/>
          <p:nvPr/>
        </p:nvSpPr>
        <p:spPr>
          <a:xfrm>
            <a:off x="619015" y="1939331"/>
            <a:ext cx="6154615" cy="1261884"/>
          </a:xfrm>
          <a:prstGeom prst="rect">
            <a:avLst/>
          </a:prstGeom>
          <a:noFill/>
        </p:spPr>
        <p:txBody>
          <a:bodyPr wrap="square" rtlCol="0">
            <a:spAutoFit/>
          </a:bodyPr>
          <a:lstStyle/>
          <a:p>
            <a:r>
              <a:rPr lang="en-US" sz="2200" b="1" dirty="0"/>
              <a:t>Conservation Effects Modeling</a:t>
            </a:r>
            <a:r>
              <a:rPr lang="en-US" dirty="0"/>
              <a:t>:</a:t>
            </a:r>
            <a:br>
              <a:rPr lang="en-US" dirty="0"/>
            </a:br>
            <a:endParaRPr lang="en-US" dirty="0"/>
          </a:p>
          <a:p>
            <a:r>
              <a:rPr lang="en-US" dirty="0"/>
              <a:t>Group landscapes based on soil characteristics to determine model scenarios and extent of modeled effects.</a:t>
            </a:r>
            <a:endParaRPr lang="en-US" b="1" dirty="0"/>
          </a:p>
        </p:txBody>
      </p:sp>
      <p:sp>
        <p:nvSpPr>
          <p:cNvPr id="5" name="TextBox 4">
            <a:extLst>
              <a:ext uri="{FF2B5EF4-FFF2-40B4-BE49-F238E27FC236}">
                <a16:creationId xmlns:a16="http://schemas.microsoft.com/office/drawing/2014/main" id="{0BCBD69E-0310-4DD3-98E1-6685C3364D9E}"/>
              </a:ext>
            </a:extLst>
          </p:cNvPr>
          <p:cNvSpPr txBox="1"/>
          <p:nvPr/>
        </p:nvSpPr>
        <p:spPr>
          <a:xfrm>
            <a:off x="619012" y="3491698"/>
            <a:ext cx="6154615" cy="1538883"/>
          </a:xfrm>
          <a:prstGeom prst="rect">
            <a:avLst/>
          </a:prstGeom>
          <a:noFill/>
        </p:spPr>
        <p:txBody>
          <a:bodyPr wrap="square" rtlCol="0">
            <a:spAutoFit/>
          </a:bodyPr>
          <a:lstStyle/>
          <a:p>
            <a:r>
              <a:rPr lang="en-US" sz="2200" b="1" dirty="0"/>
              <a:t>Ecological Site/Soil Concepts:</a:t>
            </a:r>
          </a:p>
          <a:p>
            <a:endParaRPr lang="en-US" dirty="0"/>
          </a:p>
          <a:p>
            <a:r>
              <a:rPr lang="en-US" dirty="0"/>
              <a:t>Effectively build ecological site concepts based on soil criteria, then overlay vegetation data to build State-and-Transition Models within the ecological site descriptions.</a:t>
            </a:r>
          </a:p>
        </p:txBody>
      </p:sp>
      <p:sp>
        <p:nvSpPr>
          <p:cNvPr id="3" name="TextBox 2">
            <a:extLst>
              <a:ext uri="{FF2B5EF4-FFF2-40B4-BE49-F238E27FC236}">
                <a16:creationId xmlns:a16="http://schemas.microsoft.com/office/drawing/2014/main" id="{E4A73F99-B0BE-4923-AEBB-B2297D3595BB}"/>
              </a:ext>
            </a:extLst>
          </p:cNvPr>
          <p:cNvSpPr txBox="1"/>
          <p:nvPr/>
        </p:nvSpPr>
        <p:spPr>
          <a:xfrm>
            <a:off x="619012" y="5114122"/>
            <a:ext cx="5796643" cy="646331"/>
          </a:xfrm>
          <a:prstGeom prst="rect">
            <a:avLst/>
          </a:prstGeom>
          <a:noFill/>
        </p:spPr>
        <p:txBody>
          <a:bodyPr wrap="square" rtlCol="0">
            <a:spAutoFit/>
          </a:bodyPr>
          <a:lstStyle/>
          <a:p>
            <a:r>
              <a:rPr lang="en-US" dirty="0"/>
              <a:t>Map occurrences of the same or similar ecological sites once correlated to soil map unit components.</a:t>
            </a:r>
          </a:p>
        </p:txBody>
      </p:sp>
    </p:spTree>
    <p:extLst>
      <p:ext uri="{BB962C8B-B14F-4D97-AF65-F5344CB8AC3E}">
        <p14:creationId xmlns:p14="http://schemas.microsoft.com/office/powerpoint/2010/main" val="379332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0213" y="1097547"/>
            <a:ext cx="7052221" cy="584775"/>
          </a:xfrm>
          <a:prstGeom prst="rect">
            <a:avLst/>
          </a:prstGeom>
          <a:noFill/>
        </p:spPr>
        <p:txBody>
          <a:bodyPr wrap="square" rtlCol="0">
            <a:spAutoFit/>
          </a:bodyPr>
          <a:lstStyle/>
          <a:p>
            <a:pPr eaLnBrk="0" fontAlgn="base" hangingPunct="0">
              <a:spcBef>
                <a:spcPct val="0"/>
              </a:spcBef>
              <a:spcAft>
                <a:spcPct val="0"/>
              </a:spcAft>
              <a:defRPr/>
            </a:pPr>
            <a:r>
              <a:rPr lang="en-US" sz="3200" b="1" dirty="0">
                <a:solidFill>
                  <a:srgbClr val="89C32D"/>
                </a:solidFill>
                <a:latin typeface="Calibri" panose="020F0502020204030204" pitchFamily="34" charset="0"/>
                <a:cs typeface="Calibri" panose="020F0502020204030204" pitchFamily="34" charset="0"/>
              </a:rPr>
              <a:t>Role of SSURGO-QT in Soil Data Updates</a:t>
            </a:r>
          </a:p>
        </p:txBody>
      </p:sp>
      <p:pic>
        <p:nvPicPr>
          <p:cNvPr id="4" name="Picture 3">
            <a:extLst>
              <a:ext uri="{FF2B5EF4-FFF2-40B4-BE49-F238E27FC236}">
                <a16:creationId xmlns:a16="http://schemas.microsoft.com/office/drawing/2014/main" id="{66C7B3F8-EE5D-486B-B386-B0386315A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2434" y="1939331"/>
            <a:ext cx="1727958" cy="2419141"/>
          </a:xfrm>
          <a:prstGeom prst="rect">
            <a:avLst/>
          </a:prstGeom>
        </p:spPr>
      </p:pic>
      <p:sp>
        <p:nvSpPr>
          <p:cNvPr id="2" name="TextBox 1">
            <a:extLst>
              <a:ext uri="{FF2B5EF4-FFF2-40B4-BE49-F238E27FC236}">
                <a16:creationId xmlns:a16="http://schemas.microsoft.com/office/drawing/2014/main" id="{D69DE696-1502-4C21-BD61-C56A442F895F}"/>
              </a:ext>
            </a:extLst>
          </p:cNvPr>
          <p:cNvSpPr txBox="1"/>
          <p:nvPr/>
        </p:nvSpPr>
        <p:spPr>
          <a:xfrm>
            <a:off x="619015" y="1939331"/>
            <a:ext cx="6154615" cy="646331"/>
          </a:xfrm>
          <a:prstGeom prst="rect">
            <a:avLst/>
          </a:prstGeom>
          <a:noFill/>
        </p:spPr>
        <p:txBody>
          <a:bodyPr wrap="square" rtlCol="0">
            <a:spAutoFit/>
          </a:bodyPr>
          <a:lstStyle/>
          <a:p>
            <a:r>
              <a:rPr lang="en-US" dirty="0"/>
              <a:t>A new CEAP-Grazing Lands literature review database is under development.</a:t>
            </a:r>
            <a:endParaRPr lang="en-US" b="1" dirty="0"/>
          </a:p>
        </p:txBody>
      </p:sp>
      <p:sp>
        <p:nvSpPr>
          <p:cNvPr id="5" name="TextBox 4">
            <a:extLst>
              <a:ext uri="{FF2B5EF4-FFF2-40B4-BE49-F238E27FC236}">
                <a16:creationId xmlns:a16="http://schemas.microsoft.com/office/drawing/2014/main" id="{0BCBD69E-0310-4DD3-98E1-6685C3364D9E}"/>
              </a:ext>
            </a:extLst>
          </p:cNvPr>
          <p:cNvSpPr txBox="1"/>
          <p:nvPr/>
        </p:nvSpPr>
        <p:spPr>
          <a:xfrm>
            <a:off x="619014" y="2828835"/>
            <a:ext cx="6154615" cy="1200329"/>
          </a:xfrm>
          <a:prstGeom prst="rect">
            <a:avLst/>
          </a:prstGeom>
          <a:noFill/>
        </p:spPr>
        <p:txBody>
          <a:bodyPr wrap="square" rtlCol="0">
            <a:spAutoFit/>
          </a:bodyPr>
          <a:lstStyle/>
          <a:p>
            <a:r>
              <a:rPr lang="en-US" dirty="0"/>
              <a:t>The literature database will provide research data on many values such as crop or forage yields, forest stand data, developing soil use interpretations, </a:t>
            </a:r>
            <a:r>
              <a:rPr lang="en-US" dirty="0" err="1"/>
              <a:t>etc</a:t>
            </a:r>
            <a:r>
              <a:rPr lang="en-US" dirty="0"/>
              <a:t>, that could be used to update existing soil data.</a:t>
            </a:r>
            <a:endParaRPr lang="en-US" b="1" dirty="0"/>
          </a:p>
        </p:txBody>
      </p:sp>
    </p:spTree>
    <p:extLst>
      <p:ext uri="{BB962C8B-B14F-4D97-AF65-F5344CB8AC3E}">
        <p14:creationId xmlns:p14="http://schemas.microsoft.com/office/powerpoint/2010/main" val="132151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0213" y="1097547"/>
            <a:ext cx="7052221" cy="584775"/>
          </a:xfrm>
          <a:prstGeom prst="rect">
            <a:avLst/>
          </a:prstGeom>
          <a:noFill/>
        </p:spPr>
        <p:txBody>
          <a:bodyPr wrap="square" rtlCol="0">
            <a:spAutoFit/>
          </a:bodyPr>
          <a:lstStyle/>
          <a:p>
            <a:pPr eaLnBrk="0" fontAlgn="base" hangingPunct="0">
              <a:spcBef>
                <a:spcPct val="0"/>
              </a:spcBef>
              <a:spcAft>
                <a:spcPct val="0"/>
              </a:spcAft>
              <a:defRPr/>
            </a:pPr>
            <a:r>
              <a:rPr lang="en-US" sz="3200" b="1" dirty="0">
                <a:solidFill>
                  <a:srgbClr val="89C32D"/>
                </a:solidFill>
                <a:latin typeface="Calibri" panose="020F0502020204030204" pitchFamily="34" charset="0"/>
                <a:cs typeface="Calibri" panose="020F0502020204030204" pitchFamily="34" charset="0"/>
              </a:rPr>
              <a:t>Let’s Explore the SSURGO-QT web app</a:t>
            </a:r>
          </a:p>
        </p:txBody>
      </p:sp>
      <p:pic>
        <p:nvPicPr>
          <p:cNvPr id="4" name="Picture 3">
            <a:extLst>
              <a:ext uri="{FF2B5EF4-FFF2-40B4-BE49-F238E27FC236}">
                <a16:creationId xmlns:a16="http://schemas.microsoft.com/office/drawing/2014/main" id="{66C7B3F8-EE5D-486B-B386-B0386315A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2434" y="3013134"/>
            <a:ext cx="1727958" cy="2419141"/>
          </a:xfrm>
          <a:prstGeom prst="rect">
            <a:avLst/>
          </a:prstGeom>
        </p:spPr>
      </p:pic>
      <p:sp>
        <p:nvSpPr>
          <p:cNvPr id="2" name="TextBox 1">
            <a:extLst>
              <a:ext uri="{FF2B5EF4-FFF2-40B4-BE49-F238E27FC236}">
                <a16:creationId xmlns:a16="http://schemas.microsoft.com/office/drawing/2014/main" id="{D69DE696-1502-4C21-BD61-C56A442F895F}"/>
              </a:ext>
            </a:extLst>
          </p:cNvPr>
          <p:cNvSpPr txBox="1"/>
          <p:nvPr/>
        </p:nvSpPr>
        <p:spPr>
          <a:xfrm>
            <a:off x="619015" y="2909891"/>
            <a:ext cx="6154615" cy="1477328"/>
          </a:xfrm>
          <a:prstGeom prst="rect">
            <a:avLst/>
          </a:prstGeom>
          <a:noFill/>
        </p:spPr>
        <p:txBody>
          <a:bodyPr wrap="square" rtlCol="0">
            <a:spAutoFit/>
          </a:bodyPr>
          <a:lstStyle/>
          <a:p>
            <a:r>
              <a:rPr lang="en-US" dirty="0"/>
              <a:t>Warren Rich and Alan Hammersmith, of Stone Environmental, will now give us a tour of SSURGO-QT.</a:t>
            </a:r>
            <a:br>
              <a:rPr lang="en-US" dirty="0"/>
            </a:br>
            <a:endParaRPr lang="en-US" dirty="0"/>
          </a:p>
          <a:p>
            <a:r>
              <a:rPr lang="en-US" b="1" dirty="0"/>
              <a:t>All data contained in the tool is directly derived from Soil Data Access.</a:t>
            </a:r>
          </a:p>
        </p:txBody>
      </p:sp>
      <p:pic>
        <p:nvPicPr>
          <p:cNvPr id="3" name="Picture 2">
            <a:extLst>
              <a:ext uri="{FF2B5EF4-FFF2-40B4-BE49-F238E27FC236}">
                <a16:creationId xmlns:a16="http://schemas.microsoft.com/office/drawing/2014/main" id="{B18AC37F-AFB8-4EF5-94D3-3B05AD7F3B73}"/>
              </a:ext>
            </a:extLst>
          </p:cNvPr>
          <p:cNvPicPr>
            <a:picLocks noChangeAspect="1"/>
          </p:cNvPicPr>
          <p:nvPr/>
        </p:nvPicPr>
        <p:blipFill>
          <a:blip r:embed="rId4"/>
          <a:stretch>
            <a:fillRect/>
          </a:stretch>
        </p:blipFill>
        <p:spPr>
          <a:xfrm>
            <a:off x="0" y="2155850"/>
            <a:ext cx="9144000" cy="445180"/>
          </a:xfrm>
          <a:prstGeom prst="rect">
            <a:avLst/>
          </a:prstGeom>
        </p:spPr>
      </p:pic>
      <p:sp>
        <p:nvSpPr>
          <p:cNvPr id="8" name="TextBox 7">
            <a:extLst>
              <a:ext uri="{FF2B5EF4-FFF2-40B4-BE49-F238E27FC236}">
                <a16:creationId xmlns:a16="http://schemas.microsoft.com/office/drawing/2014/main" id="{DE665CB1-D620-4EE2-9052-BFEAE9F0370A}"/>
              </a:ext>
            </a:extLst>
          </p:cNvPr>
          <p:cNvSpPr txBox="1"/>
          <p:nvPr/>
        </p:nvSpPr>
        <p:spPr>
          <a:xfrm>
            <a:off x="945586" y="4419081"/>
            <a:ext cx="6154615" cy="2031325"/>
          </a:xfrm>
          <a:prstGeom prst="rect">
            <a:avLst/>
          </a:prstGeom>
          <a:noFill/>
        </p:spPr>
        <p:txBody>
          <a:bodyPr wrap="square" rtlCol="0">
            <a:spAutoFit/>
          </a:bodyPr>
          <a:lstStyle/>
          <a:p>
            <a:r>
              <a:rPr lang="en-US" dirty="0"/>
              <a:t>Verbal Q&amp;A will follow. Distribution of the SSURGO-QT link will be provided to everyone who registered via the Google Form as a Reviewer. </a:t>
            </a:r>
          </a:p>
          <a:p>
            <a:endParaRPr lang="en-US" b="1" dirty="0"/>
          </a:p>
          <a:p>
            <a:r>
              <a:rPr lang="en-US" b="1" dirty="0"/>
              <a:t>Conduct your review through March 11.</a:t>
            </a:r>
          </a:p>
          <a:p>
            <a:endParaRPr lang="en-US" b="1" dirty="0"/>
          </a:p>
          <a:p>
            <a:r>
              <a:rPr lang="en-US" b="1" dirty="0"/>
              <a:t>Please complete the Reviewer Questionnaire!</a:t>
            </a:r>
          </a:p>
        </p:txBody>
      </p:sp>
    </p:spTree>
    <p:extLst>
      <p:ext uri="{BB962C8B-B14F-4D97-AF65-F5344CB8AC3E}">
        <p14:creationId xmlns:p14="http://schemas.microsoft.com/office/powerpoint/2010/main" val="413751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1F381-9FA9-4A90-8B34-C876F6C6F9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25899"/>
            <a:ext cx="5406013" cy="4129872"/>
          </a:xfrm>
          <a:prstGeom prst="rect">
            <a:avLst/>
          </a:prstGeom>
        </p:spPr>
      </p:pic>
      <p:sp>
        <p:nvSpPr>
          <p:cNvPr id="2" name="Rectangle 1">
            <a:extLst>
              <a:ext uri="{FF2B5EF4-FFF2-40B4-BE49-F238E27FC236}">
                <a16:creationId xmlns:a16="http://schemas.microsoft.com/office/drawing/2014/main" id="{E8BAF13E-9816-4BFC-9C0F-776F5EFACC6A}"/>
              </a:ext>
            </a:extLst>
          </p:cNvPr>
          <p:cNvSpPr/>
          <p:nvPr/>
        </p:nvSpPr>
        <p:spPr>
          <a:xfrm rot="21374621">
            <a:off x="-81837" y="2223253"/>
            <a:ext cx="5795176" cy="1354217"/>
          </a:xfrm>
          <a:prstGeom prst="rect">
            <a:avLst/>
          </a:prstGeom>
          <a:noFill/>
        </p:spPr>
        <p:txBody>
          <a:bodyPr wrap="none" lIns="91440" tIns="45720" rIns="91440" bIns="45720">
            <a:spAutoFit/>
          </a:bodyPr>
          <a:lstStyle/>
          <a:p>
            <a:pPr algn="ctr"/>
            <a:r>
              <a:rPr lang="en-US" sz="8200" b="1" cap="none" spc="0" dirty="0">
                <a:ln w="12700">
                  <a:solidFill>
                    <a:schemeClr val="accent1"/>
                  </a:solidFill>
                  <a:prstDash val="solid"/>
                </a:ln>
                <a:pattFill prst="pct50">
                  <a:fgClr>
                    <a:schemeClr val="accent1"/>
                  </a:fgClr>
                  <a:bgClr>
                    <a:schemeClr val="accent1">
                      <a:lumMod val="20000"/>
                      <a:lumOff val="80000"/>
                    </a:schemeClr>
                  </a:bgClr>
                </a:pattFill>
                <a:effectLst>
                  <a:glow rad="139700">
                    <a:schemeClr val="accent3">
                      <a:satMod val="175000"/>
                      <a:alpha val="40000"/>
                    </a:schemeClr>
                  </a:glow>
                  <a:outerShdw dist="38100" dir="2640000" algn="bl" rotWithShape="0">
                    <a:schemeClr val="accent1"/>
                  </a:outerShdw>
                </a:effectLst>
              </a:rPr>
              <a:t>Thank you!</a:t>
            </a:r>
          </a:p>
        </p:txBody>
      </p:sp>
      <p:sp>
        <p:nvSpPr>
          <p:cNvPr id="7" name="Title 5">
            <a:extLst>
              <a:ext uri="{FF2B5EF4-FFF2-40B4-BE49-F238E27FC236}">
                <a16:creationId xmlns:a16="http://schemas.microsoft.com/office/drawing/2014/main" id="{8AF80E23-7F5A-4B97-9BBE-8589AC02C9FF}"/>
              </a:ext>
            </a:extLst>
          </p:cNvPr>
          <p:cNvSpPr>
            <a:spLocks noGrp="1"/>
          </p:cNvSpPr>
          <p:nvPr>
            <p:ph type="ctrTitle"/>
          </p:nvPr>
        </p:nvSpPr>
        <p:spPr>
          <a:xfrm>
            <a:off x="281759" y="5497630"/>
            <a:ext cx="7070969" cy="1225899"/>
          </a:xfrm>
        </p:spPr>
        <p:txBody>
          <a:bodyPr>
            <a:noAutofit/>
          </a:bodyPr>
          <a:lstStyle/>
          <a:p>
            <a:r>
              <a:rPr lang="en-US" sz="3200" dirty="0">
                <a:effectLst>
                  <a:outerShdw blurRad="50800" dist="38100" dir="2700000" algn="tl" rotWithShape="0">
                    <a:prstClr val="black">
                      <a:alpha val="40000"/>
                    </a:prstClr>
                  </a:outerShdw>
                </a:effectLst>
              </a:rPr>
              <a:t>SSURGO-Query Tool (SSURGO-QT) </a:t>
            </a:r>
            <a:r>
              <a:rPr lang="en-US" sz="2600" dirty="0">
                <a:effectLst>
                  <a:outerShdw blurRad="50800" dist="38100" dir="2700000" algn="tl" rotWithShape="0">
                    <a:prstClr val="black">
                      <a:alpha val="40000"/>
                    </a:prstClr>
                  </a:outerShdw>
                </a:effectLst>
              </a:rPr>
              <a:t>developed for CEAP-Grazing Lands</a:t>
            </a:r>
          </a:p>
        </p:txBody>
      </p:sp>
    </p:spTree>
    <p:extLst>
      <p:ext uri="{BB962C8B-B14F-4D97-AF65-F5344CB8AC3E}">
        <p14:creationId xmlns:p14="http://schemas.microsoft.com/office/powerpoint/2010/main" val="1510050321"/>
      </p:ext>
    </p:extLst>
  </p:cSld>
  <p:clrMapOvr>
    <a:masterClrMapping/>
  </p:clrMapOvr>
</p:sld>
</file>

<file path=ppt/theme/theme1.xml><?xml version="1.0" encoding="utf-8"?>
<a:theme xmlns:a="http://schemas.openxmlformats.org/drawingml/2006/main" name="slide template NRCS new">
  <a:themeElements>
    <a:clrScheme name="Custom 4">
      <a:dk1>
        <a:sysClr val="windowText" lastClr="000000"/>
      </a:dk1>
      <a:lt1>
        <a:sysClr val="window" lastClr="FFFFFF"/>
      </a:lt1>
      <a:dk2>
        <a:srgbClr val="1F497D"/>
      </a:dk2>
      <a:lt2>
        <a:srgbClr val="EEECE1"/>
      </a:lt2>
      <a:accent1>
        <a:srgbClr val="139AB2"/>
      </a:accent1>
      <a:accent2>
        <a:srgbClr val="78BA22"/>
      </a:accent2>
      <a:accent3>
        <a:srgbClr val="FEC210"/>
      </a:accent3>
      <a:accent4>
        <a:srgbClr val="72A931"/>
      </a:accent4>
      <a:accent5>
        <a:srgbClr val="6989A6"/>
      </a:accent5>
      <a:accent6>
        <a:srgbClr val="4E667B"/>
      </a:accent6>
      <a:hlink>
        <a:srgbClr val="139AB2"/>
      </a:hlink>
      <a:folHlink>
        <a:srgbClr val="1088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 template NRCS new.pptx" id="{06FC2557-BADD-446F-8107-F2C32209A475}" vid="{E569B715-3BAD-4E37-8887-97ACFB523C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63D8A803B97C449C3F4A0A11149BF6" ma:contentTypeVersion="2" ma:contentTypeDescription="Create a new document." ma:contentTypeScope="" ma:versionID="8a0337d8115f999be35d28082d8958e2">
  <xsd:schema xmlns:xsd="http://www.w3.org/2001/XMLSchema" xmlns:xs="http://www.w3.org/2001/XMLSchema" xmlns:p="http://schemas.microsoft.com/office/2006/metadata/properties" xmlns:ns2="190132a1-b740-41e9-a9d3-aef04dc8f2ab" targetNamespace="http://schemas.microsoft.com/office/2006/metadata/properties" ma:root="true" ma:fieldsID="2c3ca1c8aac6c42f1038af68b80066b8" ns2:_="">
    <xsd:import namespace="190132a1-b740-41e9-a9d3-aef04dc8f2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0132a1-b740-41e9-a9d3-aef04dc8f2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35EF12-8AB5-4378-B842-BF2AD060139A}"/>
</file>

<file path=customXml/itemProps2.xml><?xml version="1.0" encoding="utf-8"?>
<ds:datastoreItem xmlns:ds="http://schemas.openxmlformats.org/officeDocument/2006/customXml" ds:itemID="{962A9F29-3D8F-42C8-816A-DBA6132186E0}"/>
</file>

<file path=customXml/itemProps3.xml><?xml version="1.0" encoding="utf-8"?>
<ds:datastoreItem xmlns:ds="http://schemas.openxmlformats.org/officeDocument/2006/customXml" ds:itemID="{DD1A886E-85F1-475B-9EA2-FFCD5EE2072D}"/>
</file>

<file path=docProps/app.xml><?xml version="1.0" encoding="utf-8"?>
<Properties xmlns="http://schemas.openxmlformats.org/officeDocument/2006/extended-properties" xmlns:vt="http://schemas.openxmlformats.org/officeDocument/2006/docPropsVTypes">
  <Template>slide template NRCS new</Template>
  <TotalTime>26087</TotalTime>
  <Words>2161</Words>
  <Application>Microsoft Office PowerPoint</Application>
  <PresentationFormat>On-screen Show (4:3)</PresentationFormat>
  <Paragraphs>86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slide template NRCS new</vt:lpstr>
      <vt:lpstr>SSURGO-Query Tool (SSURGO-QT) developed for CEAP-Grazing Lands</vt:lpstr>
      <vt:lpstr>SSURGO-Query Tool (SSURGO-QT) developed for CEAP-Grazing Lands</vt:lpstr>
      <vt:lpstr>PowerPoint Presentation</vt:lpstr>
      <vt:lpstr>PowerPoint Presentation</vt:lpstr>
      <vt:lpstr>PowerPoint Presentation</vt:lpstr>
      <vt:lpstr>PowerPoint Presentation</vt:lpstr>
      <vt:lpstr>PowerPoint Presentation</vt:lpstr>
      <vt:lpstr>SSURGO-Query Tool (SSURGO-QT) developed for CEAP-Grazing Lands</vt:lpstr>
    </vt:vector>
  </TitlesOfParts>
  <Company>USDA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dc:title>
  <dc:creator>Loretta J. Metz - NRCS;Houdeshell, Carrie-Ann - NRCS, Davis, CA</dc:creator>
  <cp:lastModifiedBy>Loretta J. Metz</cp:lastModifiedBy>
  <cp:revision>522</cp:revision>
  <cp:lastPrinted>2021-02-11T17:15:02Z</cp:lastPrinted>
  <dcterms:created xsi:type="dcterms:W3CDTF">2016-12-13T18:49:47Z</dcterms:created>
  <dcterms:modified xsi:type="dcterms:W3CDTF">2021-02-11T17:24:50Z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0x010100DD63D8A803B97C449C3F4A0A11149BF6</vt:lpwstr>
  </property>
</Properties>
</file>