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7" r:id="rId3"/>
    <p:sldId id="292" r:id="rId4"/>
    <p:sldId id="567" r:id="rId5"/>
    <p:sldId id="680" r:id="rId6"/>
    <p:sldId id="674" r:id="rId7"/>
    <p:sldId id="679" r:id="rId8"/>
    <p:sldId id="570" r:id="rId9"/>
    <p:sldId id="284" r:id="rId10"/>
    <p:sldId id="676" r:id="rId11"/>
    <p:sldId id="584" r:id="rId12"/>
    <p:sldId id="281" r:id="rId13"/>
    <p:sldId id="5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63A0CC"/>
    <a:srgbClr val="4F88E4"/>
    <a:srgbClr val="3273E1"/>
    <a:srgbClr val="1B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408" autoAdjust="0"/>
  </p:normalViewPr>
  <p:slideViewPr>
    <p:cSldViewPr snapToGrid="0" snapToObjects="1">
      <p:cViewPr varScale="1">
        <p:scale>
          <a:sx n="93" d="100"/>
          <a:sy n="93" d="100"/>
        </p:scale>
        <p:origin x="216" y="472"/>
      </p:cViewPr>
      <p:guideLst/>
    </p:cSldViewPr>
  </p:slideViewPr>
  <p:outlineViewPr>
    <p:cViewPr>
      <p:scale>
        <a:sx n="33" d="100"/>
        <a:sy n="33" d="100"/>
      </p:scale>
      <p:origin x="0" y="-6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13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3CA2-1A7D-6D43-A07C-75AC6AD7821B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BCA8-2D47-5E4C-9F43-8A457A27DA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BFCA-78F4-1B4E-8951-0C94B40668C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3319-F946-414C-A4E6-A463E8C24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1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7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4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5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6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6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3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264" y="2596896"/>
            <a:ext cx="7530790" cy="10850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05511" y="1878270"/>
            <a:ext cx="8226297" cy="2888802"/>
            <a:chOff x="905511" y="1878270"/>
            <a:chExt cx="8226297" cy="2888802"/>
          </a:xfrm>
        </p:grpSpPr>
        <p:sp>
          <p:nvSpPr>
            <p:cNvPr id="8" name="Rectangle 7"/>
            <p:cNvSpPr/>
            <p:nvPr userDrawn="1"/>
          </p:nvSpPr>
          <p:spPr>
            <a:xfrm>
              <a:off x="905511" y="1878270"/>
              <a:ext cx="8226297" cy="2888802"/>
            </a:xfrm>
            <a:prstGeom prst="rect">
              <a:avLst/>
            </a:prstGeom>
            <a:noFill/>
            <a:ln w="1270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Triangle 8"/>
            <p:cNvSpPr/>
            <p:nvPr userDrawn="1"/>
          </p:nvSpPr>
          <p:spPr>
            <a:xfrm flipV="1">
              <a:off x="1328928" y="2206752"/>
              <a:ext cx="390144" cy="3901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5511" y="5440374"/>
            <a:ext cx="3652438" cy="7794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200" b="1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NAMES</a:t>
            </a:r>
          </a:p>
          <a:p>
            <a:pPr lvl="0"/>
            <a:r>
              <a:rPr lang="en-US" dirty="0"/>
              <a:t>MONTH, Day,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1FCCA-0498-2B41-8077-4D376BA0AE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5000" y="5387986"/>
            <a:ext cx="6477000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B0F7F4-EF2E-EB45-A012-9F9B930B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72" y="2450190"/>
            <a:ext cx="7782056" cy="180307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3F83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45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713" y="6275342"/>
            <a:ext cx="2176019" cy="38017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8526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ECB17-ECF9-6949-82F3-F87AD3CAA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3728" y="2392516"/>
            <a:ext cx="4465484" cy="44654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192" y="4711385"/>
            <a:ext cx="717616" cy="358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110" y="1181684"/>
            <a:ext cx="4855780" cy="130296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784195" y="2600682"/>
            <a:ext cx="8709103" cy="192362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0156" y="6521605"/>
            <a:ext cx="1002792" cy="301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5205" y="3811255"/>
            <a:ext cx="5118410" cy="9726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Presenters</a:t>
            </a:r>
          </a:p>
          <a:p>
            <a:pPr lvl="0"/>
            <a:r>
              <a:rPr lang="en-US" dirty="0"/>
              <a:t>Presenter Email</a:t>
            </a:r>
          </a:p>
          <a:p>
            <a:pPr lvl="0"/>
            <a:r>
              <a:rPr lang="en-US" dirty="0"/>
              <a:t>Presenter Twitter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50959" y="2023005"/>
            <a:ext cx="9486899" cy="855623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latin typeface="Helvetica Neue" charset="0"/>
                <a:ea typeface="Helvetica Neue" charset="0"/>
                <a:cs typeface="Helvetica Neue" charset="0"/>
              </a:rPr>
              <a:t>END SLIDE BYLINE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157" y="5306084"/>
            <a:ext cx="2508504" cy="752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5205" y="3811255"/>
            <a:ext cx="5118410" cy="9726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Presenters</a:t>
            </a:r>
          </a:p>
          <a:p>
            <a:pPr lvl="0"/>
            <a:r>
              <a:rPr lang="en-US" dirty="0"/>
              <a:t>Presenter Email</a:t>
            </a:r>
          </a:p>
          <a:p>
            <a:pPr lvl="0"/>
            <a:r>
              <a:rPr lang="en-US" dirty="0"/>
              <a:t>Presenter Twitter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50959" y="2023005"/>
            <a:ext cx="9486899" cy="855623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latin typeface="Helvetica Neue" charset="0"/>
                <a:ea typeface="Helvetica Neue" charset="0"/>
                <a:cs typeface="Helvetica Neue" charset="0"/>
              </a:rPr>
              <a:t>END SLIDE BYLINE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120" y="6108971"/>
            <a:ext cx="2508504" cy="752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A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A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>
          <a:xfrm flipV="1">
            <a:off x="0" y="0"/>
            <a:ext cx="596348" cy="596348"/>
          </a:xfrm>
          <a:prstGeom prst="rtTriangle">
            <a:avLst/>
          </a:prstGeom>
          <a:solidFill>
            <a:srgbClr val="005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554957"/>
            <a:ext cx="705436" cy="31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E207F-B944-A94B-AF39-11335EDE6AA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12742" y="6185170"/>
            <a:ext cx="2879258" cy="7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5A9B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unchydata.com/products/crunchy-spatial/" TargetMode="External"/><Relationship Id="rId3" Type="http://schemas.openxmlformats.org/officeDocument/2006/relationships/hyperlink" Target="https://www.crunchydata.com/products/crunchy-postgresql-high-availability-suite/" TargetMode="External"/><Relationship Id="rId7" Type="http://schemas.openxmlformats.org/officeDocument/2006/relationships/hyperlink" Target="https://github.com/CrunchyData/pgmonito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unchyData/postgres-operator" TargetMode="External"/><Relationship Id="rId5" Type="http://schemas.openxmlformats.org/officeDocument/2006/relationships/hyperlink" Target="https://www.crunchydata.com/products/crunchy-postgresql-for-kubernetes/" TargetMode="External"/><Relationship Id="rId4" Type="http://schemas.openxmlformats.org/officeDocument/2006/relationships/hyperlink" Target="https://pgbackres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iff"/><Relationship Id="rId2" Type="http://schemas.openxmlformats.org/officeDocument/2006/relationships/image" Target="../media/image59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tiff"/><Relationship Id="rId4" Type="http://schemas.openxmlformats.org/officeDocument/2006/relationships/image" Target="../media/image61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about/news/postgresql-13-released-207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tiff"/><Relationship Id="rId11" Type="http://schemas.openxmlformats.org/officeDocument/2006/relationships/image" Target="../media/image20.png"/><Relationship Id="rId5" Type="http://schemas.openxmlformats.org/officeDocument/2006/relationships/image" Target="../media/image14.tiff"/><Relationship Id="rId10" Type="http://schemas.openxmlformats.org/officeDocument/2006/relationships/image" Target="../media/image19.png"/><Relationship Id="rId4" Type="http://schemas.openxmlformats.org/officeDocument/2006/relationships/image" Target="../media/image13.tiff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nfo.crunchydata.com/blog/enhancing-your-postgresql-12-security-with-the-cis-benchmark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info.crunchydata.com/news/crunchy-data-postgresql-security-technical-implementation-guide-now-availab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o.crunchydata.com/news/crunchy-certified-postgresql-12-achieves-in-evaluation-status-for-common-criteria-certification" TargetMode="External"/><Relationship Id="rId5" Type="http://schemas.openxmlformats.org/officeDocument/2006/relationships/image" Target="../media/image25.tiff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8948" y="2333314"/>
            <a:ext cx="8346977" cy="1085088"/>
          </a:xfrm>
        </p:spPr>
        <p:txBody>
          <a:bodyPr>
            <a:normAutofit/>
          </a:bodyPr>
          <a:lstStyle/>
          <a:p>
            <a:r>
              <a:rPr lang="en-US" dirty="0"/>
              <a:t>Crunchy Data overview 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05511" y="5187125"/>
            <a:ext cx="3914462" cy="1337661"/>
          </a:xfrm>
        </p:spPr>
        <p:txBody>
          <a:bodyPr>
            <a:normAutofit/>
          </a:bodyPr>
          <a:lstStyle/>
          <a:p>
            <a:r>
              <a:rPr lang="en-US" dirty="0"/>
              <a:t>David BAGLEY</a:t>
            </a:r>
          </a:p>
          <a:p>
            <a:r>
              <a:rPr lang="en-US" dirty="0"/>
              <a:t>Vice President Worldwide Sales</a:t>
            </a:r>
          </a:p>
          <a:p>
            <a:r>
              <a:rPr lang="en-US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32530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2953D3-C2BF-4B47-8687-CAFFB40A137E}"/>
              </a:ext>
            </a:extLst>
          </p:cNvPr>
          <p:cNvSpPr/>
          <p:nvPr/>
        </p:nvSpPr>
        <p:spPr>
          <a:xfrm>
            <a:off x="5887285" y="6586272"/>
            <a:ext cx="11400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CONFIDENTIAL</a:t>
            </a:r>
            <a:endParaRPr lang="en-US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1B404F-2B9D-5F4D-8B05-4FD2DBBB235B}"/>
              </a:ext>
            </a:extLst>
          </p:cNvPr>
          <p:cNvGrpSpPr/>
          <p:nvPr/>
        </p:nvGrpSpPr>
        <p:grpSpPr>
          <a:xfrm>
            <a:off x="3922542" y="5433434"/>
            <a:ext cx="7965670" cy="1058381"/>
            <a:chOff x="4206400" y="5253176"/>
            <a:chExt cx="7965670" cy="10583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FFF65-3612-DC45-9744-DCFFF42C5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6815" y="5253176"/>
              <a:ext cx="2535255" cy="727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2E2E87-ED11-BA40-80E2-9EC18F3AB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6400" y="5596413"/>
              <a:ext cx="1424591" cy="71514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E25810-6474-2548-9C78-5B2828EB3043}"/>
              </a:ext>
            </a:extLst>
          </p:cNvPr>
          <p:cNvGrpSpPr/>
          <p:nvPr/>
        </p:nvGrpSpPr>
        <p:grpSpPr>
          <a:xfrm>
            <a:off x="657955" y="1276318"/>
            <a:ext cx="10458660" cy="3598640"/>
            <a:chOff x="944494" y="804004"/>
            <a:chExt cx="11602706" cy="39922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4F6095-E63F-9244-A38F-B26147F7F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3063" y="3228273"/>
              <a:ext cx="1568017" cy="15680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4500C5-D485-3941-BD4A-910871217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9911" y="804004"/>
              <a:ext cx="3207289" cy="6655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8BACF2-75A0-A446-9D8E-4A637693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494" y="3707727"/>
              <a:ext cx="1754280" cy="102728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E6E87-B082-8E46-AF84-FE42E8864AC0}"/>
              </a:ext>
            </a:extLst>
          </p:cNvPr>
          <p:cNvGrpSpPr/>
          <p:nvPr/>
        </p:nvGrpSpPr>
        <p:grpSpPr>
          <a:xfrm>
            <a:off x="548630" y="1217368"/>
            <a:ext cx="8339427" cy="5212966"/>
            <a:chOff x="722780" y="1166073"/>
            <a:chExt cx="8975307" cy="56104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DFC5CBC-7B82-BE40-B545-F12393156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28036" y="1237925"/>
              <a:ext cx="2030023" cy="20300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831CAF-EC5F-4E4E-AD6A-D6665B1F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0322" y="6219397"/>
              <a:ext cx="3817765" cy="55713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BC776B-9C3F-CD44-9626-6D83E237B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2780" y="1166073"/>
              <a:ext cx="2458515" cy="803934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263121C2-AC02-AA4C-9F79-FB25B0FB71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8344" y="2706335"/>
            <a:ext cx="3126883" cy="3126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4C01CB-27E0-ED43-A3A9-678C604462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709" y="3010231"/>
            <a:ext cx="1354924" cy="61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6F587E-A81F-8144-922C-56DFDDE28B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0635" y="2726349"/>
            <a:ext cx="2683294" cy="4710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30BCE1-D8B8-C040-80DC-4E19A1A39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67294" y="5356703"/>
            <a:ext cx="2267772" cy="65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7B1809-E9FE-D94A-BC38-339AC57A00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3581" y="5110981"/>
            <a:ext cx="2938880" cy="373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BF8058-77F8-A440-BBD3-695A66F96D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4398" y="2566002"/>
            <a:ext cx="2358176" cy="8113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3D2CC6-A067-1943-B839-8BCF31AF44E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345" y="4903382"/>
            <a:ext cx="1752600" cy="5835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4AC94B-F173-E04A-A6C2-9D5BEA64DC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49864" y="4879158"/>
            <a:ext cx="1057275" cy="7151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B1B245-C240-AB44-AE78-B710E14905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65263" y="2657187"/>
            <a:ext cx="1285875" cy="1476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CB9A4C-863C-9149-8F7A-ECD93564C0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4654" y="5547897"/>
            <a:ext cx="1038375" cy="10383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A77531-FA43-F542-A411-B56E492401C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67758" y="5910836"/>
            <a:ext cx="1390650" cy="57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8CE453-9327-E148-B7CB-B219122CDF5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16730" y="4433133"/>
            <a:ext cx="1514475" cy="6191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92187E-B3F9-AD45-B45B-4F1D53DF6E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775" y="2124396"/>
            <a:ext cx="1747756" cy="6019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CD5E81-E488-444B-8041-AD6C7330DA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31230" y="4103263"/>
            <a:ext cx="1057275" cy="1133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E7A49E-5E58-8642-8A7D-36C6B8382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16393" y="2073272"/>
            <a:ext cx="1685925" cy="371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B40E7A-A9DC-E244-B58F-2F5652672B3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51001" y="4518547"/>
            <a:ext cx="1159801" cy="9123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026595-82ED-A942-890F-2AD217F34F4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50047" y="3952319"/>
            <a:ext cx="1123950" cy="5143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4C984B-097D-2247-9ECF-A77652E4AB3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654668" y="3719593"/>
            <a:ext cx="2876550" cy="590550"/>
          </a:xfrm>
          <a:prstGeom prst="rect">
            <a:avLst/>
          </a:prstGeom>
        </p:spPr>
      </p:pic>
      <p:pic>
        <p:nvPicPr>
          <p:cNvPr id="36" name="Picture 2" descr="Environmental Projects - Clover Leaf Solutions">
            <a:extLst>
              <a:ext uri="{FF2B5EF4-FFF2-40B4-BE49-F238E27FC236}">
                <a16:creationId xmlns:a16="http://schemas.microsoft.com/office/drawing/2014/main" id="{4C842221-D194-7640-9CA3-5AE87037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19" y="3762145"/>
            <a:ext cx="1273106" cy="115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8B6F21-43FF-9B4F-8898-CA0C3D3F2DB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29451" y="2020866"/>
            <a:ext cx="1671729" cy="5429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BAFB75-01CB-5749-8B93-09223942A26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42585" y="1883551"/>
            <a:ext cx="3955850" cy="5577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6C2D8B-5B58-E649-B487-4069A56616C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292996" y="1169286"/>
            <a:ext cx="1190625" cy="5905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B1B8E0-DCF6-4D4D-BAF6-9C6FA7EC5459}"/>
              </a:ext>
            </a:extLst>
          </p:cNvPr>
          <p:cNvSpPr txBox="1"/>
          <p:nvPr/>
        </p:nvSpPr>
        <p:spPr>
          <a:xfrm>
            <a:off x="4583599" y="1248096"/>
            <a:ext cx="275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Switzerland Financial Exchange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E2D9DBEF-71E9-5A45-8C43-F060E224C05F}"/>
              </a:ext>
            </a:extLst>
          </p:cNvPr>
          <p:cNvSpPr txBox="1">
            <a:spLocks/>
          </p:cNvSpPr>
          <p:nvPr/>
        </p:nvSpPr>
        <p:spPr>
          <a:xfrm>
            <a:off x="0" y="95447"/>
            <a:ext cx="12191999" cy="811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Crunchy Data small sample of customers: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1EDD586-DB7A-4ED9-82F3-DED51DE907E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547730" y="2831542"/>
            <a:ext cx="2379597" cy="6071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7C020-A55E-4F2D-9B9E-00A38A9EAF8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481684" y="3252871"/>
            <a:ext cx="2428875" cy="4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2292" y="925552"/>
            <a:ext cx="11052556" cy="5592454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7200" b="1" dirty="0"/>
              <a:t>Crunchy Data Resilient HA Postgres Platform</a:t>
            </a:r>
            <a:r>
              <a:rPr lang="en-US" sz="7200" dirty="0"/>
              <a:t> with Ansible Automation:</a:t>
            </a:r>
          </a:p>
          <a:p>
            <a:pPr marL="0" indent="0">
              <a:buNone/>
            </a:pPr>
            <a:r>
              <a:rPr lang="en-US" sz="7200" u="sng" dirty="0">
                <a:hlinkClick r:id="rId3"/>
              </a:rPr>
              <a:t>https://www.crunchydata.com/products/crunchy-postgresql-high-availability-suite/</a:t>
            </a:r>
            <a:endParaRPr lang="en-US" sz="7200" dirty="0"/>
          </a:p>
          <a:p>
            <a:pPr lvl="0"/>
            <a:r>
              <a:rPr lang="en-US" sz="7200" b="1" dirty="0"/>
              <a:t>pgBackRest: backup and restore tool</a:t>
            </a:r>
            <a:r>
              <a:rPr lang="en-US" sz="7200" dirty="0"/>
              <a:t>, widely considered to be the most robust and reliable option for Postgres. The primary author and maintainer is a Principal Engineer at Crunchy Data.</a:t>
            </a:r>
          </a:p>
          <a:p>
            <a:pPr marL="0" indent="0">
              <a:buNone/>
            </a:pPr>
            <a:r>
              <a:rPr lang="en-US" sz="7200" u="sng" dirty="0">
                <a:hlinkClick r:id="rId4"/>
              </a:rPr>
              <a:t>https://pgbackrest.org/</a:t>
            </a:r>
            <a:endParaRPr lang="en-US" sz="7200" dirty="0"/>
          </a:p>
          <a:p>
            <a:r>
              <a:rPr lang="en-US" sz="7200" b="1" dirty="0"/>
              <a:t>Crunchy Postgres Container and Operator platform</a:t>
            </a:r>
            <a:r>
              <a:rPr lang="en-US" sz="7200" dirty="0"/>
              <a:t> for Kubernetes &amp; Red Hat Open Shift</a:t>
            </a:r>
          </a:p>
          <a:p>
            <a:pPr marL="0" indent="0">
              <a:buNone/>
            </a:pPr>
            <a:r>
              <a:rPr lang="en-US" sz="7200" u="sng" dirty="0">
                <a:hlinkClick r:id="rId5"/>
              </a:rPr>
              <a:t>https://www.crunchydata.com/products/crunchy-postgresql-for-kubernetes/</a:t>
            </a:r>
            <a:endParaRPr lang="en-US" sz="7200" dirty="0"/>
          </a:p>
          <a:p>
            <a:pPr marL="0" indent="0">
              <a:buNone/>
            </a:pPr>
            <a:r>
              <a:rPr lang="en-US" sz="7200" u="sng" dirty="0">
                <a:hlinkClick r:id="rId6"/>
              </a:rPr>
              <a:t>https://github.com/CrunchyData/postgres-operator</a:t>
            </a:r>
            <a:endParaRPr lang="en-US" sz="7200" dirty="0"/>
          </a:p>
          <a:p>
            <a:pPr lvl="0"/>
            <a:r>
              <a:rPr lang="en-US" sz="7200" b="1" dirty="0"/>
              <a:t>pgMonitor:</a:t>
            </a:r>
            <a:r>
              <a:rPr lang="en-US" sz="7200" dirty="0"/>
              <a:t> your all-in-one tool to easily create an environment to visualize the health and performance of your Postgres clusters.  Built on Prometheus &amp; Grafana, supported by Crunchy Data.</a:t>
            </a:r>
          </a:p>
          <a:p>
            <a:pPr marL="0" indent="0">
              <a:buNone/>
            </a:pPr>
            <a:r>
              <a:rPr lang="en-US" sz="7200" u="sng" dirty="0">
                <a:hlinkClick r:id="rId7"/>
              </a:rPr>
              <a:t>https://github.com/CrunchyData/pgmonitor</a:t>
            </a:r>
            <a:endParaRPr lang="en-US" sz="7200" u="sng" dirty="0"/>
          </a:p>
          <a:p>
            <a:r>
              <a:rPr lang="en-US" sz="7200" b="1" dirty="0"/>
              <a:t>Crunchy Spatial: “It’s PostGIS, for the Web”</a:t>
            </a:r>
          </a:p>
          <a:p>
            <a:pPr marL="254000" lvl="1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7200" dirty="0">
                <a:hlinkClick r:id="rId8"/>
              </a:rPr>
              <a:t>https://www.crunchydata.com/products/crunchy-spatial/</a:t>
            </a:r>
            <a:endParaRPr lang="en-US" sz="7200" dirty="0">
              <a:solidFill>
                <a:schemeClr val="dk1"/>
              </a:solidFill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882" y="79066"/>
            <a:ext cx="11360826" cy="846486"/>
          </a:xfrm>
        </p:spPr>
        <p:txBody>
          <a:bodyPr>
            <a:normAutofit fontScale="90000"/>
          </a:bodyPr>
          <a:lstStyle/>
          <a:p>
            <a:r>
              <a:rPr lang="en-US" dirty="0"/>
              <a:t>A few examples of Crunchy Data authored technologies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6E3B4CEE-FEAD-6F41-A966-46764D23703D}"/>
              </a:ext>
            </a:extLst>
          </p:cNvPr>
          <p:cNvSpPr txBox="1">
            <a:spLocks/>
          </p:cNvSpPr>
          <p:nvPr/>
        </p:nvSpPr>
        <p:spPr>
          <a:xfrm>
            <a:off x="1284892" y="1160092"/>
            <a:ext cx="4233631" cy="150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Crunchy Data</a:t>
            </a:r>
          </a:p>
          <a:p>
            <a:pPr algn="r"/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+ </a:t>
            </a:r>
            <a:r>
              <a:rPr lang="en-US" sz="44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Red Hat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2A850-1F6A-8949-A18A-0C54BFA8B3AD}"/>
              </a:ext>
            </a:extLst>
          </p:cNvPr>
          <p:cNvSpPr/>
          <p:nvPr/>
        </p:nvSpPr>
        <p:spPr>
          <a:xfrm>
            <a:off x="7004874" y="3222880"/>
            <a:ext cx="4903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Level 5 Certified PostgreSQL Operator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C3D98-BE5D-9648-8E23-E2D6B924D519}"/>
              </a:ext>
            </a:extLst>
          </p:cNvPr>
          <p:cNvSpPr/>
          <p:nvPr/>
        </p:nvSpPr>
        <p:spPr>
          <a:xfrm>
            <a:off x="405217" y="2678960"/>
            <a:ext cx="5113306" cy="354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1800"/>
              </a:spcBef>
              <a:spcAft>
                <a:spcPts val="400"/>
              </a:spcAft>
            </a:pP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Crunchy Data is a Global Technology Partner with Certified PostgreSQL Technology for a Variety of Platforms</a:t>
            </a:r>
          </a:p>
          <a:p>
            <a:pPr lvl="0" algn="r">
              <a:spcBef>
                <a:spcPts val="1800"/>
              </a:spcBef>
              <a:spcAft>
                <a:spcPts val="400"/>
              </a:spcAft>
            </a:pPr>
            <a:r>
              <a:rPr lang="en-US" b="1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Crunchy Data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can help Red Hat Customers confidentially deploy PostgreSQL as an open source </a:t>
            </a:r>
            <a:r>
              <a:rPr lang="en-US" b="1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alternative to legacy technologies like Oracle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– ensuring the Red Hat Customers continue to rely on trusted open source infrastructure technology. </a:t>
            </a:r>
          </a:p>
          <a:p>
            <a:pPr lvl="0" algn="r">
              <a:spcBef>
                <a:spcPts val="1800"/>
              </a:spcBef>
              <a:spcAft>
                <a:spcPts val="400"/>
              </a:spcAft>
            </a:pPr>
            <a:endParaRPr lang="en-US" sz="2000" b="1" dirty="0">
              <a:uFill>
                <a:solidFill>
                  <a:srgbClr val="000000"/>
                </a:solidFill>
              </a:u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3B4D6B-FB0C-604B-B7EC-625DA1F30BA6}"/>
              </a:ext>
            </a:extLst>
          </p:cNvPr>
          <p:cNvCxnSpPr>
            <a:cxnSpLocks/>
          </p:cNvCxnSpPr>
          <p:nvPr/>
        </p:nvCxnSpPr>
        <p:spPr>
          <a:xfrm>
            <a:off x="5816542" y="820034"/>
            <a:ext cx="0" cy="5243332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B1B11AA-A89B-6641-B49D-FC71026CBE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500" y="3121839"/>
            <a:ext cx="596900" cy="596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698821-C8D5-2540-A87F-EA5E42ABAC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1113" y="4974248"/>
            <a:ext cx="622300" cy="622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B0DD99-CF47-FF49-9ED2-2A0E3EF3C6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500" y="4058724"/>
            <a:ext cx="596900" cy="596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3E64BFD-DE5C-AF46-907F-D5AE9A1A5F07}"/>
              </a:ext>
            </a:extLst>
          </p:cNvPr>
          <p:cNvSpPr/>
          <p:nvPr/>
        </p:nvSpPr>
        <p:spPr>
          <a:xfrm>
            <a:off x="7004873" y="4159765"/>
            <a:ext cx="40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Crunchy Data &amp; Ansible Tower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D62F6B-B591-2745-84BE-49F44E8EE5EE}"/>
              </a:ext>
            </a:extLst>
          </p:cNvPr>
          <p:cNvSpPr/>
          <p:nvPr/>
        </p:nvSpPr>
        <p:spPr>
          <a:xfrm>
            <a:off x="7004873" y="5073768"/>
            <a:ext cx="40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Crunchy Data &amp; Quay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9BA29-4F01-1E4D-9A2E-1A0049EF788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393" y="2256079"/>
            <a:ext cx="647700" cy="596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2974D4-5E6B-6641-BFEC-DB9FF70934AB}"/>
              </a:ext>
            </a:extLst>
          </p:cNvPr>
          <p:cNvSpPr/>
          <p:nvPr/>
        </p:nvSpPr>
        <p:spPr>
          <a:xfrm>
            <a:off x="7004874" y="2335524"/>
            <a:ext cx="40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Crunchy Data &amp; OpenShift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2C357-DCB7-D047-AB5D-43A9A6D5FA18}"/>
              </a:ext>
            </a:extLst>
          </p:cNvPr>
          <p:cNvSpPr/>
          <p:nvPr/>
        </p:nvSpPr>
        <p:spPr>
          <a:xfrm>
            <a:off x="6142047" y="1265259"/>
            <a:ext cx="5258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Advanced PostgreSQL Solutions for Leading Red Hat Technology including: </a:t>
            </a:r>
          </a:p>
        </p:txBody>
      </p:sp>
    </p:spTree>
    <p:extLst>
      <p:ext uri="{BB962C8B-B14F-4D97-AF65-F5344CB8AC3E}">
        <p14:creationId xmlns:p14="http://schemas.microsoft.com/office/powerpoint/2010/main" val="589260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242" y="926334"/>
            <a:ext cx="11552091" cy="5592454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Leading contributor to Postgres code, with world class technical talent </a:t>
            </a:r>
            <a:endParaRPr lang="en-US" sz="8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100% Open-Source Technology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forced vendor lock 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proprietary software licensing fees.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trading of 1 proprietary platform for another  </a:t>
            </a:r>
            <a:endParaRPr lang="en-US" sz="8000" u="sn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“Engineering-quality” support: Skilled Postgres Engineers on call 24 x 365, 1 hour SLA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Commitment to Security conscious enterprises.  Our roots are in the US IC, DOD &amp; other Federal Government agencies, where security, scalability &amp; reliability are priorities.  Author &amp; maintainer of the DISA STIG and CIS Benchmark for Postgres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&amp; Platform Agnostic-  AWS, GCP, Azure, Private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Mature Postgres Container Platform &amp; Kubernetes Operator for DBaaS at enterprise scale.  5+ years since original development, &amp; in production for 3.5+ years. Strong partnership w/ Red Hat</a:t>
            </a:r>
          </a:p>
          <a:p>
            <a:pPr marL="254000" lvl="1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dk1"/>
              </a:solidFill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882" y="79066"/>
            <a:ext cx="10904917" cy="846486"/>
          </a:xfrm>
        </p:spPr>
        <p:txBody>
          <a:bodyPr>
            <a:normAutofit/>
          </a:bodyPr>
          <a:lstStyle/>
          <a:p>
            <a:r>
              <a:rPr lang="en-US" dirty="0"/>
              <a:t>Why Crunchy Data?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657" y="79066"/>
            <a:ext cx="10515600" cy="84648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Crunchy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7"/>
            <a:ext cx="10940102" cy="275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The leading provider of trusted open source Postgres technology, support and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7311" y="5147144"/>
            <a:ext cx="8311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Powering Innovation With The World’s Most Advanced Open-Source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569" y="3078480"/>
            <a:ext cx="5180729" cy="18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E0EB3D1-9C07-094F-B4F8-A91094411162}"/>
              </a:ext>
            </a:extLst>
          </p:cNvPr>
          <p:cNvSpPr txBox="1">
            <a:spLocks/>
          </p:cNvSpPr>
          <p:nvPr/>
        </p:nvSpPr>
        <p:spPr>
          <a:xfrm>
            <a:off x="634795" y="261778"/>
            <a:ext cx="10985705" cy="12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Postgres Evolution &amp; Expansion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9C8F1B-8760-CE49-A4B2-3D8EA344E1C5}"/>
              </a:ext>
            </a:extLst>
          </p:cNvPr>
          <p:cNvCxnSpPr>
            <a:cxnSpLocks/>
          </p:cNvCxnSpPr>
          <p:nvPr/>
        </p:nvCxnSpPr>
        <p:spPr>
          <a:xfrm>
            <a:off x="634795" y="1501018"/>
            <a:ext cx="10985705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C621B7-B6BF-3145-9E68-AF08E95C4704}"/>
              </a:ext>
            </a:extLst>
          </p:cNvPr>
          <p:cNvSpPr/>
          <p:nvPr/>
        </p:nvSpPr>
        <p:spPr>
          <a:xfrm>
            <a:off x="630070" y="1850500"/>
            <a:ext cx="48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The Postgres relational database has over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33 years of development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 and has been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open source since 1996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795FC-0232-7D47-AE28-C03C21C6994F}"/>
              </a:ext>
            </a:extLst>
          </p:cNvPr>
          <p:cNvSpPr/>
          <p:nvPr/>
        </p:nvSpPr>
        <p:spPr>
          <a:xfrm>
            <a:off x="630070" y="3130660"/>
            <a:ext cx="48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“Linux of Databases”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: no single vendor; no one company or person can own or sell Postgres </a:t>
            </a:r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08ECA-46DE-C545-9111-BC3B32307AF7}"/>
              </a:ext>
            </a:extLst>
          </p:cNvPr>
          <p:cNvSpPr/>
          <p:nvPr/>
        </p:nvSpPr>
        <p:spPr>
          <a:xfrm>
            <a:off x="630070" y="4337668"/>
            <a:ext cx="4890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Recent Postgres releases have brought it to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 parity with popular proprietary databases, &amp; exceeding in some capabilities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757DC-0D71-5F46-8864-7843B140E679}"/>
              </a:ext>
            </a:extLst>
          </p:cNvPr>
          <p:cNvSpPr/>
          <p:nvPr/>
        </p:nvSpPr>
        <p:spPr>
          <a:xfrm>
            <a:off x="6153046" y="1896320"/>
            <a:ext cx="4890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Postgres’ extensibility allows it to handle NoSQL workloads, accommodate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developer language preferences,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and provide full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transaction safety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and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data integrity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D038A-2452-2344-B312-30209C25F7FD}"/>
              </a:ext>
            </a:extLst>
          </p:cNvPr>
          <p:cNvSpPr/>
          <p:nvPr/>
        </p:nvSpPr>
        <p:spPr>
          <a:xfrm>
            <a:off x="6251017" y="3130660"/>
            <a:ext cx="48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DB-Engines database ranking has Postgres as the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#1 growing database in 2017, 2018 and 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2A850-57D4-7845-80B4-F7ED6FAAABCF}"/>
              </a:ext>
            </a:extLst>
          </p:cNvPr>
          <p:cNvSpPr/>
          <p:nvPr/>
        </p:nvSpPr>
        <p:spPr>
          <a:xfrm>
            <a:off x="6251017" y="4337668"/>
            <a:ext cx="5102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V13 in GA Production September 2020.  Major release every Fall, 5-year support cycle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2285C-ABE1-4C48-8CFB-264BF26CB6AF}"/>
              </a:ext>
            </a:extLst>
          </p:cNvPr>
          <p:cNvSpPr/>
          <p:nvPr/>
        </p:nvSpPr>
        <p:spPr>
          <a:xfrm>
            <a:off x="656617" y="5808103"/>
            <a:ext cx="6573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95527" hangingPunct="1">
              <a:spcBef>
                <a:spcPts val="800"/>
              </a:spcBef>
              <a:defRPr sz="2088"/>
            </a:pPr>
            <a:r>
              <a:rPr lang="en-US" sz="1600" dirty="0">
                <a:latin typeface="Helvetica Neue UltraLight" panose="02000206000000020004" pitchFamily="2" charset="0"/>
                <a:ea typeface="Helvetica Neue UltraLight" panose="02000206000000020004" pitchFamily="2" charset="0"/>
                <a:hlinkClick r:id="rId3"/>
              </a:rPr>
              <a:t>https://www.postgresql.org/about/news/postgresql-13-released-2077/</a:t>
            </a:r>
            <a:endParaRPr lang="en-US" sz="1600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984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883" y="970472"/>
            <a:ext cx="11377357" cy="5900738"/>
          </a:xfrm>
        </p:spPr>
        <p:txBody>
          <a:bodyPr>
            <a:normAutofit fontScale="85000" lnSpcReduction="10000"/>
          </a:bodyPr>
          <a:lstStyle/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Trebuchet MS"/>
              </a:rPr>
              <a:t>USA Virginia and South Carolina Corporate Headquarters, global customer locations 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sym typeface="Trebuchet MS"/>
              </a:rPr>
              <a:t>Founded with early Postgres requirements at the USA Department of Defense &amp; Intelligence Community.  </a:t>
            </a:r>
            <a:r>
              <a:rPr lang="en-US" dirty="0">
                <a:solidFill>
                  <a:schemeClr val="dk1"/>
                </a:solidFill>
                <a:sym typeface="Trebuchet MS"/>
              </a:rPr>
              <a:t>Crunchy Data is a trusted advisor on several large-scale missions.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Trebuchet MS"/>
              </a:rPr>
              <a:t>Key emphasis on the security, scalability and reliability of Postgres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World class PostgreSQL expertise.  </a:t>
            </a:r>
          </a:p>
          <a:p>
            <a:pPr marL="914400" lvl="1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Postgres Engineering Team includes Core Developers, Committers and Major Contributors. </a:t>
            </a:r>
          </a:p>
          <a:p>
            <a:pPr marL="939800" lvl="2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A software company with open-source based products to run Postgres @ enterprise scale 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Support from 100% Skilled Postgres engineers, all Level 2+ 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Significant presence globally in both Commercial &amp; Government markets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Open Source- No proprietary license fees.  </a:t>
            </a:r>
          </a:p>
          <a:p>
            <a:pPr marL="914400" lvl="1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Business model:</a:t>
            </a:r>
          </a:p>
          <a:p>
            <a:pPr marL="1371600" lvl="2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Support Subscription on Trusted Distribution of Postgres</a:t>
            </a:r>
          </a:p>
          <a:p>
            <a:pPr marL="1371600" lvl="2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Professional Services &amp; Training for Support customers</a:t>
            </a:r>
            <a:endParaRPr lang="en-US" dirty="0">
              <a:solidFill>
                <a:schemeClr val="dk1"/>
              </a:solidFill>
              <a:latin typeface="Helvetica Neue" panose="02000503000000020004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Crunchy Data Corporate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718" y="1270936"/>
            <a:ext cx="11081682" cy="4779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Heavily invested in the past, present, &amp; future of Postgres,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a team that contributes approximately 1/3 of the on-going code.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100% Open-Source focused technology. No proprietary licensing fees.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Business model is a Support subscription, with optional consulting services &amp; training. Software company in tandem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 sz="1800" u="sn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“Engineering-quality”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Worldwide support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Skilled Postgres Engineers,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 x 365, 1 hour SLA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Customer facing Committers &amp; Major Contributors, + “reach back” for Support inquiries.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Also, we will  guarantee to assign Postgres “Committers” to JPMC for training &amp; architecture guidance.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Commitment to Security conscious enterprises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Our company roots began in the USA Federal Intelligence Community and Department of Defense, where Security is priority #1.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 focus with customers to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automate, standardize, and deploy High Availability Postgres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environments through “DBaaS” &amp; “Infrastructure as Code”.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54000" lvl="1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1600" dirty="0">
              <a:solidFill>
                <a:schemeClr val="dk1"/>
              </a:solidFill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436" y="97878"/>
            <a:ext cx="10904917" cy="846486"/>
          </a:xfrm>
        </p:spPr>
        <p:txBody>
          <a:bodyPr>
            <a:normAutofit/>
          </a:bodyPr>
          <a:lstStyle/>
          <a:p>
            <a:r>
              <a:rPr lang="en-US" sz="3200" dirty="0"/>
              <a:t>Crunchy Data Key Company Distinctions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554957"/>
            <a:ext cx="705436" cy="31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002460-582C-4D4A-89DB-D666105F50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CF9CD-7DF0-D441-8FC4-35DAC800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84" y="823954"/>
            <a:ext cx="564758" cy="509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60D62E-ACCD-DD41-A90E-047136A332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85" y="2341044"/>
            <a:ext cx="561280" cy="561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DDA99-AB0E-024B-8248-D30A758001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65" y="1510372"/>
            <a:ext cx="561280" cy="561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D9FA8-AF06-EA44-B5BE-B2C1BDB1CDF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996" y="5435201"/>
            <a:ext cx="562120" cy="562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E4EDD-A3AB-6744-9337-231A2F7EDBE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597" y="3899108"/>
            <a:ext cx="577781" cy="577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89350-4EF5-3549-B144-1451EFC4EA4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428" y="3093440"/>
            <a:ext cx="562120" cy="58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D00BA-5996-6E42-9528-3F3F621FA56D}"/>
              </a:ext>
            </a:extLst>
          </p:cNvPr>
          <p:cNvSpPr txBox="1"/>
          <p:nvPr/>
        </p:nvSpPr>
        <p:spPr>
          <a:xfrm>
            <a:off x="1219631" y="807512"/>
            <a:ext cx="8194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Tom Lane, Executive Engineer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community Core Team member and Committer</a:t>
            </a:r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Stephen Frost, Chief Technology Officer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 and Committer</a:t>
            </a:r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Joe Conway, VP of PostgreSQL Engineering 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 and Committer for 18 years</a:t>
            </a:r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Dave Cramer, Senior Data Architect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Contributor, primary maintainer of JDBC driver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David Steele, Principal Data Architect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Contributor, primary author of pgBackRest and pgAudit</a:t>
            </a:r>
          </a:p>
          <a:p>
            <a:endParaRPr lang="en-US" sz="1700" i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Paul Ramsey, Executive Geospatial Engineer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Chair of the PostGIS Project Steering Committee and Committer</a:t>
            </a:r>
          </a:p>
          <a:p>
            <a:endParaRPr lang="en-US" sz="1700" b="1" dirty="0">
              <a:solidFill>
                <a:srgbClr val="005A9B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Greg Smith, PostgreSQL Evangelist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 &amp; </a:t>
            </a:r>
            <a:r>
              <a:rPr lang="en-US" sz="1700" dirty="0">
                <a:latin typeface="Helvetica Neue" charset="0"/>
                <a:ea typeface="Helvetica Neue" charset="0"/>
                <a:cs typeface="Helvetica Neue" charset="0"/>
              </a:rPr>
              <a:t>author of “High Performance PostgreSQL”</a:t>
            </a:r>
          </a:p>
          <a:p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Jonathan Katz, VP of Platform Engineering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Core Team Member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Picture 2" descr="Profile photo for Paul Ramsey">
            <a:extLst>
              <a:ext uri="{FF2B5EF4-FFF2-40B4-BE49-F238E27FC236}">
                <a16:creationId xmlns:a16="http://schemas.microsoft.com/office/drawing/2014/main" id="{06E691C9-3451-304D-8106-ABCF6323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8" y="4614535"/>
            <a:ext cx="572528" cy="5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8F692D30-3037-774A-B228-C0F9E17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70" y="-134901"/>
            <a:ext cx="11752967" cy="846486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Unsurpassed Expertise – A Few Senior Tech Staff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28ACE-BE13-6544-B569-6A4C82CE3F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30" y="4225727"/>
            <a:ext cx="1553140" cy="1891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19951C-3C5D-664E-8177-156F5039D3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5" y="1275257"/>
            <a:ext cx="1187190" cy="1224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AF57E0-BE7F-5D40-8A5A-76196F67CD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54" y="2768207"/>
            <a:ext cx="2078197" cy="1224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A8CAA0-9A56-46A0-B8E2-237CF2425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895" y="6132299"/>
            <a:ext cx="837736" cy="6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7328" y="4268"/>
            <a:ext cx="10945906" cy="1325563"/>
          </a:xfrm>
        </p:spPr>
        <p:txBody>
          <a:bodyPr>
            <a:normAutofit/>
          </a:bodyPr>
          <a:lstStyle/>
          <a:p>
            <a:r>
              <a:rPr lang="en-US" dirty="0"/>
              <a:t>Market Leading Certifications &amp;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54957"/>
            <a:ext cx="705436" cy="31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002460-582C-4D4A-89DB-D666105F507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1949" y="3120535"/>
            <a:ext cx="1081285" cy="1081285"/>
          </a:xfrm>
          <a:prstGeom prst="rect">
            <a:avLst/>
          </a:prstGeom>
        </p:spPr>
      </p:pic>
      <p:pic>
        <p:nvPicPr>
          <p:cNvPr id="6" name="Picture 5" descr="https://lh4.googleusercontent.com/Qlml7t2184bfBo8XqI-O8ximf_OiZunXsalQm2bvNIHe-wM2r4RUDkit5uWDCuj4zInMUDs5FFp7zKF63NOi8WZWQkBHEjaZgaLlsB-gZSd02ad7kv63e42rmcSalyywEEEthBm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7559" y="1361083"/>
            <a:ext cx="830064" cy="10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4543" y="4620125"/>
            <a:ext cx="1124641" cy="112464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AD4A8D-8214-44F2-B34F-ADBC2C60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91" y="1433739"/>
            <a:ext cx="11331017" cy="472933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/>
              <a:t>Common Criteria Certification at EAL2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Crunchy Certified PostgreSQL 12 Achieves In Evaluation Status for Common Criteria Certification (crunchydata.com)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Author of USA Department of Defense Postgres “STIG”</a:t>
            </a:r>
          </a:p>
          <a:p>
            <a:pPr marL="0" indent="0">
              <a:buNone/>
            </a:pPr>
            <a:r>
              <a:rPr lang="en-US" sz="1800" dirty="0">
                <a:hlinkClick r:id="rId7"/>
              </a:rPr>
              <a:t>Crunchy Data PostgreSQL Security Technical Implementation Guide Now Available</a:t>
            </a:r>
            <a:endParaRPr lang="en-US" sz="2800" b="1" dirty="0"/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Author of CIS (Center for Internet Security) Benchmark  </a:t>
            </a:r>
          </a:p>
          <a:p>
            <a:pPr marL="0" indent="0">
              <a:buNone/>
            </a:pPr>
            <a:r>
              <a:rPr lang="en-US" sz="1800" dirty="0">
                <a:hlinkClick r:id="rId8"/>
              </a:rPr>
              <a:t>Enhancing PostgreSQL 12 Security with the CIS Benchmark (crunchydata.com)</a:t>
            </a:r>
            <a:endParaRPr lang="en-US" sz="1800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4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171575"/>
            <a:ext cx="5181600" cy="500538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5A9B"/>
                </a:solidFill>
              </a:rPr>
              <a:t>Experienced Postgres Engineers assist with your site’s Postgres implementation and operation.</a:t>
            </a:r>
          </a:p>
          <a:p>
            <a:pPr lvl="1"/>
            <a:r>
              <a:rPr lang="en-US" dirty="0"/>
              <a:t>Software bug break/fix</a:t>
            </a:r>
          </a:p>
          <a:p>
            <a:pPr lvl="1"/>
            <a:r>
              <a:rPr lang="en-US" dirty="0"/>
              <a:t>Security patch notifications, explanations, and installation assistance</a:t>
            </a:r>
          </a:p>
          <a:p>
            <a:pPr lvl="1"/>
            <a:r>
              <a:rPr lang="en-US" dirty="0"/>
              <a:t>Guidance on upgrading to a new release</a:t>
            </a:r>
          </a:p>
          <a:p>
            <a:pPr lvl="1"/>
            <a:r>
              <a:rPr lang="en-US" dirty="0"/>
              <a:t>Configuration assistance for high availability and scalability</a:t>
            </a:r>
          </a:p>
          <a:p>
            <a:pPr lvl="1"/>
            <a:r>
              <a:rPr lang="en-US" dirty="0"/>
              <a:t>Performance tuning and optimization suggestions</a:t>
            </a:r>
          </a:p>
          <a:p>
            <a:pPr lvl="1"/>
            <a:r>
              <a:rPr lang="en-US" dirty="0"/>
              <a:t>Review of new PostgreSQL features and how to use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171575"/>
            <a:ext cx="5181600" cy="50053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5A9B"/>
                </a:solidFill>
              </a:rPr>
              <a:t>24x7x365 Availability of engineering level support resources</a:t>
            </a:r>
          </a:p>
          <a:p>
            <a:pPr lvl="1"/>
            <a:r>
              <a:rPr lang="en-US" dirty="0"/>
              <a:t>1 hour/less response SLA for all incidents, unlimited # of inquiries</a:t>
            </a:r>
          </a:p>
          <a:p>
            <a:pPr lvl="1"/>
            <a:r>
              <a:rPr lang="en-US" dirty="0"/>
              <a:t>Continuity of ticket management, one primary contact from open to close</a:t>
            </a:r>
          </a:p>
          <a:p>
            <a:pPr lvl="1"/>
            <a:r>
              <a:rPr lang="en-US" dirty="0"/>
              <a:t>Support with only skilled PostgreSQL engineers, </a:t>
            </a:r>
            <a:r>
              <a:rPr lang="en-US" b="1" dirty="0"/>
              <a:t>all Level 2+.</a:t>
            </a:r>
          </a:p>
          <a:p>
            <a:r>
              <a:rPr lang="en-US" b="1" dirty="0">
                <a:solidFill>
                  <a:srgbClr val="005A9B"/>
                </a:solidFill>
              </a:rPr>
              <a:t>System Assessment to get started</a:t>
            </a:r>
          </a:p>
          <a:p>
            <a:r>
              <a:rPr lang="en-US" b="1" dirty="0">
                <a:solidFill>
                  <a:srgbClr val="005A9B"/>
                </a:solidFill>
              </a:rPr>
              <a:t>Support for all Crunchy Data software</a:t>
            </a:r>
          </a:p>
          <a:p>
            <a:r>
              <a:rPr lang="en-US" b="1" dirty="0">
                <a:solidFill>
                  <a:srgbClr val="005A9B"/>
                </a:solidFill>
              </a:rPr>
              <a:t>“Reach-back” to entire team of Postgres Committers &amp; Major Contributors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2" y="79066"/>
            <a:ext cx="10904917" cy="846486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Crunchy Data Secure Enterprise Support Model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E0EB3D1-9C07-094F-B4F8-A91094411162}"/>
              </a:ext>
            </a:extLst>
          </p:cNvPr>
          <p:cNvSpPr txBox="1">
            <a:spLocks/>
          </p:cNvSpPr>
          <p:nvPr/>
        </p:nvSpPr>
        <p:spPr>
          <a:xfrm>
            <a:off x="634795" y="261778"/>
            <a:ext cx="10985705" cy="12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Value of Crunchy Data Subscription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BC47A93-FB88-3546-93C6-20104D513162}"/>
              </a:ext>
            </a:extLst>
          </p:cNvPr>
          <p:cNvSpPr txBox="1">
            <a:spLocks/>
          </p:cNvSpPr>
          <p:nvPr/>
        </p:nvSpPr>
        <p:spPr>
          <a:xfrm>
            <a:off x="1457168" y="1875164"/>
            <a:ext cx="1369717" cy="5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Expertise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7249633-9A94-7146-8545-FB7F4FCE29A2}"/>
              </a:ext>
            </a:extLst>
          </p:cNvPr>
          <p:cNvSpPr txBox="1">
            <a:spLocks/>
          </p:cNvSpPr>
          <p:nvPr/>
        </p:nvSpPr>
        <p:spPr>
          <a:xfrm>
            <a:off x="5442789" y="1847634"/>
            <a:ext cx="1369717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Stability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A814B29-CE52-E546-AF9D-EBBFC03FAE71}"/>
              </a:ext>
            </a:extLst>
          </p:cNvPr>
          <p:cNvSpPr txBox="1">
            <a:spLocks/>
          </p:cNvSpPr>
          <p:nvPr/>
        </p:nvSpPr>
        <p:spPr>
          <a:xfrm>
            <a:off x="5346404" y="5135691"/>
            <a:ext cx="1562487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Security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B9376-A759-754C-81FD-E2264BB0AB36}"/>
              </a:ext>
            </a:extLst>
          </p:cNvPr>
          <p:cNvSpPr/>
          <p:nvPr/>
        </p:nvSpPr>
        <p:spPr>
          <a:xfrm>
            <a:off x="565659" y="2219650"/>
            <a:ext cx="3152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Extensive expertise and experience from Crunchy Data’s team of PostgreSQL experts</a:t>
            </a:r>
          </a:p>
          <a:p>
            <a:pPr algn="ctr"/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and engineers.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1894F-6AE2-2F4D-AD87-544F748F08E1}"/>
              </a:ext>
            </a:extLst>
          </p:cNvPr>
          <p:cNvSpPr/>
          <p:nvPr/>
        </p:nvSpPr>
        <p:spPr>
          <a:xfrm>
            <a:off x="4551280" y="2204869"/>
            <a:ext cx="3152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Stable PostgreSQL and PostgreSQL technology as a foundation for production data management environments.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F70C9-522F-C047-8E2D-A4EA5CA75A03}"/>
              </a:ext>
            </a:extLst>
          </p:cNvPr>
          <p:cNvSpPr/>
          <p:nvPr/>
        </p:nvSpPr>
        <p:spPr>
          <a:xfrm>
            <a:off x="780845" y="5573895"/>
            <a:ext cx="10693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Crunchy Data is the leader in PostgreSQL security. Our products are backed by a dedicated Product Security team that monitors, identifies, and addresses risks that affect our products.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0C40033-D8B2-F042-B660-BAEAAD9D64F5}"/>
              </a:ext>
            </a:extLst>
          </p:cNvPr>
          <p:cNvSpPr txBox="1">
            <a:spLocks/>
          </p:cNvSpPr>
          <p:nvPr/>
        </p:nvSpPr>
        <p:spPr>
          <a:xfrm>
            <a:off x="9375109" y="1831772"/>
            <a:ext cx="1369717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Support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E8CE9-237C-C642-966F-FB891FC9681F}"/>
              </a:ext>
            </a:extLst>
          </p:cNvPr>
          <p:cNvSpPr/>
          <p:nvPr/>
        </p:nvSpPr>
        <p:spPr>
          <a:xfrm>
            <a:off x="8483600" y="2195954"/>
            <a:ext cx="3152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Documentation, knowledgebase, and technical support to keep systems running and solve problems quickly.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0D5A7B8-C427-584C-B98F-9BCDF709AF7A}"/>
              </a:ext>
            </a:extLst>
          </p:cNvPr>
          <p:cNvSpPr txBox="1">
            <a:spLocks/>
          </p:cNvSpPr>
          <p:nvPr/>
        </p:nvSpPr>
        <p:spPr>
          <a:xfrm>
            <a:off x="9216722" y="3664804"/>
            <a:ext cx="1686491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Automation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14252-7DEC-7749-98E0-E792C97D7AD4}"/>
              </a:ext>
            </a:extLst>
          </p:cNvPr>
          <p:cNvSpPr/>
          <p:nvPr/>
        </p:nvSpPr>
        <p:spPr>
          <a:xfrm>
            <a:off x="8699499" y="4039663"/>
            <a:ext cx="2720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Ansible playbooks enabling the automation of your PostgreSQL infrastructure.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50955B2-B89D-DC42-801A-80686312A4E6}"/>
              </a:ext>
            </a:extLst>
          </p:cNvPr>
          <p:cNvSpPr txBox="1">
            <a:spLocks/>
          </p:cNvSpPr>
          <p:nvPr/>
        </p:nvSpPr>
        <p:spPr>
          <a:xfrm>
            <a:off x="5392120" y="3664804"/>
            <a:ext cx="1471054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Flexibility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BFCF1-8501-F447-A0C0-745572DB757D}"/>
              </a:ext>
            </a:extLst>
          </p:cNvPr>
          <p:cNvSpPr/>
          <p:nvPr/>
        </p:nvSpPr>
        <p:spPr>
          <a:xfrm>
            <a:off x="4329865" y="4037456"/>
            <a:ext cx="3595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Freedom to choose from multiple supported versions of PostgreSQL, so you can upgrade on your schedule.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980362D8-2C03-4945-8606-F3E7F35A763C}"/>
              </a:ext>
            </a:extLst>
          </p:cNvPr>
          <p:cNvSpPr txBox="1">
            <a:spLocks/>
          </p:cNvSpPr>
          <p:nvPr/>
        </p:nvSpPr>
        <p:spPr>
          <a:xfrm>
            <a:off x="1298781" y="3639846"/>
            <a:ext cx="1686491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Certification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DB26E4-993D-C249-96E2-1CCB1C934597}"/>
              </a:ext>
            </a:extLst>
          </p:cNvPr>
          <p:cNvSpPr/>
          <p:nvPr/>
        </p:nvSpPr>
        <p:spPr>
          <a:xfrm>
            <a:off x="635508" y="4037456"/>
            <a:ext cx="3013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Red Hat Certified technology for a variety of Red Hat Technologies and Platforms.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9C8F1B-8760-CE49-A4B2-3D8EA344E1C5}"/>
              </a:ext>
            </a:extLst>
          </p:cNvPr>
          <p:cNvCxnSpPr>
            <a:cxnSpLocks/>
          </p:cNvCxnSpPr>
          <p:nvPr/>
        </p:nvCxnSpPr>
        <p:spPr>
          <a:xfrm>
            <a:off x="634795" y="1501018"/>
            <a:ext cx="10985705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82828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A9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unchy-data-2018" id="{88061221-9248-664A-861D-8126F8AE1ECF}" vid="{42406DDB-5FCA-1049-A1AC-71296C26C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26935</TotalTime>
  <Words>1325</Words>
  <Application>Microsoft Macintosh PowerPoint</Application>
  <PresentationFormat>Widescreen</PresentationFormat>
  <Paragraphs>149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 Neue</vt:lpstr>
      <vt:lpstr>Helvetica Neue Light</vt:lpstr>
      <vt:lpstr>Helvetica Neue Medium</vt:lpstr>
      <vt:lpstr>Helvetica Neue UltraLight</vt:lpstr>
      <vt:lpstr>Office Theme</vt:lpstr>
      <vt:lpstr>Crunchy Data overview </vt:lpstr>
      <vt:lpstr>Crunchy Data</vt:lpstr>
      <vt:lpstr>PowerPoint Presentation</vt:lpstr>
      <vt:lpstr>Crunchy Data Corporate History</vt:lpstr>
      <vt:lpstr>Crunchy Data Key Company Distinctions   </vt:lpstr>
      <vt:lpstr>Unsurpassed Expertise – A Few Senior Tech Staff </vt:lpstr>
      <vt:lpstr>Market Leading Certifications &amp; Security</vt:lpstr>
      <vt:lpstr>Crunchy Data Secure Enterprise Support Model </vt:lpstr>
      <vt:lpstr>PowerPoint Presentation</vt:lpstr>
      <vt:lpstr>PowerPoint Presentation</vt:lpstr>
      <vt:lpstr>A few examples of Crunchy Data authored technologies   </vt:lpstr>
      <vt:lpstr>PowerPoint Presentation</vt:lpstr>
      <vt:lpstr>Why Crunchy Data?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Juengst</dc:creator>
  <cp:lastModifiedBy>Leland Bolleter (TSPi)</cp:lastModifiedBy>
  <cp:revision>790</cp:revision>
  <dcterms:created xsi:type="dcterms:W3CDTF">2016-05-16T14:49:04Z</dcterms:created>
  <dcterms:modified xsi:type="dcterms:W3CDTF">2021-02-05T14:21:56Z</dcterms:modified>
</cp:coreProperties>
</file>