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67" r:id="rId3"/>
    <p:sldId id="272" r:id="rId4"/>
    <p:sldId id="273" r:id="rId5"/>
    <p:sldId id="276" r:id="rId6"/>
    <p:sldId id="28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23" d="100"/>
          <a:sy n="123" d="100"/>
        </p:scale>
        <p:origin x="132"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56EEB-0ED0-4197-B47E-A1AE7E1C28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D384CC-CBEE-452A-830E-95F11C0DDB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765301-CDB1-4BBC-94BD-D319CCFAE036}"/>
              </a:ext>
            </a:extLst>
          </p:cNvPr>
          <p:cNvSpPr>
            <a:spLocks noGrp="1"/>
          </p:cNvSpPr>
          <p:nvPr>
            <p:ph type="dt" sz="half" idx="10"/>
          </p:nvPr>
        </p:nvSpPr>
        <p:spPr/>
        <p:txBody>
          <a:bodyPr/>
          <a:lstStyle/>
          <a:p>
            <a:fld id="{7E069C6A-9433-4C9F-8DAF-3A81376254B2}" type="datetimeFigureOut">
              <a:rPr lang="en-US" smtClean="0"/>
              <a:t>2/5/2021</a:t>
            </a:fld>
            <a:endParaRPr lang="en-US"/>
          </a:p>
        </p:txBody>
      </p:sp>
      <p:sp>
        <p:nvSpPr>
          <p:cNvPr id="5" name="Footer Placeholder 4">
            <a:extLst>
              <a:ext uri="{FF2B5EF4-FFF2-40B4-BE49-F238E27FC236}">
                <a16:creationId xmlns:a16="http://schemas.microsoft.com/office/drawing/2014/main" id="{970DD4A8-9B1B-440A-88D0-989FDEE061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CCD752-190E-42CD-97B5-A1686D2B1CC9}"/>
              </a:ext>
            </a:extLst>
          </p:cNvPr>
          <p:cNvSpPr>
            <a:spLocks noGrp="1"/>
          </p:cNvSpPr>
          <p:nvPr>
            <p:ph type="sldNum" sz="quarter" idx="12"/>
          </p:nvPr>
        </p:nvSpPr>
        <p:spPr/>
        <p:txBody>
          <a:bodyPr/>
          <a:lstStyle/>
          <a:p>
            <a:fld id="{D1CB3C12-61BC-449D-95D1-6C37EFD5A09B}" type="slidenum">
              <a:rPr lang="en-US" smtClean="0"/>
              <a:t>‹#›</a:t>
            </a:fld>
            <a:endParaRPr lang="en-US"/>
          </a:p>
        </p:txBody>
      </p:sp>
    </p:spTree>
    <p:extLst>
      <p:ext uri="{BB962C8B-B14F-4D97-AF65-F5344CB8AC3E}">
        <p14:creationId xmlns:p14="http://schemas.microsoft.com/office/powerpoint/2010/main" val="3784655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BB58F-E4F2-4A84-A9E0-510CE954BA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98501F-95EE-46AD-9087-8AA9F606B5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F212CD-9BEC-49B7-BE07-82CDA351A326}"/>
              </a:ext>
            </a:extLst>
          </p:cNvPr>
          <p:cNvSpPr>
            <a:spLocks noGrp="1"/>
          </p:cNvSpPr>
          <p:nvPr>
            <p:ph type="dt" sz="half" idx="10"/>
          </p:nvPr>
        </p:nvSpPr>
        <p:spPr/>
        <p:txBody>
          <a:bodyPr/>
          <a:lstStyle/>
          <a:p>
            <a:fld id="{7E069C6A-9433-4C9F-8DAF-3A81376254B2}" type="datetimeFigureOut">
              <a:rPr lang="en-US" smtClean="0"/>
              <a:t>2/5/2021</a:t>
            </a:fld>
            <a:endParaRPr lang="en-US"/>
          </a:p>
        </p:txBody>
      </p:sp>
      <p:sp>
        <p:nvSpPr>
          <p:cNvPr id="5" name="Footer Placeholder 4">
            <a:extLst>
              <a:ext uri="{FF2B5EF4-FFF2-40B4-BE49-F238E27FC236}">
                <a16:creationId xmlns:a16="http://schemas.microsoft.com/office/drawing/2014/main" id="{27EFC89C-F949-4CEA-8D44-4BFFDFDCB5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C8BE83-F081-4334-9B3E-86B8CFC864A6}"/>
              </a:ext>
            </a:extLst>
          </p:cNvPr>
          <p:cNvSpPr>
            <a:spLocks noGrp="1"/>
          </p:cNvSpPr>
          <p:nvPr>
            <p:ph type="sldNum" sz="quarter" idx="12"/>
          </p:nvPr>
        </p:nvSpPr>
        <p:spPr/>
        <p:txBody>
          <a:bodyPr/>
          <a:lstStyle/>
          <a:p>
            <a:fld id="{D1CB3C12-61BC-449D-95D1-6C37EFD5A09B}" type="slidenum">
              <a:rPr lang="en-US" smtClean="0"/>
              <a:t>‹#›</a:t>
            </a:fld>
            <a:endParaRPr lang="en-US"/>
          </a:p>
        </p:txBody>
      </p:sp>
    </p:spTree>
    <p:extLst>
      <p:ext uri="{BB962C8B-B14F-4D97-AF65-F5344CB8AC3E}">
        <p14:creationId xmlns:p14="http://schemas.microsoft.com/office/powerpoint/2010/main" val="1664121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97BD7F-E526-4F34-AD5D-388A3FCAD4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4629C2-EC77-477D-A5E7-9FBC2B65F9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1B4AD2-D476-4AC3-8124-DCDA52CA4E79}"/>
              </a:ext>
            </a:extLst>
          </p:cNvPr>
          <p:cNvSpPr>
            <a:spLocks noGrp="1"/>
          </p:cNvSpPr>
          <p:nvPr>
            <p:ph type="dt" sz="half" idx="10"/>
          </p:nvPr>
        </p:nvSpPr>
        <p:spPr/>
        <p:txBody>
          <a:bodyPr/>
          <a:lstStyle/>
          <a:p>
            <a:fld id="{7E069C6A-9433-4C9F-8DAF-3A81376254B2}" type="datetimeFigureOut">
              <a:rPr lang="en-US" smtClean="0"/>
              <a:t>2/5/2021</a:t>
            </a:fld>
            <a:endParaRPr lang="en-US"/>
          </a:p>
        </p:txBody>
      </p:sp>
      <p:sp>
        <p:nvSpPr>
          <p:cNvPr id="5" name="Footer Placeholder 4">
            <a:extLst>
              <a:ext uri="{FF2B5EF4-FFF2-40B4-BE49-F238E27FC236}">
                <a16:creationId xmlns:a16="http://schemas.microsoft.com/office/drawing/2014/main" id="{E553C617-DD4C-4702-96C5-29A0E6A7D7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DD29BD-2321-40CB-BB8B-91AE05C74C11}"/>
              </a:ext>
            </a:extLst>
          </p:cNvPr>
          <p:cNvSpPr>
            <a:spLocks noGrp="1"/>
          </p:cNvSpPr>
          <p:nvPr>
            <p:ph type="sldNum" sz="quarter" idx="12"/>
          </p:nvPr>
        </p:nvSpPr>
        <p:spPr/>
        <p:txBody>
          <a:bodyPr/>
          <a:lstStyle/>
          <a:p>
            <a:fld id="{D1CB3C12-61BC-449D-95D1-6C37EFD5A09B}" type="slidenum">
              <a:rPr lang="en-US" smtClean="0"/>
              <a:t>‹#›</a:t>
            </a:fld>
            <a:endParaRPr lang="en-US"/>
          </a:p>
        </p:txBody>
      </p:sp>
    </p:spTree>
    <p:extLst>
      <p:ext uri="{BB962C8B-B14F-4D97-AF65-F5344CB8AC3E}">
        <p14:creationId xmlns:p14="http://schemas.microsoft.com/office/powerpoint/2010/main" val="1482251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B98FD-7190-4112-8E71-9C4EC47F5E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B960BA-0C7B-45C0-A373-1E2A551D65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641761-C630-475B-9282-A0A300EC0ED2}"/>
              </a:ext>
            </a:extLst>
          </p:cNvPr>
          <p:cNvSpPr>
            <a:spLocks noGrp="1"/>
          </p:cNvSpPr>
          <p:nvPr>
            <p:ph type="dt" sz="half" idx="10"/>
          </p:nvPr>
        </p:nvSpPr>
        <p:spPr/>
        <p:txBody>
          <a:bodyPr/>
          <a:lstStyle/>
          <a:p>
            <a:fld id="{7E069C6A-9433-4C9F-8DAF-3A81376254B2}" type="datetimeFigureOut">
              <a:rPr lang="en-US" smtClean="0"/>
              <a:t>2/5/2021</a:t>
            </a:fld>
            <a:endParaRPr lang="en-US"/>
          </a:p>
        </p:txBody>
      </p:sp>
      <p:sp>
        <p:nvSpPr>
          <p:cNvPr id="5" name="Footer Placeholder 4">
            <a:extLst>
              <a:ext uri="{FF2B5EF4-FFF2-40B4-BE49-F238E27FC236}">
                <a16:creationId xmlns:a16="http://schemas.microsoft.com/office/drawing/2014/main" id="{BE37E824-3533-4CC1-A078-DF4CC86F6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DE1A1F-1F99-4F57-B412-356C42AC1B50}"/>
              </a:ext>
            </a:extLst>
          </p:cNvPr>
          <p:cNvSpPr>
            <a:spLocks noGrp="1"/>
          </p:cNvSpPr>
          <p:nvPr>
            <p:ph type="sldNum" sz="quarter" idx="12"/>
          </p:nvPr>
        </p:nvSpPr>
        <p:spPr/>
        <p:txBody>
          <a:bodyPr/>
          <a:lstStyle/>
          <a:p>
            <a:fld id="{D1CB3C12-61BC-449D-95D1-6C37EFD5A09B}" type="slidenum">
              <a:rPr lang="en-US" smtClean="0"/>
              <a:t>‹#›</a:t>
            </a:fld>
            <a:endParaRPr lang="en-US"/>
          </a:p>
        </p:txBody>
      </p:sp>
    </p:spTree>
    <p:extLst>
      <p:ext uri="{BB962C8B-B14F-4D97-AF65-F5344CB8AC3E}">
        <p14:creationId xmlns:p14="http://schemas.microsoft.com/office/powerpoint/2010/main" val="2787443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50AE7-D823-423B-95A1-C81B611AAA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7307D7-976D-42FD-B328-CE4D77AA57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CE5F86-58BC-443E-BE16-9A7072EE970E}"/>
              </a:ext>
            </a:extLst>
          </p:cNvPr>
          <p:cNvSpPr>
            <a:spLocks noGrp="1"/>
          </p:cNvSpPr>
          <p:nvPr>
            <p:ph type="dt" sz="half" idx="10"/>
          </p:nvPr>
        </p:nvSpPr>
        <p:spPr/>
        <p:txBody>
          <a:bodyPr/>
          <a:lstStyle/>
          <a:p>
            <a:fld id="{7E069C6A-9433-4C9F-8DAF-3A81376254B2}" type="datetimeFigureOut">
              <a:rPr lang="en-US" smtClean="0"/>
              <a:t>2/5/2021</a:t>
            </a:fld>
            <a:endParaRPr lang="en-US"/>
          </a:p>
        </p:txBody>
      </p:sp>
      <p:sp>
        <p:nvSpPr>
          <p:cNvPr id="5" name="Footer Placeholder 4">
            <a:extLst>
              <a:ext uri="{FF2B5EF4-FFF2-40B4-BE49-F238E27FC236}">
                <a16:creationId xmlns:a16="http://schemas.microsoft.com/office/drawing/2014/main" id="{152F5039-DEC6-44A5-86ED-28A53C1DAC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84ABE0-E677-40EA-9AD9-4EF86B0F979B}"/>
              </a:ext>
            </a:extLst>
          </p:cNvPr>
          <p:cNvSpPr>
            <a:spLocks noGrp="1"/>
          </p:cNvSpPr>
          <p:nvPr>
            <p:ph type="sldNum" sz="quarter" idx="12"/>
          </p:nvPr>
        </p:nvSpPr>
        <p:spPr/>
        <p:txBody>
          <a:bodyPr/>
          <a:lstStyle/>
          <a:p>
            <a:fld id="{D1CB3C12-61BC-449D-95D1-6C37EFD5A09B}" type="slidenum">
              <a:rPr lang="en-US" smtClean="0"/>
              <a:t>‹#›</a:t>
            </a:fld>
            <a:endParaRPr lang="en-US"/>
          </a:p>
        </p:txBody>
      </p:sp>
    </p:spTree>
    <p:extLst>
      <p:ext uri="{BB962C8B-B14F-4D97-AF65-F5344CB8AC3E}">
        <p14:creationId xmlns:p14="http://schemas.microsoft.com/office/powerpoint/2010/main" val="1305504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6D193-04D1-4ACF-9EBC-D15B21B111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4F8139-C100-47BC-9BCD-D7CECE8CAC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596B93-9B64-46FF-BAE7-94FEDA2870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CC5D1F-0E86-4127-9FC4-E91B20ACE4DB}"/>
              </a:ext>
            </a:extLst>
          </p:cNvPr>
          <p:cNvSpPr>
            <a:spLocks noGrp="1"/>
          </p:cNvSpPr>
          <p:nvPr>
            <p:ph type="dt" sz="half" idx="10"/>
          </p:nvPr>
        </p:nvSpPr>
        <p:spPr/>
        <p:txBody>
          <a:bodyPr/>
          <a:lstStyle/>
          <a:p>
            <a:fld id="{7E069C6A-9433-4C9F-8DAF-3A81376254B2}" type="datetimeFigureOut">
              <a:rPr lang="en-US" smtClean="0"/>
              <a:t>2/5/2021</a:t>
            </a:fld>
            <a:endParaRPr lang="en-US"/>
          </a:p>
        </p:txBody>
      </p:sp>
      <p:sp>
        <p:nvSpPr>
          <p:cNvPr id="6" name="Footer Placeholder 5">
            <a:extLst>
              <a:ext uri="{FF2B5EF4-FFF2-40B4-BE49-F238E27FC236}">
                <a16:creationId xmlns:a16="http://schemas.microsoft.com/office/drawing/2014/main" id="{7BF0480E-60A6-4F0C-81AF-FA347506FE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37A30F-93E0-48D0-9ABB-CD6D424B18D3}"/>
              </a:ext>
            </a:extLst>
          </p:cNvPr>
          <p:cNvSpPr>
            <a:spLocks noGrp="1"/>
          </p:cNvSpPr>
          <p:nvPr>
            <p:ph type="sldNum" sz="quarter" idx="12"/>
          </p:nvPr>
        </p:nvSpPr>
        <p:spPr/>
        <p:txBody>
          <a:bodyPr/>
          <a:lstStyle/>
          <a:p>
            <a:fld id="{D1CB3C12-61BC-449D-95D1-6C37EFD5A09B}" type="slidenum">
              <a:rPr lang="en-US" smtClean="0"/>
              <a:t>‹#›</a:t>
            </a:fld>
            <a:endParaRPr lang="en-US"/>
          </a:p>
        </p:txBody>
      </p:sp>
    </p:spTree>
    <p:extLst>
      <p:ext uri="{BB962C8B-B14F-4D97-AF65-F5344CB8AC3E}">
        <p14:creationId xmlns:p14="http://schemas.microsoft.com/office/powerpoint/2010/main" val="3616513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7B11E-9AA9-4161-AD6D-B641F6983D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E405BE-3123-49E1-8351-CB879B1537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DF8EF5-FA58-4406-B947-63B0F6BB74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03A1A4-8319-44D3-92E5-03C8E25743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A58E12-1BFB-434D-8D74-668903F110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F02229-61BA-41E2-96CB-A7F036633843}"/>
              </a:ext>
            </a:extLst>
          </p:cNvPr>
          <p:cNvSpPr>
            <a:spLocks noGrp="1"/>
          </p:cNvSpPr>
          <p:nvPr>
            <p:ph type="dt" sz="half" idx="10"/>
          </p:nvPr>
        </p:nvSpPr>
        <p:spPr/>
        <p:txBody>
          <a:bodyPr/>
          <a:lstStyle/>
          <a:p>
            <a:fld id="{7E069C6A-9433-4C9F-8DAF-3A81376254B2}" type="datetimeFigureOut">
              <a:rPr lang="en-US" smtClean="0"/>
              <a:t>2/5/2021</a:t>
            </a:fld>
            <a:endParaRPr lang="en-US"/>
          </a:p>
        </p:txBody>
      </p:sp>
      <p:sp>
        <p:nvSpPr>
          <p:cNvPr id="8" name="Footer Placeholder 7">
            <a:extLst>
              <a:ext uri="{FF2B5EF4-FFF2-40B4-BE49-F238E27FC236}">
                <a16:creationId xmlns:a16="http://schemas.microsoft.com/office/drawing/2014/main" id="{B16D90AB-1A95-4DDD-85A1-EA2A3177AD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089AD5-21F7-4669-B591-7CDFB43A34AD}"/>
              </a:ext>
            </a:extLst>
          </p:cNvPr>
          <p:cNvSpPr>
            <a:spLocks noGrp="1"/>
          </p:cNvSpPr>
          <p:nvPr>
            <p:ph type="sldNum" sz="quarter" idx="12"/>
          </p:nvPr>
        </p:nvSpPr>
        <p:spPr/>
        <p:txBody>
          <a:bodyPr/>
          <a:lstStyle/>
          <a:p>
            <a:fld id="{D1CB3C12-61BC-449D-95D1-6C37EFD5A09B}" type="slidenum">
              <a:rPr lang="en-US" smtClean="0"/>
              <a:t>‹#›</a:t>
            </a:fld>
            <a:endParaRPr lang="en-US"/>
          </a:p>
        </p:txBody>
      </p:sp>
    </p:spTree>
    <p:extLst>
      <p:ext uri="{BB962C8B-B14F-4D97-AF65-F5344CB8AC3E}">
        <p14:creationId xmlns:p14="http://schemas.microsoft.com/office/powerpoint/2010/main" val="422149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35ED0-77B7-4285-AA10-5D7E35483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CAB8AE-111E-48F6-8990-6BB3DB2EF396}"/>
              </a:ext>
            </a:extLst>
          </p:cNvPr>
          <p:cNvSpPr>
            <a:spLocks noGrp="1"/>
          </p:cNvSpPr>
          <p:nvPr>
            <p:ph type="dt" sz="half" idx="10"/>
          </p:nvPr>
        </p:nvSpPr>
        <p:spPr/>
        <p:txBody>
          <a:bodyPr/>
          <a:lstStyle/>
          <a:p>
            <a:fld id="{7E069C6A-9433-4C9F-8DAF-3A81376254B2}" type="datetimeFigureOut">
              <a:rPr lang="en-US" smtClean="0"/>
              <a:t>2/5/2021</a:t>
            </a:fld>
            <a:endParaRPr lang="en-US"/>
          </a:p>
        </p:txBody>
      </p:sp>
      <p:sp>
        <p:nvSpPr>
          <p:cNvPr id="4" name="Footer Placeholder 3">
            <a:extLst>
              <a:ext uri="{FF2B5EF4-FFF2-40B4-BE49-F238E27FC236}">
                <a16:creationId xmlns:a16="http://schemas.microsoft.com/office/drawing/2014/main" id="{AC571A56-AC3E-4726-98DE-CBB132F459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F42781-C536-42A3-894D-6E8619DB1A59}"/>
              </a:ext>
            </a:extLst>
          </p:cNvPr>
          <p:cNvSpPr>
            <a:spLocks noGrp="1"/>
          </p:cNvSpPr>
          <p:nvPr>
            <p:ph type="sldNum" sz="quarter" idx="12"/>
          </p:nvPr>
        </p:nvSpPr>
        <p:spPr/>
        <p:txBody>
          <a:bodyPr/>
          <a:lstStyle/>
          <a:p>
            <a:fld id="{D1CB3C12-61BC-449D-95D1-6C37EFD5A09B}" type="slidenum">
              <a:rPr lang="en-US" smtClean="0"/>
              <a:t>‹#›</a:t>
            </a:fld>
            <a:endParaRPr lang="en-US"/>
          </a:p>
        </p:txBody>
      </p:sp>
    </p:spTree>
    <p:extLst>
      <p:ext uri="{BB962C8B-B14F-4D97-AF65-F5344CB8AC3E}">
        <p14:creationId xmlns:p14="http://schemas.microsoft.com/office/powerpoint/2010/main" val="2786484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401966-5AEF-4BE5-81CE-4029B3377544}"/>
              </a:ext>
            </a:extLst>
          </p:cNvPr>
          <p:cNvSpPr>
            <a:spLocks noGrp="1"/>
          </p:cNvSpPr>
          <p:nvPr>
            <p:ph type="dt" sz="half" idx="10"/>
          </p:nvPr>
        </p:nvSpPr>
        <p:spPr/>
        <p:txBody>
          <a:bodyPr/>
          <a:lstStyle/>
          <a:p>
            <a:fld id="{7E069C6A-9433-4C9F-8DAF-3A81376254B2}" type="datetimeFigureOut">
              <a:rPr lang="en-US" smtClean="0"/>
              <a:t>2/5/2021</a:t>
            </a:fld>
            <a:endParaRPr lang="en-US"/>
          </a:p>
        </p:txBody>
      </p:sp>
      <p:sp>
        <p:nvSpPr>
          <p:cNvPr id="3" name="Footer Placeholder 2">
            <a:extLst>
              <a:ext uri="{FF2B5EF4-FFF2-40B4-BE49-F238E27FC236}">
                <a16:creationId xmlns:a16="http://schemas.microsoft.com/office/drawing/2014/main" id="{37AF432A-ECD8-422B-A768-85D04917D3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CEFDFD-DD1A-48FA-805E-6DF2E01716F4}"/>
              </a:ext>
            </a:extLst>
          </p:cNvPr>
          <p:cNvSpPr>
            <a:spLocks noGrp="1"/>
          </p:cNvSpPr>
          <p:nvPr>
            <p:ph type="sldNum" sz="quarter" idx="12"/>
          </p:nvPr>
        </p:nvSpPr>
        <p:spPr/>
        <p:txBody>
          <a:bodyPr/>
          <a:lstStyle/>
          <a:p>
            <a:fld id="{D1CB3C12-61BC-449D-95D1-6C37EFD5A09B}" type="slidenum">
              <a:rPr lang="en-US" smtClean="0"/>
              <a:t>‹#›</a:t>
            </a:fld>
            <a:endParaRPr lang="en-US"/>
          </a:p>
        </p:txBody>
      </p:sp>
    </p:spTree>
    <p:extLst>
      <p:ext uri="{BB962C8B-B14F-4D97-AF65-F5344CB8AC3E}">
        <p14:creationId xmlns:p14="http://schemas.microsoft.com/office/powerpoint/2010/main" val="1237100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E1B2B-0F4B-4D08-905A-BE32954C3D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547615-CAE6-431E-AC68-59CA03C741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17479A-F0CC-498B-8A12-341A745D8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C75A61-6F87-4B30-9710-2390546E54CC}"/>
              </a:ext>
            </a:extLst>
          </p:cNvPr>
          <p:cNvSpPr>
            <a:spLocks noGrp="1"/>
          </p:cNvSpPr>
          <p:nvPr>
            <p:ph type="dt" sz="half" idx="10"/>
          </p:nvPr>
        </p:nvSpPr>
        <p:spPr/>
        <p:txBody>
          <a:bodyPr/>
          <a:lstStyle/>
          <a:p>
            <a:fld id="{7E069C6A-9433-4C9F-8DAF-3A81376254B2}" type="datetimeFigureOut">
              <a:rPr lang="en-US" smtClean="0"/>
              <a:t>2/5/2021</a:t>
            </a:fld>
            <a:endParaRPr lang="en-US"/>
          </a:p>
        </p:txBody>
      </p:sp>
      <p:sp>
        <p:nvSpPr>
          <p:cNvPr id="6" name="Footer Placeholder 5">
            <a:extLst>
              <a:ext uri="{FF2B5EF4-FFF2-40B4-BE49-F238E27FC236}">
                <a16:creationId xmlns:a16="http://schemas.microsoft.com/office/drawing/2014/main" id="{6319D432-89EE-4136-A336-FA07AB7C42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69AE07-0697-4459-920D-FB4F9BCE0729}"/>
              </a:ext>
            </a:extLst>
          </p:cNvPr>
          <p:cNvSpPr>
            <a:spLocks noGrp="1"/>
          </p:cNvSpPr>
          <p:nvPr>
            <p:ph type="sldNum" sz="quarter" idx="12"/>
          </p:nvPr>
        </p:nvSpPr>
        <p:spPr/>
        <p:txBody>
          <a:bodyPr/>
          <a:lstStyle/>
          <a:p>
            <a:fld id="{D1CB3C12-61BC-449D-95D1-6C37EFD5A09B}" type="slidenum">
              <a:rPr lang="en-US" smtClean="0"/>
              <a:t>‹#›</a:t>
            </a:fld>
            <a:endParaRPr lang="en-US"/>
          </a:p>
        </p:txBody>
      </p:sp>
    </p:spTree>
    <p:extLst>
      <p:ext uri="{BB962C8B-B14F-4D97-AF65-F5344CB8AC3E}">
        <p14:creationId xmlns:p14="http://schemas.microsoft.com/office/powerpoint/2010/main" val="1004091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B60BF-32E0-4A7F-8E8F-705EB41498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4CE8CC-7070-4A1D-9D5E-DF30E1BE77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8C446D-08D8-4D8E-AF7C-C5F99E9949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654800-28D2-40F7-8247-A4C65BDDEE44}"/>
              </a:ext>
            </a:extLst>
          </p:cNvPr>
          <p:cNvSpPr>
            <a:spLocks noGrp="1"/>
          </p:cNvSpPr>
          <p:nvPr>
            <p:ph type="dt" sz="half" idx="10"/>
          </p:nvPr>
        </p:nvSpPr>
        <p:spPr/>
        <p:txBody>
          <a:bodyPr/>
          <a:lstStyle/>
          <a:p>
            <a:fld id="{7E069C6A-9433-4C9F-8DAF-3A81376254B2}" type="datetimeFigureOut">
              <a:rPr lang="en-US" smtClean="0"/>
              <a:t>2/5/2021</a:t>
            </a:fld>
            <a:endParaRPr lang="en-US"/>
          </a:p>
        </p:txBody>
      </p:sp>
      <p:sp>
        <p:nvSpPr>
          <p:cNvPr id="6" name="Footer Placeholder 5">
            <a:extLst>
              <a:ext uri="{FF2B5EF4-FFF2-40B4-BE49-F238E27FC236}">
                <a16:creationId xmlns:a16="http://schemas.microsoft.com/office/drawing/2014/main" id="{F10F32D5-ADAA-48BF-83FF-7B2A584941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8953E8-6B04-401E-8B75-BB15FFF2C4AC}"/>
              </a:ext>
            </a:extLst>
          </p:cNvPr>
          <p:cNvSpPr>
            <a:spLocks noGrp="1"/>
          </p:cNvSpPr>
          <p:nvPr>
            <p:ph type="sldNum" sz="quarter" idx="12"/>
          </p:nvPr>
        </p:nvSpPr>
        <p:spPr/>
        <p:txBody>
          <a:bodyPr/>
          <a:lstStyle/>
          <a:p>
            <a:fld id="{D1CB3C12-61BC-449D-95D1-6C37EFD5A09B}" type="slidenum">
              <a:rPr lang="en-US" smtClean="0"/>
              <a:t>‹#›</a:t>
            </a:fld>
            <a:endParaRPr lang="en-US"/>
          </a:p>
        </p:txBody>
      </p:sp>
    </p:spTree>
    <p:extLst>
      <p:ext uri="{BB962C8B-B14F-4D97-AF65-F5344CB8AC3E}">
        <p14:creationId xmlns:p14="http://schemas.microsoft.com/office/powerpoint/2010/main" val="2906787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C90D67-65B2-413D-B25A-3F1FDB4066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5E31AA-610A-489A-8CE1-69CD69D5E8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691E12-CCDD-4B62-8A11-9083D1B6F0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069C6A-9433-4C9F-8DAF-3A81376254B2}" type="datetimeFigureOut">
              <a:rPr lang="en-US" smtClean="0"/>
              <a:t>2/5/2021</a:t>
            </a:fld>
            <a:endParaRPr lang="en-US"/>
          </a:p>
        </p:txBody>
      </p:sp>
      <p:sp>
        <p:nvSpPr>
          <p:cNvPr id="5" name="Footer Placeholder 4">
            <a:extLst>
              <a:ext uri="{FF2B5EF4-FFF2-40B4-BE49-F238E27FC236}">
                <a16:creationId xmlns:a16="http://schemas.microsoft.com/office/drawing/2014/main" id="{9A37FF3B-A873-4EBF-A6E8-03B5A3D005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C070F6-09CC-4392-8D52-6D0D674767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CB3C12-61BC-449D-95D1-6C37EFD5A09B}" type="slidenum">
              <a:rPr lang="en-US" smtClean="0"/>
              <a:t>‹#›</a:t>
            </a:fld>
            <a:endParaRPr lang="en-US"/>
          </a:p>
        </p:txBody>
      </p:sp>
    </p:spTree>
    <p:extLst>
      <p:ext uri="{BB962C8B-B14F-4D97-AF65-F5344CB8AC3E}">
        <p14:creationId xmlns:p14="http://schemas.microsoft.com/office/powerpoint/2010/main" val="3546761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81CFD60-1DE7-4B10-AFD4-07BAC256A410}"/>
              </a:ext>
            </a:extLst>
          </p:cNvPr>
          <p:cNvSpPr>
            <a:spLocks noGrp="1"/>
          </p:cNvSpPr>
          <p:nvPr>
            <p:ph type="title"/>
          </p:nvPr>
        </p:nvSpPr>
        <p:spPr>
          <a:xfrm>
            <a:off x="0" y="41651"/>
            <a:ext cx="12192000" cy="654635"/>
          </a:xfrm>
        </p:spPr>
        <p:style>
          <a:lnRef idx="2">
            <a:schemeClr val="accent3">
              <a:shade val="50000"/>
            </a:schemeClr>
          </a:lnRef>
          <a:fillRef idx="1">
            <a:schemeClr val="accent3"/>
          </a:fillRef>
          <a:effectRef idx="0">
            <a:schemeClr val="accent3"/>
          </a:effectRef>
          <a:fontRef idx="minor">
            <a:schemeClr val="lt1"/>
          </a:fontRef>
        </p:style>
        <p:txBody>
          <a:bodyPr>
            <a:normAutofit fontScale="90000"/>
          </a:bodyPr>
          <a:lstStyle/>
          <a:p>
            <a:r>
              <a:rPr lang="en-US" dirty="0"/>
              <a:t>Updated Concept</a:t>
            </a:r>
          </a:p>
        </p:txBody>
      </p:sp>
      <p:sp>
        <p:nvSpPr>
          <p:cNvPr id="6" name="Content Placeholder 5">
            <a:extLst>
              <a:ext uri="{FF2B5EF4-FFF2-40B4-BE49-F238E27FC236}">
                <a16:creationId xmlns:a16="http://schemas.microsoft.com/office/drawing/2014/main" id="{2DCCACC5-9F8F-4A22-9A4E-8E8CD7AE7FFC}"/>
              </a:ext>
            </a:extLst>
          </p:cNvPr>
          <p:cNvSpPr>
            <a:spLocks noGrp="1"/>
          </p:cNvSpPr>
          <p:nvPr>
            <p:ph sz="half" idx="1"/>
          </p:nvPr>
        </p:nvSpPr>
        <p:spPr>
          <a:xfrm>
            <a:off x="268447" y="4192037"/>
            <a:ext cx="3786034" cy="2374261"/>
          </a:xfrm>
        </p:spPr>
        <p:txBody>
          <a:bodyPr>
            <a:normAutofit fontScale="47500" lnSpcReduction="20000"/>
          </a:bodyPr>
          <a:lstStyle/>
          <a:p>
            <a:pPr marL="0" indent="0">
              <a:buNone/>
            </a:pPr>
            <a:r>
              <a:rPr lang="en-US" sz="3300" dirty="0">
                <a:solidFill>
                  <a:srgbClr val="0070C0"/>
                </a:solidFill>
              </a:rPr>
              <a:t>Intended Audience</a:t>
            </a:r>
          </a:p>
          <a:p>
            <a:pPr marL="0" indent="0">
              <a:buNone/>
            </a:pPr>
            <a:r>
              <a:rPr lang="en-US" dirty="0"/>
              <a:t>Users of a soil health and dynamic soil property database include NRCS employees and technical services providers, National Cooperative Soil Survey cooperators (e.g. universities, state and local governments, non-government organizations, and other federal agencies) and other interested individuals. Authentication will likely be required for some portion of intended audience.</a:t>
            </a:r>
          </a:p>
          <a:p>
            <a:pPr marL="0" indent="0">
              <a:buNone/>
            </a:pPr>
            <a:r>
              <a:rPr lang="en-US" dirty="0"/>
              <a:t>The published/accessible database will have the same user base, but no level will require authentication. </a:t>
            </a:r>
          </a:p>
          <a:p>
            <a:pPr marL="0" indent="0">
              <a:buNone/>
            </a:pPr>
            <a:endParaRPr lang="en-US" dirty="0"/>
          </a:p>
          <a:p>
            <a:endParaRPr lang="en-US" dirty="0"/>
          </a:p>
        </p:txBody>
      </p:sp>
      <p:sp>
        <p:nvSpPr>
          <p:cNvPr id="7" name="Content Placeholder 6">
            <a:extLst>
              <a:ext uri="{FF2B5EF4-FFF2-40B4-BE49-F238E27FC236}">
                <a16:creationId xmlns:a16="http://schemas.microsoft.com/office/drawing/2014/main" id="{2F8E0BD2-22E3-4BC3-8563-128CB1A4E394}"/>
              </a:ext>
            </a:extLst>
          </p:cNvPr>
          <p:cNvSpPr>
            <a:spLocks noGrp="1"/>
          </p:cNvSpPr>
          <p:nvPr>
            <p:ph sz="half" idx="2"/>
          </p:nvPr>
        </p:nvSpPr>
        <p:spPr>
          <a:xfrm>
            <a:off x="4227331" y="4230690"/>
            <a:ext cx="3502579" cy="1999246"/>
          </a:xfrm>
        </p:spPr>
        <p:txBody>
          <a:bodyPr>
            <a:normAutofit fontScale="47500" lnSpcReduction="20000"/>
          </a:bodyPr>
          <a:lstStyle/>
          <a:p>
            <a:pPr marL="0" indent="0">
              <a:buNone/>
            </a:pPr>
            <a:r>
              <a:rPr lang="en-US" dirty="0">
                <a:solidFill>
                  <a:srgbClr val="0070C0"/>
                </a:solidFill>
              </a:rPr>
              <a:t>Interim Products</a:t>
            </a:r>
          </a:p>
          <a:p>
            <a:pPr marL="0" indent="0">
              <a:buNone/>
            </a:pPr>
            <a:r>
              <a:rPr lang="en-US" dirty="0"/>
              <a:t>Information will be provided through data queries, charts and maps.</a:t>
            </a:r>
          </a:p>
          <a:p>
            <a:pPr marL="0" indent="0">
              <a:buNone/>
            </a:pPr>
            <a:r>
              <a:rPr lang="en-US" dirty="0"/>
              <a:t>Links to existing corporate databases, tools and applications (NASIS, CR-LMOD etc.)</a:t>
            </a:r>
          </a:p>
          <a:p>
            <a:pPr marL="0" indent="0">
              <a:buNone/>
            </a:pPr>
            <a:r>
              <a:rPr lang="en-US" dirty="0"/>
              <a:t>Standardized labeling of DSP properties and soil health indicators.</a:t>
            </a:r>
          </a:p>
        </p:txBody>
      </p:sp>
      <p:sp>
        <p:nvSpPr>
          <p:cNvPr id="4" name="Rectangle 3">
            <a:extLst>
              <a:ext uri="{FF2B5EF4-FFF2-40B4-BE49-F238E27FC236}">
                <a16:creationId xmlns:a16="http://schemas.microsoft.com/office/drawing/2014/main" id="{4007D7CF-43CD-47D8-981C-A7D5BB8106EE}"/>
              </a:ext>
            </a:extLst>
          </p:cNvPr>
          <p:cNvSpPr/>
          <p:nvPr/>
        </p:nvSpPr>
        <p:spPr>
          <a:xfrm>
            <a:off x="385893" y="1478832"/>
            <a:ext cx="11509695" cy="2308324"/>
          </a:xfrm>
          <a:prstGeom prst="rect">
            <a:avLst/>
          </a:prstGeom>
        </p:spPr>
        <p:txBody>
          <a:bodyPr wrap="square">
            <a:spAutoFit/>
          </a:bodyPr>
          <a:lstStyle/>
          <a:p>
            <a:r>
              <a:rPr lang="en-US" sz="1600" dirty="0">
                <a:latin typeface="Calibri" panose="020F0502020204030204" pitchFamily="34" charset="0"/>
                <a:cs typeface="Arial" panose="020B0604020202020204" pitchFamily="34" charset="0"/>
              </a:rPr>
              <a:t>Dynamic Soil Properties (DSPs) include properties that change with land use and management.  Therefore, DSPs are often a measure of soil health, ecosystem change, and conservation evaluation.  Successfully documenting DSPs requires novel data collection and analysis.  DSP projects combine disciplines and properties as well as collection hierarchies across space and time that do not easily fit in any existing data infrastructure.</a:t>
            </a:r>
          </a:p>
          <a:p>
            <a:r>
              <a:rPr lang="en-US" sz="1600" dirty="0">
                <a:latin typeface="Calibri" panose="020F0502020204030204" pitchFamily="34" charset="0"/>
                <a:cs typeface="Arial" panose="020B0604020202020204" pitchFamily="34" charset="0"/>
              </a:rPr>
              <a:t>The DSP data hub would store stand alone information about project context (and eventually on aggregation and extrapolation) as well as fetch and link to data in other databases, such as: soil properties (NASIS), ecological sites, states and processes (EDIT), and management information (CR-LMOD). </a:t>
            </a:r>
            <a:r>
              <a:rPr lang="en-US" sz="1600" dirty="0"/>
              <a:t>Ingestion of cooperator data into the National Cooperative Soil Survey Repository will be facilitated through storage of soil health methods metadata and associated information.  Citizen-science input and output should be facilitated between our database and outside entities (such as </a:t>
            </a:r>
            <a:r>
              <a:rPr lang="en-US" sz="1600" dirty="0" err="1"/>
              <a:t>LandPKS</a:t>
            </a:r>
            <a:r>
              <a:rPr lang="en-US" sz="1600" dirty="0"/>
              <a:t>).  </a:t>
            </a:r>
          </a:p>
        </p:txBody>
      </p:sp>
      <p:sp>
        <p:nvSpPr>
          <p:cNvPr id="8" name="Content Placeholder 6">
            <a:extLst>
              <a:ext uri="{FF2B5EF4-FFF2-40B4-BE49-F238E27FC236}">
                <a16:creationId xmlns:a16="http://schemas.microsoft.com/office/drawing/2014/main" id="{199472AE-642A-4D8B-A6D0-CD31881338E5}"/>
              </a:ext>
            </a:extLst>
          </p:cNvPr>
          <p:cNvSpPr txBox="1">
            <a:spLocks/>
          </p:cNvSpPr>
          <p:nvPr/>
        </p:nvSpPr>
        <p:spPr>
          <a:xfrm>
            <a:off x="8235017" y="4230690"/>
            <a:ext cx="3502579" cy="2544529"/>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0070C0"/>
                </a:solidFill>
              </a:rPr>
              <a:t>Final Products</a:t>
            </a:r>
          </a:p>
          <a:p>
            <a:pPr marL="0" indent="0">
              <a:buNone/>
            </a:pPr>
            <a:r>
              <a:rPr lang="en-US" dirty="0"/>
              <a:t>Soil Survey information about soil series, map units and properties specific to land use and management scenarios. </a:t>
            </a:r>
          </a:p>
          <a:p>
            <a:pPr marL="0" indent="0">
              <a:buNone/>
            </a:pPr>
            <a:r>
              <a:rPr lang="en-US" dirty="0"/>
              <a:t>Spatial map will predict properties under best available assumptions.</a:t>
            </a:r>
          </a:p>
          <a:p>
            <a:pPr marL="0" indent="0">
              <a:buNone/>
            </a:pPr>
            <a:r>
              <a:rPr lang="en-US" dirty="0"/>
              <a:t>Soil health indicator potentials will be supplied for all soil series.</a:t>
            </a:r>
            <a:endParaRPr lang="en-US" dirty="0">
              <a:solidFill>
                <a:srgbClr val="0070C0"/>
              </a:solidFill>
            </a:endParaRPr>
          </a:p>
        </p:txBody>
      </p:sp>
      <p:sp>
        <p:nvSpPr>
          <p:cNvPr id="9" name="Title 4">
            <a:extLst>
              <a:ext uri="{FF2B5EF4-FFF2-40B4-BE49-F238E27FC236}">
                <a16:creationId xmlns:a16="http://schemas.microsoft.com/office/drawing/2014/main" id="{B19D59C1-8C9C-4D76-B190-35EEC09C42B7}"/>
              </a:ext>
            </a:extLst>
          </p:cNvPr>
          <p:cNvSpPr txBox="1">
            <a:spLocks/>
          </p:cNvSpPr>
          <p:nvPr/>
        </p:nvSpPr>
        <p:spPr>
          <a:xfrm>
            <a:off x="838200" y="787754"/>
            <a:ext cx="10515600" cy="8512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Dynamic Soil Properties Data Hub</a:t>
            </a:r>
          </a:p>
        </p:txBody>
      </p:sp>
    </p:spTree>
    <p:extLst>
      <p:ext uri="{BB962C8B-B14F-4D97-AF65-F5344CB8AC3E}">
        <p14:creationId xmlns:p14="http://schemas.microsoft.com/office/powerpoint/2010/main" val="1284900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a:extLst>
              <a:ext uri="{FF2B5EF4-FFF2-40B4-BE49-F238E27FC236}">
                <a16:creationId xmlns:a16="http://schemas.microsoft.com/office/drawing/2014/main" id="{AD673A53-48CC-456C-8017-88B4D27285C3}"/>
              </a:ext>
            </a:extLst>
          </p:cNvPr>
          <p:cNvSpPr/>
          <p:nvPr/>
        </p:nvSpPr>
        <p:spPr>
          <a:xfrm>
            <a:off x="8862793" y="4137231"/>
            <a:ext cx="3221372" cy="26005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Interface</a:t>
            </a:r>
          </a:p>
        </p:txBody>
      </p:sp>
      <p:sp>
        <p:nvSpPr>
          <p:cNvPr id="35" name="Arrow: Curved Right 34">
            <a:extLst>
              <a:ext uri="{FF2B5EF4-FFF2-40B4-BE49-F238E27FC236}">
                <a16:creationId xmlns:a16="http://schemas.microsoft.com/office/drawing/2014/main" id="{77CFABBA-2D8B-46C1-B1B1-FAF90675EC8E}"/>
              </a:ext>
            </a:extLst>
          </p:cNvPr>
          <p:cNvSpPr/>
          <p:nvPr/>
        </p:nvSpPr>
        <p:spPr>
          <a:xfrm rot="7857998" flipV="1">
            <a:off x="9172307" y="2023902"/>
            <a:ext cx="689566" cy="2740788"/>
          </a:xfrm>
          <a:prstGeom prst="curv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4A6F3826-0492-4A3C-AE08-03FE9D54C7E5}"/>
              </a:ext>
            </a:extLst>
          </p:cNvPr>
          <p:cNvSpPr txBox="1"/>
          <p:nvPr/>
        </p:nvSpPr>
        <p:spPr>
          <a:xfrm>
            <a:off x="172413" y="81670"/>
            <a:ext cx="2862835" cy="584775"/>
          </a:xfrm>
          <a:prstGeom prst="rect">
            <a:avLst/>
          </a:prstGeom>
          <a:noFill/>
        </p:spPr>
        <p:txBody>
          <a:bodyPr wrap="none" rtlCol="0">
            <a:spAutoFit/>
          </a:bodyPr>
          <a:lstStyle/>
          <a:p>
            <a:r>
              <a:rPr lang="en-US" sz="3200" dirty="0"/>
              <a:t>Soil Survey Data</a:t>
            </a:r>
          </a:p>
        </p:txBody>
      </p:sp>
      <p:sp>
        <p:nvSpPr>
          <p:cNvPr id="9" name="TextBox 8">
            <a:extLst>
              <a:ext uri="{FF2B5EF4-FFF2-40B4-BE49-F238E27FC236}">
                <a16:creationId xmlns:a16="http://schemas.microsoft.com/office/drawing/2014/main" id="{F2F2661A-F46E-47F4-B4F1-89CDFDB1E2A1}"/>
              </a:ext>
            </a:extLst>
          </p:cNvPr>
          <p:cNvSpPr txBox="1"/>
          <p:nvPr/>
        </p:nvSpPr>
        <p:spPr>
          <a:xfrm>
            <a:off x="10026407" y="1293056"/>
            <a:ext cx="2165593" cy="1077218"/>
          </a:xfrm>
          <a:prstGeom prst="rect">
            <a:avLst/>
          </a:prstGeom>
          <a:noFill/>
        </p:spPr>
        <p:txBody>
          <a:bodyPr wrap="none" rtlCol="0">
            <a:spAutoFit/>
          </a:bodyPr>
          <a:lstStyle/>
          <a:p>
            <a:r>
              <a:rPr lang="en-US" sz="3200" dirty="0"/>
              <a:t>Soil Survey </a:t>
            </a:r>
          </a:p>
          <a:p>
            <a:r>
              <a:rPr lang="en-US" sz="3200" dirty="0"/>
              <a:t>Information</a:t>
            </a:r>
          </a:p>
        </p:txBody>
      </p:sp>
      <p:sp>
        <p:nvSpPr>
          <p:cNvPr id="17" name="Rectangle 16">
            <a:extLst>
              <a:ext uri="{FF2B5EF4-FFF2-40B4-BE49-F238E27FC236}">
                <a16:creationId xmlns:a16="http://schemas.microsoft.com/office/drawing/2014/main" id="{FFCC9F47-9EF7-4303-AF68-F8737E5A0767}"/>
              </a:ext>
            </a:extLst>
          </p:cNvPr>
          <p:cNvSpPr/>
          <p:nvPr/>
        </p:nvSpPr>
        <p:spPr>
          <a:xfrm>
            <a:off x="167976" y="4600149"/>
            <a:ext cx="3296812" cy="213766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dirty="0"/>
              <a:t>Shadow Database</a:t>
            </a:r>
          </a:p>
          <a:p>
            <a:pPr marL="285750" indent="-285750">
              <a:buFont typeface="Arial" panose="020B0604020202020204" pitchFamily="34" charset="0"/>
              <a:buChar char="•"/>
            </a:pPr>
            <a:r>
              <a:rPr lang="en-US" dirty="0"/>
              <a:t>Storage of citizen science data (</a:t>
            </a:r>
            <a:r>
              <a:rPr lang="en-US" dirty="0" err="1"/>
              <a:t>landPKS</a:t>
            </a:r>
            <a:r>
              <a:rPr lang="en-US" dirty="0"/>
              <a:t> or other app observations)</a:t>
            </a:r>
          </a:p>
          <a:p>
            <a:r>
              <a:rPr lang="en-US" sz="1000" dirty="0"/>
              <a:t>Data Input</a:t>
            </a:r>
          </a:p>
          <a:p>
            <a:pPr marL="285750" indent="-285750">
              <a:buFont typeface="Arial" panose="020B0604020202020204" pitchFamily="34" charset="0"/>
              <a:buChar char="•"/>
            </a:pPr>
            <a:r>
              <a:rPr lang="en-US" sz="1000" dirty="0"/>
              <a:t>Description</a:t>
            </a:r>
          </a:p>
          <a:p>
            <a:pPr marL="285750" indent="-285750">
              <a:buFont typeface="Arial" panose="020B0604020202020204" pitchFamily="34" charset="0"/>
              <a:buChar char="•"/>
            </a:pPr>
            <a:r>
              <a:rPr lang="en-US" sz="1000" dirty="0"/>
              <a:t>Location</a:t>
            </a:r>
          </a:p>
          <a:p>
            <a:pPr marL="285750" indent="-285750">
              <a:buFont typeface="Arial" panose="020B0604020202020204" pitchFamily="34" charset="0"/>
              <a:buChar char="•"/>
            </a:pPr>
            <a:r>
              <a:rPr lang="en-US" sz="1000" dirty="0" err="1"/>
              <a:t>Mgmt</a:t>
            </a:r>
            <a:r>
              <a:rPr lang="en-US" sz="1000" dirty="0"/>
              <a:t> Info</a:t>
            </a:r>
          </a:p>
          <a:p>
            <a:pPr marL="285750" indent="-285750">
              <a:buFont typeface="Arial" panose="020B0604020202020204" pitchFamily="34" charset="0"/>
              <a:buChar char="•"/>
            </a:pPr>
            <a:r>
              <a:rPr lang="en-US" sz="1000" dirty="0"/>
              <a:t>Veg Info</a:t>
            </a:r>
          </a:p>
          <a:p>
            <a:pPr marL="285750" indent="-285750">
              <a:buFont typeface="Arial" panose="020B0604020202020204" pitchFamily="34" charset="0"/>
              <a:buChar char="•"/>
            </a:pPr>
            <a:r>
              <a:rPr lang="en-US" sz="1000" dirty="0"/>
              <a:t>Field </a:t>
            </a:r>
            <a:r>
              <a:rPr lang="en-US" sz="1000" dirty="0" err="1"/>
              <a:t>Obs</a:t>
            </a:r>
            <a:endParaRPr lang="en-US" sz="1000" dirty="0"/>
          </a:p>
          <a:p>
            <a:pPr marL="285750" indent="-285750">
              <a:buFont typeface="Arial" panose="020B0604020202020204" pitchFamily="34" charset="0"/>
              <a:buChar char="•"/>
            </a:pPr>
            <a:r>
              <a:rPr lang="en-US" sz="1000" dirty="0"/>
              <a:t>Lab Data</a:t>
            </a:r>
            <a:endParaRPr lang="en-US" dirty="0"/>
          </a:p>
        </p:txBody>
      </p:sp>
      <p:cxnSp>
        <p:nvCxnSpPr>
          <p:cNvPr id="21" name="Straight Arrow Connector 20">
            <a:extLst>
              <a:ext uri="{FF2B5EF4-FFF2-40B4-BE49-F238E27FC236}">
                <a16:creationId xmlns:a16="http://schemas.microsoft.com/office/drawing/2014/main" id="{A6FC5904-36DA-4455-BDBE-846AB9545C95}"/>
              </a:ext>
            </a:extLst>
          </p:cNvPr>
          <p:cNvCxnSpPr>
            <a:cxnSpLocks/>
            <a:stCxn id="11" idx="0"/>
            <a:endCxn id="4" idx="3"/>
          </p:cNvCxnSpPr>
          <p:nvPr/>
        </p:nvCxnSpPr>
        <p:spPr>
          <a:xfrm flipH="1" flipV="1">
            <a:off x="3375633" y="2435448"/>
            <a:ext cx="1222906" cy="951242"/>
          </a:xfrm>
          <a:prstGeom prst="straightConnector1">
            <a:avLst/>
          </a:prstGeom>
          <a:ln w="57150">
            <a:solidFill>
              <a:schemeClr val="accent2">
                <a:lumMod val="75000"/>
              </a:schemeClr>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80AA95D9-84C5-45E1-9777-98A1669EE01E}"/>
              </a:ext>
            </a:extLst>
          </p:cNvPr>
          <p:cNvCxnSpPr>
            <a:cxnSpLocks/>
            <a:stCxn id="11" idx="3"/>
            <a:endCxn id="39" idx="1"/>
          </p:cNvCxnSpPr>
          <p:nvPr/>
        </p:nvCxnSpPr>
        <p:spPr>
          <a:xfrm>
            <a:off x="5584519" y="4266203"/>
            <a:ext cx="470947" cy="626039"/>
          </a:xfrm>
          <a:prstGeom prst="straightConnector1">
            <a:avLst/>
          </a:prstGeom>
          <a:ln w="76200">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19" name="Oval 18">
            <a:extLst>
              <a:ext uri="{FF2B5EF4-FFF2-40B4-BE49-F238E27FC236}">
                <a16:creationId xmlns:a16="http://schemas.microsoft.com/office/drawing/2014/main" id="{6DD628C6-49C3-49F1-BCD1-EA678C8BDCB9}"/>
              </a:ext>
            </a:extLst>
          </p:cNvPr>
          <p:cNvSpPr/>
          <p:nvPr/>
        </p:nvSpPr>
        <p:spPr>
          <a:xfrm>
            <a:off x="5819992" y="94974"/>
            <a:ext cx="3763672" cy="351228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400" dirty="0"/>
              <a:t>DSP Hub</a:t>
            </a:r>
          </a:p>
          <a:p>
            <a:pPr algn="ctr"/>
            <a:endParaRPr lang="en-US" dirty="0"/>
          </a:p>
          <a:p>
            <a:pPr marL="285750" indent="-285750">
              <a:buFont typeface="Arial" panose="020B0604020202020204" pitchFamily="34" charset="0"/>
              <a:buChar char="•"/>
            </a:pPr>
            <a:r>
              <a:rPr lang="en-US" dirty="0"/>
              <a:t>Context</a:t>
            </a:r>
          </a:p>
          <a:p>
            <a:pPr marL="285750" indent="-285750">
              <a:buFont typeface="Arial" panose="020B0604020202020204" pitchFamily="34" charset="0"/>
              <a:buChar char="•"/>
            </a:pPr>
            <a:r>
              <a:rPr lang="en-US" dirty="0"/>
              <a:t>Aggregation Rules</a:t>
            </a:r>
          </a:p>
          <a:p>
            <a:pPr marL="285750" indent="-285750">
              <a:buFont typeface="Arial" panose="020B0604020202020204" pitchFamily="34" charset="0"/>
              <a:buChar char="•"/>
            </a:pPr>
            <a:r>
              <a:rPr lang="en-US" dirty="0"/>
              <a:t>Project information</a:t>
            </a:r>
          </a:p>
          <a:p>
            <a:pPr marL="742950" lvl="1" indent="-285750">
              <a:buFont typeface="Arial" panose="020B0604020202020204" pitchFamily="34" charset="0"/>
              <a:buChar char="•"/>
            </a:pPr>
            <a:r>
              <a:rPr lang="en-US" dirty="0"/>
              <a:t>Condition</a:t>
            </a:r>
          </a:p>
          <a:p>
            <a:pPr marL="742950" lvl="1" indent="-285750">
              <a:buFont typeface="Arial" panose="020B0604020202020204" pitchFamily="34" charset="0"/>
              <a:buChar char="•"/>
            </a:pPr>
            <a:r>
              <a:rPr lang="en-US" dirty="0"/>
              <a:t>Treatment</a:t>
            </a:r>
          </a:p>
          <a:p>
            <a:pPr marL="285750" indent="-285750">
              <a:buFont typeface="Arial" panose="020B0604020202020204" pitchFamily="34" charset="0"/>
              <a:buChar char="•"/>
            </a:pPr>
            <a:r>
              <a:rPr lang="en-US" dirty="0" err="1"/>
              <a:t>Site_obs</a:t>
            </a:r>
            <a:r>
              <a:rPr lang="en-US" dirty="0"/>
              <a:t> link to mgmt.</a:t>
            </a:r>
          </a:p>
          <a:p>
            <a:pPr marL="285750" indent="-285750">
              <a:buFont typeface="Arial" panose="020B0604020202020204" pitchFamily="34" charset="0"/>
              <a:buChar char="•"/>
            </a:pPr>
            <a:r>
              <a:rPr lang="en-US" dirty="0" err="1"/>
              <a:t>Pedotransfer</a:t>
            </a:r>
            <a:r>
              <a:rPr lang="en-US" dirty="0"/>
              <a:t> </a:t>
            </a:r>
            <a:r>
              <a:rPr lang="en-US" dirty="0" err="1"/>
              <a:t>fxn</a:t>
            </a:r>
            <a:br>
              <a:rPr lang="en-US" dirty="0"/>
            </a:br>
            <a:endParaRPr lang="en-US" dirty="0"/>
          </a:p>
        </p:txBody>
      </p:sp>
      <p:sp>
        <p:nvSpPr>
          <p:cNvPr id="36" name="Arrow: Curved Right 35">
            <a:extLst>
              <a:ext uri="{FF2B5EF4-FFF2-40B4-BE49-F238E27FC236}">
                <a16:creationId xmlns:a16="http://schemas.microsoft.com/office/drawing/2014/main" id="{2B58EB9C-7F4B-4CFE-8905-EEBC93950D9F}"/>
              </a:ext>
            </a:extLst>
          </p:cNvPr>
          <p:cNvSpPr/>
          <p:nvPr/>
        </p:nvSpPr>
        <p:spPr>
          <a:xfrm rot="18291112" flipH="1">
            <a:off x="5448479" y="-330507"/>
            <a:ext cx="632831" cy="2003820"/>
          </a:xfrm>
          <a:prstGeom prst="curved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7" name="Arrow: Curved Right 36">
            <a:extLst>
              <a:ext uri="{FF2B5EF4-FFF2-40B4-BE49-F238E27FC236}">
                <a16:creationId xmlns:a16="http://schemas.microsoft.com/office/drawing/2014/main" id="{6C26582A-D339-4875-8145-BE0D282FBE70}"/>
              </a:ext>
            </a:extLst>
          </p:cNvPr>
          <p:cNvSpPr/>
          <p:nvPr/>
        </p:nvSpPr>
        <p:spPr>
          <a:xfrm rot="5005560" flipH="1">
            <a:off x="5839217" y="3066317"/>
            <a:ext cx="1009373" cy="6255119"/>
          </a:xfrm>
          <a:prstGeom prst="curved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24" name="Rectangle 23">
            <a:extLst>
              <a:ext uri="{FF2B5EF4-FFF2-40B4-BE49-F238E27FC236}">
                <a16:creationId xmlns:a16="http://schemas.microsoft.com/office/drawing/2014/main" id="{FD8C8CE0-E4B0-4EF9-82CF-EDA9524828FA}"/>
              </a:ext>
            </a:extLst>
          </p:cNvPr>
          <p:cNvSpPr/>
          <p:nvPr/>
        </p:nvSpPr>
        <p:spPr>
          <a:xfrm>
            <a:off x="3678429" y="38998"/>
            <a:ext cx="1594017" cy="100941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dirty="0"/>
              <a:t>CR-LMOD</a:t>
            </a:r>
          </a:p>
          <a:p>
            <a:endParaRPr lang="en-US" sz="1200" dirty="0"/>
          </a:p>
          <a:p>
            <a:r>
              <a:rPr lang="en-US" sz="1200" dirty="0"/>
              <a:t>Management System</a:t>
            </a:r>
          </a:p>
          <a:p>
            <a:r>
              <a:rPr lang="en-US" sz="1200" dirty="0"/>
              <a:t>Resource Concerns-conservation Planning</a:t>
            </a:r>
          </a:p>
        </p:txBody>
      </p:sp>
      <p:cxnSp>
        <p:nvCxnSpPr>
          <p:cNvPr id="45" name="Straight Arrow Connector 44">
            <a:extLst>
              <a:ext uri="{FF2B5EF4-FFF2-40B4-BE49-F238E27FC236}">
                <a16:creationId xmlns:a16="http://schemas.microsoft.com/office/drawing/2014/main" id="{0F703137-406D-4056-A9A7-D084D9DD2432}"/>
              </a:ext>
            </a:extLst>
          </p:cNvPr>
          <p:cNvCxnSpPr>
            <a:cxnSpLocks/>
            <a:stCxn id="4" idx="2"/>
          </p:cNvCxnSpPr>
          <p:nvPr/>
        </p:nvCxnSpPr>
        <p:spPr>
          <a:xfrm>
            <a:off x="1761112" y="4248235"/>
            <a:ext cx="1874810" cy="16568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3" name="Oval 52">
            <a:extLst>
              <a:ext uri="{FF2B5EF4-FFF2-40B4-BE49-F238E27FC236}">
                <a16:creationId xmlns:a16="http://schemas.microsoft.com/office/drawing/2014/main" id="{4A373038-8F1F-43AF-976A-513EF20DA202}"/>
              </a:ext>
            </a:extLst>
          </p:cNvPr>
          <p:cNvSpPr/>
          <p:nvPr/>
        </p:nvSpPr>
        <p:spPr>
          <a:xfrm>
            <a:off x="4866606" y="2370274"/>
            <a:ext cx="1393653" cy="78120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t>Water and climate</a:t>
            </a:r>
          </a:p>
        </p:txBody>
      </p:sp>
      <p:cxnSp>
        <p:nvCxnSpPr>
          <p:cNvPr id="66" name="Straight Arrow Connector 65">
            <a:extLst>
              <a:ext uri="{FF2B5EF4-FFF2-40B4-BE49-F238E27FC236}">
                <a16:creationId xmlns:a16="http://schemas.microsoft.com/office/drawing/2014/main" id="{FD43D114-66D2-4B42-A263-E5B064C13632}"/>
              </a:ext>
            </a:extLst>
          </p:cNvPr>
          <p:cNvCxnSpPr>
            <a:cxnSpLocks/>
            <a:stCxn id="4" idx="3"/>
            <a:endCxn id="25" idx="2"/>
          </p:cNvCxnSpPr>
          <p:nvPr/>
        </p:nvCxnSpPr>
        <p:spPr>
          <a:xfrm flipV="1">
            <a:off x="3375633" y="1712164"/>
            <a:ext cx="580193" cy="723284"/>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33" name="Arrow: Curved Right 32">
            <a:extLst>
              <a:ext uri="{FF2B5EF4-FFF2-40B4-BE49-F238E27FC236}">
                <a16:creationId xmlns:a16="http://schemas.microsoft.com/office/drawing/2014/main" id="{29C27737-04A0-46F4-9082-4A6EA45B6BC8}"/>
              </a:ext>
            </a:extLst>
          </p:cNvPr>
          <p:cNvSpPr/>
          <p:nvPr/>
        </p:nvSpPr>
        <p:spPr>
          <a:xfrm rot="3724141" flipV="1">
            <a:off x="4238082" y="285832"/>
            <a:ext cx="613684" cy="3452894"/>
          </a:xfrm>
          <a:prstGeom prst="curv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b="1" dirty="0">
              <a:ln w="22225">
                <a:solidFill>
                  <a:schemeClr val="accent2"/>
                </a:solidFill>
                <a:prstDash val="solid"/>
              </a:ln>
              <a:solidFill>
                <a:schemeClr val="accent2">
                  <a:lumMod val="40000"/>
                  <a:lumOff val="60000"/>
                </a:schemeClr>
              </a:solidFill>
            </a:endParaRPr>
          </a:p>
        </p:txBody>
      </p:sp>
      <p:sp>
        <p:nvSpPr>
          <p:cNvPr id="4" name="Rectangle 3">
            <a:extLst>
              <a:ext uri="{FF2B5EF4-FFF2-40B4-BE49-F238E27FC236}">
                <a16:creationId xmlns:a16="http://schemas.microsoft.com/office/drawing/2014/main" id="{A516486E-4C4E-4150-AD4F-6F6C87B94815}"/>
              </a:ext>
            </a:extLst>
          </p:cNvPr>
          <p:cNvSpPr/>
          <p:nvPr/>
        </p:nvSpPr>
        <p:spPr>
          <a:xfrm>
            <a:off x="146590" y="622661"/>
            <a:ext cx="3229043" cy="362557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dirty="0"/>
              <a:t>NASIS - point</a:t>
            </a:r>
          </a:p>
          <a:p>
            <a:pPr marL="285750" indent="-285750">
              <a:buFont typeface="Arial" panose="020B0604020202020204" pitchFamily="34" charset="0"/>
              <a:buChar char="•"/>
            </a:pPr>
            <a:r>
              <a:rPr lang="en-US" dirty="0"/>
              <a:t>Project</a:t>
            </a:r>
          </a:p>
          <a:p>
            <a:pPr marL="285750" indent="-285750">
              <a:buFont typeface="Arial" panose="020B0604020202020204" pitchFamily="34" charset="0"/>
              <a:buChar char="•"/>
            </a:pPr>
            <a:r>
              <a:rPr lang="en-US" dirty="0"/>
              <a:t>Site</a:t>
            </a:r>
          </a:p>
          <a:p>
            <a:pPr marL="742950" lvl="1" indent="-285750">
              <a:buFont typeface="Arial" panose="020B0604020202020204" pitchFamily="34" charset="0"/>
              <a:buChar char="•"/>
            </a:pPr>
            <a:r>
              <a:rPr lang="en-US" dirty="0"/>
              <a:t>DSP PLOT ID</a:t>
            </a:r>
          </a:p>
          <a:p>
            <a:pPr marL="285750" indent="-285750">
              <a:buFont typeface="Arial" panose="020B0604020202020204" pitchFamily="34" charset="0"/>
              <a:buChar char="•"/>
            </a:pPr>
            <a:r>
              <a:rPr lang="en-US" dirty="0"/>
              <a:t>Site Observation</a:t>
            </a:r>
          </a:p>
          <a:p>
            <a:pPr marL="742950" lvl="1" indent="-285750">
              <a:buFont typeface="Arial" panose="020B0604020202020204" pitchFamily="34" charset="0"/>
              <a:buChar char="•"/>
            </a:pPr>
            <a:r>
              <a:rPr lang="en-US" dirty="0"/>
              <a:t>Pedon</a:t>
            </a:r>
          </a:p>
          <a:p>
            <a:pPr marL="1200150" lvl="2" indent="-285750">
              <a:buFont typeface="Arial" panose="020B0604020202020204" pitchFamily="34" charset="0"/>
              <a:buChar char="•"/>
            </a:pPr>
            <a:r>
              <a:rPr lang="en-US" dirty="0">
                <a:highlight>
                  <a:srgbClr val="FFFF00"/>
                </a:highlight>
              </a:rPr>
              <a:t>DSP Pedon ID</a:t>
            </a:r>
          </a:p>
          <a:p>
            <a:pPr marL="1200150" lvl="2" indent="-285750">
              <a:buFont typeface="Arial" panose="020B0604020202020204" pitchFamily="34" charset="0"/>
              <a:buChar char="•"/>
            </a:pPr>
            <a:r>
              <a:rPr lang="en-US" dirty="0"/>
              <a:t>Location</a:t>
            </a:r>
          </a:p>
          <a:p>
            <a:pPr marL="1657350" lvl="3" indent="-285750">
              <a:buFont typeface="Arial" panose="020B0604020202020204" pitchFamily="34" charset="0"/>
              <a:buChar char="•"/>
            </a:pPr>
            <a:r>
              <a:rPr lang="en-US" dirty="0"/>
              <a:t>Horizon &amp; Layer</a:t>
            </a:r>
          </a:p>
          <a:p>
            <a:pPr marL="1657350" lvl="3" indent="-285750">
              <a:buFont typeface="Arial" panose="020B0604020202020204" pitchFamily="34" charset="0"/>
              <a:buChar char="•"/>
            </a:pPr>
            <a:r>
              <a:rPr lang="en-US" dirty="0"/>
              <a:t>DSP Layer ID</a:t>
            </a:r>
          </a:p>
          <a:p>
            <a:pPr marL="1657350" lvl="3"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Veg</a:t>
            </a:r>
          </a:p>
        </p:txBody>
      </p:sp>
      <p:sp>
        <p:nvSpPr>
          <p:cNvPr id="11" name="Rectangle 10">
            <a:extLst>
              <a:ext uri="{FF2B5EF4-FFF2-40B4-BE49-F238E27FC236}">
                <a16:creationId xmlns:a16="http://schemas.microsoft.com/office/drawing/2014/main" id="{3FE4ACE3-B9DF-41C2-94DF-CFDE740739AE}"/>
              </a:ext>
            </a:extLst>
          </p:cNvPr>
          <p:cNvSpPr/>
          <p:nvPr/>
        </p:nvSpPr>
        <p:spPr>
          <a:xfrm>
            <a:off x="3612559" y="3386690"/>
            <a:ext cx="1971960" cy="1759025"/>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r>
              <a:rPr lang="en-US" dirty="0"/>
              <a:t>LIMS (KSSL)</a:t>
            </a:r>
          </a:p>
          <a:p>
            <a:pPr marL="285750" indent="-285750">
              <a:buFont typeface="Arial" panose="020B0604020202020204" pitchFamily="34" charset="0"/>
              <a:buChar char="•"/>
            </a:pPr>
            <a:r>
              <a:rPr lang="en-US" dirty="0"/>
              <a:t>Site Info (location)</a:t>
            </a:r>
          </a:p>
          <a:p>
            <a:pPr marL="285750" indent="-285750">
              <a:buFont typeface="Arial" panose="020B0604020202020204" pitchFamily="34" charset="0"/>
              <a:buChar char="•"/>
            </a:pPr>
            <a:r>
              <a:rPr lang="en-US" dirty="0"/>
              <a:t>Pedon info</a:t>
            </a:r>
          </a:p>
          <a:p>
            <a:pPr marL="285750" indent="-285750">
              <a:buFont typeface="Arial" panose="020B0604020202020204" pitchFamily="34" charset="0"/>
              <a:buChar char="•"/>
            </a:pPr>
            <a:r>
              <a:rPr lang="en-US" dirty="0"/>
              <a:t>Horizon &amp; Layer</a:t>
            </a:r>
          </a:p>
          <a:p>
            <a:pPr marL="285750" indent="-285750">
              <a:buFont typeface="Arial" panose="020B0604020202020204" pitchFamily="34" charset="0"/>
              <a:buChar char="•"/>
            </a:pPr>
            <a:r>
              <a:rPr lang="en-US" dirty="0"/>
              <a:t>Lab properties</a:t>
            </a:r>
          </a:p>
        </p:txBody>
      </p:sp>
      <p:sp>
        <p:nvSpPr>
          <p:cNvPr id="86" name="Arrow: Curved Right 85">
            <a:extLst>
              <a:ext uri="{FF2B5EF4-FFF2-40B4-BE49-F238E27FC236}">
                <a16:creationId xmlns:a16="http://schemas.microsoft.com/office/drawing/2014/main" id="{BEB8764D-A255-4E70-9EF9-3875A255C09F}"/>
              </a:ext>
            </a:extLst>
          </p:cNvPr>
          <p:cNvSpPr/>
          <p:nvPr/>
        </p:nvSpPr>
        <p:spPr>
          <a:xfrm rot="5400000" flipV="1">
            <a:off x="4927905" y="303058"/>
            <a:ext cx="295178" cy="1929339"/>
          </a:xfrm>
          <a:prstGeom prst="curv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5" name="Rectangle 24">
            <a:extLst>
              <a:ext uri="{FF2B5EF4-FFF2-40B4-BE49-F238E27FC236}">
                <a16:creationId xmlns:a16="http://schemas.microsoft.com/office/drawing/2014/main" id="{1920F6C5-C4F9-4DDC-9CA1-3EB8BDD7410D}"/>
              </a:ext>
            </a:extLst>
          </p:cNvPr>
          <p:cNvSpPr/>
          <p:nvPr/>
        </p:nvSpPr>
        <p:spPr>
          <a:xfrm>
            <a:off x="3461888" y="1234110"/>
            <a:ext cx="987876" cy="478054"/>
          </a:xfrm>
          <a:prstGeom prst="rect">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EDIT</a:t>
            </a:r>
          </a:p>
        </p:txBody>
      </p:sp>
      <p:sp>
        <p:nvSpPr>
          <p:cNvPr id="90" name="Arrow: Curved Right 89">
            <a:extLst>
              <a:ext uri="{FF2B5EF4-FFF2-40B4-BE49-F238E27FC236}">
                <a16:creationId xmlns:a16="http://schemas.microsoft.com/office/drawing/2014/main" id="{E88F4067-7746-4CB1-980F-42D87F0DD4F6}"/>
              </a:ext>
            </a:extLst>
          </p:cNvPr>
          <p:cNvSpPr/>
          <p:nvPr/>
        </p:nvSpPr>
        <p:spPr>
          <a:xfrm rot="11081004">
            <a:off x="8076777" y="3204649"/>
            <a:ext cx="468047" cy="1583354"/>
          </a:xfrm>
          <a:prstGeom prst="curv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39" name="Rectangle 38">
            <a:extLst>
              <a:ext uri="{FF2B5EF4-FFF2-40B4-BE49-F238E27FC236}">
                <a16:creationId xmlns:a16="http://schemas.microsoft.com/office/drawing/2014/main" id="{A09B99EB-7B07-4FB4-99FC-A26D4E1D9804}"/>
              </a:ext>
            </a:extLst>
          </p:cNvPr>
          <p:cNvSpPr/>
          <p:nvPr/>
        </p:nvSpPr>
        <p:spPr>
          <a:xfrm>
            <a:off x="6055466" y="3771748"/>
            <a:ext cx="2484752" cy="22409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dirty="0"/>
              <a:t>Repository</a:t>
            </a:r>
          </a:p>
          <a:p>
            <a:pPr marL="285750" indent="-285750">
              <a:buFont typeface="Arial" panose="020B0604020202020204" pitchFamily="34" charset="0"/>
              <a:buChar char="•"/>
            </a:pPr>
            <a:r>
              <a:rPr lang="en-US" dirty="0"/>
              <a:t>LIMS Data</a:t>
            </a:r>
          </a:p>
          <a:p>
            <a:pPr marL="285750" indent="-285750">
              <a:buFont typeface="Arial" panose="020B0604020202020204" pitchFamily="34" charset="0"/>
              <a:buChar char="•"/>
            </a:pPr>
            <a:r>
              <a:rPr lang="en-US" dirty="0"/>
              <a:t>Cooperator data</a:t>
            </a:r>
          </a:p>
          <a:p>
            <a:pPr marL="742950" lvl="1" indent="-285750">
              <a:buFont typeface="Arial" panose="020B0604020202020204" pitchFamily="34" charset="0"/>
              <a:buChar char="•"/>
            </a:pPr>
            <a:r>
              <a:rPr lang="en-US" dirty="0"/>
              <a:t>Science of Soil Health</a:t>
            </a:r>
          </a:p>
          <a:p>
            <a:pPr marL="1200150" lvl="2" indent="-285750">
              <a:buFont typeface="Arial" panose="020B0604020202020204" pitchFamily="34" charset="0"/>
              <a:buChar char="•"/>
            </a:pPr>
            <a:r>
              <a:rPr lang="en-US" dirty="0"/>
              <a:t>PLFA</a:t>
            </a:r>
          </a:p>
          <a:p>
            <a:pPr marL="1657350" lvl="3" indent="-285750">
              <a:buFont typeface="Arial" panose="020B0604020202020204" pitchFamily="34" charset="0"/>
              <a:buChar char="•"/>
            </a:pPr>
            <a:r>
              <a:rPr lang="en-US" dirty="0"/>
              <a:t>Sum tables</a:t>
            </a:r>
          </a:p>
        </p:txBody>
      </p:sp>
      <p:sp>
        <p:nvSpPr>
          <p:cNvPr id="105" name="Oval 104">
            <a:extLst>
              <a:ext uri="{FF2B5EF4-FFF2-40B4-BE49-F238E27FC236}">
                <a16:creationId xmlns:a16="http://schemas.microsoft.com/office/drawing/2014/main" id="{C4B9FA43-E011-44B8-8F6E-CDC649D63900}"/>
              </a:ext>
            </a:extLst>
          </p:cNvPr>
          <p:cNvSpPr/>
          <p:nvPr/>
        </p:nvSpPr>
        <p:spPr>
          <a:xfrm>
            <a:off x="4680756" y="1628869"/>
            <a:ext cx="1393653" cy="78120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Soil Health Field Metrics</a:t>
            </a:r>
            <a:endParaRPr lang="en-US" dirty="0"/>
          </a:p>
        </p:txBody>
      </p:sp>
      <p:sp>
        <p:nvSpPr>
          <p:cNvPr id="107" name="Arrow: Curved Right 106">
            <a:extLst>
              <a:ext uri="{FF2B5EF4-FFF2-40B4-BE49-F238E27FC236}">
                <a16:creationId xmlns:a16="http://schemas.microsoft.com/office/drawing/2014/main" id="{4922F002-7B32-4046-B3F4-EFEEDDB447BC}"/>
              </a:ext>
            </a:extLst>
          </p:cNvPr>
          <p:cNvSpPr/>
          <p:nvPr/>
        </p:nvSpPr>
        <p:spPr>
          <a:xfrm rot="7857998" flipH="1">
            <a:off x="8961915" y="2845143"/>
            <a:ext cx="522803" cy="217117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Arrow: Curved Right 47">
            <a:extLst>
              <a:ext uri="{FF2B5EF4-FFF2-40B4-BE49-F238E27FC236}">
                <a16:creationId xmlns:a16="http://schemas.microsoft.com/office/drawing/2014/main" id="{DA0CAB1E-3CDF-4330-BEEB-AE325E4FCC70}"/>
              </a:ext>
            </a:extLst>
          </p:cNvPr>
          <p:cNvSpPr/>
          <p:nvPr/>
        </p:nvSpPr>
        <p:spPr>
          <a:xfrm rot="5005560" flipH="1">
            <a:off x="7546998" y="4588590"/>
            <a:ext cx="1009373" cy="2816950"/>
          </a:xfrm>
          <a:prstGeom prst="curved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cxnSp>
        <p:nvCxnSpPr>
          <p:cNvPr id="49" name="Straight Arrow Connector 48">
            <a:extLst>
              <a:ext uri="{FF2B5EF4-FFF2-40B4-BE49-F238E27FC236}">
                <a16:creationId xmlns:a16="http://schemas.microsoft.com/office/drawing/2014/main" id="{A7B7F7DE-E6D0-43FA-BADA-073B0ED6EAB3}"/>
              </a:ext>
            </a:extLst>
          </p:cNvPr>
          <p:cNvCxnSpPr>
            <a:cxnSpLocks/>
            <a:stCxn id="19" idx="6"/>
            <a:endCxn id="9" idx="1"/>
          </p:cNvCxnSpPr>
          <p:nvPr/>
        </p:nvCxnSpPr>
        <p:spPr>
          <a:xfrm flipV="1">
            <a:off x="9583664" y="1831665"/>
            <a:ext cx="442743" cy="19449"/>
          </a:xfrm>
          <a:prstGeom prst="straightConnector1">
            <a:avLst/>
          </a:prstGeom>
          <a:ln w="127000">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974674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780859-DD9A-4C61-9E7D-75511481BAD4}"/>
              </a:ext>
            </a:extLst>
          </p:cNvPr>
          <p:cNvSpPr>
            <a:spLocks noGrp="1"/>
          </p:cNvSpPr>
          <p:nvPr>
            <p:ph type="title"/>
          </p:nvPr>
        </p:nvSpPr>
        <p:spPr>
          <a:xfrm>
            <a:off x="0" y="18255"/>
            <a:ext cx="10515600" cy="963257"/>
          </a:xfrm>
        </p:spPr>
        <p:txBody>
          <a:bodyPr/>
          <a:lstStyle/>
          <a:p>
            <a:r>
              <a:rPr lang="en-US" dirty="0"/>
              <a:t>Data Organization Needs</a:t>
            </a:r>
          </a:p>
        </p:txBody>
      </p:sp>
      <p:sp>
        <p:nvSpPr>
          <p:cNvPr id="4" name="Content Placeholder 3">
            <a:extLst>
              <a:ext uri="{FF2B5EF4-FFF2-40B4-BE49-F238E27FC236}">
                <a16:creationId xmlns:a16="http://schemas.microsoft.com/office/drawing/2014/main" id="{3B7E5FF7-57C1-42B8-9CD7-703599D2FC6F}"/>
              </a:ext>
            </a:extLst>
          </p:cNvPr>
          <p:cNvSpPr>
            <a:spLocks noGrp="1"/>
          </p:cNvSpPr>
          <p:nvPr>
            <p:ph idx="1"/>
          </p:nvPr>
        </p:nvSpPr>
        <p:spPr>
          <a:xfrm>
            <a:off x="838200" y="981512"/>
            <a:ext cx="10515600" cy="5195451"/>
          </a:xfrm>
        </p:spPr>
        <p:txBody>
          <a:bodyPr>
            <a:normAutofit fontScale="70000" lnSpcReduction="20000"/>
          </a:bodyPr>
          <a:lstStyle/>
          <a:p>
            <a:r>
              <a:rPr lang="en-US" dirty="0"/>
              <a:t>What is special about this data (why does it not fit existing stuff)</a:t>
            </a:r>
          </a:p>
          <a:p>
            <a:pPr lvl="1"/>
            <a:r>
              <a:rPr lang="en-US" dirty="0"/>
              <a:t>Project design</a:t>
            </a:r>
          </a:p>
          <a:p>
            <a:pPr lvl="2"/>
            <a:r>
              <a:rPr lang="en-US" dirty="0"/>
              <a:t>Keys and hierarchy in NASIS don’t accommodate relating multiple </a:t>
            </a:r>
            <a:r>
              <a:rPr lang="en-US" dirty="0" err="1"/>
              <a:t>sites_obs</a:t>
            </a:r>
            <a:endParaRPr lang="en-US" dirty="0"/>
          </a:p>
          <a:p>
            <a:pPr lvl="2"/>
            <a:endParaRPr lang="en-US" dirty="0"/>
          </a:p>
          <a:p>
            <a:r>
              <a:rPr lang="en-US" dirty="0"/>
              <a:t>Changes within existing structure </a:t>
            </a:r>
          </a:p>
          <a:p>
            <a:pPr lvl="1"/>
            <a:r>
              <a:rPr lang="en-US" dirty="0"/>
              <a:t>NASIS </a:t>
            </a:r>
          </a:p>
          <a:p>
            <a:pPr lvl="2"/>
            <a:r>
              <a:rPr lang="en-US" dirty="0"/>
              <a:t>Project table – add a choice for the domain Project Type Domain – DSP Project</a:t>
            </a:r>
          </a:p>
          <a:p>
            <a:pPr lvl="2"/>
            <a:r>
              <a:rPr lang="en-US" dirty="0" err="1">
                <a:highlight>
                  <a:srgbClr val="00FFFF"/>
                </a:highlight>
              </a:rPr>
              <a:t>Site_obs</a:t>
            </a:r>
            <a:r>
              <a:rPr lang="en-US" dirty="0">
                <a:highlight>
                  <a:srgbClr val="00FFFF"/>
                </a:highlight>
              </a:rPr>
              <a:t> – EXPLORE linkage to management information in CR-LMOD</a:t>
            </a:r>
          </a:p>
          <a:p>
            <a:pPr lvl="3"/>
            <a:r>
              <a:rPr lang="en-US" dirty="0">
                <a:highlight>
                  <a:srgbClr val="00FFFF"/>
                </a:highlight>
              </a:rPr>
              <a:t>Could insert a mgmt. record ID  that would provide tabular and spatial information</a:t>
            </a:r>
          </a:p>
          <a:p>
            <a:pPr lvl="2"/>
            <a:r>
              <a:rPr lang="en-US" dirty="0"/>
              <a:t>Pedon table </a:t>
            </a:r>
          </a:p>
          <a:p>
            <a:pPr lvl="3"/>
            <a:r>
              <a:rPr lang="en-US" dirty="0"/>
              <a:t>Add coordinates (</a:t>
            </a:r>
            <a:r>
              <a:rPr lang="en-US" dirty="0" err="1"/>
              <a:t>x,y</a:t>
            </a:r>
            <a:r>
              <a:rPr lang="en-US" dirty="0"/>
              <a:t>) to satellite </a:t>
            </a:r>
            <a:r>
              <a:rPr lang="en-US" dirty="0" err="1"/>
              <a:t>pedons</a:t>
            </a:r>
            <a:r>
              <a:rPr lang="en-US" dirty="0"/>
              <a:t>  </a:t>
            </a:r>
            <a:r>
              <a:rPr lang="en-US" dirty="0">
                <a:highlight>
                  <a:srgbClr val="00FFFF"/>
                </a:highlight>
              </a:rPr>
              <a:t>NEED rules for entry and validations to check</a:t>
            </a:r>
          </a:p>
          <a:p>
            <a:pPr lvl="3"/>
            <a:r>
              <a:rPr lang="en-US" dirty="0"/>
              <a:t>add DSP Pedon ID column</a:t>
            </a:r>
          </a:p>
          <a:p>
            <a:pPr lvl="2"/>
            <a:r>
              <a:rPr lang="en-US" dirty="0"/>
              <a:t>Veg Plot table – DSP Plot ID – </a:t>
            </a:r>
            <a:r>
              <a:rPr lang="en-US" dirty="0">
                <a:highlight>
                  <a:srgbClr val="00FFFF"/>
                </a:highlight>
              </a:rPr>
              <a:t>NEED to add to guidelines</a:t>
            </a:r>
          </a:p>
          <a:p>
            <a:pPr lvl="2"/>
            <a:endParaRPr lang="en-US" dirty="0"/>
          </a:p>
          <a:p>
            <a:pPr lvl="1"/>
            <a:r>
              <a:rPr lang="en-US" dirty="0"/>
              <a:t>Lab Data</a:t>
            </a:r>
          </a:p>
          <a:p>
            <a:pPr lvl="2"/>
            <a:r>
              <a:rPr lang="en-US" dirty="0"/>
              <a:t>LIMS </a:t>
            </a:r>
          </a:p>
          <a:p>
            <a:pPr lvl="3"/>
            <a:r>
              <a:rPr lang="en-US" dirty="0"/>
              <a:t>add field label that correspond with NASIS DSP Plot ID and DSP layer ID</a:t>
            </a:r>
          </a:p>
          <a:p>
            <a:pPr lvl="3"/>
            <a:r>
              <a:rPr lang="en-US" dirty="0"/>
              <a:t>Custom output: tabular and html for DSP projects</a:t>
            </a:r>
          </a:p>
          <a:p>
            <a:pPr lvl="2"/>
            <a:r>
              <a:rPr lang="en-US" dirty="0"/>
              <a:t>Repo </a:t>
            </a:r>
          </a:p>
          <a:p>
            <a:pPr lvl="3"/>
            <a:r>
              <a:rPr lang="en-US" dirty="0"/>
              <a:t>Ensure that field labels are retained for DSP IDs</a:t>
            </a:r>
          </a:p>
          <a:p>
            <a:pPr lvl="3"/>
            <a:r>
              <a:rPr lang="en-US" dirty="0"/>
              <a:t>map method columns for existing methods to KSSL</a:t>
            </a:r>
          </a:p>
          <a:p>
            <a:pPr lvl="3"/>
            <a:r>
              <a:rPr lang="en-US" dirty="0"/>
              <a:t>add methods that are not done by KSSL</a:t>
            </a:r>
          </a:p>
          <a:p>
            <a:pPr lvl="3"/>
            <a:endParaRPr lang="en-US" dirty="0"/>
          </a:p>
          <a:p>
            <a:pPr lvl="3"/>
            <a:endParaRPr lang="en-US" dirty="0"/>
          </a:p>
          <a:p>
            <a:pPr lvl="1"/>
            <a:endParaRPr lang="en-US" dirty="0"/>
          </a:p>
          <a:p>
            <a:pPr marL="914400" lvl="2" indent="0">
              <a:buNone/>
            </a:pPr>
            <a:endParaRPr lang="en-US" dirty="0"/>
          </a:p>
          <a:p>
            <a:pPr marL="914400" lvl="2" indent="0">
              <a:buNone/>
            </a:pPr>
            <a:endParaRPr lang="en-US" dirty="0"/>
          </a:p>
        </p:txBody>
      </p:sp>
    </p:spTree>
    <p:extLst>
      <p:ext uri="{BB962C8B-B14F-4D97-AF65-F5344CB8AC3E}">
        <p14:creationId xmlns:p14="http://schemas.microsoft.com/office/powerpoint/2010/main" val="654147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780859-DD9A-4C61-9E7D-75511481BAD4}"/>
              </a:ext>
            </a:extLst>
          </p:cNvPr>
          <p:cNvSpPr>
            <a:spLocks noGrp="1"/>
          </p:cNvSpPr>
          <p:nvPr>
            <p:ph type="title"/>
          </p:nvPr>
        </p:nvSpPr>
        <p:spPr>
          <a:xfrm>
            <a:off x="0" y="18255"/>
            <a:ext cx="10515600" cy="963257"/>
          </a:xfrm>
        </p:spPr>
        <p:txBody>
          <a:bodyPr/>
          <a:lstStyle/>
          <a:p>
            <a:r>
              <a:rPr lang="en-US" dirty="0"/>
              <a:t>Data Organization Needs (</a:t>
            </a:r>
            <a:r>
              <a:rPr lang="en-US" dirty="0" err="1"/>
              <a:t>cont</a:t>
            </a:r>
            <a:r>
              <a:rPr lang="en-US" dirty="0"/>
              <a:t>)</a:t>
            </a:r>
          </a:p>
        </p:txBody>
      </p:sp>
      <p:sp>
        <p:nvSpPr>
          <p:cNvPr id="4" name="Content Placeholder 3">
            <a:extLst>
              <a:ext uri="{FF2B5EF4-FFF2-40B4-BE49-F238E27FC236}">
                <a16:creationId xmlns:a16="http://schemas.microsoft.com/office/drawing/2014/main" id="{3B7E5FF7-57C1-42B8-9CD7-703599D2FC6F}"/>
              </a:ext>
            </a:extLst>
          </p:cNvPr>
          <p:cNvSpPr>
            <a:spLocks noGrp="1"/>
          </p:cNvSpPr>
          <p:nvPr>
            <p:ph idx="1"/>
          </p:nvPr>
        </p:nvSpPr>
        <p:spPr>
          <a:xfrm>
            <a:off x="838200" y="981512"/>
            <a:ext cx="10515600" cy="5195451"/>
          </a:xfrm>
        </p:spPr>
        <p:txBody>
          <a:bodyPr>
            <a:normAutofit lnSpcReduction="10000"/>
          </a:bodyPr>
          <a:lstStyle/>
          <a:p>
            <a:r>
              <a:rPr lang="en-US" dirty="0"/>
              <a:t>Extraneous stuff</a:t>
            </a:r>
          </a:p>
          <a:p>
            <a:pPr lvl="1"/>
            <a:r>
              <a:rPr lang="en-US" dirty="0"/>
              <a:t>Our project on spreadsheet/tables</a:t>
            </a:r>
          </a:p>
          <a:p>
            <a:pPr lvl="1"/>
            <a:endParaRPr lang="en-US" dirty="0"/>
          </a:p>
          <a:p>
            <a:pPr lvl="1"/>
            <a:r>
              <a:rPr lang="en-US" dirty="0"/>
              <a:t>Cooperator stuff</a:t>
            </a:r>
          </a:p>
          <a:p>
            <a:pPr lvl="2"/>
            <a:r>
              <a:rPr lang="en-US" dirty="0"/>
              <a:t>Project Information</a:t>
            </a:r>
          </a:p>
          <a:p>
            <a:pPr lvl="3"/>
            <a:r>
              <a:rPr lang="en-US" dirty="0"/>
              <a:t>Project</a:t>
            </a:r>
          </a:p>
          <a:p>
            <a:pPr lvl="4"/>
            <a:r>
              <a:rPr lang="en-US" dirty="0"/>
              <a:t>Rationale, what the project represents </a:t>
            </a:r>
            <a:r>
              <a:rPr lang="en-US" dirty="0" err="1"/>
              <a:t>etc</a:t>
            </a:r>
            <a:r>
              <a:rPr lang="en-US" dirty="0"/>
              <a:t>?</a:t>
            </a:r>
          </a:p>
          <a:p>
            <a:pPr lvl="3"/>
            <a:r>
              <a:rPr lang="en-US" dirty="0"/>
              <a:t>plot (site or field)</a:t>
            </a:r>
          </a:p>
          <a:p>
            <a:pPr lvl="4"/>
            <a:r>
              <a:rPr lang="en-US" dirty="0"/>
              <a:t>Location – closest weather station etc.</a:t>
            </a:r>
          </a:p>
          <a:p>
            <a:pPr lvl="4"/>
            <a:r>
              <a:rPr lang="en-US" dirty="0"/>
              <a:t>Management information – tables exist, would be good to eventually link to CR-LMOD</a:t>
            </a:r>
          </a:p>
          <a:p>
            <a:pPr lvl="4"/>
            <a:r>
              <a:rPr lang="en-US" dirty="0"/>
              <a:t>Field soil health indicators -- </a:t>
            </a:r>
            <a:r>
              <a:rPr lang="en-US" dirty="0">
                <a:highlight>
                  <a:srgbClr val="00FFFF"/>
                </a:highlight>
              </a:rPr>
              <a:t>NEED DSP hub tables, will eventually need to map to common columns</a:t>
            </a:r>
          </a:p>
          <a:p>
            <a:pPr lvl="3"/>
            <a:r>
              <a:rPr lang="en-US" dirty="0"/>
              <a:t>Pedon</a:t>
            </a:r>
          </a:p>
          <a:p>
            <a:pPr lvl="4"/>
            <a:r>
              <a:rPr lang="en-US" dirty="0"/>
              <a:t>infiltration</a:t>
            </a:r>
          </a:p>
          <a:p>
            <a:pPr lvl="3"/>
            <a:r>
              <a:rPr lang="en-US" dirty="0"/>
              <a:t> Layer (Depth Increment/Horizon – Sample)</a:t>
            </a:r>
          </a:p>
          <a:p>
            <a:pPr lvl="4"/>
            <a:r>
              <a:rPr lang="en-US" dirty="0"/>
              <a:t>Lab data – Compile and Map to Repository (and alternate methods)</a:t>
            </a:r>
          </a:p>
          <a:p>
            <a:pPr lvl="4"/>
            <a:r>
              <a:rPr lang="en-US" dirty="0"/>
              <a:t>PLFA – compile to 1 or 2 tables that link </a:t>
            </a:r>
          </a:p>
          <a:p>
            <a:pPr lvl="3"/>
            <a:endParaRPr lang="en-US" dirty="0"/>
          </a:p>
          <a:p>
            <a:pPr lvl="1"/>
            <a:endParaRPr lang="en-US" dirty="0"/>
          </a:p>
          <a:p>
            <a:pPr marL="914400" lvl="2" indent="0">
              <a:buNone/>
            </a:pPr>
            <a:endParaRPr lang="en-US" dirty="0"/>
          </a:p>
          <a:p>
            <a:pPr marL="914400" lvl="2" indent="0">
              <a:buNone/>
            </a:pPr>
            <a:endParaRPr lang="en-US" dirty="0"/>
          </a:p>
        </p:txBody>
      </p:sp>
    </p:spTree>
    <p:extLst>
      <p:ext uri="{BB962C8B-B14F-4D97-AF65-F5344CB8AC3E}">
        <p14:creationId xmlns:p14="http://schemas.microsoft.com/office/powerpoint/2010/main" val="150664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B3C42-5C67-4F48-9633-6AC80A1B2FCA}"/>
              </a:ext>
            </a:extLst>
          </p:cNvPr>
          <p:cNvSpPr>
            <a:spLocks noGrp="1"/>
          </p:cNvSpPr>
          <p:nvPr>
            <p:ph type="title"/>
          </p:nvPr>
        </p:nvSpPr>
        <p:spPr>
          <a:xfrm>
            <a:off x="133350" y="18255"/>
            <a:ext cx="10515600" cy="1325563"/>
          </a:xfrm>
        </p:spPr>
        <p:txBody>
          <a:bodyPr/>
          <a:lstStyle/>
          <a:p>
            <a:r>
              <a:rPr lang="en-US" dirty="0"/>
              <a:t>DSP Data Hub</a:t>
            </a:r>
          </a:p>
        </p:txBody>
      </p:sp>
      <p:sp>
        <p:nvSpPr>
          <p:cNvPr id="3" name="Content Placeholder 2">
            <a:extLst>
              <a:ext uri="{FF2B5EF4-FFF2-40B4-BE49-F238E27FC236}">
                <a16:creationId xmlns:a16="http://schemas.microsoft.com/office/drawing/2014/main" id="{2E917381-4E00-4266-8FF0-B7473645CA88}"/>
              </a:ext>
            </a:extLst>
          </p:cNvPr>
          <p:cNvSpPr>
            <a:spLocks noGrp="1"/>
          </p:cNvSpPr>
          <p:nvPr>
            <p:ph idx="1"/>
          </p:nvPr>
        </p:nvSpPr>
        <p:spPr>
          <a:xfrm>
            <a:off x="838200" y="1111250"/>
            <a:ext cx="10515600" cy="5403850"/>
          </a:xfrm>
        </p:spPr>
        <p:txBody>
          <a:bodyPr>
            <a:normAutofit fontScale="70000" lnSpcReduction="20000"/>
          </a:bodyPr>
          <a:lstStyle/>
          <a:p>
            <a:r>
              <a:rPr lang="en-US" dirty="0"/>
              <a:t>Things that will be stored in the hub (are transactional)</a:t>
            </a:r>
          </a:p>
          <a:p>
            <a:pPr lvl="1"/>
            <a:r>
              <a:rPr lang="en-US" dirty="0"/>
              <a:t>Project context</a:t>
            </a:r>
          </a:p>
          <a:p>
            <a:pPr lvl="1"/>
            <a:r>
              <a:rPr lang="en-US" dirty="0"/>
              <a:t>Aggregation rules (</a:t>
            </a:r>
            <a:r>
              <a:rPr lang="en-US" dirty="0" err="1"/>
              <a:t>site_obs</a:t>
            </a:r>
            <a:r>
              <a:rPr lang="en-US" dirty="0"/>
              <a:t> etc.)</a:t>
            </a:r>
          </a:p>
          <a:p>
            <a:pPr lvl="2"/>
            <a:r>
              <a:rPr lang="en-US" dirty="0"/>
              <a:t>Compare sites</a:t>
            </a:r>
          </a:p>
          <a:p>
            <a:pPr lvl="2"/>
            <a:r>
              <a:rPr lang="en-US" dirty="0"/>
              <a:t>Compare depths</a:t>
            </a:r>
          </a:p>
          <a:p>
            <a:pPr lvl="3"/>
            <a:r>
              <a:rPr lang="en-US" dirty="0"/>
              <a:t>Logical for associating horizons</a:t>
            </a:r>
          </a:p>
          <a:p>
            <a:pPr lvl="3"/>
            <a:r>
              <a:rPr lang="en-US" dirty="0">
                <a:highlight>
                  <a:srgbClr val="FFFF00"/>
                </a:highlight>
              </a:rPr>
              <a:t>Allow for user control??? (help them with pattern matching etc.)</a:t>
            </a:r>
          </a:p>
          <a:p>
            <a:pPr lvl="2"/>
            <a:r>
              <a:rPr lang="en-US" dirty="0"/>
              <a:t>Etc.</a:t>
            </a:r>
          </a:p>
          <a:p>
            <a:pPr lvl="1"/>
            <a:r>
              <a:rPr lang="en-US" dirty="0"/>
              <a:t>Extrapolation rules</a:t>
            </a:r>
          </a:p>
          <a:p>
            <a:pPr lvl="2"/>
            <a:r>
              <a:rPr lang="en-US" dirty="0"/>
              <a:t>What other soils do these results apply to (component/map units etc.)?</a:t>
            </a:r>
          </a:p>
          <a:p>
            <a:pPr lvl="2"/>
            <a:r>
              <a:rPr lang="en-US" dirty="0"/>
              <a:t>What other management systems or ecological state phases? </a:t>
            </a:r>
            <a:r>
              <a:rPr lang="en-US" dirty="0">
                <a:highlight>
                  <a:srgbClr val="00FFFF"/>
                </a:highlight>
              </a:rPr>
              <a:t>CR-LMOD based</a:t>
            </a:r>
          </a:p>
          <a:p>
            <a:pPr lvl="2"/>
            <a:endParaRPr lang="en-US" dirty="0"/>
          </a:p>
          <a:p>
            <a:r>
              <a:rPr lang="en-US" dirty="0"/>
              <a:t>Things that will be linked to or fetched to the hub</a:t>
            </a:r>
          </a:p>
          <a:p>
            <a:pPr lvl="1"/>
            <a:r>
              <a:rPr lang="en-US" dirty="0"/>
              <a:t>NASIS (through ???, do we need a fetch DSP?)</a:t>
            </a:r>
          </a:p>
          <a:p>
            <a:pPr lvl="1"/>
            <a:r>
              <a:rPr lang="en-US" dirty="0"/>
              <a:t>CR-LMOD</a:t>
            </a:r>
          </a:p>
          <a:p>
            <a:pPr lvl="1"/>
            <a:r>
              <a:rPr lang="en-US" dirty="0"/>
              <a:t>EDIT</a:t>
            </a:r>
          </a:p>
          <a:p>
            <a:pPr lvl="1"/>
            <a:r>
              <a:rPr lang="en-US" dirty="0"/>
              <a:t>Apps – Citizen Science and </a:t>
            </a:r>
            <a:r>
              <a:rPr lang="en-US" dirty="0" err="1"/>
              <a:t>LandPKS</a:t>
            </a:r>
            <a:r>
              <a:rPr lang="en-US" dirty="0"/>
              <a:t> and others</a:t>
            </a:r>
          </a:p>
          <a:p>
            <a:r>
              <a:rPr lang="en-US" dirty="0"/>
              <a:t>Outputs from Hub</a:t>
            </a:r>
          </a:p>
          <a:p>
            <a:pPr lvl="1"/>
            <a:r>
              <a:rPr lang="en-US" dirty="0"/>
              <a:t>Reports</a:t>
            </a:r>
          </a:p>
          <a:p>
            <a:pPr lvl="1"/>
            <a:r>
              <a:rPr lang="en-US" dirty="0"/>
              <a:t>Raw data</a:t>
            </a:r>
          </a:p>
          <a:p>
            <a:pPr lvl="1"/>
            <a:r>
              <a:rPr lang="en-US" dirty="0"/>
              <a:t>???</a:t>
            </a:r>
          </a:p>
          <a:p>
            <a:pPr lvl="1"/>
            <a:endParaRPr lang="en-US" dirty="0"/>
          </a:p>
          <a:p>
            <a:pPr lvl="1"/>
            <a:endParaRPr lang="en-US" dirty="0"/>
          </a:p>
          <a:p>
            <a:endParaRPr lang="en-US" dirty="0"/>
          </a:p>
          <a:p>
            <a:pPr marL="0" indent="0">
              <a:buNone/>
            </a:pPr>
            <a:endParaRPr lang="en-US" dirty="0"/>
          </a:p>
        </p:txBody>
      </p:sp>
    </p:spTree>
    <p:extLst>
      <p:ext uri="{BB962C8B-B14F-4D97-AF65-F5344CB8AC3E}">
        <p14:creationId xmlns:p14="http://schemas.microsoft.com/office/powerpoint/2010/main" val="3073928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a:extLst>
              <a:ext uri="{FF2B5EF4-FFF2-40B4-BE49-F238E27FC236}">
                <a16:creationId xmlns:a16="http://schemas.microsoft.com/office/drawing/2014/main" id="{AD673A53-48CC-456C-8017-88B4D27285C3}"/>
              </a:ext>
            </a:extLst>
          </p:cNvPr>
          <p:cNvSpPr/>
          <p:nvPr/>
        </p:nvSpPr>
        <p:spPr>
          <a:xfrm>
            <a:off x="8862793" y="4137231"/>
            <a:ext cx="3221372" cy="26005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Interface</a:t>
            </a:r>
          </a:p>
        </p:txBody>
      </p:sp>
      <p:sp>
        <p:nvSpPr>
          <p:cNvPr id="35" name="Arrow: Curved Right 34">
            <a:extLst>
              <a:ext uri="{FF2B5EF4-FFF2-40B4-BE49-F238E27FC236}">
                <a16:creationId xmlns:a16="http://schemas.microsoft.com/office/drawing/2014/main" id="{77CFABBA-2D8B-46C1-B1B1-FAF90675EC8E}"/>
              </a:ext>
            </a:extLst>
          </p:cNvPr>
          <p:cNvSpPr/>
          <p:nvPr/>
        </p:nvSpPr>
        <p:spPr>
          <a:xfrm rot="7857998" flipV="1">
            <a:off x="9172307" y="2023902"/>
            <a:ext cx="689566" cy="2740788"/>
          </a:xfrm>
          <a:prstGeom prst="curv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4A6F3826-0492-4A3C-AE08-03FE9D54C7E5}"/>
              </a:ext>
            </a:extLst>
          </p:cNvPr>
          <p:cNvSpPr txBox="1"/>
          <p:nvPr/>
        </p:nvSpPr>
        <p:spPr>
          <a:xfrm>
            <a:off x="172413" y="81670"/>
            <a:ext cx="2862835" cy="584775"/>
          </a:xfrm>
          <a:prstGeom prst="rect">
            <a:avLst/>
          </a:prstGeom>
          <a:noFill/>
        </p:spPr>
        <p:txBody>
          <a:bodyPr wrap="none" rtlCol="0">
            <a:spAutoFit/>
          </a:bodyPr>
          <a:lstStyle/>
          <a:p>
            <a:r>
              <a:rPr lang="en-US" sz="3200" dirty="0"/>
              <a:t>Soil Survey Data</a:t>
            </a:r>
          </a:p>
        </p:txBody>
      </p:sp>
      <p:sp>
        <p:nvSpPr>
          <p:cNvPr id="9" name="TextBox 8">
            <a:extLst>
              <a:ext uri="{FF2B5EF4-FFF2-40B4-BE49-F238E27FC236}">
                <a16:creationId xmlns:a16="http://schemas.microsoft.com/office/drawing/2014/main" id="{F2F2661A-F46E-47F4-B4F1-89CDFDB1E2A1}"/>
              </a:ext>
            </a:extLst>
          </p:cNvPr>
          <p:cNvSpPr txBox="1"/>
          <p:nvPr/>
        </p:nvSpPr>
        <p:spPr>
          <a:xfrm>
            <a:off x="10026407" y="1293056"/>
            <a:ext cx="2165593" cy="1077218"/>
          </a:xfrm>
          <a:prstGeom prst="rect">
            <a:avLst/>
          </a:prstGeom>
          <a:noFill/>
        </p:spPr>
        <p:txBody>
          <a:bodyPr wrap="none" rtlCol="0">
            <a:spAutoFit/>
          </a:bodyPr>
          <a:lstStyle/>
          <a:p>
            <a:r>
              <a:rPr lang="en-US" sz="3200" dirty="0"/>
              <a:t>Soil Survey </a:t>
            </a:r>
          </a:p>
          <a:p>
            <a:r>
              <a:rPr lang="en-US" sz="3200" dirty="0"/>
              <a:t>Information</a:t>
            </a:r>
          </a:p>
        </p:txBody>
      </p:sp>
      <p:sp>
        <p:nvSpPr>
          <p:cNvPr id="17" name="Rectangle 16">
            <a:extLst>
              <a:ext uri="{FF2B5EF4-FFF2-40B4-BE49-F238E27FC236}">
                <a16:creationId xmlns:a16="http://schemas.microsoft.com/office/drawing/2014/main" id="{FFCC9F47-9EF7-4303-AF68-F8737E5A0767}"/>
              </a:ext>
            </a:extLst>
          </p:cNvPr>
          <p:cNvSpPr/>
          <p:nvPr/>
        </p:nvSpPr>
        <p:spPr>
          <a:xfrm>
            <a:off x="167976" y="4600150"/>
            <a:ext cx="4248068" cy="190288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1200" dirty="0"/>
              <a:t>Shadow Database (replicate corporate structure with public accessibility)</a:t>
            </a:r>
          </a:p>
          <a:p>
            <a:pPr marL="285750" indent="-285750">
              <a:buFont typeface="Arial" panose="020B0604020202020204" pitchFamily="34" charset="0"/>
              <a:buChar char="•"/>
            </a:pPr>
            <a:r>
              <a:rPr lang="en-US" sz="1200" dirty="0"/>
              <a:t>Storage of citizen science data (</a:t>
            </a:r>
            <a:r>
              <a:rPr lang="en-US" sz="1200" dirty="0" err="1"/>
              <a:t>landPKS</a:t>
            </a:r>
            <a:r>
              <a:rPr lang="en-US" sz="1200" dirty="0"/>
              <a:t> or other app observations)</a:t>
            </a:r>
          </a:p>
          <a:p>
            <a:r>
              <a:rPr lang="en-US" sz="1100" dirty="0"/>
              <a:t>Data Input</a:t>
            </a:r>
          </a:p>
          <a:p>
            <a:pPr marL="285750" indent="-285750">
              <a:buFont typeface="Arial" panose="020B0604020202020204" pitchFamily="34" charset="0"/>
              <a:buChar char="•"/>
            </a:pPr>
            <a:r>
              <a:rPr lang="en-US" sz="1100" dirty="0"/>
              <a:t>Description</a:t>
            </a:r>
          </a:p>
          <a:p>
            <a:pPr marL="285750" indent="-285750">
              <a:buFont typeface="Arial" panose="020B0604020202020204" pitchFamily="34" charset="0"/>
              <a:buChar char="•"/>
            </a:pPr>
            <a:r>
              <a:rPr lang="en-US" sz="1100" dirty="0"/>
              <a:t>Location</a:t>
            </a:r>
          </a:p>
          <a:p>
            <a:pPr marL="285750" indent="-285750">
              <a:buFont typeface="Arial" panose="020B0604020202020204" pitchFamily="34" charset="0"/>
              <a:buChar char="•"/>
            </a:pPr>
            <a:r>
              <a:rPr lang="en-US" sz="1100" dirty="0" err="1"/>
              <a:t>Mgmt</a:t>
            </a:r>
            <a:r>
              <a:rPr lang="en-US" sz="1100" dirty="0"/>
              <a:t> Info</a:t>
            </a:r>
          </a:p>
          <a:p>
            <a:pPr marL="285750" indent="-285750">
              <a:buFont typeface="Arial" panose="020B0604020202020204" pitchFamily="34" charset="0"/>
              <a:buChar char="•"/>
            </a:pPr>
            <a:r>
              <a:rPr lang="en-US" sz="1100" dirty="0"/>
              <a:t>Veg Info</a:t>
            </a:r>
          </a:p>
          <a:p>
            <a:pPr marL="285750" indent="-285750">
              <a:buFont typeface="Arial" panose="020B0604020202020204" pitchFamily="34" charset="0"/>
              <a:buChar char="•"/>
            </a:pPr>
            <a:r>
              <a:rPr lang="en-US" sz="1100" dirty="0"/>
              <a:t>Field </a:t>
            </a:r>
            <a:r>
              <a:rPr lang="en-US" sz="1100" dirty="0" err="1"/>
              <a:t>Obs</a:t>
            </a:r>
            <a:endParaRPr lang="en-US" sz="1100" dirty="0"/>
          </a:p>
          <a:p>
            <a:pPr marL="285750" indent="-285750">
              <a:buFont typeface="Arial" panose="020B0604020202020204" pitchFamily="34" charset="0"/>
              <a:buChar char="•"/>
            </a:pPr>
            <a:r>
              <a:rPr lang="en-US" sz="1100" dirty="0"/>
              <a:t>Lab Data</a:t>
            </a:r>
          </a:p>
        </p:txBody>
      </p:sp>
      <p:cxnSp>
        <p:nvCxnSpPr>
          <p:cNvPr id="21" name="Straight Arrow Connector 20">
            <a:extLst>
              <a:ext uri="{FF2B5EF4-FFF2-40B4-BE49-F238E27FC236}">
                <a16:creationId xmlns:a16="http://schemas.microsoft.com/office/drawing/2014/main" id="{A6FC5904-36DA-4455-BDBE-846AB9545C95}"/>
              </a:ext>
            </a:extLst>
          </p:cNvPr>
          <p:cNvCxnSpPr>
            <a:cxnSpLocks/>
            <a:stCxn id="11" idx="0"/>
            <a:endCxn id="4" idx="3"/>
          </p:cNvCxnSpPr>
          <p:nvPr/>
        </p:nvCxnSpPr>
        <p:spPr>
          <a:xfrm flipH="1" flipV="1">
            <a:off x="2774789" y="1958183"/>
            <a:ext cx="1488467" cy="1403215"/>
          </a:xfrm>
          <a:prstGeom prst="straightConnector1">
            <a:avLst/>
          </a:prstGeom>
          <a:ln w="57150">
            <a:solidFill>
              <a:schemeClr val="accent2">
                <a:lumMod val="75000"/>
              </a:schemeClr>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80AA95D9-84C5-45E1-9777-98A1669EE01E}"/>
              </a:ext>
            </a:extLst>
          </p:cNvPr>
          <p:cNvCxnSpPr>
            <a:cxnSpLocks/>
            <a:stCxn id="11" idx="3"/>
            <a:endCxn id="39" idx="1"/>
          </p:cNvCxnSpPr>
          <p:nvPr/>
        </p:nvCxnSpPr>
        <p:spPr>
          <a:xfrm>
            <a:off x="5249236" y="3910801"/>
            <a:ext cx="781958" cy="996607"/>
          </a:xfrm>
          <a:prstGeom prst="straightConnector1">
            <a:avLst/>
          </a:prstGeom>
          <a:ln w="76200">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19" name="Oval 18">
            <a:extLst>
              <a:ext uri="{FF2B5EF4-FFF2-40B4-BE49-F238E27FC236}">
                <a16:creationId xmlns:a16="http://schemas.microsoft.com/office/drawing/2014/main" id="{6DD628C6-49C3-49F1-BCD1-EA678C8BDCB9}"/>
              </a:ext>
            </a:extLst>
          </p:cNvPr>
          <p:cNvSpPr/>
          <p:nvPr/>
        </p:nvSpPr>
        <p:spPr>
          <a:xfrm>
            <a:off x="5678203" y="85733"/>
            <a:ext cx="3763672" cy="351228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DSP Hub</a:t>
            </a:r>
          </a:p>
          <a:p>
            <a:pPr algn="ctr"/>
            <a:endParaRPr lang="en-US" dirty="0"/>
          </a:p>
          <a:p>
            <a:pPr marL="285750" indent="-285750">
              <a:buFont typeface="Arial" panose="020B0604020202020204" pitchFamily="34" charset="0"/>
              <a:buChar char="•"/>
            </a:pPr>
            <a:r>
              <a:rPr lang="en-US" sz="1400" dirty="0"/>
              <a:t>Context</a:t>
            </a:r>
          </a:p>
          <a:p>
            <a:pPr marL="285750" indent="-285750">
              <a:buFont typeface="Arial" panose="020B0604020202020204" pitchFamily="34" charset="0"/>
              <a:buChar char="•"/>
            </a:pPr>
            <a:r>
              <a:rPr lang="en-US" sz="1400" dirty="0"/>
              <a:t>Aggregation Rules</a:t>
            </a:r>
          </a:p>
          <a:p>
            <a:pPr marL="285750" indent="-285750">
              <a:buFont typeface="Arial" panose="020B0604020202020204" pitchFamily="34" charset="0"/>
              <a:buChar char="•"/>
            </a:pPr>
            <a:r>
              <a:rPr lang="en-US" sz="1400" dirty="0"/>
              <a:t>Project information</a:t>
            </a:r>
          </a:p>
          <a:p>
            <a:pPr marL="742950" lvl="1" indent="-285750">
              <a:buFont typeface="Arial" panose="020B0604020202020204" pitchFamily="34" charset="0"/>
              <a:buChar char="•"/>
            </a:pPr>
            <a:r>
              <a:rPr lang="en-US" sz="1400" dirty="0"/>
              <a:t>Condition</a:t>
            </a:r>
          </a:p>
          <a:p>
            <a:pPr marL="742950" lvl="1" indent="-285750">
              <a:buFont typeface="Arial" panose="020B0604020202020204" pitchFamily="34" charset="0"/>
              <a:buChar char="•"/>
            </a:pPr>
            <a:r>
              <a:rPr lang="en-US" sz="1400" dirty="0"/>
              <a:t>Treatment</a:t>
            </a:r>
          </a:p>
          <a:p>
            <a:pPr marL="285750" indent="-285750">
              <a:buFont typeface="Arial" panose="020B0604020202020204" pitchFamily="34" charset="0"/>
              <a:buChar char="•"/>
            </a:pPr>
            <a:r>
              <a:rPr lang="en-US" sz="1400" dirty="0" err="1"/>
              <a:t>Site_obs</a:t>
            </a:r>
            <a:r>
              <a:rPr lang="en-US" sz="1400" dirty="0"/>
              <a:t> link to mgmt.</a:t>
            </a:r>
          </a:p>
          <a:p>
            <a:pPr marL="285750" indent="-285750">
              <a:buFont typeface="Arial" panose="020B0604020202020204" pitchFamily="34" charset="0"/>
              <a:buChar char="•"/>
            </a:pPr>
            <a:r>
              <a:rPr lang="en-US" sz="1400" dirty="0" err="1"/>
              <a:t>Pedotransfer</a:t>
            </a:r>
            <a:r>
              <a:rPr lang="en-US" sz="1400" dirty="0"/>
              <a:t> </a:t>
            </a:r>
            <a:r>
              <a:rPr lang="en-US" sz="1400" dirty="0" err="1"/>
              <a:t>fxn</a:t>
            </a:r>
            <a:br>
              <a:rPr lang="en-US" dirty="0"/>
            </a:br>
            <a:endParaRPr lang="en-US" dirty="0"/>
          </a:p>
        </p:txBody>
      </p:sp>
      <p:sp>
        <p:nvSpPr>
          <p:cNvPr id="36" name="Arrow: Curved Right 35">
            <a:extLst>
              <a:ext uri="{FF2B5EF4-FFF2-40B4-BE49-F238E27FC236}">
                <a16:creationId xmlns:a16="http://schemas.microsoft.com/office/drawing/2014/main" id="{2B58EB9C-7F4B-4CFE-8905-EEBC93950D9F}"/>
              </a:ext>
            </a:extLst>
          </p:cNvPr>
          <p:cNvSpPr/>
          <p:nvPr/>
        </p:nvSpPr>
        <p:spPr>
          <a:xfrm rot="18291112" flipH="1">
            <a:off x="5448479" y="-330507"/>
            <a:ext cx="632831" cy="2003820"/>
          </a:xfrm>
          <a:prstGeom prst="curved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7" name="Arrow: Curved Right 36">
            <a:extLst>
              <a:ext uri="{FF2B5EF4-FFF2-40B4-BE49-F238E27FC236}">
                <a16:creationId xmlns:a16="http://schemas.microsoft.com/office/drawing/2014/main" id="{6C26582A-D339-4875-8145-BE0D282FBE70}"/>
              </a:ext>
            </a:extLst>
          </p:cNvPr>
          <p:cNvSpPr/>
          <p:nvPr/>
        </p:nvSpPr>
        <p:spPr>
          <a:xfrm rot="5005560" flipH="1">
            <a:off x="5839217" y="3066317"/>
            <a:ext cx="1009373" cy="6255119"/>
          </a:xfrm>
          <a:prstGeom prst="curved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24" name="Rectangle 23">
            <a:extLst>
              <a:ext uri="{FF2B5EF4-FFF2-40B4-BE49-F238E27FC236}">
                <a16:creationId xmlns:a16="http://schemas.microsoft.com/office/drawing/2014/main" id="{FD8C8CE0-E4B0-4EF9-82CF-EDA9524828FA}"/>
              </a:ext>
            </a:extLst>
          </p:cNvPr>
          <p:cNvSpPr/>
          <p:nvPr/>
        </p:nvSpPr>
        <p:spPr>
          <a:xfrm>
            <a:off x="3678429" y="38998"/>
            <a:ext cx="1594017" cy="100941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1400" u="sng" dirty="0"/>
              <a:t>CR-LMOD</a:t>
            </a:r>
          </a:p>
          <a:p>
            <a:r>
              <a:rPr lang="en-US" sz="1200" dirty="0"/>
              <a:t>Management System</a:t>
            </a:r>
          </a:p>
          <a:p>
            <a:r>
              <a:rPr lang="en-US" sz="1200" dirty="0"/>
              <a:t>Resource Concerns-conservation Planning</a:t>
            </a:r>
          </a:p>
        </p:txBody>
      </p:sp>
      <p:cxnSp>
        <p:nvCxnSpPr>
          <p:cNvPr id="45" name="Straight Arrow Connector 44">
            <a:extLst>
              <a:ext uri="{FF2B5EF4-FFF2-40B4-BE49-F238E27FC236}">
                <a16:creationId xmlns:a16="http://schemas.microsoft.com/office/drawing/2014/main" id="{0F703137-406D-4056-A9A7-D084D9DD2432}"/>
              </a:ext>
            </a:extLst>
          </p:cNvPr>
          <p:cNvCxnSpPr>
            <a:cxnSpLocks/>
            <a:stCxn id="4" idx="2"/>
            <a:endCxn id="11" idx="1"/>
          </p:cNvCxnSpPr>
          <p:nvPr/>
        </p:nvCxnSpPr>
        <p:spPr>
          <a:xfrm>
            <a:off x="1460690" y="3293705"/>
            <a:ext cx="1816586" cy="61709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3" name="Oval 52">
            <a:extLst>
              <a:ext uri="{FF2B5EF4-FFF2-40B4-BE49-F238E27FC236}">
                <a16:creationId xmlns:a16="http://schemas.microsoft.com/office/drawing/2014/main" id="{4A373038-8F1F-43AF-976A-513EF20DA202}"/>
              </a:ext>
            </a:extLst>
          </p:cNvPr>
          <p:cNvSpPr/>
          <p:nvPr/>
        </p:nvSpPr>
        <p:spPr>
          <a:xfrm>
            <a:off x="4866606" y="2370274"/>
            <a:ext cx="1393653" cy="78120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t>Water and climate</a:t>
            </a:r>
          </a:p>
        </p:txBody>
      </p:sp>
      <p:cxnSp>
        <p:nvCxnSpPr>
          <p:cNvPr id="66" name="Straight Arrow Connector 65">
            <a:extLst>
              <a:ext uri="{FF2B5EF4-FFF2-40B4-BE49-F238E27FC236}">
                <a16:creationId xmlns:a16="http://schemas.microsoft.com/office/drawing/2014/main" id="{FD43D114-66D2-4B42-A263-E5B064C13632}"/>
              </a:ext>
            </a:extLst>
          </p:cNvPr>
          <p:cNvCxnSpPr>
            <a:cxnSpLocks/>
            <a:stCxn id="4" idx="3"/>
            <a:endCxn id="25" idx="2"/>
          </p:cNvCxnSpPr>
          <p:nvPr/>
        </p:nvCxnSpPr>
        <p:spPr>
          <a:xfrm flipV="1">
            <a:off x="2774789" y="1693195"/>
            <a:ext cx="908618" cy="264988"/>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33" name="Arrow: Curved Right 32">
            <a:extLst>
              <a:ext uri="{FF2B5EF4-FFF2-40B4-BE49-F238E27FC236}">
                <a16:creationId xmlns:a16="http://schemas.microsoft.com/office/drawing/2014/main" id="{29C27737-04A0-46F4-9082-4A6EA45B6BC8}"/>
              </a:ext>
            </a:extLst>
          </p:cNvPr>
          <p:cNvSpPr/>
          <p:nvPr/>
        </p:nvSpPr>
        <p:spPr>
          <a:xfrm rot="3724141" flipV="1">
            <a:off x="3929029" y="75310"/>
            <a:ext cx="613684" cy="3968269"/>
          </a:xfrm>
          <a:prstGeom prst="curv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b="1" dirty="0">
              <a:ln w="22225">
                <a:solidFill>
                  <a:schemeClr val="accent2"/>
                </a:solidFill>
                <a:prstDash val="solid"/>
              </a:ln>
              <a:solidFill>
                <a:schemeClr val="accent2">
                  <a:lumMod val="40000"/>
                  <a:lumOff val="60000"/>
                </a:schemeClr>
              </a:solidFill>
            </a:endParaRPr>
          </a:p>
        </p:txBody>
      </p:sp>
      <p:sp>
        <p:nvSpPr>
          <p:cNvPr id="4" name="Rectangle 3">
            <a:extLst>
              <a:ext uri="{FF2B5EF4-FFF2-40B4-BE49-F238E27FC236}">
                <a16:creationId xmlns:a16="http://schemas.microsoft.com/office/drawing/2014/main" id="{A516486E-4C4E-4150-AD4F-6F6C87B94815}"/>
              </a:ext>
            </a:extLst>
          </p:cNvPr>
          <p:cNvSpPr/>
          <p:nvPr/>
        </p:nvSpPr>
        <p:spPr>
          <a:xfrm>
            <a:off x="146590" y="622660"/>
            <a:ext cx="2628199" cy="267104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400" dirty="0"/>
              <a:t>NASIS - point</a:t>
            </a:r>
          </a:p>
          <a:p>
            <a:pPr marL="285750" indent="-285750">
              <a:buFont typeface="Arial" panose="020B0604020202020204" pitchFamily="34" charset="0"/>
              <a:buChar char="•"/>
            </a:pPr>
            <a:r>
              <a:rPr lang="en-US" sz="1200" dirty="0"/>
              <a:t>Project</a:t>
            </a:r>
          </a:p>
          <a:p>
            <a:pPr marL="285750" indent="-285750">
              <a:buFont typeface="Arial" panose="020B0604020202020204" pitchFamily="34" charset="0"/>
              <a:buChar char="•"/>
            </a:pPr>
            <a:r>
              <a:rPr lang="en-US" sz="1200" dirty="0"/>
              <a:t>Site</a:t>
            </a:r>
          </a:p>
          <a:p>
            <a:pPr marL="742950" lvl="1" indent="-285750">
              <a:buFont typeface="Arial" panose="020B0604020202020204" pitchFamily="34" charset="0"/>
              <a:buChar char="•"/>
            </a:pPr>
            <a:r>
              <a:rPr lang="en-US" sz="1200" dirty="0"/>
              <a:t>DSP PLOT ID</a:t>
            </a:r>
          </a:p>
          <a:p>
            <a:pPr marL="285750" indent="-285750">
              <a:buFont typeface="Arial" panose="020B0604020202020204" pitchFamily="34" charset="0"/>
              <a:buChar char="•"/>
            </a:pPr>
            <a:r>
              <a:rPr lang="en-US" sz="1200" dirty="0"/>
              <a:t>Site Observation</a:t>
            </a:r>
          </a:p>
          <a:p>
            <a:pPr marL="742950" lvl="1" indent="-285750">
              <a:buFont typeface="Arial" panose="020B0604020202020204" pitchFamily="34" charset="0"/>
              <a:buChar char="•"/>
            </a:pPr>
            <a:r>
              <a:rPr lang="en-US" sz="1200" dirty="0"/>
              <a:t>Pedon</a:t>
            </a:r>
          </a:p>
          <a:p>
            <a:pPr marL="1200150" lvl="2" indent="-285750">
              <a:buFont typeface="Arial" panose="020B0604020202020204" pitchFamily="34" charset="0"/>
              <a:buChar char="•"/>
            </a:pPr>
            <a:r>
              <a:rPr lang="en-US" sz="1200" dirty="0">
                <a:highlight>
                  <a:srgbClr val="FFFF00"/>
                </a:highlight>
              </a:rPr>
              <a:t>DSP Pedon ID</a:t>
            </a:r>
          </a:p>
          <a:p>
            <a:pPr marL="1200150" lvl="2" indent="-285750">
              <a:buFont typeface="Arial" panose="020B0604020202020204" pitchFamily="34" charset="0"/>
              <a:buChar char="•"/>
            </a:pPr>
            <a:r>
              <a:rPr lang="en-US" sz="1200" dirty="0"/>
              <a:t>Location</a:t>
            </a:r>
          </a:p>
          <a:p>
            <a:pPr marL="1657350" lvl="3" indent="-285750">
              <a:buFont typeface="Arial" panose="020B0604020202020204" pitchFamily="34" charset="0"/>
              <a:buChar char="•"/>
            </a:pPr>
            <a:r>
              <a:rPr lang="en-US" sz="1200" dirty="0"/>
              <a:t>Horizon &amp; Layer</a:t>
            </a:r>
          </a:p>
          <a:p>
            <a:pPr marL="1657350" lvl="3" indent="-285750">
              <a:buFont typeface="Arial" panose="020B0604020202020204" pitchFamily="34" charset="0"/>
              <a:buChar char="•"/>
            </a:pPr>
            <a:r>
              <a:rPr lang="en-US" sz="1200" dirty="0"/>
              <a:t>DSP Layer ID</a:t>
            </a:r>
          </a:p>
          <a:p>
            <a:pPr marL="1657350" lvl="3" indent="-285750">
              <a:buFont typeface="Arial" panose="020B0604020202020204" pitchFamily="34" charset="0"/>
              <a:buChar char="•"/>
            </a:pPr>
            <a:endParaRPr lang="en-US" sz="1200" dirty="0"/>
          </a:p>
          <a:p>
            <a:pPr marL="742950" lvl="1" indent="-285750">
              <a:buFont typeface="Arial" panose="020B0604020202020204" pitchFamily="34" charset="0"/>
              <a:buChar char="•"/>
            </a:pPr>
            <a:r>
              <a:rPr lang="en-US" sz="1200" dirty="0"/>
              <a:t>Veg</a:t>
            </a:r>
          </a:p>
        </p:txBody>
      </p:sp>
      <p:sp>
        <p:nvSpPr>
          <p:cNvPr id="11" name="Rectangle 10">
            <a:extLst>
              <a:ext uri="{FF2B5EF4-FFF2-40B4-BE49-F238E27FC236}">
                <a16:creationId xmlns:a16="http://schemas.microsoft.com/office/drawing/2014/main" id="{3FE4ACE3-B9DF-41C2-94DF-CFDE740739AE}"/>
              </a:ext>
            </a:extLst>
          </p:cNvPr>
          <p:cNvSpPr/>
          <p:nvPr/>
        </p:nvSpPr>
        <p:spPr>
          <a:xfrm>
            <a:off x="3277276" y="3361398"/>
            <a:ext cx="1971960" cy="1098805"/>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r>
              <a:rPr lang="en-US" sz="1400" dirty="0"/>
              <a:t>LIMS (KSSL)</a:t>
            </a:r>
          </a:p>
          <a:p>
            <a:pPr marL="285750" indent="-285750">
              <a:buFont typeface="Arial" panose="020B0604020202020204" pitchFamily="34" charset="0"/>
              <a:buChar char="•"/>
            </a:pPr>
            <a:r>
              <a:rPr lang="en-US" sz="1200" dirty="0"/>
              <a:t>Site Info (location)</a:t>
            </a:r>
          </a:p>
          <a:p>
            <a:pPr marL="285750" indent="-285750">
              <a:buFont typeface="Arial" panose="020B0604020202020204" pitchFamily="34" charset="0"/>
              <a:buChar char="•"/>
            </a:pPr>
            <a:r>
              <a:rPr lang="en-US" sz="1200" dirty="0"/>
              <a:t>Pedon info</a:t>
            </a:r>
          </a:p>
          <a:p>
            <a:pPr marL="285750" indent="-285750">
              <a:buFont typeface="Arial" panose="020B0604020202020204" pitchFamily="34" charset="0"/>
              <a:buChar char="•"/>
            </a:pPr>
            <a:r>
              <a:rPr lang="en-US" sz="1200" dirty="0"/>
              <a:t>Horizon &amp; Layer</a:t>
            </a:r>
          </a:p>
          <a:p>
            <a:pPr marL="285750" indent="-285750">
              <a:buFont typeface="Arial" panose="020B0604020202020204" pitchFamily="34" charset="0"/>
              <a:buChar char="•"/>
            </a:pPr>
            <a:r>
              <a:rPr lang="en-US" sz="1200" dirty="0"/>
              <a:t>Lab properties</a:t>
            </a:r>
          </a:p>
        </p:txBody>
      </p:sp>
      <p:sp>
        <p:nvSpPr>
          <p:cNvPr id="86" name="Arrow: Curved Right 85">
            <a:extLst>
              <a:ext uri="{FF2B5EF4-FFF2-40B4-BE49-F238E27FC236}">
                <a16:creationId xmlns:a16="http://schemas.microsoft.com/office/drawing/2014/main" id="{BEB8764D-A255-4E70-9EF9-3875A255C09F}"/>
              </a:ext>
            </a:extLst>
          </p:cNvPr>
          <p:cNvSpPr/>
          <p:nvPr/>
        </p:nvSpPr>
        <p:spPr>
          <a:xfrm rot="5400000" flipV="1">
            <a:off x="4927905" y="303058"/>
            <a:ext cx="295178" cy="1929339"/>
          </a:xfrm>
          <a:prstGeom prst="curv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5" name="Rectangle 24">
            <a:extLst>
              <a:ext uri="{FF2B5EF4-FFF2-40B4-BE49-F238E27FC236}">
                <a16:creationId xmlns:a16="http://schemas.microsoft.com/office/drawing/2014/main" id="{1920F6C5-C4F9-4DDC-9CA1-3EB8BDD7410D}"/>
              </a:ext>
            </a:extLst>
          </p:cNvPr>
          <p:cNvSpPr/>
          <p:nvPr/>
        </p:nvSpPr>
        <p:spPr>
          <a:xfrm>
            <a:off x="3189469" y="1215141"/>
            <a:ext cx="987876" cy="478054"/>
          </a:xfrm>
          <a:prstGeom prst="rect">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EDIT</a:t>
            </a:r>
          </a:p>
        </p:txBody>
      </p:sp>
      <p:sp>
        <p:nvSpPr>
          <p:cNvPr id="90" name="Arrow: Curved Right 89">
            <a:extLst>
              <a:ext uri="{FF2B5EF4-FFF2-40B4-BE49-F238E27FC236}">
                <a16:creationId xmlns:a16="http://schemas.microsoft.com/office/drawing/2014/main" id="{E88F4067-7746-4CB1-980F-42D87F0DD4F6}"/>
              </a:ext>
            </a:extLst>
          </p:cNvPr>
          <p:cNvSpPr/>
          <p:nvPr/>
        </p:nvSpPr>
        <p:spPr>
          <a:xfrm rot="11081004">
            <a:off x="8076777" y="3204649"/>
            <a:ext cx="468047" cy="1583354"/>
          </a:xfrm>
          <a:prstGeom prst="curv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39" name="Rectangle 38">
            <a:extLst>
              <a:ext uri="{FF2B5EF4-FFF2-40B4-BE49-F238E27FC236}">
                <a16:creationId xmlns:a16="http://schemas.microsoft.com/office/drawing/2014/main" id="{A09B99EB-7B07-4FB4-99FC-A26D4E1D9804}"/>
              </a:ext>
            </a:extLst>
          </p:cNvPr>
          <p:cNvSpPr/>
          <p:nvPr/>
        </p:nvSpPr>
        <p:spPr>
          <a:xfrm>
            <a:off x="6031194" y="4044791"/>
            <a:ext cx="2484752" cy="172523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400" dirty="0"/>
              <a:t>Repository</a:t>
            </a:r>
          </a:p>
          <a:p>
            <a:pPr marL="285750" indent="-285750">
              <a:buFont typeface="Arial" panose="020B0604020202020204" pitchFamily="34" charset="0"/>
              <a:buChar char="•"/>
            </a:pPr>
            <a:r>
              <a:rPr lang="en-US" sz="1200" dirty="0"/>
              <a:t>LIMS Data</a:t>
            </a:r>
          </a:p>
          <a:p>
            <a:pPr marL="285750" indent="-285750">
              <a:buFont typeface="Arial" panose="020B0604020202020204" pitchFamily="34" charset="0"/>
              <a:buChar char="•"/>
            </a:pPr>
            <a:r>
              <a:rPr lang="en-US" sz="1200" dirty="0"/>
              <a:t>Cooperator data</a:t>
            </a:r>
          </a:p>
          <a:p>
            <a:pPr marL="742950" lvl="1" indent="-285750">
              <a:buFont typeface="Arial" panose="020B0604020202020204" pitchFamily="34" charset="0"/>
              <a:buChar char="•"/>
            </a:pPr>
            <a:r>
              <a:rPr lang="en-US" sz="1200" dirty="0"/>
              <a:t>Science of Soil Health</a:t>
            </a:r>
          </a:p>
          <a:p>
            <a:pPr marL="1200150" lvl="2" indent="-285750">
              <a:buFont typeface="Arial" panose="020B0604020202020204" pitchFamily="34" charset="0"/>
              <a:buChar char="•"/>
            </a:pPr>
            <a:r>
              <a:rPr lang="en-US" sz="1200" dirty="0"/>
              <a:t>PLFA</a:t>
            </a:r>
          </a:p>
          <a:p>
            <a:pPr marL="1657350" lvl="3" indent="-285750">
              <a:buFont typeface="Arial" panose="020B0604020202020204" pitchFamily="34" charset="0"/>
              <a:buChar char="•"/>
            </a:pPr>
            <a:r>
              <a:rPr lang="en-US" sz="1200" dirty="0"/>
              <a:t>Sum tables</a:t>
            </a:r>
          </a:p>
        </p:txBody>
      </p:sp>
      <p:sp>
        <p:nvSpPr>
          <p:cNvPr id="105" name="Oval 104">
            <a:extLst>
              <a:ext uri="{FF2B5EF4-FFF2-40B4-BE49-F238E27FC236}">
                <a16:creationId xmlns:a16="http://schemas.microsoft.com/office/drawing/2014/main" id="{C4B9FA43-E011-44B8-8F6E-CDC649D63900}"/>
              </a:ext>
            </a:extLst>
          </p:cNvPr>
          <p:cNvSpPr/>
          <p:nvPr/>
        </p:nvSpPr>
        <p:spPr>
          <a:xfrm>
            <a:off x="4718746" y="1610409"/>
            <a:ext cx="1393653" cy="78120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Soil Health Field Metrics</a:t>
            </a:r>
            <a:endParaRPr lang="en-US" dirty="0"/>
          </a:p>
        </p:txBody>
      </p:sp>
      <p:sp>
        <p:nvSpPr>
          <p:cNvPr id="107" name="Arrow: Curved Right 106">
            <a:extLst>
              <a:ext uri="{FF2B5EF4-FFF2-40B4-BE49-F238E27FC236}">
                <a16:creationId xmlns:a16="http://schemas.microsoft.com/office/drawing/2014/main" id="{4922F002-7B32-4046-B3F4-EFEEDDB447BC}"/>
              </a:ext>
            </a:extLst>
          </p:cNvPr>
          <p:cNvSpPr/>
          <p:nvPr/>
        </p:nvSpPr>
        <p:spPr>
          <a:xfrm rot="7857998" flipH="1">
            <a:off x="8961915" y="2845143"/>
            <a:ext cx="522803" cy="217117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Arrow: Curved Right 47">
            <a:extLst>
              <a:ext uri="{FF2B5EF4-FFF2-40B4-BE49-F238E27FC236}">
                <a16:creationId xmlns:a16="http://schemas.microsoft.com/office/drawing/2014/main" id="{DA0CAB1E-3CDF-4330-BEEB-AE325E4FCC70}"/>
              </a:ext>
            </a:extLst>
          </p:cNvPr>
          <p:cNvSpPr/>
          <p:nvPr/>
        </p:nvSpPr>
        <p:spPr>
          <a:xfrm rot="5005560" flipH="1">
            <a:off x="7546998" y="4588590"/>
            <a:ext cx="1009373" cy="2816950"/>
          </a:xfrm>
          <a:prstGeom prst="curved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cxnSp>
        <p:nvCxnSpPr>
          <p:cNvPr id="49" name="Straight Arrow Connector 48">
            <a:extLst>
              <a:ext uri="{FF2B5EF4-FFF2-40B4-BE49-F238E27FC236}">
                <a16:creationId xmlns:a16="http://schemas.microsoft.com/office/drawing/2014/main" id="{A7B7F7DE-E6D0-43FA-BADA-073B0ED6EAB3}"/>
              </a:ext>
            </a:extLst>
          </p:cNvPr>
          <p:cNvCxnSpPr>
            <a:cxnSpLocks/>
            <a:stCxn id="19" idx="6"/>
            <a:endCxn id="9" idx="1"/>
          </p:cNvCxnSpPr>
          <p:nvPr/>
        </p:nvCxnSpPr>
        <p:spPr>
          <a:xfrm flipV="1">
            <a:off x="9441875" y="1831665"/>
            <a:ext cx="584532" cy="10208"/>
          </a:xfrm>
          <a:prstGeom prst="straightConnector1">
            <a:avLst/>
          </a:prstGeom>
          <a:ln w="127000">
            <a:tailEnd type="triangle"/>
          </a:ln>
        </p:spPr>
        <p:style>
          <a:lnRef idx="1">
            <a:schemeClr val="accent4"/>
          </a:lnRef>
          <a:fillRef idx="0">
            <a:schemeClr val="accent4"/>
          </a:fillRef>
          <a:effectRef idx="0">
            <a:schemeClr val="accent4"/>
          </a:effectRef>
          <a:fontRef idx="minor">
            <a:schemeClr val="tx1"/>
          </a:fontRef>
        </p:style>
      </p:cxnSp>
      <p:sp>
        <p:nvSpPr>
          <p:cNvPr id="46" name="Rectangle 45">
            <a:extLst>
              <a:ext uri="{FF2B5EF4-FFF2-40B4-BE49-F238E27FC236}">
                <a16:creationId xmlns:a16="http://schemas.microsoft.com/office/drawing/2014/main" id="{7419BEC8-5669-4D12-9D09-12B48C70C41E}"/>
              </a:ext>
            </a:extLst>
          </p:cNvPr>
          <p:cNvSpPr/>
          <p:nvPr/>
        </p:nvSpPr>
        <p:spPr>
          <a:xfrm>
            <a:off x="10137236" y="2391612"/>
            <a:ext cx="2006036" cy="77913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400" dirty="0"/>
              <a:t>NASIS – Aggregated</a:t>
            </a:r>
          </a:p>
          <a:p>
            <a:endParaRPr lang="en-US" sz="1400" dirty="0"/>
          </a:p>
          <a:p>
            <a:r>
              <a:rPr lang="en-US" sz="1400" dirty="0"/>
              <a:t>SSURGO</a:t>
            </a:r>
          </a:p>
        </p:txBody>
      </p:sp>
    </p:spTree>
    <p:extLst>
      <p:ext uri="{BB962C8B-B14F-4D97-AF65-F5344CB8AC3E}">
        <p14:creationId xmlns:p14="http://schemas.microsoft.com/office/powerpoint/2010/main" val="1174703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973</Words>
  <Application>Microsoft Office PowerPoint</Application>
  <PresentationFormat>Widescreen</PresentationFormat>
  <Paragraphs>190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Updated Concept</vt:lpstr>
      <vt:lpstr>PowerPoint Presentation</vt:lpstr>
      <vt:lpstr>Data Organization Needs</vt:lpstr>
      <vt:lpstr>Data Organization Needs (cont)</vt:lpstr>
      <vt:lpstr>DSP Data Hub</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Updated Concept</dc:title>
  <dc:creator>Wills, Skye - NRCS, Lincoln, NE</dc:creator>
  <cp:lastModifiedBy>Nemecek, Jason - NRCS - Fort Collins, CO</cp:lastModifiedBy>
  <cp:revision>1</cp:revision>
  <dcterms:created xsi:type="dcterms:W3CDTF">2019-10-24T13:25:15Z</dcterms:created>
  <dcterms:modified xsi:type="dcterms:W3CDTF">2021-02-05T20:35:39Z</dcterms:modified>
</cp:coreProperties>
</file>