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5"/>
    <p:sldMasterId id="2147483662" r:id="rId6"/>
    <p:sldMasterId id="2147483664" r:id="rId7"/>
  </p:sldMasterIdLst>
  <p:sldIdLst>
    <p:sldId id="256" r:id="rId8"/>
    <p:sldId id="259"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41A3"/>
    <a:srgbClr val="0C6C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17195-95A7-43F2-B9AC-43D67139362B}" v="1783" dt="2021-01-21T19:16:59.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slide" Target="slides/slide5.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kop, George (CTR) - FPAC-BC, Kansas City, MO" userId="95c71c44-84b2-4e03-83c4-d67f5c342e20" providerId="ADAL" clId="{9686E821-0BC3-4169-8AA3-345B5B07C3F8}"/>
    <pc:docChg chg="modSld">
      <pc:chgData name="Prokop, George (CTR) - FPAC-BC, Kansas City, MO" userId="95c71c44-84b2-4e03-83c4-d67f5c342e20" providerId="ADAL" clId="{9686E821-0BC3-4169-8AA3-345B5B07C3F8}" dt="2021-01-21T19:23:53.223" v="6" actId="166"/>
      <pc:docMkLst>
        <pc:docMk/>
      </pc:docMkLst>
      <pc:sldChg chg="modSp mod">
        <pc:chgData name="Prokop, George (CTR) - FPAC-BC, Kansas City, MO" userId="95c71c44-84b2-4e03-83c4-d67f5c342e20" providerId="ADAL" clId="{9686E821-0BC3-4169-8AA3-345B5B07C3F8}" dt="2021-01-21T19:23:21.735" v="3" actId="166"/>
        <pc:sldMkLst>
          <pc:docMk/>
          <pc:sldMk cId="4147981415" sldId="259"/>
        </pc:sldMkLst>
        <pc:spChg chg="mod">
          <ac:chgData name="Prokop, George (CTR) - FPAC-BC, Kansas City, MO" userId="95c71c44-84b2-4e03-83c4-d67f5c342e20" providerId="ADAL" clId="{9686E821-0BC3-4169-8AA3-345B5B07C3F8}" dt="2021-01-21T19:23:09.924" v="1" actId="1076"/>
          <ac:spMkLst>
            <pc:docMk/>
            <pc:sldMk cId="4147981415" sldId="259"/>
            <ac:spMk id="4" creationId="{848AA861-C4D1-4FFB-BC5C-5490399CACB5}"/>
          </ac:spMkLst>
        </pc:spChg>
        <pc:spChg chg="mod ord">
          <ac:chgData name="Prokop, George (CTR) - FPAC-BC, Kansas City, MO" userId="95c71c44-84b2-4e03-83c4-d67f5c342e20" providerId="ADAL" clId="{9686E821-0BC3-4169-8AA3-345B5B07C3F8}" dt="2021-01-21T19:23:21.735" v="3" actId="166"/>
          <ac:spMkLst>
            <pc:docMk/>
            <pc:sldMk cId="4147981415" sldId="259"/>
            <ac:spMk id="8" creationId="{0093934D-D5FB-484D-87AC-94A358B3CBA0}"/>
          </ac:spMkLst>
        </pc:spChg>
      </pc:sldChg>
      <pc:sldChg chg="modSp mod">
        <pc:chgData name="Prokop, George (CTR) - FPAC-BC, Kansas City, MO" userId="95c71c44-84b2-4e03-83c4-d67f5c342e20" providerId="ADAL" clId="{9686E821-0BC3-4169-8AA3-345B5B07C3F8}" dt="2021-01-21T19:23:35.834" v="4" actId="166"/>
        <pc:sldMkLst>
          <pc:docMk/>
          <pc:sldMk cId="2156536655" sldId="260"/>
        </pc:sldMkLst>
        <pc:spChg chg="ord">
          <ac:chgData name="Prokop, George (CTR) - FPAC-BC, Kansas City, MO" userId="95c71c44-84b2-4e03-83c4-d67f5c342e20" providerId="ADAL" clId="{9686E821-0BC3-4169-8AA3-345B5B07C3F8}" dt="2021-01-21T19:23:35.834" v="4" actId="166"/>
          <ac:spMkLst>
            <pc:docMk/>
            <pc:sldMk cId="2156536655" sldId="260"/>
            <ac:spMk id="8" creationId="{0093934D-D5FB-484D-87AC-94A358B3CBA0}"/>
          </ac:spMkLst>
        </pc:spChg>
      </pc:sldChg>
      <pc:sldChg chg="modSp mod">
        <pc:chgData name="Prokop, George (CTR) - FPAC-BC, Kansas City, MO" userId="95c71c44-84b2-4e03-83c4-d67f5c342e20" providerId="ADAL" clId="{9686E821-0BC3-4169-8AA3-345B5B07C3F8}" dt="2021-01-21T19:23:45.196" v="5" actId="166"/>
        <pc:sldMkLst>
          <pc:docMk/>
          <pc:sldMk cId="2996329355" sldId="261"/>
        </pc:sldMkLst>
        <pc:spChg chg="ord">
          <ac:chgData name="Prokop, George (CTR) - FPAC-BC, Kansas City, MO" userId="95c71c44-84b2-4e03-83c4-d67f5c342e20" providerId="ADAL" clId="{9686E821-0BC3-4169-8AA3-345B5B07C3F8}" dt="2021-01-21T19:23:45.196" v="5" actId="166"/>
          <ac:spMkLst>
            <pc:docMk/>
            <pc:sldMk cId="2996329355" sldId="261"/>
            <ac:spMk id="8" creationId="{0093934D-D5FB-484D-87AC-94A358B3CBA0}"/>
          </ac:spMkLst>
        </pc:spChg>
      </pc:sldChg>
      <pc:sldChg chg="modSp mod">
        <pc:chgData name="Prokop, George (CTR) - FPAC-BC, Kansas City, MO" userId="95c71c44-84b2-4e03-83c4-d67f5c342e20" providerId="ADAL" clId="{9686E821-0BC3-4169-8AA3-345B5B07C3F8}" dt="2021-01-21T19:23:53.223" v="6" actId="166"/>
        <pc:sldMkLst>
          <pc:docMk/>
          <pc:sldMk cId="1028490686" sldId="262"/>
        </pc:sldMkLst>
        <pc:spChg chg="ord">
          <ac:chgData name="Prokop, George (CTR) - FPAC-BC, Kansas City, MO" userId="95c71c44-84b2-4e03-83c4-d67f5c342e20" providerId="ADAL" clId="{9686E821-0BC3-4169-8AA3-345B5B07C3F8}" dt="2021-01-21T19:23:53.223" v="6" actId="166"/>
          <ac:spMkLst>
            <pc:docMk/>
            <pc:sldMk cId="1028490686" sldId="262"/>
            <ac:spMk id="8" creationId="{0093934D-D5FB-484D-87AC-94A358B3CB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235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4024-EEE0-DC40-B528-D5AD762A68D0}"/>
              </a:ext>
            </a:extLst>
          </p:cNvPr>
          <p:cNvSpPr>
            <a:spLocks noGrp="1"/>
          </p:cNvSpPr>
          <p:nvPr>
            <p:ph type="title"/>
          </p:nvPr>
        </p:nvSpPr>
        <p:spPr>
          <a:xfrm>
            <a:off x="285750" y="1576705"/>
            <a:ext cx="4949190" cy="3124835"/>
          </a:xfrm>
          <a:prstGeom prst="rect">
            <a:avLst/>
          </a:prstGeom>
        </p:spPr>
        <p:txBody>
          <a:bodyPr/>
          <a:lstStyle>
            <a:lvl1pPr>
              <a:defRPr b="1" i="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r>
              <a:rPr lang="en-US"/>
              <a:t>Click to edit Master title style</a:t>
            </a:r>
          </a:p>
        </p:txBody>
      </p:sp>
    </p:spTree>
    <p:extLst>
      <p:ext uri="{BB962C8B-B14F-4D97-AF65-F5344CB8AC3E}">
        <p14:creationId xmlns:p14="http://schemas.microsoft.com/office/powerpoint/2010/main" val="95699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BBA4-2FB7-E041-9F77-F485B959AB87}"/>
              </a:ext>
            </a:extLst>
          </p:cNvPr>
          <p:cNvSpPr>
            <a:spLocks noGrp="1"/>
          </p:cNvSpPr>
          <p:nvPr>
            <p:ph type="title" hasCustomPrompt="1"/>
          </p:nvPr>
        </p:nvSpPr>
        <p:spPr>
          <a:xfrm>
            <a:off x="128587" y="808038"/>
            <a:ext cx="7543801" cy="770731"/>
          </a:xfrm>
          <a:prstGeom prst="rect">
            <a:avLst/>
          </a:prstGeom>
        </p:spPr>
        <p:txBody>
          <a:bodyPr/>
          <a:lstStyle>
            <a:lvl1pPr>
              <a:defRPr sz="4000" b="1" i="0">
                <a:solidFill>
                  <a:srgbClr val="0C6C55"/>
                </a:solidFill>
                <a:latin typeface="Arial" panose="020B0604020202020204" pitchFamily="34" charset="0"/>
                <a:cs typeface="Arial" panose="020B0604020202020204" pitchFamily="34" charset="0"/>
              </a:defRPr>
            </a:lvl1pPr>
          </a:lstStyle>
          <a:p>
            <a:r>
              <a:rPr lang="en-US"/>
              <a:t>Title of Slide</a:t>
            </a:r>
          </a:p>
        </p:txBody>
      </p:sp>
    </p:spTree>
    <p:extLst>
      <p:ext uri="{BB962C8B-B14F-4D97-AF65-F5344CB8AC3E}">
        <p14:creationId xmlns:p14="http://schemas.microsoft.com/office/powerpoint/2010/main" val="202148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BA2E70D2-E92A-5F4F-9B25-9A516FD745E6}"/>
              </a:ext>
            </a:extLst>
          </p:cNvPr>
          <p:cNvSpPr>
            <a:spLocks noGrp="1"/>
          </p:cNvSpPr>
          <p:nvPr>
            <p:ph type="sldNum" sz="quarter" idx="10"/>
          </p:nvPr>
        </p:nvSpPr>
        <p:spPr>
          <a:xfrm>
            <a:off x="7013809" y="5970438"/>
            <a:ext cx="2057400" cy="365125"/>
          </a:xfrm>
          <a:prstGeom prst="rect">
            <a:avLst/>
          </a:prstGeom>
        </p:spPr>
        <p:txBody>
          <a:bodyPr/>
          <a:lstStyle>
            <a:lvl1pPr>
              <a:defRPr/>
            </a:lvl1pPr>
          </a:lstStyle>
          <a:p>
            <a:pPr>
              <a:defRPr/>
            </a:pPr>
            <a:fld id="{8E56A76B-268B-A843-B9B5-DF271BDCEB4C}" type="slidenum">
              <a:rPr lang="en-US"/>
              <a:pPr>
                <a:defRPr/>
              </a:pPr>
              <a:t>‹#›</a:t>
            </a:fld>
            <a:endParaRPr lang="en-US"/>
          </a:p>
        </p:txBody>
      </p:sp>
    </p:spTree>
    <p:extLst>
      <p:ext uri="{BB962C8B-B14F-4D97-AF65-F5344CB8AC3E}">
        <p14:creationId xmlns:p14="http://schemas.microsoft.com/office/powerpoint/2010/main" val="1605891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53D2ED-7B18-F24E-9594-69354461AB72}"/>
              </a:ext>
            </a:extLst>
          </p:cNvPr>
          <p:cNvPicPr>
            <a:picLocks noChangeAspect="1"/>
          </p:cNvPicPr>
          <p:nvPr userDrawn="1"/>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48265073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29CBDB2-7343-EE47-9C7A-673AAA3A63F6}"/>
              </a:ext>
            </a:extLst>
          </p:cNvPr>
          <p:cNvPicPr>
            <a:picLocks noChangeAspect="1"/>
          </p:cNvPicPr>
          <p:nvPr userDrawn="1"/>
        </p:nvPicPr>
        <p:blipFill>
          <a:blip r:embed="rId3"/>
          <a:stretch>
            <a:fillRect/>
          </a:stretch>
        </p:blipFill>
        <p:spPr>
          <a:xfrm>
            <a:off x="0" y="0"/>
            <a:ext cx="9144000" cy="6858000"/>
          </a:xfrm>
          <a:prstGeom prst="rect">
            <a:avLst/>
          </a:prstGeom>
        </p:spPr>
      </p:pic>
      <p:pic>
        <p:nvPicPr>
          <p:cNvPr id="10" name="Picture 9">
            <a:extLst>
              <a:ext uri="{FF2B5EF4-FFF2-40B4-BE49-F238E27FC236}">
                <a16:creationId xmlns:a16="http://schemas.microsoft.com/office/drawing/2014/main" id="{48B93871-CE55-594D-BF02-62C95185827C}"/>
              </a:ext>
            </a:extLst>
          </p:cNvPr>
          <p:cNvPicPr>
            <a:picLocks noChangeAspect="1"/>
          </p:cNvPicPr>
          <p:nvPr userDrawn="1"/>
        </p:nvPicPr>
        <p:blipFill>
          <a:blip r:embed="rId4"/>
          <a:stretch>
            <a:fillRect/>
          </a:stretch>
        </p:blipFill>
        <p:spPr>
          <a:xfrm>
            <a:off x="5572760" y="6355080"/>
            <a:ext cx="3454400" cy="381000"/>
          </a:xfrm>
          <a:prstGeom prst="rect">
            <a:avLst/>
          </a:prstGeom>
        </p:spPr>
      </p:pic>
    </p:spTree>
    <p:extLst>
      <p:ext uri="{BB962C8B-B14F-4D97-AF65-F5344CB8AC3E}">
        <p14:creationId xmlns:p14="http://schemas.microsoft.com/office/powerpoint/2010/main" val="569656255"/>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0C6132-39F6-844C-870A-E1823458DCAB}"/>
              </a:ext>
            </a:extLst>
          </p:cNvPr>
          <p:cNvPicPr>
            <a:picLocks noChangeAspect="1"/>
          </p:cNvPicPr>
          <p:nvPr userDrawn="1"/>
        </p:nvPicPr>
        <p:blipFill>
          <a:blip r:embed="rId4"/>
          <a:stretch>
            <a:fillRect/>
          </a:stretch>
        </p:blipFill>
        <p:spPr>
          <a:xfrm>
            <a:off x="0" y="0"/>
            <a:ext cx="9144000" cy="6858000"/>
          </a:xfrm>
          <a:prstGeom prst="rect">
            <a:avLst/>
          </a:prstGeom>
        </p:spPr>
      </p:pic>
      <p:sp>
        <p:nvSpPr>
          <p:cNvPr id="2" name="Rectangle 1">
            <a:extLst>
              <a:ext uri="{FF2B5EF4-FFF2-40B4-BE49-F238E27FC236}">
                <a16:creationId xmlns:a16="http://schemas.microsoft.com/office/drawing/2014/main" id="{D60C984A-DAAD-40FC-AFB1-5CD667C9B05D}"/>
              </a:ext>
            </a:extLst>
          </p:cNvPr>
          <p:cNvSpPr/>
          <p:nvPr userDrawn="1"/>
        </p:nvSpPr>
        <p:spPr>
          <a:xfrm>
            <a:off x="762000" y="330200"/>
            <a:ext cx="1905000" cy="203200"/>
          </a:xfrm>
          <a:prstGeom prst="rect">
            <a:avLst/>
          </a:prstGeom>
          <a:solidFill>
            <a:srgbClr val="074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117706"/>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B6A3-DFEB-2D45-A5BB-C36E006E2636}"/>
              </a:ext>
            </a:extLst>
          </p:cNvPr>
          <p:cNvSpPr>
            <a:spLocks noGrp="1"/>
          </p:cNvSpPr>
          <p:nvPr>
            <p:ph type="ctrTitle" idx="4294967295"/>
          </p:nvPr>
        </p:nvSpPr>
        <p:spPr>
          <a:xfrm>
            <a:off x="106680" y="5572443"/>
            <a:ext cx="8907780" cy="1066482"/>
          </a:xfrm>
          <a:prstGeom prst="rect">
            <a:avLst/>
          </a:prstGeom>
        </p:spPr>
        <p:txBody>
          <a:bodyPr/>
          <a:lstStyle/>
          <a:p>
            <a:r>
              <a:rPr lang="en-US" altLang="en-US" sz="3200" dirty="0">
                <a:solidFill>
                  <a:schemeClr val="bg1"/>
                </a:solidFill>
                <a:latin typeface="Arial" panose="020B0604020202020204" pitchFamily="34" charset="0"/>
                <a:ea typeface="Open Sans" panose="020B0606030504020204" pitchFamily="34" charset="0"/>
                <a:cs typeface="Arial" panose="020B0604020202020204" pitchFamily="34" charset="0"/>
              </a:rPr>
              <a:t>Dynamic Soil Properties (DSP) EDAPT Pilot – 1/25/2021</a:t>
            </a:r>
            <a:endParaRPr lang="en-US" sz="3200" b="1" dirty="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pic>
        <p:nvPicPr>
          <p:cNvPr id="3" name="Picture 2">
            <a:extLst>
              <a:ext uri="{FF2B5EF4-FFF2-40B4-BE49-F238E27FC236}">
                <a16:creationId xmlns:a16="http://schemas.microsoft.com/office/drawing/2014/main" id="{0F6E0E72-40EE-49CE-8C26-485C6A7F73BB}"/>
              </a:ext>
            </a:extLst>
          </p:cNvPr>
          <p:cNvPicPr>
            <a:picLocks noChangeAspect="1"/>
          </p:cNvPicPr>
          <p:nvPr/>
        </p:nvPicPr>
        <p:blipFill rotWithShape="1">
          <a:blip r:embed="rId2"/>
          <a:srcRect l="27016"/>
          <a:stretch/>
        </p:blipFill>
        <p:spPr>
          <a:xfrm>
            <a:off x="0" y="1256011"/>
            <a:ext cx="5495730" cy="4115157"/>
          </a:xfrm>
          <a:prstGeom prst="rect">
            <a:avLst/>
          </a:prstGeom>
        </p:spPr>
      </p:pic>
      <p:pic>
        <p:nvPicPr>
          <p:cNvPr id="4" name="Picture 3">
            <a:extLst>
              <a:ext uri="{FF2B5EF4-FFF2-40B4-BE49-F238E27FC236}">
                <a16:creationId xmlns:a16="http://schemas.microsoft.com/office/drawing/2014/main" id="{5D6B06AD-7AF1-4757-974D-DF4E5E83FBEF}"/>
              </a:ext>
            </a:extLst>
          </p:cNvPr>
          <p:cNvPicPr>
            <a:picLocks noChangeAspect="1"/>
          </p:cNvPicPr>
          <p:nvPr/>
        </p:nvPicPr>
        <p:blipFill rotWithShape="1">
          <a:blip r:embed="rId3"/>
          <a:srcRect r="25449"/>
          <a:stretch/>
        </p:blipFill>
        <p:spPr>
          <a:xfrm>
            <a:off x="5597285" y="1256011"/>
            <a:ext cx="3554334" cy="1841152"/>
          </a:xfrm>
          <a:prstGeom prst="rect">
            <a:avLst/>
          </a:prstGeom>
        </p:spPr>
      </p:pic>
      <p:pic>
        <p:nvPicPr>
          <p:cNvPr id="5" name="Content Placeholder 4">
            <a:extLst>
              <a:ext uri="{FF2B5EF4-FFF2-40B4-BE49-F238E27FC236}">
                <a16:creationId xmlns:a16="http://schemas.microsoft.com/office/drawing/2014/main" id="{C9748FE3-6529-4E98-A752-30DC33BFD62E}"/>
              </a:ext>
            </a:extLst>
          </p:cNvPr>
          <p:cNvPicPr>
            <a:picLocks noChangeAspect="1"/>
          </p:cNvPicPr>
          <p:nvPr/>
        </p:nvPicPr>
        <p:blipFill rotWithShape="1">
          <a:blip r:embed="rId4"/>
          <a:srcRect t="9636" r="16217" b="12527"/>
          <a:stretch/>
        </p:blipFill>
        <p:spPr>
          <a:xfrm>
            <a:off x="5589665" y="3194388"/>
            <a:ext cx="3554335" cy="2184400"/>
          </a:xfrm>
          <a:prstGeom prst="rect">
            <a:avLst/>
          </a:prstGeom>
        </p:spPr>
      </p:pic>
    </p:spTree>
    <p:extLst>
      <p:ext uri="{BB962C8B-B14F-4D97-AF65-F5344CB8AC3E}">
        <p14:creationId xmlns:p14="http://schemas.microsoft.com/office/powerpoint/2010/main" val="315360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29C62-7583-4BB1-A99C-251365F9E535}"/>
              </a:ext>
            </a:extLst>
          </p:cNvPr>
          <p:cNvSpPr txBox="1"/>
          <p:nvPr/>
        </p:nvSpPr>
        <p:spPr>
          <a:xfrm>
            <a:off x="1171254" y="66675"/>
            <a:ext cx="6554911" cy="523220"/>
          </a:xfrm>
          <a:prstGeom prst="rect">
            <a:avLst/>
          </a:prstGeom>
          <a:noFill/>
        </p:spPr>
        <p:txBody>
          <a:bodyPr wrap="square" rtlCol="0">
            <a:spAutoFit/>
          </a:bodyPr>
          <a:lstStyle/>
          <a:p>
            <a:r>
              <a:rPr lang="en-US" sz="2800" dirty="0">
                <a:solidFill>
                  <a:schemeClr val="bg1"/>
                </a:solidFill>
              </a:rPr>
              <a:t>DSP Background and Business Need</a:t>
            </a:r>
            <a:endParaRPr lang="en-US" sz="3000" dirty="0">
              <a:solidFill>
                <a:schemeClr val="bg1"/>
              </a:solidFill>
            </a:endParaRPr>
          </a:p>
        </p:txBody>
      </p:sp>
      <p:sp>
        <p:nvSpPr>
          <p:cNvPr id="4" name="Rectangle 3">
            <a:extLst>
              <a:ext uri="{FF2B5EF4-FFF2-40B4-BE49-F238E27FC236}">
                <a16:creationId xmlns:a16="http://schemas.microsoft.com/office/drawing/2014/main" id="{848AA861-C4D1-4FFB-BC5C-5490399CACB5}"/>
              </a:ext>
            </a:extLst>
          </p:cNvPr>
          <p:cNvSpPr/>
          <p:nvPr/>
        </p:nvSpPr>
        <p:spPr>
          <a:xfrm>
            <a:off x="7879422" y="1381125"/>
            <a:ext cx="1133475" cy="5000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093934D-D5FB-484D-87AC-94A358B3CBA0}"/>
              </a:ext>
            </a:extLst>
          </p:cNvPr>
          <p:cNvSpPr>
            <a:spLocks noGrp="1"/>
          </p:cNvSpPr>
          <p:nvPr>
            <p:ph idx="1"/>
          </p:nvPr>
        </p:nvSpPr>
        <p:spPr>
          <a:xfrm>
            <a:off x="444722" y="984245"/>
            <a:ext cx="8254555" cy="5260539"/>
          </a:xfrm>
        </p:spPr>
        <p:txBody>
          <a:bodyPr/>
          <a:lstStyle/>
          <a:p>
            <a:r>
              <a:rPr lang="en-US" sz="2000" dirty="0"/>
              <a:t>The Dynamic Soil Properties (DSP) project is an effort to meet a Congressional mandate to demonstrate beneficial outcomes from Conservation Innovation Grants</a:t>
            </a:r>
          </a:p>
          <a:p>
            <a:r>
              <a:rPr lang="en-US" sz="2000" dirty="0"/>
              <a:t>Soil, water, climate, and other authoritative data sources need to be collected in a Dynamic Soil Properties (DSP) database and will include soil health field and laboratory metrics, operational outcomes, and land use and management information and the data will include both tabular and spatial data on a large scale</a:t>
            </a:r>
          </a:p>
          <a:p>
            <a:r>
              <a:rPr lang="en-US" sz="2000" dirty="0"/>
              <a:t>DSP will aggregate authoritative data sources that can impact conservation practice outcomes and conduct a covariable analysis using machine learning, statistical tools, and analytics to determine which variables influenced the outcomes</a:t>
            </a:r>
          </a:p>
          <a:p>
            <a:r>
              <a:rPr lang="en-US" sz="2000" dirty="0"/>
              <a:t>The algorithms and models developed during the analysis will be used to predict the outcomes of conservation practices on new larger geographies</a:t>
            </a:r>
          </a:p>
          <a:p>
            <a:r>
              <a:rPr lang="en-US" sz="2000" dirty="0"/>
              <a:t>As an example, soil attributes like slope, water table depth, and climate information like precipitation influence soil biology (Ex. carbon content) as well as conservation practices like cover crops and crop rotation</a:t>
            </a:r>
          </a:p>
          <a:p>
            <a:pPr>
              <a:lnSpc>
                <a:spcPct val="100000"/>
              </a:lnSpc>
              <a:spcBef>
                <a:spcPts val="0"/>
              </a:spcBef>
              <a:spcAft>
                <a:spcPts val="450"/>
              </a:spcAft>
            </a:pPr>
            <a:endParaRPr lang="en-US" sz="1800" dirty="0"/>
          </a:p>
        </p:txBody>
      </p:sp>
    </p:spTree>
    <p:extLst>
      <p:ext uri="{BB962C8B-B14F-4D97-AF65-F5344CB8AC3E}">
        <p14:creationId xmlns:p14="http://schemas.microsoft.com/office/powerpoint/2010/main" val="4147981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29C62-7583-4BB1-A99C-251365F9E535}"/>
              </a:ext>
            </a:extLst>
          </p:cNvPr>
          <p:cNvSpPr txBox="1"/>
          <p:nvPr/>
        </p:nvSpPr>
        <p:spPr>
          <a:xfrm>
            <a:off x="1171254" y="66675"/>
            <a:ext cx="6554911" cy="523220"/>
          </a:xfrm>
          <a:prstGeom prst="rect">
            <a:avLst/>
          </a:prstGeom>
          <a:noFill/>
        </p:spPr>
        <p:txBody>
          <a:bodyPr wrap="square" rtlCol="0">
            <a:spAutoFit/>
          </a:bodyPr>
          <a:lstStyle/>
          <a:p>
            <a:r>
              <a:rPr lang="en-US" sz="2800" dirty="0">
                <a:solidFill>
                  <a:schemeClr val="bg1"/>
                </a:solidFill>
              </a:rPr>
              <a:t>DSP EDAPT Pilot</a:t>
            </a:r>
            <a:endParaRPr lang="en-US" sz="3000" dirty="0">
              <a:solidFill>
                <a:schemeClr val="bg1"/>
              </a:solidFill>
            </a:endParaRPr>
          </a:p>
        </p:txBody>
      </p:sp>
      <p:sp>
        <p:nvSpPr>
          <p:cNvPr id="4" name="Rectangle 3">
            <a:extLst>
              <a:ext uri="{FF2B5EF4-FFF2-40B4-BE49-F238E27FC236}">
                <a16:creationId xmlns:a16="http://schemas.microsoft.com/office/drawing/2014/main" id="{848AA861-C4D1-4FFB-BC5C-5490399CACB5}"/>
              </a:ext>
            </a:extLst>
          </p:cNvPr>
          <p:cNvSpPr/>
          <p:nvPr/>
        </p:nvSpPr>
        <p:spPr>
          <a:xfrm>
            <a:off x="7848600" y="1381125"/>
            <a:ext cx="1133475" cy="5000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093934D-D5FB-484D-87AC-94A358B3CBA0}"/>
              </a:ext>
            </a:extLst>
          </p:cNvPr>
          <p:cNvSpPr>
            <a:spLocks noGrp="1"/>
          </p:cNvSpPr>
          <p:nvPr>
            <p:ph idx="1"/>
          </p:nvPr>
        </p:nvSpPr>
        <p:spPr>
          <a:xfrm>
            <a:off x="591494" y="1004793"/>
            <a:ext cx="7803356" cy="5260539"/>
          </a:xfrm>
        </p:spPr>
        <p:txBody>
          <a:bodyPr/>
          <a:lstStyle/>
          <a:p>
            <a:pPr marL="0" lvl="0" indent="0">
              <a:buNone/>
            </a:pPr>
            <a:r>
              <a:rPr lang="en-US" sz="1600" dirty="0"/>
              <a:t>While the planning of an EDAPT/DSP pilot hasn’t started, we need to plan an EDAPT/DSP pilot to address key challenges including:</a:t>
            </a:r>
          </a:p>
          <a:p>
            <a:pPr lvl="0"/>
            <a:r>
              <a:rPr lang="en-US" sz="1600" b="1" dirty="0"/>
              <a:t>Easy ingestion </a:t>
            </a:r>
            <a:r>
              <a:rPr lang="en-US" sz="1600" dirty="0"/>
              <a:t>of multiple, large authoritative datasets with the ability to transform and re-aggregate</a:t>
            </a:r>
          </a:p>
          <a:p>
            <a:pPr lvl="0"/>
            <a:r>
              <a:rPr lang="en-US" sz="1600" dirty="0"/>
              <a:t>DSP Data Hub includes tabular and spatial data is expected to grow to up to </a:t>
            </a:r>
            <a:r>
              <a:rPr lang="en-US" sz="1600" b="1" dirty="0"/>
              <a:t>several PBs </a:t>
            </a:r>
            <a:r>
              <a:rPr lang="en-US" sz="1600" dirty="0"/>
              <a:t>(10m scale raster of 200 covariables at the National level is estimated to be 500GB) and will contain </a:t>
            </a:r>
            <a:r>
              <a:rPr lang="en-US" sz="1600" b="1" dirty="0"/>
              <a:t>trillions of records of data</a:t>
            </a:r>
          </a:p>
          <a:p>
            <a:pPr lvl="0"/>
            <a:r>
              <a:rPr lang="en-US" sz="1600" dirty="0"/>
              <a:t>DSP requires a computational engine with machine learning, statistical tools, and analytics that can process </a:t>
            </a:r>
            <a:r>
              <a:rPr lang="en-US" sz="1600" b="1" dirty="0"/>
              <a:t>trillions of calculations per hour </a:t>
            </a:r>
            <a:r>
              <a:rPr lang="en-US" sz="1600" dirty="0"/>
              <a:t>with constant data visualization so that progress in processing is transparent (application instrumentation)</a:t>
            </a:r>
          </a:p>
          <a:p>
            <a:pPr lvl="0"/>
            <a:r>
              <a:rPr lang="en-US" sz="1600" dirty="0"/>
              <a:t>Due to the large, complex calculation needs, </a:t>
            </a:r>
            <a:r>
              <a:rPr lang="en-US" sz="1600" b="1" dirty="0"/>
              <a:t>DSP computational engine is required to run server side at the Operating System level</a:t>
            </a:r>
            <a:r>
              <a:rPr lang="en-US" sz="1600" dirty="0"/>
              <a:t> so that new models can use new tools if needed (analytic tools on client-side would not meet transactional volume nor handle the size of the data). Additionally, the DSP Data Hub will provide analysis to build models for problems not yet defined so </a:t>
            </a:r>
            <a:r>
              <a:rPr lang="en-US" sz="1600" b="1" dirty="0"/>
              <a:t>DSP requires versatility</a:t>
            </a:r>
            <a:r>
              <a:rPr lang="en-US" sz="1600" dirty="0"/>
              <a:t> (swiss army knife)</a:t>
            </a:r>
          </a:p>
          <a:p>
            <a:r>
              <a:rPr lang="en-US" sz="1600" dirty="0"/>
              <a:t>DSP requires a dedicated tabular and spatial development database that can be </a:t>
            </a:r>
            <a:r>
              <a:rPr lang="en-US" sz="1600" b="1" dirty="0"/>
              <a:t>administered by end users with operating system privileges </a:t>
            </a:r>
            <a:r>
              <a:rPr lang="en-US" sz="1600" dirty="0"/>
              <a:t>as a working area to support experimentation and development of DSP algorithms and models to predict outcomes under conservation practices</a:t>
            </a:r>
          </a:p>
          <a:p>
            <a:pPr lvl="0"/>
            <a:r>
              <a:rPr lang="en-US" sz="1600" dirty="0"/>
              <a:t>DSP requires a user interface and </a:t>
            </a:r>
            <a:r>
              <a:rPr lang="en-US" sz="1600" b="1" dirty="0"/>
              <a:t>automation</a:t>
            </a:r>
            <a:r>
              <a:rPr lang="en-US" sz="1600" dirty="0"/>
              <a:t> to reduce manual work interacting with multiple disparate tools (platform to tie everything together)</a:t>
            </a:r>
          </a:p>
          <a:p>
            <a:endParaRPr lang="en-US" sz="1600" dirty="0"/>
          </a:p>
        </p:txBody>
      </p:sp>
    </p:spTree>
    <p:extLst>
      <p:ext uri="{BB962C8B-B14F-4D97-AF65-F5344CB8AC3E}">
        <p14:creationId xmlns:p14="http://schemas.microsoft.com/office/powerpoint/2010/main" val="215653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29C62-7583-4BB1-A99C-251365F9E535}"/>
              </a:ext>
            </a:extLst>
          </p:cNvPr>
          <p:cNvSpPr txBox="1"/>
          <p:nvPr/>
        </p:nvSpPr>
        <p:spPr>
          <a:xfrm>
            <a:off x="1171254" y="66675"/>
            <a:ext cx="6554911" cy="523220"/>
          </a:xfrm>
          <a:prstGeom prst="rect">
            <a:avLst/>
          </a:prstGeom>
          <a:noFill/>
        </p:spPr>
        <p:txBody>
          <a:bodyPr wrap="square" rtlCol="0">
            <a:spAutoFit/>
          </a:bodyPr>
          <a:lstStyle/>
          <a:p>
            <a:r>
              <a:rPr lang="en-US" sz="2800" dirty="0">
                <a:solidFill>
                  <a:schemeClr val="bg1"/>
                </a:solidFill>
              </a:rPr>
              <a:t>DSP Future State Requirements</a:t>
            </a:r>
            <a:endParaRPr lang="en-US" sz="3000" dirty="0">
              <a:solidFill>
                <a:schemeClr val="bg1"/>
              </a:solidFill>
            </a:endParaRPr>
          </a:p>
        </p:txBody>
      </p:sp>
      <p:sp>
        <p:nvSpPr>
          <p:cNvPr id="4" name="Rectangle 3">
            <a:extLst>
              <a:ext uri="{FF2B5EF4-FFF2-40B4-BE49-F238E27FC236}">
                <a16:creationId xmlns:a16="http://schemas.microsoft.com/office/drawing/2014/main" id="{848AA861-C4D1-4FFB-BC5C-5490399CACB5}"/>
              </a:ext>
            </a:extLst>
          </p:cNvPr>
          <p:cNvSpPr/>
          <p:nvPr/>
        </p:nvSpPr>
        <p:spPr>
          <a:xfrm>
            <a:off x="7848600" y="1381125"/>
            <a:ext cx="1133475" cy="5000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093934D-D5FB-484D-87AC-94A358B3CBA0}"/>
              </a:ext>
            </a:extLst>
          </p:cNvPr>
          <p:cNvSpPr>
            <a:spLocks noGrp="1"/>
          </p:cNvSpPr>
          <p:nvPr>
            <p:ph idx="1"/>
          </p:nvPr>
        </p:nvSpPr>
        <p:spPr>
          <a:xfrm>
            <a:off x="591494" y="1004793"/>
            <a:ext cx="7803356" cy="5260539"/>
          </a:xfrm>
        </p:spPr>
        <p:txBody>
          <a:bodyPr/>
          <a:lstStyle/>
          <a:p>
            <a:pPr marL="0" indent="0">
              <a:buNone/>
            </a:pPr>
            <a:r>
              <a:rPr lang="en-US" sz="1600" b="1" dirty="0"/>
              <a:t>Database</a:t>
            </a:r>
          </a:p>
          <a:p>
            <a:pPr lvl="0"/>
            <a:r>
              <a:rPr lang="en-US" sz="1600" dirty="0"/>
              <a:t>Ability to aggregate and store raw data from disparate authoritative data sources</a:t>
            </a:r>
          </a:p>
          <a:p>
            <a:pPr lvl="0"/>
            <a:r>
              <a:rPr lang="en-US" sz="1600" dirty="0"/>
              <a:t>Ability to transform data into analytic structures including capturing time series data</a:t>
            </a:r>
          </a:p>
          <a:p>
            <a:pPr lvl="0"/>
            <a:r>
              <a:rPr lang="en-US" sz="1600" dirty="0"/>
              <a:t>Interactive relational database storing soil properties, location, field management information, and metadata over time with integrated version control for the data</a:t>
            </a:r>
          </a:p>
          <a:p>
            <a:pPr lvl="0"/>
            <a:r>
              <a:rPr lang="en-US" sz="1600" dirty="0"/>
              <a:t>Ability to capture spatial and temporal elements</a:t>
            </a:r>
          </a:p>
          <a:p>
            <a:pPr lvl="0"/>
            <a:r>
              <a:rPr lang="en-US" sz="1600" dirty="0"/>
              <a:t>Outcomes including measures like production/yield as well as economic and social outcomes</a:t>
            </a:r>
          </a:p>
          <a:p>
            <a:pPr lvl="0"/>
            <a:r>
              <a:rPr lang="en-US" sz="1600" dirty="0"/>
              <a:t>Spatial maps with predicted properties under variable land management scenarios</a:t>
            </a:r>
          </a:p>
          <a:p>
            <a:pPr lvl="0"/>
            <a:r>
              <a:rPr lang="en-US" sz="1600" dirty="0"/>
              <a:t>Tabular and spatial Soil Health indicator potentials</a:t>
            </a:r>
          </a:p>
          <a:p>
            <a:pPr marL="0" indent="0">
              <a:buNone/>
            </a:pPr>
            <a:r>
              <a:rPr lang="en-US" sz="1600" b="1" dirty="0"/>
              <a:t>Website Development</a:t>
            </a:r>
          </a:p>
          <a:p>
            <a:pPr lvl="0"/>
            <a:r>
              <a:rPr lang="en-US" sz="1600" dirty="0"/>
              <a:t>User interface to input and data curation to gather dynamic soil properties with choice lists that guide users to use the same terminology</a:t>
            </a:r>
          </a:p>
          <a:p>
            <a:endParaRPr lang="en-US" sz="1600" dirty="0"/>
          </a:p>
        </p:txBody>
      </p:sp>
    </p:spTree>
    <p:extLst>
      <p:ext uri="{BB962C8B-B14F-4D97-AF65-F5344CB8AC3E}">
        <p14:creationId xmlns:p14="http://schemas.microsoft.com/office/powerpoint/2010/main" val="299632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A29C62-7583-4BB1-A99C-251365F9E535}"/>
              </a:ext>
            </a:extLst>
          </p:cNvPr>
          <p:cNvSpPr txBox="1"/>
          <p:nvPr/>
        </p:nvSpPr>
        <p:spPr>
          <a:xfrm>
            <a:off x="1171254" y="66675"/>
            <a:ext cx="6554911" cy="523220"/>
          </a:xfrm>
          <a:prstGeom prst="rect">
            <a:avLst/>
          </a:prstGeom>
          <a:noFill/>
        </p:spPr>
        <p:txBody>
          <a:bodyPr wrap="square" rtlCol="0">
            <a:spAutoFit/>
          </a:bodyPr>
          <a:lstStyle/>
          <a:p>
            <a:r>
              <a:rPr lang="en-US" sz="2800" dirty="0">
                <a:solidFill>
                  <a:schemeClr val="bg1"/>
                </a:solidFill>
              </a:rPr>
              <a:t>DSP Future State Requirements</a:t>
            </a:r>
            <a:endParaRPr lang="en-US" sz="3000" dirty="0">
              <a:solidFill>
                <a:schemeClr val="bg1"/>
              </a:solidFill>
            </a:endParaRPr>
          </a:p>
        </p:txBody>
      </p:sp>
      <p:sp>
        <p:nvSpPr>
          <p:cNvPr id="4" name="Rectangle 3">
            <a:extLst>
              <a:ext uri="{FF2B5EF4-FFF2-40B4-BE49-F238E27FC236}">
                <a16:creationId xmlns:a16="http://schemas.microsoft.com/office/drawing/2014/main" id="{848AA861-C4D1-4FFB-BC5C-5490399CACB5}"/>
              </a:ext>
            </a:extLst>
          </p:cNvPr>
          <p:cNvSpPr/>
          <p:nvPr/>
        </p:nvSpPr>
        <p:spPr>
          <a:xfrm>
            <a:off x="7848600" y="1381125"/>
            <a:ext cx="1133475" cy="5000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093934D-D5FB-484D-87AC-94A358B3CBA0}"/>
              </a:ext>
            </a:extLst>
          </p:cNvPr>
          <p:cNvSpPr>
            <a:spLocks noGrp="1"/>
          </p:cNvSpPr>
          <p:nvPr>
            <p:ph idx="1"/>
          </p:nvPr>
        </p:nvSpPr>
        <p:spPr>
          <a:xfrm>
            <a:off x="591494" y="1004793"/>
            <a:ext cx="7803356" cy="5260539"/>
          </a:xfrm>
        </p:spPr>
        <p:txBody>
          <a:bodyPr/>
          <a:lstStyle/>
          <a:p>
            <a:pPr marL="0" indent="0">
              <a:buNone/>
            </a:pPr>
            <a:r>
              <a:rPr lang="en-US" sz="1600" b="1" dirty="0"/>
              <a:t>Data Linkages</a:t>
            </a:r>
          </a:p>
          <a:p>
            <a:pPr lvl="0"/>
            <a:r>
              <a:rPr lang="en-US" sz="1600" dirty="0"/>
              <a:t>NASIS/SSURGO - soil attributes</a:t>
            </a:r>
          </a:p>
          <a:p>
            <a:pPr lvl="0"/>
            <a:r>
              <a:rPr lang="en-US" sz="1600" dirty="0"/>
              <a:t>CR-LMOD – current and historical land use, management and operation</a:t>
            </a:r>
          </a:p>
          <a:p>
            <a:pPr lvl="0"/>
            <a:r>
              <a:rPr lang="en-US" sz="1600" dirty="0"/>
              <a:t>CD-NPAD - conservation plans and conservation practices</a:t>
            </a:r>
          </a:p>
          <a:p>
            <a:pPr lvl="0"/>
            <a:r>
              <a:rPr lang="en-US" sz="1600" dirty="0"/>
              <a:t>EDIT – description of ecological sites, including state and transition models </a:t>
            </a:r>
          </a:p>
          <a:p>
            <a:pPr lvl="0"/>
            <a:r>
              <a:rPr lang="en-US" sz="1600" dirty="0"/>
              <a:t>SCAN - soil climate monitoring program</a:t>
            </a:r>
          </a:p>
          <a:p>
            <a:pPr marL="0" indent="0">
              <a:buNone/>
            </a:pPr>
            <a:r>
              <a:rPr lang="en-US" sz="1600" b="1" dirty="0"/>
              <a:t>Reporting and Analytics</a:t>
            </a:r>
          </a:p>
          <a:p>
            <a:pPr lvl="0"/>
            <a:r>
              <a:rPr lang="en-US" sz="1600" dirty="0"/>
              <a:t>Calculated and derived fields to aid in aggregation and reporting</a:t>
            </a:r>
          </a:p>
          <a:p>
            <a:pPr lvl="0"/>
            <a:r>
              <a:rPr lang="en-US" sz="1600" dirty="0"/>
              <a:t>Maintain flexibility to use SQL</a:t>
            </a:r>
          </a:p>
          <a:p>
            <a:pPr lvl="0"/>
            <a:r>
              <a:rPr lang="en-US" sz="1600" dirty="0"/>
              <a:t>Statistical analytic tools for sophisticated analysis</a:t>
            </a:r>
          </a:p>
          <a:p>
            <a:pPr lvl="0"/>
            <a:r>
              <a:rPr lang="en-US" sz="1600" dirty="0"/>
              <a:t>Machine Learning for covariable analysis and predictive engine</a:t>
            </a:r>
          </a:p>
          <a:p>
            <a:pPr lvl="0"/>
            <a:r>
              <a:rPr lang="en-US" sz="1600" dirty="0"/>
              <a:t>Reporting for providing an export of the data</a:t>
            </a:r>
          </a:p>
          <a:p>
            <a:pPr lvl="0"/>
            <a:r>
              <a:rPr lang="en-US" sz="1600" dirty="0"/>
              <a:t>Data visualization</a:t>
            </a:r>
          </a:p>
          <a:p>
            <a:endParaRPr lang="en-US" sz="1600" dirty="0"/>
          </a:p>
          <a:p>
            <a:endParaRPr lang="en-US" sz="1600" dirty="0"/>
          </a:p>
        </p:txBody>
      </p:sp>
    </p:spTree>
    <p:extLst>
      <p:ext uri="{BB962C8B-B14F-4D97-AF65-F5344CB8AC3E}">
        <p14:creationId xmlns:p14="http://schemas.microsoft.com/office/powerpoint/2010/main" val="1028490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87807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Category0 xmlns="a01d1d75-04e1-4c12-a1b0-d263b95d8b4f">Presentation</Category0>
    <Document_x0020_Mgmt_x0020_Status xmlns="a01d1d75-04e1-4c12-a1b0-d263b95d8b4f" xsi:nil="true"/>
    <_ip_UnifiedCompliancePolicyUIAction xmlns="http://schemas.microsoft.com/sharepoint/v3" xsi:nil="true"/>
    <Sig_x0020_Rec_x0027_d xmlns="a01d1d75-04e1-4c12-a1b0-d263b95d8b4f" xsi:nil="true"/>
    <Category xmlns="a01d1d75-04e1-4c12-a1b0-d263b95d8b4f">Support</Category>
    <Sig_x0020_Req_x0027_d xmlns="a01d1d75-04e1-4c12-a1b0-d263b95d8b4f">false</Sig_x0020_Req_x0027_d>
    <Epic_x0020__x0023_ xmlns="93122f98-e0b0-4711-9af2-bcce9b426125">SSP-  71</Epic_x0020__x0023_>
    <_ip_UnifiedCompliancePolicyProperties xmlns="http://schemas.microsoft.com/sharepoint/v3" xsi:nil="true"/>
    <Grouping xmlns="a01d1d75-04e1-4c12-a1b0-d263b95d8b4f">Application Access Management (AAM) Strategy &amp; Solution</Grouping>
    <Grouping0 xmlns="a01d1d75-04e1-4c12-a1b0-d263b95d8b4f">AAM Presentations</Grouping0>
    <Owner xmlns="a01d1d75-04e1-4c12-a1b0-d263b95d8b4f">
      <UserInfo>
        <DisplayName/>
        <AccountId xsi:nil="true"/>
        <AccountType/>
      </UserInfo>
    </Owner>
    <Feature_x0020__x0023_ xmlns="a01d1d75-04e1-4c12-a1b0-d263b95d8b4f" xsi:nil="true"/>
    <Team xmlns="a01d1d75-04e1-4c12-a1b0-d263b95d8b4f" xsi:nil="true"/>
    <_dlc_DocId xmlns="93122f98-e0b0-4711-9af2-bcce9b426125">RZSDFPHDWXTK-1962918813-21837</_dlc_DocId>
    <_dlc_DocIdUrl xmlns="93122f98-e0b0-4711-9af2-bcce9b426125">
      <Url>https://usdagcc.sharepoint.com/sites/FBC-SSPB/_layouts/15/DocIdRedir.aspx?ID=RZSDFPHDWXTK-1962918813-21837</Url>
      <Description>RZSDFPHDWXTK-1962918813-21837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1D9E14F8191B41B51F00E914DC79CD" ma:contentTypeVersion="544" ma:contentTypeDescription="Create a new document." ma:contentTypeScope="" ma:versionID="a9f078f4074bf27e7b5fa9c8830bbb0f">
  <xsd:schema xmlns:xsd="http://www.w3.org/2001/XMLSchema" xmlns:xs="http://www.w3.org/2001/XMLSchema" xmlns:p="http://schemas.microsoft.com/office/2006/metadata/properties" xmlns:ns1="http://schemas.microsoft.com/sharepoint/v3" xmlns:ns2="a01d1d75-04e1-4c12-a1b0-d263b95d8b4f" xmlns:ns3="93122f98-e0b0-4711-9af2-bcce9b426125" targetNamespace="http://schemas.microsoft.com/office/2006/metadata/properties" ma:root="true" ma:fieldsID="89e0a8fbe81176697d25593710772aa7" ns1:_="" ns2:_="" ns3:_="">
    <xsd:import namespace="http://schemas.microsoft.com/sharepoint/v3"/>
    <xsd:import namespace="a01d1d75-04e1-4c12-a1b0-d263b95d8b4f"/>
    <xsd:import namespace="93122f98-e0b0-4711-9af2-bcce9b426125"/>
    <xsd:element name="properties">
      <xsd:complexType>
        <xsd:sequence>
          <xsd:element name="documentManagement">
            <xsd:complexType>
              <xsd:all>
                <xsd:element ref="ns2:Category"/>
                <xsd:element ref="ns2:Category0" minOccurs="0"/>
                <xsd:element ref="ns2:Grouping"/>
                <xsd:element ref="ns2:Feature_x0020__x0023_" minOccurs="0"/>
                <xsd:element ref="ns2:Grouping0" minOccurs="0"/>
                <xsd:element ref="ns2:Owner" minOccurs="0"/>
                <xsd:element ref="ns2:Team" minOccurs="0"/>
                <xsd:element ref="ns2:Sig_x0020_Req_x0027_d" minOccurs="0"/>
                <xsd:element ref="ns2:Sig_x0020_Rec_x0027_d" minOccurs="0"/>
                <xsd:element ref="ns3:Epic_x0020__x0023_"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1:_ip_UnifiedCompliancePolicyProperties" minOccurs="0"/>
                <xsd:element ref="ns1:_ip_UnifiedCompliancePolicyUIAction" minOccurs="0"/>
                <xsd:element ref="ns2:Document_x0020_Mgmt_x0020_Status"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9" nillable="true" ma:displayName="Unified Compliance Policy Properties" ma:hidden="true" ma:internalName="_ip_UnifiedCompliancePolicyProperties">
      <xsd:simpleType>
        <xsd:restriction base="dms:Note"/>
      </xsd:simpleType>
    </xsd:element>
    <xsd:element name="_ip_UnifiedCompliancePolicyUIAction" ma:index="3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1d1d75-04e1-4c12-a1b0-d263b95d8b4f" elementFormDefault="qualified">
    <xsd:import namespace="http://schemas.microsoft.com/office/2006/documentManagement/types"/>
    <xsd:import namespace="http://schemas.microsoft.com/office/infopath/2007/PartnerControls"/>
    <xsd:element name="Category" ma:index="2" ma:displayName="Classification" ma:description="Select from the dropdown the appropriate category for the document being uploaded and stored in the document set for this Feature." ma:format="Dropdown" ma:internalName="Category" ma:readOnly="false">
      <xsd:simpleType>
        <xsd:restriction base="dms:Choice">
          <xsd:enumeration value="Support"/>
          <xsd:enumeration value="Working"/>
          <xsd:enumeration value="Deliverable"/>
          <xsd:enumeration value="Reference"/>
          <xsd:enumeration value="Archive"/>
        </xsd:restriction>
      </xsd:simpleType>
    </xsd:element>
    <xsd:element name="Category0" ma:index="3" nillable="true" ma:displayName="Category" ma:description="(Optional) Select from the dropdown the general category for the document." ma:format="Dropdown" ma:internalName="Category0" ma:readOnly="false">
      <xsd:simpleType>
        <xsd:restriction base="dms:Choice">
          <xsd:enumeration value="N/A"/>
          <xsd:enumeration value="AoA"/>
          <xsd:enumeration value="Decision Memo"/>
          <xsd:enumeration value="Diagram"/>
          <xsd:enumeration value="Presentation"/>
          <xsd:enumeration value="Recommendation Document"/>
          <xsd:enumeration value="Roadmap &amp; Strategy"/>
        </xsd:restriction>
      </xsd:simpleType>
    </xsd:element>
    <xsd:element name="Grouping" ma:index="4" ma:displayName="Group" ma:description="Enter the complete name of the Group which corresponds to the document.  This could be a feature or a way of logically grouping the documents (similar to a folder)." ma:internalName="Grouping" ma:readOnly="false">
      <xsd:simpleType>
        <xsd:restriction base="dms:Text">
          <xsd:maxLength value="255"/>
        </xsd:restriction>
      </xsd:simpleType>
    </xsd:element>
    <xsd:element name="Feature_x0020__x0023_" ma:index="5" nillable="true" ma:displayName="Feature #" ma:decimals="0" ma:description="(Optional) Enter the number for the Feature which corresponds to this document." ma:indexed="true" ma:internalName="Feature_x0020__x0023_" ma:readOnly="false" ma:percentage="FALSE">
      <xsd:simpleType>
        <xsd:restriction base="dms:Number"/>
      </xsd:simpleType>
    </xsd:element>
    <xsd:element name="Grouping0" ma:index="6" nillable="true" ma:displayName="Sub-Group" ma:description="Enter the complete name of the Sub-Group which corresponds to the document.  This could be a secondary way of logically grouping the documents (similar to a sub-folder)." ma:internalName="Grouping0" ma:readOnly="false">
      <xsd:simpleType>
        <xsd:restriction base="dms:Text">
          <xsd:maxLength value="255"/>
        </xsd:restriction>
      </xsd:simpleType>
    </xsd:element>
    <xsd:element name="Owner" ma:index="7" nillable="true" ma:displayName="Owner" ma:description="(Optional) Enter the name of the document owner." ma:indexed="true" ma:list="UserInfo" ma:SharePointGroup="0" ma:internalName="Owner" ma:readOnly="false" ma:showField="User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am" ma:index="8" nillable="true" ma:displayName="Team" ma:description="Select from the dropdown the name of the team which owns the document." ma:format="Dropdown" ma:internalName="Team" ma:readOnly="false">
      <xsd:simpleType>
        <xsd:restriction base="dms:Choice">
          <xsd:enumeration value="SSPEA"/>
          <xsd:enumeration value="SSPG"/>
          <xsd:enumeration value="SSPI"/>
        </xsd:restriction>
      </xsd:simpleType>
    </xsd:element>
    <xsd:element name="Sig_x0020_Req_x0027_d" ma:index="9" nillable="true" ma:displayName="Sig Req'd" ma:default="0" ma:description="Select 'Yes' if this document requires a signature.  The default is 'No'." ma:internalName="Sig_x0020_Req_x0027_d" ma:readOnly="false">
      <xsd:simpleType>
        <xsd:restriction base="dms:Boolean"/>
      </xsd:simpleType>
    </xsd:element>
    <xsd:element name="Sig_x0020_Rec_x0027_d" ma:index="10" nillable="true" ma:displayName="Sig Rec'd" ma:description="(When Appropriate) For documents requiring a signature, indicate the date when the signature was received." ma:format="DateOnly" ma:internalName="Sig_x0020_Rec_x0027_d" ma:readOnly="false">
      <xsd:simpleType>
        <xsd:restriction base="dms:DateTime"/>
      </xsd:simpleType>
    </xsd:element>
    <xsd:element name="MediaServiceMetadata" ma:index="20" nillable="true" ma:displayName="MediaServiceMetadata" ma:hidden="true" ma:internalName="MediaServiceMetadata" ma:readOnly="true">
      <xsd:simpleType>
        <xsd:restriction base="dms:Note"/>
      </xsd:simpleType>
    </xsd:element>
    <xsd:element name="MediaServiceFastMetadata" ma:index="21" nillable="true" ma:displayName="MediaServiceFastMetadata" ma:hidden="true" ma:internalName="MediaServiceFastMetadata" ma:readOnly="true">
      <xsd:simpleType>
        <xsd:restriction base="dms:Note"/>
      </xsd:simpleType>
    </xsd:element>
    <xsd:element name="MediaServiceAutoTags" ma:index="22" nillable="true" ma:displayName="Tags" ma:hidden="true" ma:internalName="MediaServiceAutoTags" ma:readOnly="true">
      <xsd:simpleType>
        <xsd:restriction base="dms:Text"/>
      </xsd:simpleType>
    </xsd:element>
    <xsd:element name="MediaServiceOCR" ma:index="23" nillable="true" ma:displayName="Extracted Text" ma:hidden="true" ma:internalName="MediaServiceOCR" ma:readOnly="true">
      <xsd:simpleType>
        <xsd:restriction base="dms:Note"/>
      </xsd:simpleType>
    </xsd:element>
    <xsd:element name="MediaServiceGenerationTime" ma:index="24" nillable="true" ma:displayName="MediaServiceGenerationTime" ma:hidden="true" ma:internalName="MediaServiceGenerationTime" ma:readOnly="true">
      <xsd:simpleType>
        <xsd:restriction base="dms:Text"/>
      </xsd:simpleType>
    </xsd:element>
    <xsd:element name="MediaServiceEventHashCode" ma:index="25" nillable="true" ma:displayName="MediaServiceEventHashCode" ma:hidden="true" ma:internalName="MediaServiceEventHashCode" ma:readOnly="tru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Document_x0020_Mgmt_x0020_Status" ma:index="31" nillable="true" ma:displayName="Document Mgmt Status" ma:description="Allows for free-form text to be entered regarding the document and how it is being managed." ma:internalName="Document_x0020_Mgmt_x0020_Statu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122f98-e0b0-4711-9af2-bcce9b426125" elementFormDefault="qualified">
    <xsd:import namespace="http://schemas.microsoft.com/office/2006/documentManagement/types"/>
    <xsd:import namespace="http://schemas.microsoft.com/office/infopath/2007/PartnerControls"/>
    <xsd:element name="Epic_x0020__x0023_" ma:index="11" nillable="true" ma:displayName="Epic #" ma:default="SSP-" ma:description="(Optional) Type in the number of the Epic as listed in Jira." ma:internalName="Epic_x0020__x0023_" ma:readOnly="false">
      <xsd:simpleType>
        <xsd:restriction base="dms:Text">
          <xsd:maxLength value="255"/>
        </xsd:restriction>
      </xsd:simpleType>
    </xsd:element>
    <xsd:element name="SharedWithUsers" ma:index="2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8" nillable="true" ma:displayName="Shared With Details" ma:hidden="true" ma:internalName="SharedWithDetails" ma:readOnly="true">
      <xsd:simpleType>
        <xsd:restriction base="dms:Note"/>
      </xsd:simpleType>
    </xsd:element>
    <xsd:element name="_dlc_DocId" ma:index="32" nillable="true" ma:displayName="Document ID Value" ma:description="The value of the document ID assigned to this item." ma:internalName="_dlc_DocId" ma:readOnly="true">
      <xsd:simpleType>
        <xsd:restriction base="dms:Text"/>
      </xsd:simpleType>
    </xsd:element>
    <xsd:element name="_dlc_DocIdUrl" ma:index="3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Display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787A5-96AB-4A15-B7EB-76A978E87EE1}">
  <ds:schemaRefs>
    <ds:schemaRef ds:uri="93122f98-e0b0-4711-9af2-bcce9b426125"/>
    <ds:schemaRef ds:uri="http://schemas.microsoft.com/sharepoint/v3"/>
    <ds:schemaRef ds:uri="http://schemas.microsoft.com/office/2006/documentManagement/types"/>
    <ds:schemaRef ds:uri="http://schemas.openxmlformats.org/package/2006/metadata/core-properties"/>
    <ds:schemaRef ds:uri="http://purl.org/dc/dcmitype/"/>
    <ds:schemaRef ds:uri="a01d1d75-04e1-4c12-a1b0-d263b95d8b4f"/>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1D711312-9F0D-4F01-B328-D7FDD45578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01d1d75-04e1-4c12-a1b0-d263b95d8b4f"/>
    <ds:schemaRef ds:uri="93122f98-e0b0-4711-9af2-bcce9b4261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F07B95-0CD3-45FC-8D61-5FC71049C240}">
  <ds:schemaRefs>
    <ds:schemaRef ds:uri="http://schemas.microsoft.com/sharepoint/events"/>
  </ds:schemaRefs>
</ds:datastoreItem>
</file>

<file path=customXml/itemProps4.xml><?xml version="1.0" encoding="utf-8"?>
<ds:datastoreItem xmlns:ds="http://schemas.openxmlformats.org/officeDocument/2006/customXml" ds:itemID="{841DBA9E-642A-4BB1-86C5-CA90FE3DF6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TotalTime>
  <Words>659</Words>
  <Application>Microsoft Office PowerPoint</Application>
  <PresentationFormat>On-screen Show (4:3)</PresentationFormat>
  <Paragraphs>40</Paragraphs>
  <Slides>5</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vt:i4>
      </vt:variant>
    </vt:vector>
  </HeadingPairs>
  <TitlesOfParts>
    <vt:vector size="12" baseType="lpstr">
      <vt:lpstr>Arial</vt:lpstr>
      <vt:lpstr>Calibri</vt:lpstr>
      <vt:lpstr>Calibri Light</vt:lpstr>
      <vt:lpstr>Open Sans Extrabold</vt:lpstr>
      <vt:lpstr>Office Theme</vt:lpstr>
      <vt:lpstr>Custom Design</vt:lpstr>
      <vt:lpstr>1_Custom Design</vt:lpstr>
      <vt:lpstr>Dynamic Soil Properties (DSP) EDAPT Pilot – 1/25/2021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Connelly, Janet - FPAC-BC, Washington, DC</dc:creator>
  <cp:lastModifiedBy>Prokop, George (CTR) - FPAC-BC, Kansas City, MO</cp:lastModifiedBy>
  <cp:revision>1</cp:revision>
  <dcterms:created xsi:type="dcterms:W3CDTF">2019-04-23T15:10:02Z</dcterms:created>
  <dcterms:modified xsi:type="dcterms:W3CDTF">2021-01-21T19:23:55Z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0x010100B31D9E14F8191B41B51F00E914DC79CD</vt:lpwstr>
  </property>
  <property fmtid="{D5CDD505-2E9C-101B-9397-08002B2CF9AE}" pid="3" name="_dlc_DocIdItemGuid">
    <vt:lpwstr>a6123f71-abb9-4acd-8265-34a77709f821</vt:lpwstr>
  </property>
</Properties>
</file>