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2" r:id="rId2"/>
  </p:sldMasterIdLst>
  <p:notesMasterIdLst>
    <p:notesMasterId r:id="rId8"/>
  </p:notesMasterIdLst>
  <p:sldIdLst>
    <p:sldId id="2793" r:id="rId3"/>
    <p:sldId id="2774" r:id="rId4"/>
    <p:sldId id="2791" r:id="rId5"/>
    <p:sldId id="2792" r:id="rId6"/>
    <p:sldId id="27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6600"/>
    <a:srgbClr val="CC3300"/>
    <a:srgbClr val="0741A3"/>
    <a:srgbClr val="767171"/>
    <a:srgbClr val="33B4C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69987" autoAdjust="0"/>
  </p:normalViewPr>
  <p:slideViewPr>
    <p:cSldViewPr snapToGrid="0">
      <p:cViewPr varScale="1">
        <p:scale>
          <a:sx n="47" d="100"/>
          <a:sy n="47" d="100"/>
        </p:scale>
        <p:origin x="14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DD81E-DEBC-4011-B306-2E38879971F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82F452F-ECE2-466D-AFDE-B394DF27C2DD}">
      <dgm:prSet phldrT="[Text]"/>
      <dgm:spPr/>
      <dgm:t>
        <a:bodyPr/>
        <a:lstStyle/>
        <a:p>
          <a:r>
            <a:rPr lang="en-US" dirty="0"/>
            <a:t>Fine-tune business and IT processes, standards, and  roles to scale up</a:t>
          </a:r>
        </a:p>
      </dgm:t>
    </dgm:pt>
    <dgm:pt modelId="{8E42298B-ECF8-4E87-8A5A-300CC8A94692}" type="parTrans" cxnId="{6A3ACA16-52C8-4018-8277-9E0DB0CE4BB8}">
      <dgm:prSet/>
      <dgm:spPr/>
      <dgm:t>
        <a:bodyPr/>
        <a:lstStyle/>
        <a:p>
          <a:endParaRPr lang="en-US"/>
        </a:p>
      </dgm:t>
    </dgm:pt>
    <dgm:pt modelId="{15B375B7-A4E3-45EC-8754-C78E9F128416}" type="sibTrans" cxnId="{6A3ACA16-52C8-4018-8277-9E0DB0CE4BB8}">
      <dgm:prSet/>
      <dgm:spPr/>
      <dgm:t>
        <a:bodyPr/>
        <a:lstStyle/>
        <a:p>
          <a:endParaRPr lang="en-US"/>
        </a:p>
      </dgm:t>
    </dgm:pt>
    <dgm:pt modelId="{18E872A2-12C7-4A1A-8E79-DF7642B8A590}">
      <dgm:prSet phldrT="[Text]"/>
      <dgm:spPr/>
      <dgm:t>
        <a:bodyPr/>
        <a:lstStyle/>
        <a:p>
          <a:r>
            <a:rPr lang="en-US" dirty="0"/>
            <a:t>Soil Carbon outcomes</a:t>
          </a:r>
        </a:p>
      </dgm:t>
    </dgm:pt>
    <dgm:pt modelId="{1102FF8B-0F9D-41C5-B1F4-889E200C717A}" type="parTrans" cxnId="{29135570-1EB8-4FF7-AB21-B230E28CA840}">
      <dgm:prSet/>
      <dgm:spPr/>
      <dgm:t>
        <a:bodyPr/>
        <a:lstStyle/>
        <a:p>
          <a:endParaRPr lang="en-US"/>
        </a:p>
      </dgm:t>
    </dgm:pt>
    <dgm:pt modelId="{7B84F4E5-02EA-4E34-B9ED-3E68F57960EF}" type="sibTrans" cxnId="{29135570-1EB8-4FF7-AB21-B230E28CA840}">
      <dgm:prSet/>
      <dgm:spPr/>
      <dgm:t>
        <a:bodyPr/>
        <a:lstStyle/>
        <a:p>
          <a:endParaRPr lang="en-US"/>
        </a:p>
      </dgm:t>
    </dgm:pt>
    <dgm:pt modelId="{7AF74E09-26E2-4A09-A976-CDE6FE8259D1}">
      <dgm:prSet phldrT="[Text]"/>
      <dgm:spPr/>
      <dgm:t>
        <a:bodyPr/>
        <a:lstStyle/>
        <a:p>
          <a:r>
            <a:rPr lang="en-US" dirty="0"/>
            <a:t>Soil Health SHAPE </a:t>
          </a:r>
          <a:r>
            <a:rPr lang="en-US" dirty="0" err="1"/>
            <a:t>Interp</a:t>
          </a:r>
          <a:endParaRPr lang="en-US" dirty="0"/>
        </a:p>
      </dgm:t>
    </dgm:pt>
    <dgm:pt modelId="{E790439E-B68C-483F-A736-EBC69303E4BC}" type="parTrans" cxnId="{0321DFD5-D427-423B-B521-A888B0F55106}">
      <dgm:prSet/>
      <dgm:spPr/>
      <dgm:t>
        <a:bodyPr/>
        <a:lstStyle/>
        <a:p>
          <a:endParaRPr lang="en-US"/>
        </a:p>
      </dgm:t>
    </dgm:pt>
    <dgm:pt modelId="{AEF265CE-5FD0-4965-AF5B-6F4E65B0DE84}" type="sibTrans" cxnId="{0321DFD5-D427-423B-B521-A888B0F55106}">
      <dgm:prSet/>
      <dgm:spPr/>
      <dgm:t>
        <a:bodyPr/>
        <a:lstStyle/>
        <a:p>
          <a:endParaRPr lang="en-US"/>
        </a:p>
      </dgm:t>
    </dgm:pt>
    <dgm:pt modelId="{F161DDD5-BB85-4EF6-A14E-5BD657898345}" type="pres">
      <dgm:prSet presAssocID="{340DD81E-DEBC-4011-B306-2E38879971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28FB9A2-F3EE-4E50-9B99-1908B49C3C15}" type="pres">
      <dgm:prSet presAssocID="{982F452F-ECE2-466D-AFDE-B394DF27C2DD}" presName="gear1" presStyleLbl="node1" presStyleIdx="0" presStyleCnt="3">
        <dgm:presLayoutVars>
          <dgm:chMax val="1"/>
          <dgm:bulletEnabled val="1"/>
        </dgm:presLayoutVars>
      </dgm:prSet>
      <dgm:spPr/>
    </dgm:pt>
    <dgm:pt modelId="{24EBDCA0-5C8A-4090-B8DC-66783BADA0B0}" type="pres">
      <dgm:prSet presAssocID="{982F452F-ECE2-466D-AFDE-B394DF27C2DD}" presName="gear1srcNode" presStyleLbl="node1" presStyleIdx="0" presStyleCnt="3"/>
      <dgm:spPr/>
    </dgm:pt>
    <dgm:pt modelId="{058A706B-B845-4BB9-A63E-FBE4F2D4B829}" type="pres">
      <dgm:prSet presAssocID="{982F452F-ECE2-466D-AFDE-B394DF27C2DD}" presName="gear1dstNode" presStyleLbl="node1" presStyleIdx="0" presStyleCnt="3"/>
      <dgm:spPr/>
    </dgm:pt>
    <dgm:pt modelId="{EA664C2C-F812-4051-9F5B-758C8BF01C8D}" type="pres">
      <dgm:prSet presAssocID="{18E872A2-12C7-4A1A-8E79-DF7642B8A590}" presName="gear2" presStyleLbl="node1" presStyleIdx="1" presStyleCnt="3">
        <dgm:presLayoutVars>
          <dgm:chMax val="1"/>
          <dgm:bulletEnabled val="1"/>
        </dgm:presLayoutVars>
      </dgm:prSet>
      <dgm:spPr/>
    </dgm:pt>
    <dgm:pt modelId="{85EEFD9C-67F1-4ECB-BB35-1E66F2A9899F}" type="pres">
      <dgm:prSet presAssocID="{18E872A2-12C7-4A1A-8E79-DF7642B8A590}" presName="gear2srcNode" presStyleLbl="node1" presStyleIdx="1" presStyleCnt="3"/>
      <dgm:spPr/>
    </dgm:pt>
    <dgm:pt modelId="{43C20CC5-2A1F-4DDC-BEA9-65A2812B3F94}" type="pres">
      <dgm:prSet presAssocID="{18E872A2-12C7-4A1A-8E79-DF7642B8A590}" presName="gear2dstNode" presStyleLbl="node1" presStyleIdx="1" presStyleCnt="3"/>
      <dgm:spPr/>
    </dgm:pt>
    <dgm:pt modelId="{7B63B70F-0CF5-41B0-A55D-BA89B6910A8F}" type="pres">
      <dgm:prSet presAssocID="{7AF74E09-26E2-4A09-A976-CDE6FE8259D1}" presName="gear3" presStyleLbl="node1" presStyleIdx="2" presStyleCnt="3"/>
      <dgm:spPr/>
    </dgm:pt>
    <dgm:pt modelId="{37F4E1B9-7CA4-46C3-B843-9A28EC004D99}" type="pres">
      <dgm:prSet presAssocID="{7AF74E09-26E2-4A09-A976-CDE6FE8259D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A98360-E3BD-4490-A932-8C314B169EDE}" type="pres">
      <dgm:prSet presAssocID="{7AF74E09-26E2-4A09-A976-CDE6FE8259D1}" presName="gear3srcNode" presStyleLbl="node1" presStyleIdx="2" presStyleCnt="3"/>
      <dgm:spPr/>
    </dgm:pt>
    <dgm:pt modelId="{76B1BC62-2295-4FF4-A349-6A711C799FF9}" type="pres">
      <dgm:prSet presAssocID="{7AF74E09-26E2-4A09-A976-CDE6FE8259D1}" presName="gear3dstNode" presStyleLbl="node1" presStyleIdx="2" presStyleCnt="3"/>
      <dgm:spPr/>
    </dgm:pt>
    <dgm:pt modelId="{276E1CB8-1773-4377-92BA-B8B51FD70A59}" type="pres">
      <dgm:prSet presAssocID="{15B375B7-A4E3-45EC-8754-C78E9F128416}" presName="connector1" presStyleLbl="sibTrans2D1" presStyleIdx="0" presStyleCnt="3"/>
      <dgm:spPr/>
    </dgm:pt>
    <dgm:pt modelId="{ACCC194C-CBBC-4C7A-AB2C-7F21B542F84A}" type="pres">
      <dgm:prSet presAssocID="{7B84F4E5-02EA-4E34-B9ED-3E68F57960EF}" presName="connector2" presStyleLbl="sibTrans2D1" presStyleIdx="1" presStyleCnt="3"/>
      <dgm:spPr/>
    </dgm:pt>
    <dgm:pt modelId="{0CCE44B8-7193-4E72-9790-50F3B38F40EB}" type="pres">
      <dgm:prSet presAssocID="{AEF265CE-5FD0-4965-AF5B-6F4E65B0DE84}" presName="connector3" presStyleLbl="sibTrans2D1" presStyleIdx="2" presStyleCnt="3"/>
      <dgm:spPr/>
    </dgm:pt>
  </dgm:ptLst>
  <dgm:cxnLst>
    <dgm:cxn modelId="{E8A1DF0B-B909-4D54-85BC-71791FA6FBAC}" type="presOf" srcId="{7B84F4E5-02EA-4E34-B9ED-3E68F57960EF}" destId="{ACCC194C-CBBC-4C7A-AB2C-7F21B542F84A}" srcOrd="0" destOrd="0" presId="urn:microsoft.com/office/officeart/2005/8/layout/gear1"/>
    <dgm:cxn modelId="{6A3ACA16-52C8-4018-8277-9E0DB0CE4BB8}" srcId="{340DD81E-DEBC-4011-B306-2E38879971FB}" destId="{982F452F-ECE2-466D-AFDE-B394DF27C2DD}" srcOrd="0" destOrd="0" parTransId="{8E42298B-ECF8-4E87-8A5A-300CC8A94692}" sibTransId="{15B375B7-A4E3-45EC-8754-C78E9F128416}"/>
    <dgm:cxn modelId="{DAB1E824-1468-423F-BF3C-1E792E4C33D8}" type="presOf" srcId="{18E872A2-12C7-4A1A-8E79-DF7642B8A590}" destId="{EA664C2C-F812-4051-9F5B-758C8BF01C8D}" srcOrd="0" destOrd="0" presId="urn:microsoft.com/office/officeart/2005/8/layout/gear1"/>
    <dgm:cxn modelId="{F3FA512B-7BA5-4A14-B142-2566DFD7C291}" type="presOf" srcId="{7AF74E09-26E2-4A09-A976-CDE6FE8259D1}" destId="{37F4E1B9-7CA4-46C3-B843-9A28EC004D99}" srcOrd="1" destOrd="0" presId="urn:microsoft.com/office/officeart/2005/8/layout/gear1"/>
    <dgm:cxn modelId="{98BB7E32-C522-44EA-A82B-806992B2DEEB}" type="presOf" srcId="{340DD81E-DEBC-4011-B306-2E38879971FB}" destId="{F161DDD5-BB85-4EF6-A14E-5BD657898345}" srcOrd="0" destOrd="0" presId="urn:microsoft.com/office/officeart/2005/8/layout/gear1"/>
    <dgm:cxn modelId="{46DC2042-7D77-49A2-AB82-8359DFC5D825}" type="presOf" srcId="{18E872A2-12C7-4A1A-8E79-DF7642B8A590}" destId="{85EEFD9C-67F1-4ECB-BB35-1E66F2A9899F}" srcOrd="1" destOrd="0" presId="urn:microsoft.com/office/officeart/2005/8/layout/gear1"/>
    <dgm:cxn modelId="{29135570-1EB8-4FF7-AB21-B230E28CA840}" srcId="{340DD81E-DEBC-4011-B306-2E38879971FB}" destId="{18E872A2-12C7-4A1A-8E79-DF7642B8A590}" srcOrd="1" destOrd="0" parTransId="{1102FF8B-0F9D-41C5-B1F4-889E200C717A}" sibTransId="{7B84F4E5-02EA-4E34-B9ED-3E68F57960EF}"/>
    <dgm:cxn modelId="{10CBE279-C9FB-435F-BE1E-AB1E9E90859D}" type="presOf" srcId="{982F452F-ECE2-466D-AFDE-B394DF27C2DD}" destId="{058A706B-B845-4BB9-A63E-FBE4F2D4B829}" srcOrd="2" destOrd="0" presId="urn:microsoft.com/office/officeart/2005/8/layout/gear1"/>
    <dgm:cxn modelId="{5D84A187-CC3F-407F-B5DD-B80A4516CDDC}" type="presOf" srcId="{18E872A2-12C7-4A1A-8E79-DF7642B8A590}" destId="{43C20CC5-2A1F-4DDC-BEA9-65A2812B3F94}" srcOrd="2" destOrd="0" presId="urn:microsoft.com/office/officeart/2005/8/layout/gear1"/>
    <dgm:cxn modelId="{E0AF0FB1-E319-4180-998A-57EE1B63D7DB}" type="presOf" srcId="{7AF74E09-26E2-4A09-A976-CDE6FE8259D1}" destId="{D1A98360-E3BD-4490-A932-8C314B169EDE}" srcOrd="2" destOrd="0" presId="urn:microsoft.com/office/officeart/2005/8/layout/gear1"/>
    <dgm:cxn modelId="{16F2BEC2-0C4D-4488-8A05-5ADF4B76271C}" type="presOf" srcId="{7AF74E09-26E2-4A09-A976-CDE6FE8259D1}" destId="{7B63B70F-0CF5-41B0-A55D-BA89B6910A8F}" srcOrd="0" destOrd="0" presId="urn:microsoft.com/office/officeart/2005/8/layout/gear1"/>
    <dgm:cxn modelId="{8E9E5BC5-13B0-4D00-9943-BFDD32F62618}" type="presOf" srcId="{982F452F-ECE2-466D-AFDE-B394DF27C2DD}" destId="{24EBDCA0-5C8A-4090-B8DC-66783BADA0B0}" srcOrd="1" destOrd="0" presId="urn:microsoft.com/office/officeart/2005/8/layout/gear1"/>
    <dgm:cxn modelId="{16A2D0D2-0FA8-4D2D-AB9B-DFE7A611B580}" type="presOf" srcId="{982F452F-ECE2-466D-AFDE-B394DF27C2DD}" destId="{C28FB9A2-F3EE-4E50-9B99-1908B49C3C15}" srcOrd="0" destOrd="0" presId="urn:microsoft.com/office/officeart/2005/8/layout/gear1"/>
    <dgm:cxn modelId="{0321DFD5-D427-423B-B521-A888B0F55106}" srcId="{340DD81E-DEBC-4011-B306-2E38879971FB}" destId="{7AF74E09-26E2-4A09-A976-CDE6FE8259D1}" srcOrd="2" destOrd="0" parTransId="{E790439E-B68C-483F-A736-EBC69303E4BC}" sibTransId="{AEF265CE-5FD0-4965-AF5B-6F4E65B0DE84}"/>
    <dgm:cxn modelId="{BC3C6FE9-1693-4203-8BCC-7E35E2FB3D57}" type="presOf" srcId="{15B375B7-A4E3-45EC-8754-C78E9F128416}" destId="{276E1CB8-1773-4377-92BA-B8B51FD70A59}" srcOrd="0" destOrd="0" presId="urn:microsoft.com/office/officeart/2005/8/layout/gear1"/>
    <dgm:cxn modelId="{8F673DEE-C5C7-4399-B26B-2EE41B1ACA46}" type="presOf" srcId="{7AF74E09-26E2-4A09-A976-CDE6FE8259D1}" destId="{76B1BC62-2295-4FF4-A349-6A711C799FF9}" srcOrd="3" destOrd="0" presId="urn:microsoft.com/office/officeart/2005/8/layout/gear1"/>
    <dgm:cxn modelId="{8CDBFBF0-46F0-4A8E-882F-A6FD159AC543}" type="presOf" srcId="{AEF265CE-5FD0-4965-AF5B-6F4E65B0DE84}" destId="{0CCE44B8-7193-4E72-9790-50F3B38F40EB}" srcOrd="0" destOrd="0" presId="urn:microsoft.com/office/officeart/2005/8/layout/gear1"/>
    <dgm:cxn modelId="{80EDC68A-43C6-493B-B8AA-3EDB326D548C}" type="presParOf" srcId="{F161DDD5-BB85-4EF6-A14E-5BD657898345}" destId="{C28FB9A2-F3EE-4E50-9B99-1908B49C3C15}" srcOrd="0" destOrd="0" presId="urn:microsoft.com/office/officeart/2005/8/layout/gear1"/>
    <dgm:cxn modelId="{5BCCD8AA-1772-4CA5-AB81-1CC3594E1EC8}" type="presParOf" srcId="{F161DDD5-BB85-4EF6-A14E-5BD657898345}" destId="{24EBDCA0-5C8A-4090-B8DC-66783BADA0B0}" srcOrd="1" destOrd="0" presId="urn:microsoft.com/office/officeart/2005/8/layout/gear1"/>
    <dgm:cxn modelId="{F0CFD802-E1F6-487F-A5AA-22804CED14C4}" type="presParOf" srcId="{F161DDD5-BB85-4EF6-A14E-5BD657898345}" destId="{058A706B-B845-4BB9-A63E-FBE4F2D4B829}" srcOrd="2" destOrd="0" presId="urn:microsoft.com/office/officeart/2005/8/layout/gear1"/>
    <dgm:cxn modelId="{CA9B6D3E-5817-40EF-9ADA-96708CB770FF}" type="presParOf" srcId="{F161DDD5-BB85-4EF6-A14E-5BD657898345}" destId="{EA664C2C-F812-4051-9F5B-758C8BF01C8D}" srcOrd="3" destOrd="0" presId="urn:microsoft.com/office/officeart/2005/8/layout/gear1"/>
    <dgm:cxn modelId="{81122559-0AFC-4D51-9A38-69E72FEB966F}" type="presParOf" srcId="{F161DDD5-BB85-4EF6-A14E-5BD657898345}" destId="{85EEFD9C-67F1-4ECB-BB35-1E66F2A9899F}" srcOrd="4" destOrd="0" presId="urn:microsoft.com/office/officeart/2005/8/layout/gear1"/>
    <dgm:cxn modelId="{A9FBB2A1-631A-4653-BAF7-5BC0DA00D295}" type="presParOf" srcId="{F161DDD5-BB85-4EF6-A14E-5BD657898345}" destId="{43C20CC5-2A1F-4DDC-BEA9-65A2812B3F94}" srcOrd="5" destOrd="0" presId="urn:microsoft.com/office/officeart/2005/8/layout/gear1"/>
    <dgm:cxn modelId="{DD5B2653-2D18-4006-8118-6063C7F95CD3}" type="presParOf" srcId="{F161DDD5-BB85-4EF6-A14E-5BD657898345}" destId="{7B63B70F-0CF5-41B0-A55D-BA89B6910A8F}" srcOrd="6" destOrd="0" presId="urn:microsoft.com/office/officeart/2005/8/layout/gear1"/>
    <dgm:cxn modelId="{8AB7EDE7-FB1B-4086-8A58-91B5F97B3715}" type="presParOf" srcId="{F161DDD5-BB85-4EF6-A14E-5BD657898345}" destId="{37F4E1B9-7CA4-46C3-B843-9A28EC004D99}" srcOrd="7" destOrd="0" presId="urn:microsoft.com/office/officeart/2005/8/layout/gear1"/>
    <dgm:cxn modelId="{FEB9AC63-D7D8-4884-B4AC-D2076368DBDE}" type="presParOf" srcId="{F161DDD5-BB85-4EF6-A14E-5BD657898345}" destId="{D1A98360-E3BD-4490-A932-8C314B169EDE}" srcOrd="8" destOrd="0" presId="urn:microsoft.com/office/officeart/2005/8/layout/gear1"/>
    <dgm:cxn modelId="{0998D94D-E096-480B-9B03-D698F758057D}" type="presParOf" srcId="{F161DDD5-BB85-4EF6-A14E-5BD657898345}" destId="{76B1BC62-2295-4FF4-A349-6A711C799FF9}" srcOrd="9" destOrd="0" presId="urn:microsoft.com/office/officeart/2005/8/layout/gear1"/>
    <dgm:cxn modelId="{6652A45E-E849-4AF6-AE6C-1991AF1DFC8D}" type="presParOf" srcId="{F161DDD5-BB85-4EF6-A14E-5BD657898345}" destId="{276E1CB8-1773-4377-92BA-B8B51FD70A59}" srcOrd="10" destOrd="0" presId="urn:microsoft.com/office/officeart/2005/8/layout/gear1"/>
    <dgm:cxn modelId="{4A247FDB-40A7-461A-AA6B-1A3AD4982DA7}" type="presParOf" srcId="{F161DDD5-BB85-4EF6-A14E-5BD657898345}" destId="{ACCC194C-CBBC-4C7A-AB2C-7F21B542F84A}" srcOrd="11" destOrd="0" presId="urn:microsoft.com/office/officeart/2005/8/layout/gear1"/>
    <dgm:cxn modelId="{1AB04604-70CD-4774-84C7-A6FFBBC7A345}" type="presParOf" srcId="{F161DDD5-BB85-4EF6-A14E-5BD657898345}" destId="{0CCE44B8-7193-4E72-9790-50F3B38F40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B9A2-F3EE-4E50-9B99-1908B49C3C15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Fine-tune business and IT processes, standards, and  roles to scale up</a:t>
          </a:r>
        </a:p>
      </dsp:txBody>
      <dsp:txXfrm>
        <a:off x="4392232" y="3136513"/>
        <a:ext cx="1781934" cy="1531918"/>
      </dsp:txXfrm>
    </dsp:sp>
    <dsp:sp modelId="{EA664C2C-F812-4051-9F5B-758C8BF01C8D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Carbon outcomes</a:t>
          </a:r>
        </a:p>
      </dsp:txBody>
      <dsp:txXfrm>
        <a:off x="2604759" y="2282937"/>
        <a:ext cx="1076134" cy="1069538"/>
      </dsp:txXfrm>
    </dsp:sp>
    <dsp:sp modelId="{7B63B70F-0CF5-41B0-A55D-BA89B6910A8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Health SHAPE </a:t>
          </a:r>
          <a:r>
            <a:rPr lang="en-US" sz="2000" kern="1200" dirty="0" err="1"/>
            <a:t>Interp</a:t>
          </a:r>
          <a:endParaRPr lang="en-US" sz="2000" kern="1200" dirty="0"/>
        </a:p>
      </dsp:txBody>
      <dsp:txXfrm rot="-20700000">
        <a:off x="3738879" y="704426"/>
        <a:ext cx="1192106" cy="1192106"/>
      </dsp:txXfrm>
    </dsp:sp>
    <dsp:sp modelId="{276E1CB8-1773-4377-92BA-B8B51FD70A59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194C-CBBC-4C7A-AB2C-7F21B542F84A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44B8-7193-4E72-9790-50F3B38F40EB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2537-A5AC-40B0-A9A9-BDBF2B2D46E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C894-B87F-4FFD-BD16-623017ED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BC894-B87F-4FFD-BD16-623017EDD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BC894-B87F-4FFD-BD16-623017EDD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BA4-2FB7-E041-9F77-F485B959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450" y="808039"/>
            <a:ext cx="10058401" cy="77073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C6C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766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4024-EEE0-DC40-B528-D5AD762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6706"/>
            <a:ext cx="6598920" cy="312483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C6132-39F6-844C-870A-E1823458DC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CBDB2-7343-EE47-9C7A-673AAA3A63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93871-CE55-594D-BF02-62C9518582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0347" y="6355080"/>
            <a:ext cx="460586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709B33-7AA3-4398-B5EF-05817C43FF8C}"/>
              </a:ext>
            </a:extLst>
          </p:cNvPr>
          <p:cNvSpPr txBox="1"/>
          <p:nvPr/>
        </p:nvSpPr>
        <p:spPr>
          <a:xfrm>
            <a:off x="10681253" y="59130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228D8D-CCD3-4803-90B9-6039290C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1471613"/>
            <a:ext cx="6943725" cy="3567112"/>
          </a:xfrm>
        </p:spPr>
        <p:txBody>
          <a:bodyPr/>
          <a:lstStyle/>
          <a:p>
            <a:pPr algn="ctr"/>
            <a:r>
              <a:rPr lang="en-US" sz="6000" b="0" dirty="0"/>
              <a:t>D</a:t>
            </a:r>
            <a:r>
              <a:rPr lang="el-GR" sz="6000" b="0" dirty="0"/>
              <a:t>Δ</a:t>
            </a:r>
            <a:r>
              <a:rPr lang="en-US" sz="6000" b="0" dirty="0" err="1"/>
              <a:t>namic</a:t>
            </a:r>
            <a:r>
              <a:rPr lang="en-US" sz="6000" b="0" dirty="0"/>
              <a:t> </a:t>
            </a:r>
            <a:r>
              <a:rPr lang="el-GR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δ</a:t>
            </a:r>
            <a:r>
              <a:rPr lang="en-US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oil</a:t>
            </a:r>
            <a:br>
              <a:rPr lang="en-US" sz="60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Properties (DSP)</a:t>
            </a:r>
            <a:br>
              <a:rPr lang="en-US" sz="1400" dirty="0"/>
            </a:br>
            <a:br>
              <a:rPr lang="en-US" sz="2000" dirty="0"/>
            </a:br>
            <a:r>
              <a:rPr lang="en-US" sz="2000" b="0" dirty="0"/>
              <a:t>January 26, 2020</a:t>
            </a:r>
            <a:br>
              <a:rPr lang="en-US" sz="2000" b="0" dirty="0"/>
            </a:br>
            <a:r>
              <a:rPr lang="en-US" sz="2000" b="0" dirty="0"/>
              <a:t>Olympia Train, PI 12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0" dirty="0"/>
              <a:t>Michael Robotham, Ph.D.</a:t>
            </a:r>
            <a:br>
              <a:rPr lang="en-US" sz="2000" b="0" dirty="0"/>
            </a:br>
            <a:r>
              <a:rPr lang="en-US" sz="2000" b="0" dirty="0"/>
              <a:t>Dynamic Soil Properties (DSP) Business Owner</a:t>
            </a:r>
            <a:br>
              <a:rPr lang="en-US" sz="2000" b="0" dirty="0"/>
            </a:br>
            <a:r>
              <a:rPr lang="en-US" sz="2000" b="0" dirty="0"/>
              <a:t>National Soil Scientist </a:t>
            </a:r>
            <a:br>
              <a:rPr lang="en-US" sz="2000" b="0" dirty="0"/>
            </a:br>
            <a:br>
              <a:rPr lang="en-US" sz="2000" b="0" dirty="0"/>
            </a:br>
            <a:br>
              <a:rPr lang="en-US" sz="2000" b="0" dirty="0"/>
            </a:br>
            <a:br>
              <a:rPr lang="en-US" sz="2000" b="0" dirty="0"/>
            </a:br>
            <a:endParaRPr lang="en-US" sz="4000" b="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0CC837-253F-4FA9-8660-39E8B6A9A608}"/>
              </a:ext>
            </a:extLst>
          </p:cNvPr>
          <p:cNvSpPr txBox="1">
            <a:spLocks/>
          </p:cNvSpPr>
          <p:nvPr/>
        </p:nvSpPr>
        <p:spPr>
          <a:xfrm>
            <a:off x="5471078" y="384226"/>
            <a:ext cx="7391400" cy="646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Science-driven - defensible - actionable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BCD4-66CB-4B4D-A7E8-7B5B4B1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5294" r="32890" b="19632"/>
          <a:stretch/>
        </p:blipFill>
        <p:spPr>
          <a:xfrm>
            <a:off x="7453520" y="3507582"/>
            <a:ext cx="4738479" cy="188052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35D5AB-06EF-4261-9AF8-CE08F31E0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19" y="1247775"/>
            <a:ext cx="4738479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65" y="1163025"/>
            <a:ext cx="5872354" cy="770731"/>
          </a:xfrm>
        </p:spPr>
        <p:txBody>
          <a:bodyPr/>
          <a:lstStyle/>
          <a:p>
            <a:pPr algn="ctr"/>
            <a:r>
              <a:rPr lang="en-US" dirty="0"/>
              <a:t>Dynamic = </a:t>
            </a:r>
            <a:br>
              <a:rPr lang="en-US" dirty="0"/>
            </a:br>
            <a:r>
              <a:rPr lang="en-US" dirty="0"/>
              <a:t>small, fast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547496" y="2608104"/>
            <a:ext cx="1138275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Soil properties that </a:t>
            </a:r>
            <a:r>
              <a:rPr lang="en-US" sz="3200" i="1" dirty="0"/>
              <a:t>change fast </a:t>
            </a:r>
            <a:r>
              <a:rPr lang="en-US" sz="3200" dirty="0"/>
              <a:t>with a </a:t>
            </a:r>
            <a:r>
              <a:rPr lang="en-US" sz="3200" i="1" dirty="0"/>
              <a:t>change</a:t>
            </a:r>
            <a:r>
              <a:rPr lang="en-US" sz="3200" dirty="0"/>
              <a:t> in management</a:t>
            </a:r>
          </a:p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i="1" dirty="0"/>
              <a:t>change or delta </a:t>
            </a:r>
            <a:r>
              <a:rPr lang="el-GR" sz="3200" i="1" dirty="0"/>
              <a:t>Δ</a:t>
            </a:r>
            <a:r>
              <a:rPr lang="en-US" sz="3200" dirty="0"/>
              <a:t>, can be a measurable </a:t>
            </a:r>
            <a:r>
              <a:rPr lang="en-US" sz="3200" i="1" dirty="0"/>
              <a:t>environmental benefit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Dynamic Soil Properties (DSP) hub is a high-end geospatial soil data scientist workbench with supporting data reference libraries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Tool for Soil Data Scientists to transform existing NRCS data assets and models into authoritative soil analytics products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Why Dynamic Soil Properties?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57CA4-2EC2-4000-9D64-3C74AA7AE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t="25294" r="32890" b="19632"/>
          <a:stretch/>
        </p:blipFill>
        <p:spPr>
          <a:xfrm>
            <a:off x="8085141" y="1042814"/>
            <a:ext cx="2680587" cy="12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52859D-6227-4DBB-92F3-22F8D8D78E3D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29AD2-EB9F-4433-A2F8-966F3A7EA227}"/>
              </a:ext>
            </a:extLst>
          </p:cNvPr>
          <p:cNvSpPr txBox="1">
            <a:spLocks/>
          </p:cNvSpPr>
          <p:nvPr/>
        </p:nvSpPr>
        <p:spPr>
          <a:xfrm>
            <a:off x="6965681" y="96113"/>
            <a:ext cx="5562600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Great tools deliver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4EB86-A8B5-4663-A665-22C90257763C}"/>
              </a:ext>
            </a:extLst>
          </p:cNvPr>
          <p:cNvSpPr txBox="1"/>
          <p:nvPr/>
        </p:nvSpPr>
        <p:spPr>
          <a:xfrm>
            <a:off x="723331" y="15345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old, stacked, pile, stack&#10;&#10;Description automatically generated">
            <a:extLst>
              <a:ext uri="{FF2B5EF4-FFF2-40B4-BE49-F238E27FC236}">
                <a16:creationId xmlns:a16="http://schemas.microsoft.com/office/drawing/2014/main" id="{083D9E10-C39D-432D-970A-5FF1038A4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10662" r="5176"/>
          <a:stretch/>
        </p:blipFill>
        <p:spPr>
          <a:xfrm>
            <a:off x="589860" y="1433404"/>
            <a:ext cx="2845314" cy="2151542"/>
          </a:xfrm>
          <a:prstGeom prst="rect">
            <a:avLst/>
          </a:prstGeom>
          <a:ln w="762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7CB7B-CB58-4ADF-B76F-3CE649850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3" t="18235" r="11875" b="19361"/>
          <a:stretch/>
        </p:blipFill>
        <p:spPr>
          <a:xfrm>
            <a:off x="7385573" y="4622872"/>
            <a:ext cx="3976508" cy="1730690"/>
          </a:xfrm>
          <a:prstGeom prst="rect">
            <a:avLst/>
          </a:prstGeom>
          <a:ln w="762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D1AB7-A66E-41F7-8A00-93EE619EC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93" t="15360" r="24787" b="11775"/>
          <a:stretch/>
        </p:blipFill>
        <p:spPr>
          <a:xfrm>
            <a:off x="1027041" y="4110772"/>
            <a:ext cx="2590801" cy="1961823"/>
          </a:xfrm>
          <a:prstGeom prst="rect">
            <a:avLst/>
          </a:prstGeom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060E06-1C00-404A-A904-8944722CB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9209"/>
          <a:stretch/>
        </p:blipFill>
        <p:spPr bwMode="auto">
          <a:xfrm>
            <a:off x="7391457" y="866844"/>
            <a:ext cx="4466883" cy="244641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6F9D5-07C4-464C-8F03-AD9191514591}"/>
              </a:ext>
            </a:extLst>
          </p:cNvPr>
          <p:cNvSpPr/>
          <p:nvPr/>
        </p:nvSpPr>
        <p:spPr>
          <a:xfrm>
            <a:off x="3435174" y="1241865"/>
            <a:ext cx="4279546" cy="4585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High-end workbench with versatile tools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Organized libraries for models and analytics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Skunkworks (Soil) Bench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Future expansion?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Economists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Water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Carbon Bench</a:t>
            </a:r>
          </a:p>
        </p:txBody>
      </p:sp>
    </p:spTree>
    <p:extLst>
      <p:ext uri="{BB962C8B-B14F-4D97-AF65-F5344CB8AC3E}">
        <p14:creationId xmlns:p14="http://schemas.microsoft.com/office/powerpoint/2010/main" val="14444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FF579-FD09-48FF-909C-DEE9A832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60" y="794757"/>
            <a:ext cx="7496855" cy="5622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029AD2-EB9F-4433-A2F8-966F3A7EA227}"/>
              </a:ext>
            </a:extLst>
          </p:cNvPr>
          <p:cNvSpPr txBox="1">
            <a:spLocks/>
          </p:cNvSpPr>
          <p:nvPr/>
        </p:nvSpPr>
        <p:spPr>
          <a:xfrm>
            <a:off x="3476626" y="69333"/>
            <a:ext cx="8620124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Program Outcomes/Environmental Benefits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4EB86-A8B5-4663-A665-22C90257763C}"/>
              </a:ext>
            </a:extLst>
          </p:cNvPr>
          <p:cNvSpPr txBox="1"/>
          <p:nvPr/>
        </p:nvSpPr>
        <p:spPr>
          <a:xfrm>
            <a:off x="723331" y="15345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BC7D7-E58A-4B49-B9E7-F0C9DE9F62CC}"/>
              </a:ext>
            </a:extLst>
          </p:cNvPr>
          <p:cNvSpPr/>
          <p:nvPr/>
        </p:nvSpPr>
        <p:spPr>
          <a:xfrm>
            <a:off x="121327" y="1140806"/>
            <a:ext cx="400174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DSP Hub as initial design for “Advanced Benefits Services”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Develop requirements for soil-related Environmental Benefits data development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Establish efficient workflow for cross-Deputy Area review process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86900F-7498-4B7A-AD94-D7610453A6CE}"/>
              </a:ext>
            </a:extLst>
          </p:cNvPr>
          <p:cNvGrpSpPr/>
          <p:nvPr/>
        </p:nvGrpSpPr>
        <p:grpSpPr>
          <a:xfrm>
            <a:off x="3369231" y="1770977"/>
            <a:ext cx="6086475" cy="1525107"/>
            <a:chOff x="3467101" y="1903893"/>
            <a:chExt cx="6086475" cy="15251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410390-8A21-409A-8A2B-F4EE22A4B8F7}"/>
                </a:ext>
              </a:extLst>
            </p:cNvPr>
            <p:cNvSpPr/>
            <p:nvPr/>
          </p:nvSpPr>
          <p:spPr>
            <a:xfrm>
              <a:off x="5800726" y="1903893"/>
              <a:ext cx="3752850" cy="1525107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0365E4-FFC8-46A4-B28C-C166E7FEB313}"/>
                </a:ext>
              </a:extLst>
            </p:cNvPr>
            <p:cNvCxnSpPr>
              <a:cxnSpLocks/>
            </p:cNvCxnSpPr>
            <p:nvPr/>
          </p:nvCxnSpPr>
          <p:spPr>
            <a:xfrm>
              <a:off x="3467101" y="2114550"/>
              <a:ext cx="2514599" cy="2190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3822F-4766-49D0-A854-1AAF23E7A2B2}"/>
              </a:ext>
            </a:extLst>
          </p:cNvPr>
          <p:cNvGrpSpPr/>
          <p:nvPr/>
        </p:nvGrpSpPr>
        <p:grpSpPr>
          <a:xfrm>
            <a:off x="1880176" y="2024205"/>
            <a:ext cx="9525207" cy="4467126"/>
            <a:chOff x="1880176" y="2024205"/>
            <a:chExt cx="9525207" cy="44671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A663AEE-17A3-40BD-B083-DFECE4B5B344}"/>
                </a:ext>
              </a:extLst>
            </p:cNvPr>
            <p:cNvSpPr/>
            <p:nvPr/>
          </p:nvSpPr>
          <p:spPr>
            <a:xfrm>
              <a:off x="4058545" y="2024205"/>
              <a:ext cx="2353924" cy="2417218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 w="920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6BF538-6F4F-42B8-861C-A618E75B86F1}"/>
                </a:ext>
              </a:extLst>
            </p:cNvPr>
            <p:cNvSpPr/>
            <p:nvPr/>
          </p:nvSpPr>
          <p:spPr>
            <a:xfrm>
              <a:off x="7711272" y="3813998"/>
              <a:ext cx="1790700" cy="1175657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 w="920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F09271-7112-4489-8460-9288D14772E9}"/>
                </a:ext>
              </a:extLst>
            </p:cNvPr>
            <p:cNvSpPr/>
            <p:nvPr/>
          </p:nvSpPr>
          <p:spPr>
            <a:xfrm>
              <a:off x="5906283" y="4989655"/>
              <a:ext cx="1404369" cy="1045029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 w="920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5942D2-0A41-42BF-9D2B-33E869108699}"/>
                </a:ext>
              </a:extLst>
            </p:cNvPr>
            <p:cNvSpPr/>
            <p:nvPr/>
          </p:nvSpPr>
          <p:spPr>
            <a:xfrm>
              <a:off x="9256252" y="2750168"/>
              <a:ext cx="2149131" cy="1691255"/>
            </a:xfrm>
            <a:prstGeom prst="ellipse">
              <a:avLst/>
            </a:prstGeom>
            <a:solidFill>
              <a:srgbClr val="FFFF00">
                <a:alpha val="32000"/>
              </a:srgbClr>
            </a:solidFill>
            <a:ln w="920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DD85BE-D279-48D6-9E83-5EF02B510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384" y="4222480"/>
              <a:ext cx="920170" cy="1382119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7708A5-AB4C-4834-86FF-CC9F1AF56994}"/>
                </a:ext>
              </a:extLst>
            </p:cNvPr>
            <p:cNvCxnSpPr>
              <a:stCxn id="7" idx="3"/>
              <a:endCxn id="11" idx="3"/>
            </p:cNvCxnSpPr>
            <p:nvPr/>
          </p:nvCxnSpPr>
          <p:spPr>
            <a:xfrm flipV="1">
              <a:off x="5290009" y="5881643"/>
              <a:ext cx="821939" cy="13462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243491-3CDA-4216-A483-BC3C320F064E}"/>
                </a:ext>
              </a:extLst>
            </p:cNvPr>
            <p:cNvCxnSpPr>
              <a:stCxn id="11" idx="6"/>
              <a:endCxn id="10" idx="3"/>
            </p:cNvCxnSpPr>
            <p:nvPr/>
          </p:nvCxnSpPr>
          <p:spPr>
            <a:xfrm flipV="1">
              <a:off x="7310652" y="4817484"/>
              <a:ext cx="662862" cy="694686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A31449-D6D3-4CF9-87BD-8BF5A5EE5688}"/>
                </a:ext>
              </a:extLst>
            </p:cNvPr>
            <p:cNvSpPr txBox="1"/>
            <p:nvPr/>
          </p:nvSpPr>
          <p:spPr>
            <a:xfrm>
              <a:off x="1880176" y="5721890"/>
              <a:ext cx="3485249" cy="769441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 w="63500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7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324850" y="98338"/>
            <a:ext cx="38671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Agile Approach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CEC031-9CCB-4596-A251-C487AA572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067860"/>
              </p:ext>
            </p:extLst>
          </p:nvPr>
        </p:nvGraphicFramePr>
        <p:xfrm>
          <a:off x="1938339" y="6457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D91656-1C1F-472B-9FAA-B1816CDBCD07}"/>
              </a:ext>
            </a:extLst>
          </p:cNvPr>
          <p:cNvSpPr txBox="1"/>
          <p:nvPr/>
        </p:nvSpPr>
        <p:spPr>
          <a:xfrm>
            <a:off x="1114424" y="1644542"/>
            <a:ext cx="351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Currently in PI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05F36-02E0-4E3B-AE4F-1820B7F03169}"/>
              </a:ext>
            </a:extLst>
          </p:cNvPr>
          <p:cNvSpPr txBox="1"/>
          <p:nvPr/>
        </p:nvSpPr>
        <p:spPr>
          <a:xfrm>
            <a:off x="334962" y="4480786"/>
            <a:ext cx="5884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Upcoming PI – learn and adapt, document draft processes and product requirements to scale up. Establish initial data libraries.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3249E-9756-4851-97B0-8D35154EF2C4}"/>
              </a:ext>
            </a:extLst>
          </p:cNvPr>
          <p:cNvSpPr txBox="1"/>
          <p:nvPr/>
        </p:nvSpPr>
        <p:spPr>
          <a:xfrm>
            <a:off x="9209086" y="1444487"/>
            <a:ext cx="2647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zRoles</a:t>
            </a:r>
            <a:r>
              <a:rPr lang="en-US" sz="3200" dirty="0"/>
              <a:t>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0448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87807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247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DengXian</vt:lpstr>
      <vt:lpstr>Arial</vt:lpstr>
      <vt:lpstr>Calibri</vt:lpstr>
      <vt:lpstr>Open Sans Extrabold</vt:lpstr>
      <vt:lpstr>1_Custom Design</vt:lpstr>
      <vt:lpstr>Custom Design</vt:lpstr>
      <vt:lpstr>DΔnamic δoil Properties (DSP)  January 26, 2020 Olympia Train, PI 12    Michael Robotham, Ph.D. Dynamic Soil Properties (DSP) Business Owner National Soil Scientist     </vt:lpstr>
      <vt:lpstr>Dynamic =  small, fast changes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 Confidence Analysis</dc:title>
  <dc:creator>Morton, Laura - FPAC-BC, Scarborough, ME</dc:creator>
  <cp:lastModifiedBy>Morton, Laura - FPAC-BC, Scarborough, ME</cp:lastModifiedBy>
  <cp:revision>245</cp:revision>
  <dcterms:created xsi:type="dcterms:W3CDTF">2020-06-09T12:42:18Z</dcterms:created>
  <dcterms:modified xsi:type="dcterms:W3CDTF">2021-01-26T14:35:56Z</dcterms:modified>
</cp:coreProperties>
</file>