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62" r:id="rId2"/>
  </p:sldMasterIdLst>
  <p:notesMasterIdLst>
    <p:notesMasterId r:id="rId20"/>
  </p:notesMasterIdLst>
  <p:sldIdLst>
    <p:sldId id="979" r:id="rId3"/>
    <p:sldId id="2774" r:id="rId4"/>
    <p:sldId id="2791" r:id="rId5"/>
    <p:sldId id="2793" r:id="rId6"/>
    <p:sldId id="2794" r:id="rId7"/>
    <p:sldId id="2796" r:id="rId8"/>
    <p:sldId id="2795" r:id="rId9"/>
    <p:sldId id="2797" r:id="rId10"/>
    <p:sldId id="2798" r:id="rId11"/>
    <p:sldId id="2773" r:id="rId12"/>
    <p:sldId id="2792" r:id="rId13"/>
    <p:sldId id="2799" r:id="rId14"/>
    <p:sldId id="2800" r:id="rId15"/>
    <p:sldId id="2801" r:id="rId16"/>
    <p:sldId id="2803" r:id="rId17"/>
    <p:sldId id="2802" r:id="rId18"/>
    <p:sldId id="28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6600"/>
    <a:srgbClr val="CC3300"/>
    <a:srgbClr val="0741A3"/>
    <a:srgbClr val="767171"/>
    <a:srgbClr val="33B4C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DD81E-DEBC-4011-B306-2E38879971FB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982F452F-ECE2-466D-AFDE-B394DF27C2DD}">
      <dgm:prSet phldrT="[Text]"/>
      <dgm:spPr/>
      <dgm:t>
        <a:bodyPr/>
        <a:lstStyle/>
        <a:p>
          <a:r>
            <a:rPr lang="en-US" dirty="0"/>
            <a:t>Fine-tune business and IT processes, standards, and  roles to scale up</a:t>
          </a:r>
        </a:p>
      </dgm:t>
    </dgm:pt>
    <dgm:pt modelId="{8E42298B-ECF8-4E87-8A5A-300CC8A94692}" type="parTrans" cxnId="{6A3ACA16-52C8-4018-8277-9E0DB0CE4BB8}">
      <dgm:prSet/>
      <dgm:spPr/>
      <dgm:t>
        <a:bodyPr/>
        <a:lstStyle/>
        <a:p>
          <a:endParaRPr lang="en-US"/>
        </a:p>
      </dgm:t>
    </dgm:pt>
    <dgm:pt modelId="{15B375B7-A4E3-45EC-8754-C78E9F128416}" type="sibTrans" cxnId="{6A3ACA16-52C8-4018-8277-9E0DB0CE4BB8}">
      <dgm:prSet/>
      <dgm:spPr/>
      <dgm:t>
        <a:bodyPr/>
        <a:lstStyle/>
        <a:p>
          <a:endParaRPr lang="en-US"/>
        </a:p>
      </dgm:t>
    </dgm:pt>
    <dgm:pt modelId="{18E872A2-12C7-4A1A-8E79-DF7642B8A590}">
      <dgm:prSet phldrT="[Text]"/>
      <dgm:spPr/>
      <dgm:t>
        <a:bodyPr/>
        <a:lstStyle/>
        <a:p>
          <a:r>
            <a:rPr lang="en-US" dirty="0"/>
            <a:t>Soil Carbon outcomes</a:t>
          </a:r>
        </a:p>
      </dgm:t>
    </dgm:pt>
    <dgm:pt modelId="{1102FF8B-0F9D-41C5-B1F4-889E200C717A}" type="parTrans" cxnId="{29135570-1EB8-4FF7-AB21-B230E28CA840}">
      <dgm:prSet/>
      <dgm:spPr/>
      <dgm:t>
        <a:bodyPr/>
        <a:lstStyle/>
        <a:p>
          <a:endParaRPr lang="en-US"/>
        </a:p>
      </dgm:t>
    </dgm:pt>
    <dgm:pt modelId="{7B84F4E5-02EA-4E34-B9ED-3E68F57960EF}" type="sibTrans" cxnId="{29135570-1EB8-4FF7-AB21-B230E28CA840}">
      <dgm:prSet/>
      <dgm:spPr/>
      <dgm:t>
        <a:bodyPr/>
        <a:lstStyle/>
        <a:p>
          <a:endParaRPr lang="en-US"/>
        </a:p>
      </dgm:t>
    </dgm:pt>
    <dgm:pt modelId="{7AF74E09-26E2-4A09-A976-CDE6FE8259D1}">
      <dgm:prSet phldrT="[Text]"/>
      <dgm:spPr/>
      <dgm:t>
        <a:bodyPr/>
        <a:lstStyle/>
        <a:p>
          <a:r>
            <a:rPr lang="en-US" dirty="0"/>
            <a:t>Soil Health SHAPE </a:t>
          </a:r>
          <a:r>
            <a:rPr lang="en-US" dirty="0" err="1"/>
            <a:t>Interp</a:t>
          </a:r>
          <a:endParaRPr lang="en-US" dirty="0"/>
        </a:p>
      </dgm:t>
    </dgm:pt>
    <dgm:pt modelId="{E790439E-B68C-483F-A736-EBC69303E4BC}" type="parTrans" cxnId="{0321DFD5-D427-423B-B521-A888B0F55106}">
      <dgm:prSet/>
      <dgm:spPr/>
      <dgm:t>
        <a:bodyPr/>
        <a:lstStyle/>
        <a:p>
          <a:endParaRPr lang="en-US"/>
        </a:p>
      </dgm:t>
    </dgm:pt>
    <dgm:pt modelId="{AEF265CE-5FD0-4965-AF5B-6F4E65B0DE84}" type="sibTrans" cxnId="{0321DFD5-D427-423B-B521-A888B0F55106}">
      <dgm:prSet/>
      <dgm:spPr/>
      <dgm:t>
        <a:bodyPr/>
        <a:lstStyle/>
        <a:p>
          <a:endParaRPr lang="en-US"/>
        </a:p>
      </dgm:t>
    </dgm:pt>
    <dgm:pt modelId="{F161DDD5-BB85-4EF6-A14E-5BD657898345}" type="pres">
      <dgm:prSet presAssocID="{340DD81E-DEBC-4011-B306-2E38879971F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28FB9A2-F3EE-4E50-9B99-1908B49C3C15}" type="pres">
      <dgm:prSet presAssocID="{982F452F-ECE2-466D-AFDE-B394DF27C2DD}" presName="gear1" presStyleLbl="node1" presStyleIdx="0" presStyleCnt="3">
        <dgm:presLayoutVars>
          <dgm:chMax val="1"/>
          <dgm:bulletEnabled val="1"/>
        </dgm:presLayoutVars>
      </dgm:prSet>
      <dgm:spPr/>
    </dgm:pt>
    <dgm:pt modelId="{24EBDCA0-5C8A-4090-B8DC-66783BADA0B0}" type="pres">
      <dgm:prSet presAssocID="{982F452F-ECE2-466D-AFDE-B394DF27C2DD}" presName="gear1srcNode" presStyleLbl="node1" presStyleIdx="0" presStyleCnt="3"/>
      <dgm:spPr/>
    </dgm:pt>
    <dgm:pt modelId="{058A706B-B845-4BB9-A63E-FBE4F2D4B829}" type="pres">
      <dgm:prSet presAssocID="{982F452F-ECE2-466D-AFDE-B394DF27C2DD}" presName="gear1dstNode" presStyleLbl="node1" presStyleIdx="0" presStyleCnt="3"/>
      <dgm:spPr/>
    </dgm:pt>
    <dgm:pt modelId="{EA664C2C-F812-4051-9F5B-758C8BF01C8D}" type="pres">
      <dgm:prSet presAssocID="{18E872A2-12C7-4A1A-8E79-DF7642B8A590}" presName="gear2" presStyleLbl="node1" presStyleIdx="1" presStyleCnt="3">
        <dgm:presLayoutVars>
          <dgm:chMax val="1"/>
          <dgm:bulletEnabled val="1"/>
        </dgm:presLayoutVars>
      </dgm:prSet>
      <dgm:spPr/>
    </dgm:pt>
    <dgm:pt modelId="{85EEFD9C-67F1-4ECB-BB35-1E66F2A9899F}" type="pres">
      <dgm:prSet presAssocID="{18E872A2-12C7-4A1A-8E79-DF7642B8A590}" presName="gear2srcNode" presStyleLbl="node1" presStyleIdx="1" presStyleCnt="3"/>
      <dgm:spPr/>
    </dgm:pt>
    <dgm:pt modelId="{43C20CC5-2A1F-4DDC-BEA9-65A2812B3F94}" type="pres">
      <dgm:prSet presAssocID="{18E872A2-12C7-4A1A-8E79-DF7642B8A590}" presName="gear2dstNode" presStyleLbl="node1" presStyleIdx="1" presStyleCnt="3"/>
      <dgm:spPr/>
    </dgm:pt>
    <dgm:pt modelId="{7B63B70F-0CF5-41B0-A55D-BA89B6910A8F}" type="pres">
      <dgm:prSet presAssocID="{7AF74E09-26E2-4A09-A976-CDE6FE8259D1}" presName="gear3" presStyleLbl="node1" presStyleIdx="2" presStyleCnt="3"/>
      <dgm:spPr/>
    </dgm:pt>
    <dgm:pt modelId="{37F4E1B9-7CA4-46C3-B843-9A28EC004D99}" type="pres">
      <dgm:prSet presAssocID="{7AF74E09-26E2-4A09-A976-CDE6FE8259D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1A98360-E3BD-4490-A932-8C314B169EDE}" type="pres">
      <dgm:prSet presAssocID="{7AF74E09-26E2-4A09-A976-CDE6FE8259D1}" presName="gear3srcNode" presStyleLbl="node1" presStyleIdx="2" presStyleCnt="3"/>
      <dgm:spPr/>
    </dgm:pt>
    <dgm:pt modelId="{76B1BC62-2295-4FF4-A349-6A711C799FF9}" type="pres">
      <dgm:prSet presAssocID="{7AF74E09-26E2-4A09-A976-CDE6FE8259D1}" presName="gear3dstNode" presStyleLbl="node1" presStyleIdx="2" presStyleCnt="3"/>
      <dgm:spPr/>
    </dgm:pt>
    <dgm:pt modelId="{276E1CB8-1773-4377-92BA-B8B51FD70A59}" type="pres">
      <dgm:prSet presAssocID="{15B375B7-A4E3-45EC-8754-C78E9F128416}" presName="connector1" presStyleLbl="sibTrans2D1" presStyleIdx="0" presStyleCnt="3"/>
      <dgm:spPr/>
    </dgm:pt>
    <dgm:pt modelId="{ACCC194C-CBBC-4C7A-AB2C-7F21B542F84A}" type="pres">
      <dgm:prSet presAssocID="{7B84F4E5-02EA-4E34-B9ED-3E68F57960EF}" presName="connector2" presStyleLbl="sibTrans2D1" presStyleIdx="1" presStyleCnt="3"/>
      <dgm:spPr/>
    </dgm:pt>
    <dgm:pt modelId="{0CCE44B8-7193-4E72-9790-50F3B38F40EB}" type="pres">
      <dgm:prSet presAssocID="{AEF265CE-5FD0-4965-AF5B-6F4E65B0DE84}" presName="connector3" presStyleLbl="sibTrans2D1" presStyleIdx="2" presStyleCnt="3"/>
      <dgm:spPr/>
    </dgm:pt>
  </dgm:ptLst>
  <dgm:cxnLst>
    <dgm:cxn modelId="{E8A1DF0B-B909-4D54-85BC-71791FA6FBAC}" type="presOf" srcId="{7B84F4E5-02EA-4E34-B9ED-3E68F57960EF}" destId="{ACCC194C-CBBC-4C7A-AB2C-7F21B542F84A}" srcOrd="0" destOrd="0" presId="urn:microsoft.com/office/officeart/2005/8/layout/gear1"/>
    <dgm:cxn modelId="{6A3ACA16-52C8-4018-8277-9E0DB0CE4BB8}" srcId="{340DD81E-DEBC-4011-B306-2E38879971FB}" destId="{982F452F-ECE2-466D-AFDE-B394DF27C2DD}" srcOrd="0" destOrd="0" parTransId="{8E42298B-ECF8-4E87-8A5A-300CC8A94692}" sibTransId="{15B375B7-A4E3-45EC-8754-C78E9F128416}"/>
    <dgm:cxn modelId="{DAB1E824-1468-423F-BF3C-1E792E4C33D8}" type="presOf" srcId="{18E872A2-12C7-4A1A-8E79-DF7642B8A590}" destId="{EA664C2C-F812-4051-9F5B-758C8BF01C8D}" srcOrd="0" destOrd="0" presId="urn:microsoft.com/office/officeart/2005/8/layout/gear1"/>
    <dgm:cxn modelId="{F3FA512B-7BA5-4A14-B142-2566DFD7C291}" type="presOf" srcId="{7AF74E09-26E2-4A09-A976-CDE6FE8259D1}" destId="{37F4E1B9-7CA4-46C3-B843-9A28EC004D99}" srcOrd="1" destOrd="0" presId="urn:microsoft.com/office/officeart/2005/8/layout/gear1"/>
    <dgm:cxn modelId="{98BB7E32-C522-44EA-A82B-806992B2DEEB}" type="presOf" srcId="{340DD81E-DEBC-4011-B306-2E38879971FB}" destId="{F161DDD5-BB85-4EF6-A14E-5BD657898345}" srcOrd="0" destOrd="0" presId="urn:microsoft.com/office/officeart/2005/8/layout/gear1"/>
    <dgm:cxn modelId="{46DC2042-7D77-49A2-AB82-8359DFC5D825}" type="presOf" srcId="{18E872A2-12C7-4A1A-8E79-DF7642B8A590}" destId="{85EEFD9C-67F1-4ECB-BB35-1E66F2A9899F}" srcOrd="1" destOrd="0" presId="urn:microsoft.com/office/officeart/2005/8/layout/gear1"/>
    <dgm:cxn modelId="{29135570-1EB8-4FF7-AB21-B230E28CA840}" srcId="{340DD81E-DEBC-4011-B306-2E38879971FB}" destId="{18E872A2-12C7-4A1A-8E79-DF7642B8A590}" srcOrd="1" destOrd="0" parTransId="{1102FF8B-0F9D-41C5-B1F4-889E200C717A}" sibTransId="{7B84F4E5-02EA-4E34-B9ED-3E68F57960EF}"/>
    <dgm:cxn modelId="{10CBE279-C9FB-435F-BE1E-AB1E9E90859D}" type="presOf" srcId="{982F452F-ECE2-466D-AFDE-B394DF27C2DD}" destId="{058A706B-B845-4BB9-A63E-FBE4F2D4B829}" srcOrd="2" destOrd="0" presId="urn:microsoft.com/office/officeart/2005/8/layout/gear1"/>
    <dgm:cxn modelId="{5D84A187-CC3F-407F-B5DD-B80A4516CDDC}" type="presOf" srcId="{18E872A2-12C7-4A1A-8E79-DF7642B8A590}" destId="{43C20CC5-2A1F-4DDC-BEA9-65A2812B3F94}" srcOrd="2" destOrd="0" presId="urn:microsoft.com/office/officeart/2005/8/layout/gear1"/>
    <dgm:cxn modelId="{E0AF0FB1-E319-4180-998A-57EE1B63D7DB}" type="presOf" srcId="{7AF74E09-26E2-4A09-A976-CDE6FE8259D1}" destId="{D1A98360-E3BD-4490-A932-8C314B169EDE}" srcOrd="2" destOrd="0" presId="urn:microsoft.com/office/officeart/2005/8/layout/gear1"/>
    <dgm:cxn modelId="{16F2BEC2-0C4D-4488-8A05-5ADF4B76271C}" type="presOf" srcId="{7AF74E09-26E2-4A09-A976-CDE6FE8259D1}" destId="{7B63B70F-0CF5-41B0-A55D-BA89B6910A8F}" srcOrd="0" destOrd="0" presId="urn:microsoft.com/office/officeart/2005/8/layout/gear1"/>
    <dgm:cxn modelId="{8E9E5BC5-13B0-4D00-9943-BFDD32F62618}" type="presOf" srcId="{982F452F-ECE2-466D-AFDE-B394DF27C2DD}" destId="{24EBDCA0-5C8A-4090-B8DC-66783BADA0B0}" srcOrd="1" destOrd="0" presId="urn:microsoft.com/office/officeart/2005/8/layout/gear1"/>
    <dgm:cxn modelId="{16A2D0D2-0FA8-4D2D-AB9B-DFE7A611B580}" type="presOf" srcId="{982F452F-ECE2-466D-AFDE-B394DF27C2DD}" destId="{C28FB9A2-F3EE-4E50-9B99-1908B49C3C15}" srcOrd="0" destOrd="0" presId="urn:microsoft.com/office/officeart/2005/8/layout/gear1"/>
    <dgm:cxn modelId="{0321DFD5-D427-423B-B521-A888B0F55106}" srcId="{340DD81E-DEBC-4011-B306-2E38879971FB}" destId="{7AF74E09-26E2-4A09-A976-CDE6FE8259D1}" srcOrd="2" destOrd="0" parTransId="{E790439E-B68C-483F-A736-EBC69303E4BC}" sibTransId="{AEF265CE-5FD0-4965-AF5B-6F4E65B0DE84}"/>
    <dgm:cxn modelId="{BC3C6FE9-1693-4203-8BCC-7E35E2FB3D57}" type="presOf" srcId="{15B375B7-A4E3-45EC-8754-C78E9F128416}" destId="{276E1CB8-1773-4377-92BA-B8B51FD70A59}" srcOrd="0" destOrd="0" presId="urn:microsoft.com/office/officeart/2005/8/layout/gear1"/>
    <dgm:cxn modelId="{8F673DEE-C5C7-4399-B26B-2EE41B1ACA46}" type="presOf" srcId="{7AF74E09-26E2-4A09-A976-CDE6FE8259D1}" destId="{76B1BC62-2295-4FF4-A349-6A711C799FF9}" srcOrd="3" destOrd="0" presId="urn:microsoft.com/office/officeart/2005/8/layout/gear1"/>
    <dgm:cxn modelId="{8CDBFBF0-46F0-4A8E-882F-A6FD159AC543}" type="presOf" srcId="{AEF265CE-5FD0-4965-AF5B-6F4E65B0DE84}" destId="{0CCE44B8-7193-4E72-9790-50F3B38F40EB}" srcOrd="0" destOrd="0" presId="urn:microsoft.com/office/officeart/2005/8/layout/gear1"/>
    <dgm:cxn modelId="{80EDC68A-43C6-493B-B8AA-3EDB326D548C}" type="presParOf" srcId="{F161DDD5-BB85-4EF6-A14E-5BD657898345}" destId="{C28FB9A2-F3EE-4E50-9B99-1908B49C3C15}" srcOrd="0" destOrd="0" presId="urn:microsoft.com/office/officeart/2005/8/layout/gear1"/>
    <dgm:cxn modelId="{5BCCD8AA-1772-4CA5-AB81-1CC3594E1EC8}" type="presParOf" srcId="{F161DDD5-BB85-4EF6-A14E-5BD657898345}" destId="{24EBDCA0-5C8A-4090-B8DC-66783BADA0B0}" srcOrd="1" destOrd="0" presId="urn:microsoft.com/office/officeart/2005/8/layout/gear1"/>
    <dgm:cxn modelId="{F0CFD802-E1F6-487F-A5AA-22804CED14C4}" type="presParOf" srcId="{F161DDD5-BB85-4EF6-A14E-5BD657898345}" destId="{058A706B-B845-4BB9-A63E-FBE4F2D4B829}" srcOrd="2" destOrd="0" presId="urn:microsoft.com/office/officeart/2005/8/layout/gear1"/>
    <dgm:cxn modelId="{CA9B6D3E-5817-40EF-9ADA-96708CB770FF}" type="presParOf" srcId="{F161DDD5-BB85-4EF6-A14E-5BD657898345}" destId="{EA664C2C-F812-4051-9F5B-758C8BF01C8D}" srcOrd="3" destOrd="0" presId="urn:microsoft.com/office/officeart/2005/8/layout/gear1"/>
    <dgm:cxn modelId="{81122559-0AFC-4D51-9A38-69E72FEB966F}" type="presParOf" srcId="{F161DDD5-BB85-4EF6-A14E-5BD657898345}" destId="{85EEFD9C-67F1-4ECB-BB35-1E66F2A9899F}" srcOrd="4" destOrd="0" presId="urn:microsoft.com/office/officeart/2005/8/layout/gear1"/>
    <dgm:cxn modelId="{A9FBB2A1-631A-4653-BAF7-5BC0DA00D295}" type="presParOf" srcId="{F161DDD5-BB85-4EF6-A14E-5BD657898345}" destId="{43C20CC5-2A1F-4DDC-BEA9-65A2812B3F94}" srcOrd="5" destOrd="0" presId="urn:microsoft.com/office/officeart/2005/8/layout/gear1"/>
    <dgm:cxn modelId="{DD5B2653-2D18-4006-8118-6063C7F95CD3}" type="presParOf" srcId="{F161DDD5-BB85-4EF6-A14E-5BD657898345}" destId="{7B63B70F-0CF5-41B0-A55D-BA89B6910A8F}" srcOrd="6" destOrd="0" presId="urn:microsoft.com/office/officeart/2005/8/layout/gear1"/>
    <dgm:cxn modelId="{8AB7EDE7-FB1B-4086-8A58-91B5F97B3715}" type="presParOf" srcId="{F161DDD5-BB85-4EF6-A14E-5BD657898345}" destId="{37F4E1B9-7CA4-46C3-B843-9A28EC004D99}" srcOrd="7" destOrd="0" presId="urn:microsoft.com/office/officeart/2005/8/layout/gear1"/>
    <dgm:cxn modelId="{FEB9AC63-D7D8-4884-B4AC-D2076368DBDE}" type="presParOf" srcId="{F161DDD5-BB85-4EF6-A14E-5BD657898345}" destId="{D1A98360-E3BD-4490-A932-8C314B169EDE}" srcOrd="8" destOrd="0" presId="urn:microsoft.com/office/officeart/2005/8/layout/gear1"/>
    <dgm:cxn modelId="{0998D94D-E096-480B-9B03-D698F758057D}" type="presParOf" srcId="{F161DDD5-BB85-4EF6-A14E-5BD657898345}" destId="{76B1BC62-2295-4FF4-A349-6A711C799FF9}" srcOrd="9" destOrd="0" presId="urn:microsoft.com/office/officeart/2005/8/layout/gear1"/>
    <dgm:cxn modelId="{6652A45E-E849-4AF6-AE6C-1991AF1DFC8D}" type="presParOf" srcId="{F161DDD5-BB85-4EF6-A14E-5BD657898345}" destId="{276E1CB8-1773-4377-92BA-B8B51FD70A59}" srcOrd="10" destOrd="0" presId="urn:microsoft.com/office/officeart/2005/8/layout/gear1"/>
    <dgm:cxn modelId="{4A247FDB-40A7-461A-AA6B-1A3AD4982DA7}" type="presParOf" srcId="{F161DDD5-BB85-4EF6-A14E-5BD657898345}" destId="{ACCC194C-CBBC-4C7A-AB2C-7F21B542F84A}" srcOrd="11" destOrd="0" presId="urn:microsoft.com/office/officeart/2005/8/layout/gear1"/>
    <dgm:cxn modelId="{1AB04604-70CD-4774-84C7-A6FFBBC7A345}" type="presParOf" srcId="{F161DDD5-BB85-4EF6-A14E-5BD657898345}" destId="{0CCE44B8-7193-4E72-9790-50F3B38F40E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FB9A2-F3EE-4E50-9B99-1908B49C3C15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Fine-tune business and IT processes, standards, and  roles to scale up</a:t>
          </a:r>
        </a:p>
      </dsp:txBody>
      <dsp:txXfrm>
        <a:off x="4392232" y="3136513"/>
        <a:ext cx="1781934" cy="1531918"/>
      </dsp:txXfrm>
    </dsp:sp>
    <dsp:sp modelId="{EA664C2C-F812-4051-9F5B-758C8BF01C8D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Soil Carbon outcomes</a:t>
          </a:r>
        </a:p>
      </dsp:txBody>
      <dsp:txXfrm>
        <a:off x="2604759" y="2282937"/>
        <a:ext cx="1076134" cy="1069538"/>
      </dsp:txXfrm>
    </dsp:sp>
    <dsp:sp modelId="{7B63B70F-0CF5-41B0-A55D-BA89B6910A8F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Soil Health SHAPE </a:t>
          </a:r>
          <a:r>
            <a:rPr lang="en-US" sz="2000" kern="1200" dirty="0" err="1"/>
            <a:t>Interp</a:t>
          </a:r>
          <a:endParaRPr lang="en-US" sz="2000" kern="1200" dirty="0"/>
        </a:p>
      </dsp:txBody>
      <dsp:txXfrm rot="-20700000">
        <a:off x="3738879" y="704426"/>
        <a:ext cx="1192106" cy="1192106"/>
      </dsp:txXfrm>
    </dsp:sp>
    <dsp:sp modelId="{276E1CB8-1773-4377-92BA-B8B51FD70A59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194C-CBBC-4C7A-AB2C-7F21B542F84A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E44B8-7193-4E72-9790-50F3B38F40EB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D2537-A5AC-40B0-A9A9-BDBF2B2D46E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BC894-B87F-4FFD-BD16-623017ED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BBA4-2FB7-E041-9F77-F485B959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450" y="808039"/>
            <a:ext cx="10058401" cy="77073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0C6C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7668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4024-EEE0-DC40-B528-D5AD762A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6706"/>
            <a:ext cx="6598920" cy="312483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0C6132-39F6-844C-870A-E1823458DC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CBDB2-7343-EE47-9C7A-673AAA3A63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93871-CE55-594D-BF02-62C9518582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0347" y="6355080"/>
            <a:ext cx="460586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709B33-7AA3-4398-B5EF-05817C43FF8C}"/>
              </a:ext>
            </a:extLst>
          </p:cNvPr>
          <p:cNvSpPr txBox="1"/>
          <p:nvPr/>
        </p:nvSpPr>
        <p:spPr>
          <a:xfrm>
            <a:off x="10681253" y="59130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228D8D-CCD3-4803-90B9-6039290C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49" y="1471613"/>
            <a:ext cx="6943725" cy="3567112"/>
          </a:xfrm>
        </p:spPr>
        <p:txBody>
          <a:bodyPr/>
          <a:lstStyle/>
          <a:p>
            <a:pPr algn="ctr"/>
            <a:r>
              <a:rPr lang="en-US" sz="6000" b="0" dirty="0"/>
              <a:t>D</a:t>
            </a:r>
            <a:r>
              <a:rPr lang="el-GR" sz="6000" b="0" dirty="0"/>
              <a:t>Δ</a:t>
            </a:r>
            <a:r>
              <a:rPr lang="en-US" sz="6000" b="0" dirty="0" err="1"/>
              <a:t>namic</a:t>
            </a:r>
            <a:r>
              <a:rPr lang="en-US" sz="6000" b="0" dirty="0"/>
              <a:t> </a:t>
            </a:r>
            <a:r>
              <a:rPr lang="el-GR" sz="6000" b="0" dirty="0">
                <a:latin typeface="DengXian" panose="02010600030101010101" pitchFamily="2" charset="-122"/>
                <a:ea typeface="DengXian" panose="02010600030101010101" pitchFamily="2" charset="-122"/>
              </a:rPr>
              <a:t>δ</a:t>
            </a:r>
            <a:r>
              <a:rPr lang="en-US" sz="6000" b="0" dirty="0">
                <a:latin typeface="DengXian" panose="02010600030101010101" pitchFamily="2" charset="-122"/>
                <a:ea typeface="DengXian" panose="02010600030101010101" pitchFamily="2" charset="-122"/>
              </a:rPr>
              <a:t>oil</a:t>
            </a:r>
            <a:br>
              <a:rPr lang="en-US" sz="60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Properties (DSP)</a:t>
            </a:r>
            <a:br>
              <a:rPr lang="en-US" sz="1400" dirty="0"/>
            </a:br>
            <a:br>
              <a:rPr lang="en-US" sz="2000" dirty="0"/>
            </a:br>
            <a:r>
              <a:rPr lang="en-US" sz="2000" b="0" dirty="0"/>
              <a:t>January 26, 2020</a:t>
            </a:r>
            <a:br>
              <a:rPr lang="en-US" sz="2000" b="0" dirty="0"/>
            </a:br>
            <a:r>
              <a:rPr lang="en-US" sz="2000" b="0" dirty="0"/>
              <a:t>Olympia Train, PI 12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b="0" dirty="0"/>
              <a:t>Jason Nemecek</a:t>
            </a:r>
            <a:br>
              <a:rPr lang="en-US" sz="2000" b="0" dirty="0"/>
            </a:br>
            <a:r>
              <a:rPr lang="en-US" sz="2000" b="0" dirty="0"/>
              <a:t>Dynamic Soil Properties (DSP) Product Owner</a:t>
            </a:r>
            <a:br>
              <a:rPr lang="en-US" sz="2000" b="0" dirty="0"/>
            </a:br>
            <a:r>
              <a:rPr lang="en-US" sz="2000" b="0" dirty="0"/>
              <a:t>National Soil Data Applications Scientist</a:t>
            </a:r>
            <a:br>
              <a:rPr lang="en-US" sz="2000" b="0" dirty="0"/>
            </a:br>
            <a:br>
              <a:rPr lang="en-US" sz="2000" b="0" dirty="0"/>
            </a:br>
            <a:endParaRPr lang="en-US" sz="4000" b="0" i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0CC837-253F-4FA9-8660-39E8B6A9A608}"/>
              </a:ext>
            </a:extLst>
          </p:cNvPr>
          <p:cNvSpPr txBox="1">
            <a:spLocks/>
          </p:cNvSpPr>
          <p:nvPr/>
        </p:nvSpPr>
        <p:spPr>
          <a:xfrm>
            <a:off x="5471078" y="384226"/>
            <a:ext cx="7391400" cy="646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Science-driven - defensible - actionable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4BCD4-66CB-4B4D-A7E8-7B5B4B107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 t="25294" r="32890" b="19632"/>
          <a:stretch/>
        </p:blipFill>
        <p:spPr>
          <a:xfrm>
            <a:off x="7453520" y="3507582"/>
            <a:ext cx="4738479" cy="188052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935D5AB-06EF-4261-9AF8-CE08F31E0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19" y="1247775"/>
            <a:ext cx="4738479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6572250" y="98338"/>
            <a:ext cx="561975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Next Steps Agile Approach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0CEC031-9CCB-4596-A251-C487AA572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819637"/>
              </p:ext>
            </p:extLst>
          </p:nvPr>
        </p:nvGraphicFramePr>
        <p:xfrm>
          <a:off x="1936750" y="86906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D91656-1C1F-472B-9FAA-B1816CDBCD07}"/>
              </a:ext>
            </a:extLst>
          </p:cNvPr>
          <p:cNvSpPr txBox="1"/>
          <p:nvPr/>
        </p:nvSpPr>
        <p:spPr>
          <a:xfrm>
            <a:off x="1114424" y="1644542"/>
            <a:ext cx="351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Currently in PI 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05F36-02E0-4E3B-AE4F-1820B7F03169}"/>
              </a:ext>
            </a:extLst>
          </p:cNvPr>
          <p:cNvSpPr txBox="1"/>
          <p:nvPr/>
        </p:nvSpPr>
        <p:spPr>
          <a:xfrm>
            <a:off x="334962" y="4480786"/>
            <a:ext cx="5884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Next PI – learn and adapt, document draft processes and product requirements to scale up. Establish initial data libraries.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A17A3A-F349-4642-9673-3833C568F5CF}"/>
              </a:ext>
            </a:extLst>
          </p:cNvPr>
          <p:cNvSpPr txBox="1"/>
          <p:nvPr/>
        </p:nvSpPr>
        <p:spPr>
          <a:xfrm>
            <a:off x="7920038" y="1095670"/>
            <a:ext cx="4003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Formally launch Advanced Benefits Services by FY22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3249E-9756-4851-97B0-8D35154EF2C4}"/>
              </a:ext>
            </a:extLst>
          </p:cNvPr>
          <p:cNvSpPr txBox="1"/>
          <p:nvPr/>
        </p:nvSpPr>
        <p:spPr>
          <a:xfrm>
            <a:off x="9209085" y="3240748"/>
            <a:ext cx="2647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Automate workflow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zRoles</a:t>
            </a:r>
            <a:r>
              <a:rPr lang="en-US" sz="3200" dirty="0"/>
              <a:t>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Add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04488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52859D-6227-4DBB-92F3-22F8D8D78E3D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029AD2-EB9F-4433-A2F8-966F3A7EA227}"/>
              </a:ext>
            </a:extLst>
          </p:cNvPr>
          <p:cNvSpPr txBox="1">
            <a:spLocks/>
          </p:cNvSpPr>
          <p:nvPr/>
        </p:nvSpPr>
        <p:spPr>
          <a:xfrm>
            <a:off x="3476626" y="69333"/>
            <a:ext cx="8620124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Program Outcomes/Environmental Benefits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4EB86-A8B5-4663-A665-22C90257763C}"/>
              </a:ext>
            </a:extLst>
          </p:cNvPr>
          <p:cNvSpPr txBox="1"/>
          <p:nvPr/>
        </p:nvSpPr>
        <p:spPr>
          <a:xfrm>
            <a:off x="723331" y="153456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FF579-FD09-48FF-909C-DEE9A832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76" y="885102"/>
            <a:ext cx="7496855" cy="56226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FBC7D7-E58A-4B49-B9E7-F0C9DE9F62CC}"/>
              </a:ext>
            </a:extLst>
          </p:cNvPr>
          <p:cNvSpPr/>
          <p:nvPr/>
        </p:nvSpPr>
        <p:spPr>
          <a:xfrm>
            <a:off x="121327" y="1140806"/>
            <a:ext cx="400174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DSP Hub as initial design for “Advanced Benefits Services”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Develop requirements for soil-related Environmental Benefits data development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Establish efficient workflow for cross-Deputy Area review process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410390-8A21-409A-8A2B-F4EE22A4B8F7}"/>
              </a:ext>
            </a:extLst>
          </p:cNvPr>
          <p:cNvSpPr/>
          <p:nvPr/>
        </p:nvSpPr>
        <p:spPr>
          <a:xfrm>
            <a:off x="5800726" y="1903893"/>
            <a:ext cx="3752850" cy="1525107"/>
          </a:xfrm>
          <a:prstGeom prst="ellipse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365E4-FFC8-46A4-B28C-C166E7FEB313}"/>
              </a:ext>
            </a:extLst>
          </p:cNvPr>
          <p:cNvCxnSpPr>
            <a:cxnSpLocks/>
          </p:cNvCxnSpPr>
          <p:nvPr/>
        </p:nvCxnSpPr>
        <p:spPr>
          <a:xfrm>
            <a:off x="3467101" y="2114550"/>
            <a:ext cx="2514599" cy="219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7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865341"/>
            <a:ext cx="11610976" cy="770731"/>
          </a:xfrm>
        </p:spPr>
        <p:txBody>
          <a:bodyPr/>
          <a:lstStyle/>
          <a:p>
            <a:r>
              <a:rPr lang="en-US" dirty="0"/>
              <a:t>Epics/Features – no additions to backlog yet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7762875" y="56510"/>
            <a:ext cx="4257675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Priorities for next PI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745B60-1EE1-4994-84B5-62999F48C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73747"/>
              </p:ext>
            </p:extLst>
          </p:nvPr>
        </p:nvGraphicFramePr>
        <p:xfrm>
          <a:off x="312253" y="1681469"/>
          <a:ext cx="11329367" cy="44313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7271">
                  <a:extLst>
                    <a:ext uri="{9D8B030D-6E8A-4147-A177-3AD203B41FA5}">
                      <a16:colId xmlns:a16="http://schemas.microsoft.com/office/drawing/2014/main" val="2619849972"/>
                    </a:ext>
                  </a:extLst>
                </a:gridCol>
                <a:gridCol w="8162096">
                  <a:extLst>
                    <a:ext uri="{9D8B030D-6E8A-4147-A177-3AD203B41FA5}">
                      <a16:colId xmlns:a16="http://schemas.microsoft.com/office/drawing/2014/main" val="153401919"/>
                    </a:ext>
                  </a:extLst>
                </a:gridCol>
              </a:tblGrid>
              <a:tr h="553423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Agile design work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(“Fast fail” Agile design for SHAPE and COMET as initial products to learn on)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Epic or Feature (these still need work, but shown here for high-level view</a:t>
                      </a: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175443188"/>
                  </a:ext>
                </a:extLst>
              </a:tr>
              <a:tr h="6794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Load all datasets required for the development of the SHAPE curves onto DEV server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358734201"/>
                  </a:ext>
                </a:extLst>
              </a:tr>
              <a:tr h="6397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Load all datasets required for the development of the COMET method onto DEV server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079683328"/>
                  </a:ext>
                </a:extLst>
              </a:tr>
              <a:tr h="1262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Explore and document a workflow process and standard operating procedure for the development of the COMET method carbon benefits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489754945"/>
                  </a:ext>
                </a:extLst>
              </a:tr>
              <a:tr h="12962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Explore and document workflow process and standard operating procedure for the development of the SHAPE curve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537649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2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865341"/>
            <a:ext cx="11610976" cy="770731"/>
          </a:xfrm>
        </p:spPr>
        <p:txBody>
          <a:bodyPr/>
          <a:lstStyle/>
          <a:p>
            <a:r>
              <a:rPr lang="en-US" dirty="0"/>
              <a:t>Epics/Features – no additions to backlog yet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7762875" y="56510"/>
            <a:ext cx="4257675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Priorities for next PI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745B60-1EE1-4994-84B5-62999F48C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28159"/>
              </p:ext>
            </p:extLst>
          </p:nvPr>
        </p:nvGraphicFramePr>
        <p:xfrm>
          <a:off x="537954" y="1636072"/>
          <a:ext cx="11329367" cy="3983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9261">
                  <a:extLst>
                    <a:ext uri="{9D8B030D-6E8A-4147-A177-3AD203B41FA5}">
                      <a16:colId xmlns:a16="http://schemas.microsoft.com/office/drawing/2014/main" val="2619849972"/>
                    </a:ext>
                  </a:extLst>
                </a:gridCol>
                <a:gridCol w="9290106">
                  <a:extLst>
                    <a:ext uri="{9D8B030D-6E8A-4147-A177-3AD203B41FA5}">
                      <a16:colId xmlns:a16="http://schemas.microsoft.com/office/drawing/2014/main" val="153401919"/>
                    </a:ext>
                  </a:extLst>
                </a:gridCol>
              </a:tblGrid>
              <a:tr h="313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Epic or Feature (these still need work, but shown here for high-level view</a:t>
                      </a: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175443188"/>
                  </a:ext>
                </a:extLst>
              </a:tr>
              <a:tr h="152781">
                <a:tc row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Data Management Maturity/ Governance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(Data management maturity is a core value of DSP Hub)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Establish the data standard for the Soil Health Database</a:t>
                      </a: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590277027"/>
                  </a:ext>
                </a:extLst>
              </a:tr>
              <a:tr h="4217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Establish the data standard for COMET and carbon accounting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895931637"/>
                  </a:ext>
                </a:extLst>
              </a:tr>
              <a:tr h="676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 an approval process and documentation for release of COMET-based carbon benefits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53000009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 a data model/system architecture for soil health data libraries including data management maturity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050822899"/>
                  </a:ext>
                </a:extLst>
              </a:tr>
              <a:tr h="717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 a data model/system architecture for carbon accounting data libraries including data management maturity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052057742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Define what is needed for data management maturity in the long term solution.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922634877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Research and document Data Dictionary needs and best practices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30308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14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750499"/>
            <a:ext cx="11610976" cy="770731"/>
          </a:xfrm>
        </p:spPr>
        <p:txBody>
          <a:bodyPr/>
          <a:lstStyle/>
          <a:p>
            <a:r>
              <a:rPr lang="en-US" dirty="0"/>
              <a:t>Epics/Features – no additions to backlog yet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7762875" y="56510"/>
            <a:ext cx="4257675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Priorities for next PI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745B60-1EE1-4994-84B5-62999F48C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34238"/>
              </p:ext>
            </p:extLst>
          </p:nvPr>
        </p:nvGraphicFramePr>
        <p:xfrm>
          <a:off x="236053" y="1521229"/>
          <a:ext cx="11784497" cy="499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1183">
                  <a:extLst>
                    <a:ext uri="{9D8B030D-6E8A-4147-A177-3AD203B41FA5}">
                      <a16:colId xmlns:a16="http://schemas.microsoft.com/office/drawing/2014/main" val="2619849972"/>
                    </a:ext>
                  </a:extLst>
                </a:gridCol>
                <a:gridCol w="9663314">
                  <a:extLst>
                    <a:ext uri="{9D8B030D-6E8A-4147-A177-3AD203B41FA5}">
                      <a16:colId xmlns:a16="http://schemas.microsoft.com/office/drawing/2014/main" val="153401919"/>
                    </a:ext>
                  </a:extLst>
                </a:gridCol>
              </a:tblGrid>
              <a:tr h="311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Epic or Feature (these still need work, but shown here for high-level view</a:t>
                      </a: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175443188"/>
                  </a:ext>
                </a:extLst>
              </a:tr>
              <a:tr h="724418"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Agile AoA work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(currently in partnership with TSPi and SSP providing analysis oversight – represents the needs to develop a fully functioning system)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Analysis of tools and platform needed to develop and document Soil Health Database and soil analytics products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185375089"/>
                  </a:ext>
                </a:extLst>
              </a:tr>
              <a:tr h="351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Determine appropriate solutions for soil health data analytics and visualization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618288226"/>
                  </a:ext>
                </a:extLst>
              </a:tr>
              <a:tr h="379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Determine tech stack/platform requirements for soil health data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613715153"/>
                  </a:ext>
                </a:extLst>
              </a:tr>
              <a:tr h="3984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Determine short-term and development server needs for the DSP Hub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684397376"/>
                  </a:ext>
                </a:extLst>
              </a:tr>
              <a:tr h="768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Analysis of tools and platform needed to develop and document COMET-based method and soil carbon analytics products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319377190"/>
                  </a:ext>
                </a:extLst>
              </a:tr>
              <a:tr h="351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Determine tech stack/platform requirements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558323985"/>
                  </a:ext>
                </a:extLst>
              </a:tr>
              <a:tr h="379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Determine appropriate solutions for carbon analytics and visualization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4293785981"/>
                  </a:ext>
                </a:extLst>
              </a:tr>
              <a:tr h="692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Determine internal and external data provisioning/customers of carbon benefits data and options for delivery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002238331"/>
                  </a:ext>
                </a:extLst>
              </a:tr>
              <a:tr h="635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Research and document user authentication and access control needs and the methods available to implement them.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81237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875780"/>
            <a:ext cx="11610976" cy="770731"/>
          </a:xfrm>
        </p:spPr>
        <p:txBody>
          <a:bodyPr/>
          <a:lstStyle/>
          <a:p>
            <a:r>
              <a:rPr lang="en-US" dirty="0"/>
              <a:t>Epics/Features – no additions to backlog yet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7762875" y="56510"/>
            <a:ext cx="4257675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Priorities for next PI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745B60-1EE1-4994-84B5-62999F48C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72795"/>
              </p:ext>
            </p:extLst>
          </p:nvPr>
        </p:nvGraphicFramePr>
        <p:xfrm>
          <a:off x="236053" y="1695051"/>
          <a:ext cx="11784497" cy="31174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1183">
                  <a:extLst>
                    <a:ext uri="{9D8B030D-6E8A-4147-A177-3AD203B41FA5}">
                      <a16:colId xmlns:a16="http://schemas.microsoft.com/office/drawing/2014/main" val="2619849972"/>
                    </a:ext>
                  </a:extLst>
                </a:gridCol>
                <a:gridCol w="9663314">
                  <a:extLst>
                    <a:ext uri="{9D8B030D-6E8A-4147-A177-3AD203B41FA5}">
                      <a16:colId xmlns:a16="http://schemas.microsoft.com/office/drawing/2014/main" val="153401919"/>
                    </a:ext>
                  </a:extLst>
                </a:gridCol>
              </a:tblGrid>
              <a:tr h="311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Epic or Feature (these still need work, but shown here for high-level view</a:t>
                      </a: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175443188"/>
                  </a:ext>
                </a:extLst>
              </a:tr>
              <a:tr h="729114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Automation Implementation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 a data ingestion method for Soil Laboratory Data coming in from CIG OFSHDT participants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676872785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 a data ingestion method for Soil Health Minimum Dataset for CIG On-Farm Soil Health Demonstration Trials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92975763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 a data ingestion method activity data (NPAD, ProTracts, CIG, others) for COMET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42052891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Automate the development of carbon estimates curves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446423070"/>
                  </a:ext>
                </a:extLst>
              </a:tr>
              <a:tr h="504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Automate the development of SHAPE curves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409761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750499"/>
            <a:ext cx="11610976" cy="770731"/>
          </a:xfrm>
        </p:spPr>
        <p:txBody>
          <a:bodyPr/>
          <a:lstStyle/>
          <a:p>
            <a:r>
              <a:rPr lang="en-US" dirty="0"/>
              <a:t>Epics/Features – no additions to backlog yet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7762875" y="56510"/>
            <a:ext cx="4257675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Priorities for next PI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745B60-1EE1-4994-84B5-62999F48C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25387"/>
              </p:ext>
            </p:extLst>
          </p:nvPr>
        </p:nvGraphicFramePr>
        <p:xfrm>
          <a:off x="290512" y="1768880"/>
          <a:ext cx="11610976" cy="3150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9950">
                  <a:extLst>
                    <a:ext uri="{9D8B030D-6E8A-4147-A177-3AD203B41FA5}">
                      <a16:colId xmlns:a16="http://schemas.microsoft.com/office/drawing/2014/main" val="2619849972"/>
                    </a:ext>
                  </a:extLst>
                </a:gridCol>
                <a:gridCol w="9521026">
                  <a:extLst>
                    <a:ext uri="{9D8B030D-6E8A-4147-A177-3AD203B41FA5}">
                      <a16:colId xmlns:a16="http://schemas.microsoft.com/office/drawing/2014/main" val="153401919"/>
                    </a:ext>
                  </a:extLst>
                </a:gridCol>
              </a:tblGrid>
              <a:tr h="311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Epic or Feature (these still need work, but shown here for high-level view</a:t>
                      </a: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175443188"/>
                  </a:ext>
                </a:extLst>
              </a:tr>
              <a:tr h="361950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Peer-review/science based data products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 an approval process and documentation for release of SHAPE Curves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41334256"/>
                  </a:ext>
                </a:extLst>
              </a:tr>
              <a:tr h="695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 a method that identifies authoritiative data and data products approved for public release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833642461"/>
                  </a:ext>
                </a:extLst>
              </a:tr>
              <a:tr h="723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Determine internal and external data provisioning/customers of SHAPE curve and options for delivery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560150443"/>
                  </a:ext>
                </a:extLst>
              </a:tr>
              <a:tr h="676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Establish a </a:t>
                      </a:r>
                      <a:r>
                        <a:rPr lang="en-US" sz="2000" dirty="0" err="1">
                          <a:effectLst/>
                        </a:rPr>
                        <a:t>zRoles</a:t>
                      </a:r>
                      <a:r>
                        <a:rPr lang="en-US" sz="2000" dirty="0">
                          <a:effectLst/>
                        </a:rPr>
                        <a:t> structure for DSP Hub to support data upload, processing, reviews, and approvals (may be some dependency on CIG Team #2?)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7086352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 an approval process and documentation for release of carbon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11144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750499"/>
            <a:ext cx="11610976" cy="770731"/>
          </a:xfrm>
        </p:spPr>
        <p:txBody>
          <a:bodyPr/>
          <a:lstStyle/>
          <a:p>
            <a:r>
              <a:rPr lang="en-US" dirty="0"/>
              <a:t>Epics/Features – no additions to backlog yet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7762875" y="56510"/>
            <a:ext cx="4257675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Priorities for next PI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745B60-1EE1-4994-84B5-62999F48C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31393"/>
              </p:ext>
            </p:extLst>
          </p:nvPr>
        </p:nvGraphicFramePr>
        <p:xfrm>
          <a:off x="312255" y="1521230"/>
          <a:ext cx="11610976" cy="3098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9950">
                  <a:extLst>
                    <a:ext uri="{9D8B030D-6E8A-4147-A177-3AD203B41FA5}">
                      <a16:colId xmlns:a16="http://schemas.microsoft.com/office/drawing/2014/main" val="2619849972"/>
                    </a:ext>
                  </a:extLst>
                </a:gridCol>
                <a:gridCol w="9521026">
                  <a:extLst>
                    <a:ext uri="{9D8B030D-6E8A-4147-A177-3AD203B41FA5}">
                      <a16:colId xmlns:a16="http://schemas.microsoft.com/office/drawing/2014/main" val="153401919"/>
                    </a:ext>
                  </a:extLst>
                </a:gridCol>
              </a:tblGrid>
              <a:tr h="3118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Epic or Feature (these still need work, but shown here for high-level view</a:t>
                      </a: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175443188"/>
                  </a:ext>
                </a:extLst>
              </a:tr>
              <a:tr h="76200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Scaling up 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Identify and load additional high-priority datasets for the Soil Health Database (as identified by the customers)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258612209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Develop a prioritization method for new data sources and analytical products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3546843699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Establish a workflow for development of DSP Hub analytics products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1984099031"/>
                  </a:ext>
                </a:extLst>
              </a:tr>
              <a:tr h="1290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Identify and load additional high-priority datasets for soil carbon accounting (as identified by the customers)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825" marR="24825" marT="0" marB="0"/>
                </a:tc>
                <a:extLst>
                  <a:ext uri="{0D108BD9-81ED-4DB2-BD59-A6C34878D82A}">
                    <a16:rowId xmlns:a16="http://schemas.microsoft.com/office/drawing/2014/main" val="294464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6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46" y="869069"/>
            <a:ext cx="7404985" cy="770731"/>
          </a:xfrm>
        </p:spPr>
        <p:txBody>
          <a:bodyPr/>
          <a:lstStyle/>
          <a:p>
            <a:pPr algn="ctr"/>
            <a:r>
              <a:rPr lang="en-US" dirty="0"/>
              <a:t>PI 0.5 – just barely kicking 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52246" y="1444487"/>
            <a:ext cx="430072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Team was not fully formed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Scrum team has handled a lot of pivots during PI 12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Swarm work in 1st PI was very good.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Each member contributed to multiple word areas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8258175" y="98338"/>
            <a:ext cx="3933826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Where are we at? 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155F9-A890-410C-83CA-911F914B9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55" y="1829852"/>
            <a:ext cx="6757499" cy="3893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9727B9-BC72-4CDC-A0FA-121A775CE374}"/>
              </a:ext>
            </a:extLst>
          </p:cNvPr>
          <p:cNvSpPr/>
          <p:nvPr/>
        </p:nvSpPr>
        <p:spPr>
          <a:xfrm>
            <a:off x="8867775" y="4410075"/>
            <a:ext cx="1733550" cy="533400"/>
          </a:xfrm>
          <a:prstGeom prst="borderCallout1">
            <a:avLst>
              <a:gd name="adj1" fmla="val 18750"/>
              <a:gd name="adj2" fmla="val -8333"/>
              <a:gd name="adj3" fmla="val -12500"/>
              <a:gd name="adj4" fmla="val -6306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are here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B4D9921-AC56-4BF7-B375-D9D56157141D}"/>
              </a:ext>
            </a:extLst>
          </p:cNvPr>
          <p:cNvSpPr/>
          <p:nvPr/>
        </p:nvSpPr>
        <p:spPr>
          <a:xfrm>
            <a:off x="7532934" y="4086225"/>
            <a:ext cx="419994" cy="381000"/>
          </a:xfrm>
          <a:prstGeom prst="star5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52859D-6227-4DBB-92F3-22F8D8D78E3D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029AD2-EB9F-4433-A2F8-966F3A7EA227}"/>
              </a:ext>
            </a:extLst>
          </p:cNvPr>
          <p:cNvSpPr txBox="1">
            <a:spLocks/>
          </p:cNvSpPr>
          <p:nvPr/>
        </p:nvSpPr>
        <p:spPr>
          <a:xfrm>
            <a:off x="5048250" y="96113"/>
            <a:ext cx="748003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We established our design 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4EB86-A8B5-4663-A665-22C90257763C}"/>
              </a:ext>
            </a:extLst>
          </p:cNvPr>
          <p:cNvSpPr txBox="1"/>
          <p:nvPr/>
        </p:nvSpPr>
        <p:spPr>
          <a:xfrm>
            <a:off x="723331" y="153456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old, stacked, pile, stack&#10;&#10;Description automatically generated">
            <a:extLst>
              <a:ext uri="{FF2B5EF4-FFF2-40B4-BE49-F238E27FC236}">
                <a16:creationId xmlns:a16="http://schemas.microsoft.com/office/drawing/2014/main" id="{083D9E10-C39D-432D-970A-5FF1038A4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10662" r="5176"/>
          <a:stretch/>
        </p:blipFill>
        <p:spPr>
          <a:xfrm>
            <a:off x="589860" y="1433404"/>
            <a:ext cx="2845314" cy="2151542"/>
          </a:xfrm>
          <a:prstGeom prst="rect">
            <a:avLst/>
          </a:prstGeom>
          <a:ln w="7620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7CB7B-CB58-4ADF-B76F-3CE649850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3" t="18235" r="11875" b="19361"/>
          <a:stretch/>
        </p:blipFill>
        <p:spPr>
          <a:xfrm>
            <a:off x="7385573" y="4622872"/>
            <a:ext cx="3976508" cy="1730690"/>
          </a:xfrm>
          <a:prstGeom prst="rect">
            <a:avLst/>
          </a:prstGeom>
          <a:ln w="762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D1AB7-A66E-41F7-8A00-93EE619EC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93" t="15360" r="24787" b="11775"/>
          <a:stretch/>
        </p:blipFill>
        <p:spPr>
          <a:xfrm>
            <a:off x="1027041" y="4110772"/>
            <a:ext cx="2590801" cy="1961823"/>
          </a:xfrm>
          <a:prstGeom prst="rect">
            <a:avLst/>
          </a:prstGeom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9060E06-1C00-404A-A904-8944722CB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5" b="9209"/>
          <a:stretch/>
        </p:blipFill>
        <p:spPr bwMode="auto">
          <a:xfrm>
            <a:off x="7391457" y="866844"/>
            <a:ext cx="4466883" cy="2446418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16F9D5-07C4-464C-8F03-AD9191514591}"/>
              </a:ext>
            </a:extLst>
          </p:cNvPr>
          <p:cNvSpPr/>
          <p:nvPr/>
        </p:nvSpPr>
        <p:spPr>
          <a:xfrm>
            <a:off x="3361935" y="999623"/>
            <a:ext cx="4279546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High-end geospatial data science workbench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Versatile tools 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Organized libraries for models and analytics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Skunkworks (Soil) Bench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future expansion?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Economists Bench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Water Bench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Carbon Bench</a:t>
            </a:r>
          </a:p>
        </p:txBody>
      </p:sp>
    </p:spTree>
    <p:extLst>
      <p:ext uri="{BB962C8B-B14F-4D97-AF65-F5344CB8AC3E}">
        <p14:creationId xmlns:p14="http://schemas.microsoft.com/office/powerpoint/2010/main" val="144445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21" y="981988"/>
            <a:ext cx="11006329" cy="770731"/>
          </a:xfrm>
        </p:spPr>
        <p:txBody>
          <a:bodyPr/>
          <a:lstStyle/>
          <a:p>
            <a:r>
              <a:rPr lang="en-US" dirty="0"/>
              <a:t>Strong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97585" y="1827657"/>
            <a:ext cx="11196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NCSS development server resources in NITC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Draft architecture Analysis of Alternatives (</a:t>
            </a:r>
            <a:r>
              <a:rPr lang="en-US" sz="3200" dirty="0" err="1"/>
              <a:t>AoA</a:t>
            </a:r>
            <a:r>
              <a:rPr lang="en-US" sz="3200" dirty="0"/>
              <a:t>) was produced with near and long-term platforms and analytics tools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High confidence we have identified project processes, data library requirements, and analytic requirements for success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Initial identification of dependencies with CIG, CPD, and CART identified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8258175" y="98338"/>
            <a:ext cx="3933826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Accomplishments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865341"/>
            <a:ext cx="10695434" cy="770731"/>
          </a:xfrm>
        </p:spPr>
        <p:txBody>
          <a:bodyPr/>
          <a:lstStyle/>
          <a:p>
            <a:r>
              <a:rPr lang="en-US" dirty="0"/>
              <a:t>Strong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97585" y="1782555"/>
            <a:ext cx="111968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Lifecycle requirements for authoritative data have been identified and draft process documented by architecture team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Good progress on datasets loaded into the DSP Hub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Identification and documentation of additional data sets has good progress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Data Maturity Management (DMM) efforts have started and include a starting a business glossary and a data dictionary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Confluence page is in good initial shape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8258175" y="98338"/>
            <a:ext cx="3933826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Accomplishments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865341"/>
            <a:ext cx="10695434" cy="770731"/>
          </a:xfrm>
        </p:spPr>
        <p:txBody>
          <a:bodyPr/>
          <a:lstStyle/>
          <a:p>
            <a:r>
              <a:rPr lang="en-US" dirty="0"/>
              <a:t>Rough Spots – basic access and staff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97585" y="1636072"/>
            <a:ext cx="11196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Over ½ the DSP Hub team didn’t have </a:t>
            </a:r>
            <a:r>
              <a:rPr lang="en-US" sz="3200" dirty="0" err="1"/>
              <a:t>LincPass</a:t>
            </a:r>
            <a:r>
              <a:rPr lang="en-US" sz="3200" dirty="0"/>
              <a:t>, privileged Account (p-Account), and Government laptops for over ½ of the program increment.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Still working through access rights on accounts and one scrum-team member does not have </a:t>
            </a:r>
            <a:r>
              <a:rPr lang="en-US" sz="3200" dirty="0" err="1"/>
              <a:t>LincPass</a:t>
            </a:r>
            <a:r>
              <a:rPr lang="en-US" sz="3200" dirty="0"/>
              <a:t>, p-Account, or Government laptop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 DSP team is missing a geospatial developer with Linux background. This has become a top-priority need.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9296399" y="98338"/>
            <a:ext cx="289560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Challenges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3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865341"/>
            <a:ext cx="10695434" cy="770731"/>
          </a:xfrm>
        </p:spPr>
        <p:txBody>
          <a:bodyPr/>
          <a:lstStyle/>
          <a:p>
            <a:r>
              <a:rPr lang="en-US" dirty="0"/>
              <a:t>Rough Spots – Process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332612" y="1523152"/>
            <a:ext cx="111968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Some Requirements Management Section (RMS) work has been accomplished. We are now shifting from the current RMS waterfall method of completing their work to an Agile methodology.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 Service Strategy and Planning Branch (SSPB) did not start work on DSP Hub prior to Program Increment (PI) 12. Late in increment 12 we developed a coordinated plan to pursue further architectural requirements in an Agile methodology.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RMS and SSPB would have preferred to finish their work on DSP Hub prior to contractor work beginning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9296399" y="98338"/>
            <a:ext cx="289560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Challenges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865341"/>
            <a:ext cx="10695434" cy="770731"/>
          </a:xfrm>
        </p:spPr>
        <p:txBody>
          <a:bodyPr/>
          <a:lstStyle/>
          <a:p>
            <a:r>
              <a:rPr lang="en-US" dirty="0"/>
              <a:t>Rough Spots – Barriers/Dependencies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649985" y="1797997"/>
            <a:ext cx="11196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EDAPT planning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New business analyst 2 weeks ago – Jira stories have been disjointed but improving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Scrum Master has 2nd scrum team duties on challenging NASIS modernization project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We anticipate needing to submit for an Authority To Operate (ATO) soon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Dependencies with other FPAC projects and systems need more planning and insight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9296399" y="98338"/>
            <a:ext cx="289560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Challenges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3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865341"/>
            <a:ext cx="11610976" cy="770731"/>
          </a:xfrm>
        </p:spPr>
        <p:txBody>
          <a:bodyPr/>
          <a:lstStyle/>
          <a:p>
            <a:r>
              <a:rPr lang="en-US" dirty="0"/>
              <a:t>Goal for next PI = achieve high-speed wobble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823721" y="1706665"/>
            <a:ext cx="111968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Continue to clarify and enforce roles and responsibilities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Improve communication and meeting efficiency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Identify hand-off points in the assembly line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Right-size our Stories, Features, and Epics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Get the geospatial developer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Further clarify the needs and strategy for the data libraries, workbench, and any supporting processes or applications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Get a decision and plan on next steps for EDAPT exemption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Prepare proposal for additional funding by end of Feb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5495925" y="98338"/>
            <a:ext cx="6696075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3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en-US" alt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Agile – Relentless Improvement 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1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87807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1371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DengXian</vt:lpstr>
      <vt:lpstr>Arial</vt:lpstr>
      <vt:lpstr>Calibri</vt:lpstr>
      <vt:lpstr>Open Sans Extrabold</vt:lpstr>
      <vt:lpstr>1_Custom Design</vt:lpstr>
      <vt:lpstr>Custom Design</vt:lpstr>
      <vt:lpstr>DΔnamic δoil Properties (DSP)  January 26, 2020 Olympia Train, PI 12    Jason Nemecek Dynamic Soil Properties (DSP) Product Owner National Soil Data Applications Scientist  </vt:lpstr>
      <vt:lpstr>PI 0.5 – just barely kicking off</vt:lpstr>
      <vt:lpstr>PowerPoint Presentation</vt:lpstr>
      <vt:lpstr>Strong progress</vt:lpstr>
      <vt:lpstr>Strong Progress</vt:lpstr>
      <vt:lpstr>Rough Spots – basic access and staff</vt:lpstr>
      <vt:lpstr>Rough Spots – Process Challenges</vt:lpstr>
      <vt:lpstr>Rough Spots – Barriers/Dependencies</vt:lpstr>
      <vt:lpstr>Goal for next PI = achieve high-speed wobble</vt:lpstr>
      <vt:lpstr>PowerPoint Presentation</vt:lpstr>
      <vt:lpstr>PowerPoint Presentation</vt:lpstr>
      <vt:lpstr>Epics/Features – no additions to backlog yet</vt:lpstr>
      <vt:lpstr>Epics/Features – no additions to backlog yet</vt:lpstr>
      <vt:lpstr>Epics/Features – no additions to backlog yet</vt:lpstr>
      <vt:lpstr>Epics/Features – no additions to backlog yet</vt:lpstr>
      <vt:lpstr>Epics/Features – no additions to backlog yet</vt:lpstr>
      <vt:lpstr>Epics/Features – no additions to backlog yet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 Confidence Analysis</dc:title>
  <dc:creator>Morton, Laura - FPAC-BC, Scarborough, ME</dc:creator>
  <cp:lastModifiedBy>Morton, Laura - FPAC-BC, Scarborough, ME</cp:lastModifiedBy>
  <cp:revision>249</cp:revision>
  <dcterms:created xsi:type="dcterms:W3CDTF">2020-06-09T12:42:18Z</dcterms:created>
  <dcterms:modified xsi:type="dcterms:W3CDTF">2021-01-25T18:28:56Z</dcterms:modified>
</cp:coreProperties>
</file>