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2" r:id="rId6"/>
    <p:sldId id="28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1C6D8-DC5C-4B50-8DB5-81B052D77867}" v="18" dt="2020-11-13T20:25:25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s, Skye - NRCS, Lincoln, NE" userId="d7f07ffd-6720-44c5-8836-46f974e9db5b" providerId="ADAL" clId="{41B1C6D8-DC5C-4B50-8DB5-81B052D77867}"/>
    <pc:docChg chg="modSld">
      <pc:chgData name="Wills, Skye - NRCS, Lincoln, NE" userId="d7f07ffd-6720-44c5-8836-46f974e9db5b" providerId="ADAL" clId="{41B1C6D8-DC5C-4B50-8DB5-81B052D77867}" dt="2020-11-16T20:59:49.732" v="24" actId="14100"/>
      <pc:docMkLst>
        <pc:docMk/>
      </pc:docMkLst>
      <pc:sldChg chg="addSp modSp">
        <pc:chgData name="Wills, Skye - NRCS, Lincoln, NE" userId="d7f07ffd-6720-44c5-8836-46f974e9db5b" providerId="ADAL" clId="{41B1C6D8-DC5C-4B50-8DB5-81B052D77867}" dt="2020-11-16T20:59:49.732" v="24" actId="14100"/>
        <pc:sldMkLst>
          <pc:docMk/>
          <pc:sldMk cId="165758683" sldId="282"/>
        </pc:sldMkLst>
        <pc:spChg chg="mod">
          <ac:chgData name="Wills, Skye - NRCS, Lincoln, NE" userId="d7f07ffd-6720-44c5-8836-46f974e9db5b" providerId="ADAL" clId="{41B1C6D8-DC5C-4B50-8DB5-81B052D77867}" dt="2020-11-16T20:59:49.732" v="24" actId="14100"/>
          <ac:spMkLst>
            <pc:docMk/>
            <pc:sldMk cId="165758683" sldId="282"/>
            <ac:spMk id="37" creationId="{6C26582A-D339-4875-8145-BE0D282FBE70}"/>
          </ac:spMkLst>
        </pc:spChg>
        <pc:spChg chg="add mod">
          <ac:chgData name="Wills, Skye - NRCS, Lincoln, NE" userId="d7f07ffd-6720-44c5-8836-46f974e9db5b" providerId="ADAL" clId="{41B1C6D8-DC5C-4B50-8DB5-81B052D77867}" dt="2020-11-13T20:25:46.692" v="22" actId="20577"/>
          <ac:spMkLst>
            <pc:docMk/>
            <pc:sldMk cId="165758683" sldId="282"/>
            <ac:spMk id="38" creationId="{17CB1FC3-9ADA-4AC3-AB8D-A95F53E135F7}"/>
          </ac:spMkLst>
        </pc:spChg>
        <pc:spChg chg="mod">
          <ac:chgData name="Wills, Skye - NRCS, Lincoln, NE" userId="d7f07ffd-6720-44c5-8836-46f974e9db5b" providerId="ADAL" clId="{41B1C6D8-DC5C-4B50-8DB5-81B052D77867}" dt="2020-11-16T20:59:41.586" v="23" actId="14100"/>
          <ac:spMkLst>
            <pc:docMk/>
            <pc:sldMk cId="165758683" sldId="282"/>
            <ac:spMk id="48" creationId="{DA0CAB1E-3CDF-4330-BEEB-AE325E4FCC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1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4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7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6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2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4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6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2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E5AAC-7C6E-4A63-93F5-9F40A3416F5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FA65-A011-47A9-A0B2-074BC48ED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FE4869-E322-4B20-98A0-F2A7FA94766A}"/>
              </a:ext>
            </a:extLst>
          </p:cNvPr>
          <p:cNvSpPr/>
          <p:nvPr/>
        </p:nvSpPr>
        <p:spPr>
          <a:xfrm>
            <a:off x="715862" y="1922816"/>
            <a:ext cx="2324050" cy="220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DSP tables, fields and choices – store data collected by SPSD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17864-EDCD-430A-B60A-C2D3442E58BD}"/>
              </a:ext>
            </a:extLst>
          </p:cNvPr>
          <p:cNvSpPr txBox="1"/>
          <p:nvPr/>
        </p:nvSpPr>
        <p:spPr>
          <a:xfrm>
            <a:off x="1090852" y="1291874"/>
            <a:ext cx="19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NASIS Modernization</a:t>
            </a:r>
          </a:p>
          <a:p>
            <a:r>
              <a:rPr lang="en-US" sz="1600" dirty="0"/>
              <a:t>Data Model Changes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50663F-91E5-4835-A64A-47516FC32B16}"/>
              </a:ext>
            </a:extLst>
          </p:cNvPr>
          <p:cNvSpPr/>
          <p:nvPr/>
        </p:nvSpPr>
        <p:spPr>
          <a:xfrm>
            <a:off x="647998" y="4053647"/>
            <a:ext cx="2535234" cy="23433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Future:</a:t>
            </a:r>
          </a:p>
          <a:p>
            <a:pPr algn="ctr"/>
            <a:r>
              <a:rPr lang="en-US" sz="1400" dirty="0"/>
              <a:t>Research data</a:t>
            </a:r>
          </a:p>
          <a:p>
            <a:pPr algn="ctr"/>
            <a:r>
              <a:rPr lang="en-US" sz="1400" dirty="0"/>
              <a:t>Custom Products</a:t>
            </a:r>
          </a:p>
          <a:p>
            <a:pPr algn="ctr"/>
            <a:r>
              <a:rPr lang="en-US" sz="1400" dirty="0"/>
              <a:t>Interpretations </a:t>
            </a:r>
          </a:p>
          <a:p>
            <a:pPr algn="ctr"/>
            <a:r>
              <a:rPr lang="en-US" sz="1400" dirty="0"/>
              <a:t>Reports </a:t>
            </a:r>
          </a:p>
          <a:p>
            <a:pPr algn="ctr"/>
            <a:r>
              <a:rPr lang="en-US" sz="1400" dirty="0"/>
              <a:t>Soil Survey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4D2CF-BF5D-48A3-A783-2ED01C0C9E8C}"/>
              </a:ext>
            </a:extLst>
          </p:cNvPr>
          <p:cNvSpPr txBox="1"/>
          <p:nvPr/>
        </p:nvSpPr>
        <p:spPr>
          <a:xfrm>
            <a:off x="5411319" y="1584262"/>
            <a:ext cx="1334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DSP Data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75CA2-A30A-4E15-A372-99F3F46D5971}"/>
              </a:ext>
            </a:extLst>
          </p:cNvPr>
          <p:cNvSpPr txBox="1"/>
          <p:nvPr/>
        </p:nvSpPr>
        <p:spPr>
          <a:xfrm>
            <a:off x="10188226" y="1499623"/>
            <a:ext cx="754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CIG</a:t>
            </a:r>
          </a:p>
          <a:p>
            <a:r>
              <a:rPr lang="en-US" sz="1350" dirty="0"/>
              <a:t>OFSHDT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B21FD3-8730-43EA-97EB-82F85C43B1B2}"/>
              </a:ext>
            </a:extLst>
          </p:cNvPr>
          <p:cNvSpPr/>
          <p:nvPr/>
        </p:nvSpPr>
        <p:spPr>
          <a:xfrm>
            <a:off x="4983135" y="2179116"/>
            <a:ext cx="2334092" cy="2088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Input Data, fetch data, link soil and conservation databases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4DE039-0C49-46C6-ACDC-196ADA5B79C3}"/>
              </a:ext>
            </a:extLst>
          </p:cNvPr>
          <p:cNvSpPr/>
          <p:nvPr/>
        </p:nvSpPr>
        <p:spPr>
          <a:xfrm>
            <a:off x="9157939" y="2083562"/>
            <a:ext cx="2334091" cy="220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Program, practice, and grant management info.  SHDB template data (Soil tests, Economics etc.)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A98006-5F58-4DC3-AD30-679DE7C98B83}"/>
              </a:ext>
            </a:extLst>
          </p:cNvPr>
          <p:cNvSpPr/>
          <p:nvPr/>
        </p:nvSpPr>
        <p:spPr>
          <a:xfrm>
            <a:off x="5056111" y="4024305"/>
            <a:ext cx="2280448" cy="23433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Future:</a:t>
            </a:r>
          </a:p>
          <a:p>
            <a:pPr algn="ctr"/>
            <a:r>
              <a:rPr lang="en-US" sz="1400" dirty="0"/>
              <a:t>Manipulate and analyze data</a:t>
            </a:r>
          </a:p>
          <a:p>
            <a:pPr algn="ctr"/>
            <a:r>
              <a:rPr lang="en-US" sz="1400" dirty="0"/>
              <a:t>Report outcomes</a:t>
            </a:r>
          </a:p>
          <a:p>
            <a:pPr algn="ctr"/>
            <a:r>
              <a:rPr lang="en-US" sz="1400" dirty="0"/>
              <a:t>Export for agency models and tools (especially soc)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267781-DF25-44D4-B8A2-2A817C8EB708}"/>
              </a:ext>
            </a:extLst>
          </p:cNvPr>
          <p:cNvSpPr/>
          <p:nvPr/>
        </p:nvSpPr>
        <p:spPr>
          <a:xfrm>
            <a:off x="9301259" y="4165889"/>
            <a:ext cx="2135777" cy="22311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CIG websites</a:t>
            </a:r>
          </a:p>
          <a:p>
            <a:pPr algn="ctr"/>
            <a:r>
              <a:rPr lang="en-US" sz="1400" dirty="0"/>
              <a:t>Awardees and Progress reported</a:t>
            </a:r>
          </a:p>
          <a:p>
            <a:pPr algn="ctr"/>
            <a:r>
              <a:rPr lang="en-US" sz="1400" dirty="0"/>
              <a:t>Results for SHDB reported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559B96-E285-456F-8E68-CE5A1FFC4F94}"/>
              </a:ext>
            </a:extLst>
          </p:cNvPr>
          <p:cNvSpPr txBox="1"/>
          <p:nvPr/>
        </p:nvSpPr>
        <p:spPr>
          <a:xfrm>
            <a:off x="328852" y="249542"/>
            <a:ext cx="545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DSP related database development – FY21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521EED3-0020-45CD-B1F0-9407B2D6247D}"/>
              </a:ext>
            </a:extLst>
          </p:cNvPr>
          <p:cNvSpPr/>
          <p:nvPr/>
        </p:nvSpPr>
        <p:spPr>
          <a:xfrm>
            <a:off x="3039912" y="3023066"/>
            <a:ext cx="1943223" cy="3214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0253530-B1FE-40E5-AFC6-46A8DB77BB8D}"/>
              </a:ext>
            </a:extLst>
          </p:cNvPr>
          <p:cNvSpPr/>
          <p:nvPr/>
        </p:nvSpPr>
        <p:spPr>
          <a:xfrm rot="10800000">
            <a:off x="7208867" y="3023066"/>
            <a:ext cx="1943223" cy="3214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456AFEA-8E28-4446-AC8C-7B96FFC01293}"/>
              </a:ext>
            </a:extLst>
          </p:cNvPr>
          <p:cNvSpPr/>
          <p:nvPr/>
        </p:nvSpPr>
        <p:spPr>
          <a:xfrm>
            <a:off x="6662319" y="6129251"/>
            <a:ext cx="3169860" cy="32149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2FAD085-D341-413D-9957-BBC0A677C11E}"/>
              </a:ext>
            </a:extLst>
          </p:cNvPr>
          <p:cNvSpPr/>
          <p:nvPr/>
        </p:nvSpPr>
        <p:spPr>
          <a:xfrm rot="10800000">
            <a:off x="2484375" y="6087727"/>
            <a:ext cx="3169860" cy="32149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802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AD673A53-48CC-456C-8017-88B4D27285C3}"/>
              </a:ext>
            </a:extLst>
          </p:cNvPr>
          <p:cNvSpPr/>
          <p:nvPr/>
        </p:nvSpPr>
        <p:spPr>
          <a:xfrm>
            <a:off x="9278011" y="4410087"/>
            <a:ext cx="2913989" cy="237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User Interface</a:t>
            </a:r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77CFABBA-2D8B-46C1-B1B1-FAF90675EC8E}"/>
              </a:ext>
            </a:extLst>
          </p:cNvPr>
          <p:cNvSpPr/>
          <p:nvPr/>
        </p:nvSpPr>
        <p:spPr>
          <a:xfrm rot="7857998" flipV="1">
            <a:off x="9227819" y="2154297"/>
            <a:ext cx="689566" cy="2740788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F3826-0492-4A3C-AE08-03FE9D54C7E5}"/>
              </a:ext>
            </a:extLst>
          </p:cNvPr>
          <p:cNvSpPr txBox="1"/>
          <p:nvPr/>
        </p:nvSpPr>
        <p:spPr>
          <a:xfrm>
            <a:off x="172413" y="81670"/>
            <a:ext cx="2862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Soil Survey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2661A-F46E-47F4-B4F1-89CDFDB1E2A1}"/>
              </a:ext>
            </a:extLst>
          </p:cNvPr>
          <p:cNvSpPr txBox="1"/>
          <p:nvPr/>
        </p:nvSpPr>
        <p:spPr>
          <a:xfrm>
            <a:off x="10026407" y="1831665"/>
            <a:ext cx="21655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Soil Survey </a:t>
            </a:r>
          </a:p>
          <a:p>
            <a:r>
              <a:rPr lang="en-US" sz="3200" dirty="0"/>
              <a:t>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FC5904-36DA-4455-BDBE-846AB9545C95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flipH="1" flipV="1">
            <a:off x="2774789" y="2210110"/>
            <a:ext cx="1488467" cy="115128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AA95D9-84C5-45E1-9777-98A1669EE01E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5249236" y="3910801"/>
            <a:ext cx="1026722" cy="1037678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DD628C6-49C3-49F1-BCD1-EA678C8BDCB9}"/>
              </a:ext>
            </a:extLst>
          </p:cNvPr>
          <p:cNvSpPr/>
          <p:nvPr/>
        </p:nvSpPr>
        <p:spPr>
          <a:xfrm>
            <a:off x="5526264" y="112209"/>
            <a:ext cx="3768863" cy="3512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DSP Data Hub    </a:t>
            </a:r>
          </a:p>
          <a:p>
            <a:pPr algn="ctr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Aggregation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Project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Condition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Site_obs</a:t>
            </a:r>
            <a:r>
              <a:rPr lang="en-US" sz="1400" dirty="0"/>
              <a:t> link to mgmt.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Pedotransfer</a:t>
            </a:r>
            <a:r>
              <a:rPr lang="en-US" sz="1400" dirty="0"/>
              <a:t> </a:t>
            </a:r>
            <a:r>
              <a:rPr lang="en-US" sz="1400" dirty="0" err="1"/>
              <a:t>fxn</a:t>
            </a:r>
            <a:br>
              <a:rPr lang="en-US" dirty="0"/>
            </a:br>
            <a:endParaRPr lang="en-US" dirty="0"/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2B58EB9C-7F4B-4CFE-8905-EEBC93950D9F}"/>
              </a:ext>
            </a:extLst>
          </p:cNvPr>
          <p:cNvSpPr/>
          <p:nvPr/>
        </p:nvSpPr>
        <p:spPr>
          <a:xfrm rot="18291112" flipH="1">
            <a:off x="5487567" y="-297956"/>
            <a:ext cx="437871" cy="1624678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6C26582A-D339-4875-8145-BE0D282FBE70}"/>
              </a:ext>
            </a:extLst>
          </p:cNvPr>
          <p:cNvSpPr/>
          <p:nvPr/>
        </p:nvSpPr>
        <p:spPr>
          <a:xfrm rot="5005560" flipH="1">
            <a:off x="5685053" y="2613024"/>
            <a:ext cx="1009373" cy="7197234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8C8CE0-E4B0-4EF9-82CF-EDA9524828FA}"/>
              </a:ext>
            </a:extLst>
          </p:cNvPr>
          <p:cNvSpPr/>
          <p:nvPr/>
        </p:nvSpPr>
        <p:spPr>
          <a:xfrm>
            <a:off x="3678429" y="38998"/>
            <a:ext cx="1594017" cy="10094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CR-LMOD</a:t>
            </a:r>
          </a:p>
          <a:p>
            <a:r>
              <a:rPr lang="en-US" sz="1200" dirty="0"/>
              <a:t>Management System</a:t>
            </a:r>
          </a:p>
          <a:p>
            <a:r>
              <a:rPr lang="en-US" sz="1200" dirty="0"/>
              <a:t>Resource Concerns-conservation Planning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703137-406D-4056-A9A7-D084D9DD2432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1460690" y="3797559"/>
            <a:ext cx="1816586" cy="11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A373038-8F1F-43AF-976A-513EF20DA202}"/>
              </a:ext>
            </a:extLst>
          </p:cNvPr>
          <p:cNvSpPr/>
          <p:nvPr/>
        </p:nvSpPr>
        <p:spPr>
          <a:xfrm>
            <a:off x="5231043" y="2728593"/>
            <a:ext cx="1393653" cy="7812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Water and climate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43D114-66D2-4B42-A263-E5B064C13632}"/>
              </a:ext>
            </a:extLst>
          </p:cNvPr>
          <p:cNvCxnSpPr>
            <a:cxnSpLocks/>
            <a:stCxn id="4" idx="3"/>
            <a:endCxn id="25" idx="2"/>
          </p:cNvCxnSpPr>
          <p:nvPr/>
        </p:nvCxnSpPr>
        <p:spPr>
          <a:xfrm flipV="1">
            <a:off x="2774789" y="1693195"/>
            <a:ext cx="945172" cy="5169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29C27737-04A0-46F4-9082-4A6EA45B6BC8}"/>
              </a:ext>
            </a:extLst>
          </p:cNvPr>
          <p:cNvSpPr/>
          <p:nvPr/>
        </p:nvSpPr>
        <p:spPr>
          <a:xfrm rot="3724141" flipV="1">
            <a:off x="3929029" y="75310"/>
            <a:ext cx="613684" cy="3968269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6486E-4C4E-4150-AD4F-6F6C87B94815}"/>
              </a:ext>
            </a:extLst>
          </p:cNvPr>
          <p:cNvSpPr/>
          <p:nvPr/>
        </p:nvSpPr>
        <p:spPr>
          <a:xfrm>
            <a:off x="146590" y="622660"/>
            <a:ext cx="2628199" cy="31748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NASIS -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DSP PLOT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Site 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Pedon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DSP Pedon 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Location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Horizon &amp; Layer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DSP Layer ID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MGMT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Veg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4ACE3-B9DF-41C2-94DF-CFDE740739AE}"/>
              </a:ext>
            </a:extLst>
          </p:cNvPr>
          <p:cNvSpPr/>
          <p:nvPr/>
        </p:nvSpPr>
        <p:spPr>
          <a:xfrm>
            <a:off x="3277276" y="3361398"/>
            <a:ext cx="1971960" cy="1098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LIMS (KSSL)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Site Info (location)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Pedon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Horizon &amp;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Lab properties</a:t>
            </a:r>
          </a:p>
        </p:txBody>
      </p:sp>
      <p:sp>
        <p:nvSpPr>
          <p:cNvPr id="86" name="Arrow: Curved Right 85">
            <a:extLst>
              <a:ext uri="{FF2B5EF4-FFF2-40B4-BE49-F238E27FC236}">
                <a16:creationId xmlns:a16="http://schemas.microsoft.com/office/drawing/2014/main" id="{BEB8764D-A255-4E70-9EF9-3875A255C09F}"/>
              </a:ext>
            </a:extLst>
          </p:cNvPr>
          <p:cNvSpPr/>
          <p:nvPr/>
        </p:nvSpPr>
        <p:spPr>
          <a:xfrm rot="5400000" flipV="1">
            <a:off x="4927905" y="303058"/>
            <a:ext cx="295178" cy="1929339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20F6C5-C4F9-4DDC-9CA1-3EB8BDD7410D}"/>
              </a:ext>
            </a:extLst>
          </p:cNvPr>
          <p:cNvSpPr/>
          <p:nvPr/>
        </p:nvSpPr>
        <p:spPr>
          <a:xfrm>
            <a:off x="3071901" y="1048415"/>
            <a:ext cx="1296120" cy="644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EDIT</a:t>
            </a:r>
          </a:p>
          <a:p>
            <a:r>
              <a:rPr lang="en-US" sz="1200" dirty="0"/>
              <a:t>Ecological Site info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E88F4067-7746-4CB1-980F-42D87F0DD4F6}"/>
              </a:ext>
            </a:extLst>
          </p:cNvPr>
          <p:cNvSpPr/>
          <p:nvPr/>
        </p:nvSpPr>
        <p:spPr>
          <a:xfrm rot="11081004">
            <a:off x="7979113" y="3200656"/>
            <a:ext cx="565873" cy="158335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9B99EB-7B07-4FB4-99FC-A26D4E1D9804}"/>
              </a:ext>
            </a:extLst>
          </p:cNvPr>
          <p:cNvSpPr/>
          <p:nvPr/>
        </p:nvSpPr>
        <p:spPr>
          <a:xfrm>
            <a:off x="6275958" y="4085862"/>
            <a:ext cx="2913988" cy="1725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/>
              <a:t>Lab Data Mart (NCSS </a:t>
            </a:r>
            <a:r>
              <a:rPr lang="en-US" sz="1600" b="1" u="sng" dirty="0" err="1"/>
              <a:t>Charz</a:t>
            </a:r>
            <a:r>
              <a:rPr lang="en-US" sz="1600" b="1" u="sng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LIMS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Cooperator data (universities)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FFFF00"/>
                </a:highlight>
              </a:rPr>
              <a:t>Science of Soil Health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PLFA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200" dirty="0"/>
              <a:t>Summary tables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4B9FA43-E011-44B8-8F6E-CDC649D63900}"/>
              </a:ext>
            </a:extLst>
          </p:cNvPr>
          <p:cNvSpPr/>
          <p:nvPr/>
        </p:nvSpPr>
        <p:spPr>
          <a:xfrm>
            <a:off x="8341104" y="120181"/>
            <a:ext cx="2304470" cy="53397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Soil Health Field Metrics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Arrow: Curved Right 106">
            <a:extLst>
              <a:ext uri="{FF2B5EF4-FFF2-40B4-BE49-F238E27FC236}">
                <a16:creationId xmlns:a16="http://schemas.microsoft.com/office/drawing/2014/main" id="{4922F002-7B32-4046-B3F4-EFEEDDB447BC}"/>
              </a:ext>
            </a:extLst>
          </p:cNvPr>
          <p:cNvSpPr/>
          <p:nvPr/>
        </p:nvSpPr>
        <p:spPr>
          <a:xfrm rot="8446790" flipH="1">
            <a:off x="9013446" y="2759486"/>
            <a:ext cx="522803" cy="236301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urved Right 47">
            <a:extLst>
              <a:ext uri="{FF2B5EF4-FFF2-40B4-BE49-F238E27FC236}">
                <a16:creationId xmlns:a16="http://schemas.microsoft.com/office/drawing/2014/main" id="{DA0CAB1E-3CDF-4330-BEEB-AE325E4FCC70}"/>
              </a:ext>
            </a:extLst>
          </p:cNvPr>
          <p:cNvSpPr/>
          <p:nvPr/>
        </p:nvSpPr>
        <p:spPr>
          <a:xfrm rot="5005560" flipH="1">
            <a:off x="7386480" y="4193431"/>
            <a:ext cx="1009373" cy="3644263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B7F7DE-E6D0-43FA-BADA-073B0ED6EAB3}"/>
              </a:ext>
            </a:extLst>
          </p:cNvPr>
          <p:cNvCxnSpPr>
            <a:cxnSpLocks/>
          </p:cNvCxnSpPr>
          <p:nvPr/>
        </p:nvCxnSpPr>
        <p:spPr>
          <a:xfrm flipV="1">
            <a:off x="9455523" y="2315268"/>
            <a:ext cx="584532" cy="1020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419BEC8-5669-4D12-9D09-12B48C70C41E}"/>
              </a:ext>
            </a:extLst>
          </p:cNvPr>
          <p:cNvSpPr/>
          <p:nvPr/>
        </p:nvSpPr>
        <p:spPr>
          <a:xfrm>
            <a:off x="10146272" y="2887842"/>
            <a:ext cx="2006036" cy="7791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NASIS – Aggregated</a:t>
            </a:r>
          </a:p>
          <a:p>
            <a:endParaRPr lang="en-US" sz="1400" dirty="0"/>
          </a:p>
          <a:p>
            <a:r>
              <a:rPr lang="en-US" sz="1400" dirty="0"/>
              <a:t>SSURGO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ABCA91-0EE6-417E-A45C-C148216CBA22}"/>
              </a:ext>
            </a:extLst>
          </p:cNvPr>
          <p:cNvSpPr/>
          <p:nvPr/>
        </p:nvSpPr>
        <p:spPr>
          <a:xfrm>
            <a:off x="221107" y="3987014"/>
            <a:ext cx="3490539" cy="25412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BAB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data for models and tools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C481BA-AF6C-4748-BCD9-E34ECB5CD2C8}"/>
              </a:ext>
            </a:extLst>
          </p:cNvPr>
          <p:cNvSpPr/>
          <p:nvPr/>
        </p:nvSpPr>
        <p:spPr>
          <a:xfrm>
            <a:off x="8638216" y="597800"/>
            <a:ext cx="1990209" cy="6073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Soil Health Economic Case Studies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C22B91-1507-4A8A-A830-7561E6785101}"/>
              </a:ext>
            </a:extLst>
          </p:cNvPr>
          <p:cNvSpPr/>
          <p:nvPr/>
        </p:nvSpPr>
        <p:spPr>
          <a:xfrm>
            <a:off x="8988029" y="1158963"/>
            <a:ext cx="2006036" cy="6829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Soil Health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Commercial labs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A8BF3A-9492-4308-877B-112C939A37FC}"/>
              </a:ext>
            </a:extLst>
          </p:cNvPr>
          <p:cNvSpPr/>
          <p:nvPr/>
        </p:nvSpPr>
        <p:spPr>
          <a:xfrm>
            <a:off x="10411536" y="43665"/>
            <a:ext cx="1740772" cy="15238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Soil Health Demo Trial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CIG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5EF831-16E5-4982-91DE-EEF60B1B58E5}"/>
              </a:ext>
            </a:extLst>
          </p:cNvPr>
          <p:cNvSpPr/>
          <p:nvPr/>
        </p:nvSpPr>
        <p:spPr>
          <a:xfrm>
            <a:off x="4011086" y="1607833"/>
            <a:ext cx="2440782" cy="1042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Detailed Management info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A8E924-8E49-4088-A1EB-95CE1E35D8B2}"/>
              </a:ext>
            </a:extLst>
          </p:cNvPr>
          <p:cNvSpPr/>
          <p:nvPr/>
        </p:nvSpPr>
        <p:spPr>
          <a:xfrm>
            <a:off x="11112137" y="1253498"/>
            <a:ext cx="1081535" cy="6829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Program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Project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org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CB1FC3-9ADA-4AC3-AB8D-A95F53E135F7}"/>
              </a:ext>
            </a:extLst>
          </p:cNvPr>
          <p:cNvSpPr/>
          <p:nvPr/>
        </p:nvSpPr>
        <p:spPr>
          <a:xfrm>
            <a:off x="3850274" y="4909901"/>
            <a:ext cx="2737674" cy="175331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BAB2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 </a:t>
            </a:r>
            <a:r>
              <a:rPr lang="en-US"/>
              <a:t>9 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62CA-5F02-4FA1-B7BE-8493C4CC1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AAC77-91FF-401F-A08A-68AF1A56D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9A94D-4ADA-4603-B914-677B9DCD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45"/>
            <a:ext cx="12192000" cy="6606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E430A-C1A1-4C49-8A96-AE388C15624C}"/>
              </a:ext>
            </a:extLst>
          </p:cNvPr>
          <p:cNvSpPr txBox="1"/>
          <p:nvPr/>
        </p:nvSpPr>
        <p:spPr>
          <a:xfrm>
            <a:off x="-2800" y="830603"/>
            <a:ext cx="6012024" cy="25853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Primary DATA:</a:t>
            </a:r>
          </a:p>
          <a:p>
            <a:r>
              <a:rPr lang="en-US" dirty="0"/>
              <a:t>Input , fetch, stream </a:t>
            </a:r>
          </a:p>
          <a:p>
            <a:endParaRPr lang="en-US" dirty="0"/>
          </a:p>
          <a:p>
            <a:r>
              <a:rPr lang="en-US" dirty="0"/>
              <a:t>Metadata </a:t>
            </a:r>
          </a:p>
          <a:p>
            <a:r>
              <a:rPr lang="en-US" dirty="0"/>
              <a:t>Fields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Authorities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D8192-BDC0-4527-AB53-A68852166B0E}"/>
              </a:ext>
            </a:extLst>
          </p:cNvPr>
          <p:cNvSpPr txBox="1"/>
          <p:nvPr/>
        </p:nvSpPr>
        <p:spPr>
          <a:xfrm>
            <a:off x="6137988" y="839754"/>
            <a:ext cx="2713049" cy="31393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Context DATA:</a:t>
            </a:r>
          </a:p>
          <a:p>
            <a:r>
              <a:rPr lang="en-US" dirty="0"/>
              <a:t>Metadata </a:t>
            </a:r>
          </a:p>
          <a:p>
            <a:r>
              <a:rPr lang="en-US" dirty="0"/>
              <a:t>Fields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Authorities etc.</a:t>
            </a:r>
          </a:p>
          <a:p>
            <a:r>
              <a:rPr lang="en-US" dirty="0"/>
              <a:t>Spreadsheet view</a:t>
            </a:r>
          </a:p>
          <a:p>
            <a:r>
              <a:rPr lang="en-US" dirty="0"/>
              <a:t>Maps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BA1-17ED-439A-95B5-7FB8A7B28D3E}"/>
              </a:ext>
            </a:extLst>
          </p:cNvPr>
          <p:cNvSpPr txBox="1"/>
          <p:nvPr/>
        </p:nvSpPr>
        <p:spPr>
          <a:xfrm>
            <a:off x="46905" y="4177286"/>
            <a:ext cx="5943600" cy="23083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Manipulation (inference engine):</a:t>
            </a:r>
          </a:p>
          <a:p>
            <a:endParaRPr lang="en-US" dirty="0"/>
          </a:p>
          <a:p>
            <a:r>
              <a:rPr lang="en-US" dirty="0"/>
              <a:t>Filter, query, aggregate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both primary and context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both a </a:t>
            </a:r>
            <a:r>
              <a:rPr lang="en-US" dirty="0" err="1"/>
              <a:t>gui</a:t>
            </a:r>
            <a:r>
              <a:rPr lang="en-US" dirty="0"/>
              <a:t> and scripting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saving and loading of authorized rules and schemes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DA7D6-8170-406C-8453-9347CDE55F32}"/>
              </a:ext>
            </a:extLst>
          </p:cNvPr>
          <p:cNvSpPr txBox="1"/>
          <p:nvPr/>
        </p:nvSpPr>
        <p:spPr>
          <a:xfrm>
            <a:off x="6096000" y="4190582"/>
            <a:ext cx="5943600" cy="23083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Outputs:</a:t>
            </a:r>
          </a:p>
          <a:p>
            <a:endParaRPr lang="en-US" dirty="0"/>
          </a:p>
          <a:p>
            <a:r>
              <a:rPr lang="en-US" dirty="0"/>
              <a:t>Tabular</a:t>
            </a:r>
          </a:p>
          <a:p>
            <a:r>
              <a:rPr lang="en-US" dirty="0"/>
              <a:t>Graphical </a:t>
            </a:r>
          </a:p>
          <a:p>
            <a:r>
              <a:rPr lang="en-US" dirty="0"/>
              <a:t>Spatial</a:t>
            </a:r>
          </a:p>
          <a:p>
            <a:endParaRPr lang="en-US" dirty="0"/>
          </a:p>
          <a:p>
            <a:r>
              <a:rPr lang="en-US" dirty="0"/>
              <a:t>Push to reports</a:t>
            </a:r>
          </a:p>
          <a:p>
            <a:r>
              <a:rPr lang="en-US" dirty="0"/>
              <a:t>Push to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20D6D-B8CA-44A4-82D1-2E7894A12F45}"/>
              </a:ext>
            </a:extLst>
          </p:cNvPr>
          <p:cNvSpPr txBox="1"/>
          <p:nvPr/>
        </p:nvSpPr>
        <p:spPr>
          <a:xfrm>
            <a:off x="41989" y="470422"/>
            <a:ext cx="12736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Dataset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EB573-1B45-4D4A-93E9-9AD8596F06AD}"/>
              </a:ext>
            </a:extLst>
          </p:cNvPr>
          <p:cNvSpPr txBox="1"/>
          <p:nvPr/>
        </p:nvSpPr>
        <p:spPr>
          <a:xfrm>
            <a:off x="1357604" y="471155"/>
            <a:ext cx="127362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Dataset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74CEE-7FA4-4BE4-A66A-7B7CE37DC4C2}"/>
              </a:ext>
            </a:extLst>
          </p:cNvPr>
          <p:cNvSpPr txBox="1"/>
          <p:nvPr/>
        </p:nvSpPr>
        <p:spPr>
          <a:xfrm>
            <a:off x="6137989" y="553604"/>
            <a:ext cx="163441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Context Data - Maps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AB53F-BB83-4654-B705-679401C7BFDD}"/>
              </a:ext>
            </a:extLst>
          </p:cNvPr>
          <p:cNvSpPr txBox="1"/>
          <p:nvPr/>
        </p:nvSpPr>
        <p:spPr>
          <a:xfrm>
            <a:off x="8849858" y="562319"/>
            <a:ext cx="178412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Context Data - tables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BB253-E11D-49A7-942A-29FADB16CB9C}"/>
              </a:ext>
            </a:extLst>
          </p:cNvPr>
          <p:cNvSpPr txBox="1"/>
          <p:nvPr/>
        </p:nvSpPr>
        <p:spPr>
          <a:xfrm>
            <a:off x="8900785" y="808409"/>
            <a:ext cx="3207239" cy="31393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Context DATA:</a:t>
            </a:r>
          </a:p>
          <a:p>
            <a:r>
              <a:rPr lang="en-US" dirty="0"/>
              <a:t>Metadata </a:t>
            </a:r>
          </a:p>
          <a:p>
            <a:r>
              <a:rPr lang="en-US" dirty="0"/>
              <a:t>Fields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Authorities etc.</a:t>
            </a:r>
          </a:p>
          <a:p>
            <a:r>
              <a:rPr lang="en-US" dirty="0"/>
              <a:t>Spreadsheet view</a:t>
            </a:r>
          </a:p>
          <a:p>
            <a:r>
              <a:rPr lang="en-US" dirty="0"/>
              <a:t>Maps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1F165-F3B4-43FF-829F-F35E4B165BEF}"/>
              </a:ext>
            </a:extLst>
          </p:cNvPr>
          <p:cNvSpPr txBox="1"/>
          <p:nvPr/>
        </p:nvSpPr>
        <p:spPr>
          <a:xfrm>
            <a:off x="0" y="0"/>
            <a:ext cx="44122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UI – DSP Hub (modeled on R studio)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3130C-C8F4-40D5-935A-B84DFF344788}"/>
              </a:ext>
            </a:extLst>
          </p:cNvPr>
          <p:cNvSpPr txBox="1"/>
          <p:nvPr/>
        </p:nvSpPr>
        <p:spPr>
          <a:xfrm>
            <a:off x="6130214" y="6487198"/>
            <a:ext cx="163441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Output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6103A-6B9B-4F40-859E-26C14663D3EA}"/>
              </a:ext>
            </a:extLst>
          </p:cNvPr>
          <p:cNvSpPr txBox="1"/>
          <p:nvPr/>
        </p:nvSpPr>
        <p:spPr>
          <a:xfrm>
            <a:off x="7798838" y="6477181"/>
            <a:ext cx="163441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Output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BDAF9-8001-4DFE-B1C5-EA3F4D5DE43C}"/>
              </a:ext>
            </a:extLst>
          </p:cNvPr>
          <p:cNvSpPr txBox="1"/>
          <p:nvPr/>
        </p:nvSpPr>
        <p:spPr>
          <a:xfrm>
            <a:off x="1701098" y="3430950"/>
            <a:ext cx="163441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Data/Spreadsheet 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E582F-D85B-4187-8971-2047E1884438}"/>
              </a:ext>
            </a:extLst>
          </p:cNvPr>
          <p:cNvSpPr txBox="1"/>
          <p:nvPr/>
        </p:nvSpPr>
        <p:spPr>
          <a:xfrm>
            <a:off x="18468" y="3430077"/>
            <a:ext cx="163441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Info/metadata 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FFB6FF-BA16-4139-8EB2-007FD32D3833}"/>
              </a:ext>
            </a:extLst>
          </p:cNvPr>
          <p:cNvSpPr txBox="1"/>
          <p:nvPr/>
        </p:nvSpPr>
        <p:spPr>
          <a:xfrm>
            <a:off x="18468" y="3906276"/>
            <a:ext cx="163441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Analysis ‘Ruleset’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B79FA4-1827-44F4-838F-B304F28FFCC4}"/>
              </a:ext>
            </a:extLst>
          </p:cNvPr>
          <p:cNvSpPr txBox="1"/>
          <p:nvPr/>
        </p:nvSpPr>
        <p:spPr>
          <a:xfrm>
            <a:off x="1681317" y="3918017"/>
            <a:ext cx="163441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Analysis Ruleset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92E889-917B-427E-8BA4-53A00C73732B}"/>
              </a:ext>
            </a:extLst>
          </p:cNvPr>
          <p:cNvSpPr txBox="1"/>
          <p:nvPr/>
        </p:nvSpPr>
        <p:spPr>
          <a:xfrm>
            <a:off x="66686" y="6482967"/>
            <a:ext cx="163441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Ruleset 1 GUI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4494E-F9D1-4FAF-9DFB-05CCEA88D525}"/>
              </a:ext>
            </a:extLst>
          </p:cNvPr>
          <p:cNvSpPr txBox="1"/>
          <p:nvPr/>
        </p:nvSpPr>
        <p:spPr>
          <a:xfrm>
            <a:off x="1818895" y="6472627"/>
            <a:ext cx="163441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Ruleset 1 Script</a:t>
            </a:r>
          </a:p>
        </p:txBody>
      </p:sp>
    </p:spTree>
    <p:extLst>
      <p:ext uri="{BB962C8B-B14F-4D97-AF65-F5344CB8AC3E}">
        <p14:creationId xmlns:p14="http://schemas.microsoft.com/office/powerpoint/2010/main" val="148535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F816F2AD9AE4A9085CC4536015ACF" ma:contentTypeVersion="10" ma:contentTypeDescription="Create a new document." ma:contentTypeScope="" ma:versionID="5aa6b2583f38f3156ffdd259327b02ac">
  <xsd:schema xmlns:xsd="http://www.w3.org/2001/XMLSchema" xmlns:xs="http://www.w3.org/2001/XMLSchema" xmlns:p="http://schemas.microsoft.com/office/2006/metadata/properties" xmlns:ns3="082f9b68-77b8-4c46-a7a6-11fd45c4b369" xmlns:ns4="7a4f440f-86f2-4a43-ad9b-b089fac7e126" targetNamespace="http://schemas.microsoft.com/office/2006/metadata/properties" ma:root="true" ma:fieldsID="7d1aa25c2c09d87f85d20c3eadf49cd6" ns3:_="" ns4:_="">
    <xsd:import namespace="082f9b68-77b8-4c46-a7a6-11fd45c4b369"/>
    <xsd:import namespace="7a4f440f-86f2-4a43-ad9b-b089fac7e1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f9b68-77b8-4c46-a7a6-11fd45c4b3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f440f-86f2-4a43-ad9b-b089fac7e1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52E3AD-8640-4AB0-BAE3-2491ADFE3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2f9b68-77b8-4c46-a7a6-11fd45c4b369"/>
    <ds:schemaRef ds:uri="7a4f440f-86f2-4a43-ad9b-b089fac7e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1712D5-7450-4EA1-8FBA-31D0952626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A7AFA9-367C-4305-BF24-349EB391ADB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82f9b68-77b8-4c46-a7a6-11fd45c4b369"/>
    <ds:schemaRef ds:uri="http://purl.org/dc/elements/1.1/"/>
    <ds:schemaRef ds:uri="7a4f440f-86f2-4a43-ad9b-b089fac7e12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371</Words>
  <Application>Microsoft Office PowerPoint</Application>
  <PresentationFormat>Widescreen</PresentationFormat>
  <Paragraphs>137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Wills, Skye - NRCS, Lincoln, NE</dc:creator>
  <cp:lastModifiedBy>Wills, Skye - NRCS, Lincoln, NE</cp:lastModifiedBy>
  <cp:revision>2</cp:revision>
  <dcterms:created xsi:type="dcterms:W3CDTF">2020-11-05T20:18:33Z</dcterms:created>
  <dcterms:modified xsi:type="dcterms:W3CDTF">2020-11-16T20:59:51Z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0x010100669F816F2AD9AE4A9085CC4536015ACF</vt:lpwstr>
  </property>
</Properties>
</file>