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5"/>
  </p:notesMasterIdLst>
  <p:sldIdLst>
    <p:sldId id="2784" r:id="rId3"/>
    <p:sldId id="278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FF"/>
    <a:srgbClr val="CC3300"/>
    <a:srgbClr val="FFFF66"/>
    <a:srgbClr val="0741A3"/>
    <a:srgbClr val="767171"/>
    <a:srgbClr val="FF0000"/>
    <a:srgbClr val="33B4CB"/>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D2537-A5AC-40B0-A9A9-BDBF2B2D46E3}" type="datetimeFigureOut">
              <a:rPr lang="en-US" smtClean="0"/>
              <a:t>1/12/2021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BC894-B87F-4FFD-BD16-623017EDD44A}" type="slidenum">
              <a:rPr lang="en-US" smtClean="0"/>
              <a:t>‹#›</a:t>
            </a:fld>
            <a:endParaRPr lang="en-US" dirty="0"/>
          </a:p>
        </p:txBody>
      </p:sp>
    </p:spTree>
    <p:extLst>
      <p:ext uri="{BB962C8B-B14F-4D97-AF65-F5344CB8AC3E}">
        <p14:creationId xmlns:p14="http://schemas.microsoft.com/office/powerpoint/2010/main" val="310091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BBA4-2FB7-E041-9F77-F485B959AB87}"/>
              </a:ext>
            </a:extLst>
          </p:cNvPr>
          <p:cNvSpPr>
            <a:spLocks noGrp="1"/>
          </p:cNvSpPr>
          <p:nvPr>
            <p:ph type="title" hasCustomPrompt="1"/>
          </p:nvPr>
        </p:nvSpPr>
        <p:spPr>
          <a:xfrm>
            <a:off x="171450" y="808039"/>
            <a:ext cx="10058401" cy="770731"/>
          </a:xfrm>
          <a:prstGeom prst="rect">
            <a:avLst/>
          </a:prstGeom>
        </p:spPr>
        <p:txBody>
          <a:bodyPr/>
          <a:lstStyle>
            <a:lvl1pPr>
              <a:defRPr sz="4000" b="1" i="0">
                <a:solidFill>
                  <a:srgbClr val="0C6C55"/>
                </a:solidFill>
                <a:latin typeface="Arial" panose="020B0604020202020204" pitchFamily="34" charset="0"/>
                <a:cs typeface="Arial" panose="020B0604020202020204" pitchFamily="34" charset="0"/>
              </a:defRPr>
            </a:lvl1pPr>
          </a:lstStyle>
          <a:p>
            <a:r>
              <a:rPr lang="en-US" dirty="0"/>
              <a:t>Title of Slide</a:t>
            </a:r>
          </a:p>
        </p:txBody>
      </p:sp>
    </p:spTree>
    <p:extLst>
      <p:ext uri="{BB962C8B-B14F-4D97-AF65-F5344CB8AC3E}">
        <p14:creationId xmlns:p14="http://schemas.microsoft.com/office/powerpoint/2010/main" val="176687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4024-EEE0-DC40-B528-D5AD762A68D0}"/>
              </a:ext>
            </a:extLst>
          </p:cNvPr>
          <p:cNvSpPr>
            <a:spLocks noGrp="1"/>
          </p:cNvSpPr>
          <p:nvPr>
            <p:ph type="title"/>
          </p:nvPr>
        </p:nvSpPr>
        <p:spPr>
          <a:xfrm>
            <a:off x="381000" y="1576706"/>
            <a:ext cx="6598920" cy="3124835"/>
          </a:xfrm>
          <a:prstGeom prst="rect">
            <a:avLst/>
          </a:prstGeom>
        </p:spPr>
        <p:txBody>
          <a:bodyPr/>
          <a:lstStyle>
            <a:lvl1pPr>
              <a:defRPr b="1" i="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r>
              <a:rPr lang="en-US" dirty="0"/>
              <a:t>Click to edit Master title style</a:t>
            </a:r>
          </a:p>
        </p:txBody>
      </p:sp>
    </p:spTree>
    <p:extLst>
      <p:ext uri="{BB962C8B-B14F-4D97-AF65-F5344CB8AC3E}">
        <p14:creationId xmlns:p14="http://schemas.microsoft.com/office/powerpoint/2010/main" val="295100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7E5AAC-7C6E-4A63-93F5-9F40A3416F55}"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DFA65-A011-47A9-A0B2-074BC48EDF79}" type="slidenum">
              <a:rPr lang="en-US" smtClean="0"/>
              <a:t>‹#›</a:t>
            </a:fld>
            <a:endParaRPr lang="en-US"/>
          </a:p>
        </p:txBody>
      </p:sp>
    </p:spTree>
    <p:extLst>
      <p:ext uri="{BB962C8B-B14F-4D97-AF65-F5344CB8AC3E}">
        <p14:creationId xmlns:p14="http://schemas.microsoft.com/office/powerpoint/2010/main" val="239621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7E5AAC-7C6E-4A63-93F5-9F40A3416F55}"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CDFA65-A011-47A9-A0B2-074BC48EDF79}" type="slidenum">
              <a:rPr lang="en-US" smtClean="0"/>
              <a:t>‹#›</a:t>
            </a:fld>
            <a:endParaRPr lang="en-US"/>
          </a:p>
        </p:txBody>
      </p:sp>
    </p:spTree>
    <p:extLst>
      <p:ext uri="{BB962C8B-B14F-4D97-AF65-F5344CB8AC3E}">
        <p14:creationId xmlns:p14="http://schemas.microsoft.com/office/powerpoint/2010/main" val="17715627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90C6132-39F6-844C-870A-E1823458DCAB}"/>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822799554"/>
      </p:ext>
    </p:extLst>
  </p:cSld>
  <p:clrMap bg1="lt1" tx1="dk1" bg2="lt2" tx2="dk2" accent1="accent1" accent2="accent2" accent3="accent3" accent4="accent4" accent5="accent5" accent6="accent6" hlink="hlink" folHlink="folHlink"/>
  <p:sldLayoutIdLst>
    <p:sldLayoutId id="214748366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9CBDB2-7343-EE47-9C7A-673AAA3A63F6}"/>
              </a:ext>
            </a:extLst>
          </p:cNvPr>
          <p:cNvPicPr>
            <a:picLocks noChangeAspect="1"/>
          </p:cNvPicPr>
          <p:nvPr userDrawn="1"/>
        </p:nvPicPr>
        <p:blipFill>
          <a:blip r:embed="rId5"/>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48B93871-CE55-594D-BF02-62C95185827C}"/>
              </a:ext>
            </a:extLst>
          </p:cNvPr>
          <p:cNvPicPr>
            <a:picLocks noChangeAspect="1"/>
          </p:cNvPicPr>
          <p:nvPr userDrawn="1"/>
        </p:nvPicPr>
        <p:blipFill>
          <a:blip r:embed="rId6"/>
          <a:stretch>
            <a:fillRect/>
          </a:stretch>
        </p:blipFill>
        <p:spPr>
          <a:xfrm>
            <a:off x="7430347" y="6355080"/>
            <a:ext cx="4605867" cy="381000"/>
          </a:xfrm>
          <a:prstGeom prst="rect">
            <a:avLst/>
          </a:prstGeom>
        </p:spPr>
      </p:pic>
    </p:spTree>
    <p:extLst>
      <p:ext uri="{BB962C8B-B14F-4D97-AF65-F5344CB8AC3E}">
        <p14:creationId xmlns:p14="http://schemas.microsoft.com/office/powerpoint/2010/main" val="26834756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A18194-39A7-4333-B3A4-CB539412A248}"/>
              </a:ext>
            </a:extLst>
          </p:cNvPr>
          <p:cNvSpPr/>
          <p:nvPr/>
        </p:nvSpPr>
        <p:spPr>
          <a:xfrm>
            <a:off x="10229851" y="1444487"/>
            <a:ext cx="1790699" cy="4929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F7C495-B2EE-4CD9-888A-956CCC44CF8D}"/>
              </a:ext>
            </a:extLst>
          </p:cNvPr>
          <p:cNvSpPr>
            <a:spLocks noGrp="1"/>
          </p:cNvSpPr>
          <p:nvPr>
            <p:ph type="title"/>
          </p:nvPr>
        </p:nvSpPr>
        <p:spPr/>
        <p:txBody>
          <a:bodyPr/>
          <a:lstStyle/>
          <a:p>
            <a:r>
              <a:rPr lang="en-US" dirty="0"/>
              <a:t>SHAPE Curves - Why</a:t>
            </a:r>
          </a:p>
        </p:txBody>
      </p:sp>
      <p:sp>
        <p:nvSpPr>
          <p:cNvPr id="3" name="Title 1">
            <a:extLst>
              <a:ext uri="{FF2B5EF4-FFF2-40B4-BE49-F238E27FC236}">
                <a16:creationId xmlns:a16="http://schemas.microsoft.com/office/drawing/2014/main" id="{C7383F1F-3847-4CD1-83D1-48580C377A6E}"/>
              </a:ext>
            </a:extLst>
          </p:cNvPr>
          <p:cNvSpPr txBox="1">
            <a:spLocks/>
          </p:cNvSpPr>
          <p:nvPr/>
        </p:nvSpPr>
        <p:spPr>
          <a:xfrm>
            <a:off x="2533651" y="98338"/>
            <a:ext cx="9801224" cy="770731"/>
          </a:xfrm>
          <a:prstGeom prst="rect">
            <a:avLst/>
          </a:prstGeom>
        </p:spPr>
        <p:txBody>
          <a:bodyPr/>
          <a:lstStyle>
            <a:lvl1pPr algn="l" defTabSz="914400" rtl="0" eaLnBrk="1" latinLnBrk="0" hangingPunct="1">
              <a:lnSpc>
                <a:spcPct val="90000"/>
              </a:lnSpc>
              <a:spcBef>
                <a:spcPct val="0"/>
              </a:spcBef>
              <a:buNone/>
              <a:defRPr sz="4000" b="1" i="0" kern="1200">
                <a:solidFill>
                  <a:srgbClr val="0C6C55"/>
                </a:solidFill>
                <a:latin typeface="Arial" panose="020B0604020202020204" pitchFamily="34" charset="0"/>
                <a:ea typeface="+mj-ea"/>
                <a:cs typeface="Arial" panose="020B0604020202020204" pitchFamily="34" charset="0"/>
              </a:defRPr>
            </a:lvl1pPr>
          </a:lstStyle>
          <a:p>
            <a:r>
              <a:rPr lang="en-US" sz="3200" dirty="0">
                <a:solidFill>
                  <a:schemeClr val="bg1"/>
                </a:solidFill>
              </a:rPr>
              <a:t>Soil Health Assessment Protocol and Evaluation</a:t>
            </a:r>
            <a:endPar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2B76A5C-076D-4B25-91EC-22E7530F38DC}"/>
              </a:ext>
            </a:extLst>
          </p:cNvPr>
          <p:cNvPicPr/>
          <p:nvPr/>
        </p:nvPicPr>
        <p:blipFill rotWithShape="1">
          <a:blip r:embed="rId2" cstate="print">
            <a:extLst>
              <a:ext uri="{28A0092B-C50C-407E-A947-70E740481C1C}">
                <a14:useLocalDpi xmlns:a14="http://schemas.microsoft.com/office/drawing/2010/main" val="0"/>
              </a:ext>
            </a:extLst>
          </a:blip>
          <a:srcRect l="33102" t="18560" r="2842" b="3791"/>
          <a:stretch/>
        </p:blipFill>
        <p:spPr>
          <a:xfrm>
            <a:off x="7724775" y="907999"/>
            <a:ext cx="4219576" cy="3711971"/>
          </a:xfrm>
          <a:prstGeom prst="rect">
            <a:avLst/>
          </a:prstGeom>
        </p:spPr>
      </p:pic>
      <p:sp>
        <p:nvSpPr>
          <p:cNvPr id="6" name="Rectangle 5">
            <a:extLst>
              <a:ext uri="{FF2B5EF4-FFF2-40B4-BE49-F238E27FC236}">
                <a16:creationId xmlns:a16="http://schemas.microsoft.com/office/drawing/2014/main" id="{F2938D5C-9A17-4971-9939-70397AA0EEC2}"/>
              </a:ext>
            </a:extLst>
          </p:cNvPr>
          <p:cNvSpPr/>
          <p:nvPr/>
        </p:nvSpPr>
        <p:spPr>
          <a:xfrm>
            <a:off x="314326" y="1648756"/>
            <a:ext cx="7600949" cy="4832092"/>
          </a:xfrm>
          <a:prstGeom prst="rect">
            <a:avLst/>
          </a:prstGeom>
        </p:spPr>
        <p:txBody>
          <a:bodyPr wrap="square">
            <a:spAutoFit/>
          </a:bodyPr>
          <a:lstStyle/>
          <a:p>
            <a:pPr marL="342900" indent="-342900">
              <a:buFont typeface="Arial" panose="020B0604020202020204" pitchFamily="34" charset="0"/>
              <a:buChar char="•"/>
            </a:pPr>
            <a:r>
              <a:rPr lang="en-US" sz="2800" dirty="0"/>
              <a:t>Soil health is measured with dynamic soil properties (DSPs), soil properties that change with land use and management</a:t>
            </a:r>
          </a:p>
          <a:p>
            <a:pPr marL="342900" indent="-342900">
              <a:buFont typeface="Arial" panose="020B0604020202020204" pitchFamily="34" charset="0"/>
              <a:buChar char="•"/>
            </a:pPr>
            <a:r>
              <a:rPr lang="en-US" sz="2800" dirty="0"/>
              <a:t>SHAPE curves are an interpretation of DSPs/soil health indicators developed by ARS, NRCS and University of Missouri scientists (Nunes et al; in press).</a:t>
            </a:r>
          </a:p>
          <a:p>
            <a:pPr marL="342900" indent="-342900">
              <a:buFont typeface="Arial" panose="020B0604020202020204" pitchFamily="34" charset="0"/>
              <a:buChar char="•"/>
            </a:pPr>
            <a:r>
              <a:rPr lang="en-US" sz="2800" dirty="0"/>
              <a:t>Soil organic carbon was selected for the first SHAPE curve as it is a key indicator of soil health, reflecting multiple soil functions and ecosystem services. </a:t>
            </a:r>
          </a:p>
        </p:txBody>
      </p:sp>
      <p:sp>
        <p:nvSpPr>
          <p:cNvPr id="7" name="TextBox 6">
            <a:extLst>
              <a:ext uri="{FF2B5EF4-FFF2-40B4-BE49-F238E27FC236}">
                <a16:creationId xmlns:a16="http://schemas.microsoft.com/office/drawing/2014/main" id="{15A0E7E6-9103-4AC9-A703-E513E3EC5F19}"/>
              </a:ext>
            </a:extLst>
          </p:cNvPr>
          <p:cNvSpPr txBox="1"/>
          <p:nvPr/>
        </p:nvSpPr>
        <p:spPr>
          <a:xfrm>
            <a:off x="8039100" y="4629150"/>
            <a:ext cx="3638550" cy="1754326"/>
          </a:xfrm>
          <a:prstGeom prst="rect">
            <a:avLst/>
          </a:prstGeom>
          <a:noFill/>
        </p:spPr>
        <p:txBody>
          <a:bodyPr wrap="square" rtlCol="0">
            <a:spAutoFit/>
          </a:bodyPr>
          <a:lstStyle/>
          <a:p>
            <a:r>
              <a:rPr lang="en-US" dirty="0"/>
              <a:t>This is a screenshot from an early implementation of the SHAPE curve and score based on user inputs.  The DSP Hub will automate SHAPE scores for soil organic carbon values input from various data sources.</a:t>
            </a:r>
          </a:p>
        </p:txBody>
      </p:sp>
    </p:spTree>
    <p:extLst>
      <p:ext uri="{BB962C8B-B14F-4D97-AF65-F5344CB8AC3E}">
        <p14:creationId xmlns:p14="http://schemas.microsoft.com/office/powerpoint/2010/main" val="171696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A18194-39A7-4333-B3A4-CB539412A248}"/>
              </a:ext>
            </a:extLst>
          </p:cNvPr>
          <p:cNvSpPr/>
          <p:nvPr/>
        </p:nvSpPr>
        <p:spPr>
          <a:xfrm>
            <a:off x="10229851" y="1444487"/>
            <a:ext cx="1790699" cy="4929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F7C495-B2EE-4CD9-888A-956CCC44CF8D}"/>
              </a:ext>
            </a:extLst>
          </p:cNvPr>
          <p:cNvSpPr>
            <a:spLocks noGrp="1"/>
          </p:cNvSpPr>
          <p:nvPr>
            <p:ph type="title"/>
          </p:nvPr>
        </p:nvSpPr>
        <p:spPr/>
        <p:txBody>
          <a:bodyPr/>
          <a:lstStyle/>
          <a:p>
            <a:r>
              <a:rPr lang="en-US" dirty="0"/>
              <a:t>SHAPE Curves - How</a:t>
            </a:r>
          </a:p>
        </p:txBody>
      </p:sp>
      <p:sp>
        <p:nvSpPr>
          <p:cNvPr id="3" name="Title 1">
            <a:extLst>
              <a:ext uri="{FF2B5EF4-FFF2-40B4-BE49-F238E27FC236}">
                <a16:creationId xmlns:a16="http://schemas.microsoft.com/office/drawing/2014/main" id="{C7383F1F-3847-4CD1-83D1-48580C377A6E}"/>
              </a:ext>
            </a:extLst>
          </p:cNvPr>
          <p:cNvSpPr txBox="1">
            <a:spLocks/>
          </p:cNvSpPr>
          <p:nvPr/>
        </p:nvSpPr>
        <p:spPr>
          <a:xfrm>
            <a:off x="2533651" y="98338"/>
            <a:ext cx="9801224" cy="770731"/>
          </a:xfrm>
          <a:prstGeom prst="rect">
            <a:avLst/>
          </a:prstGeom>
        </p:spPr>
        <p:txBody>
          <a:bodyPr/>
          <a:lstStyle>
            <a:lvl1pPr algn="l" defTabSz="914400" rtl="0" eaLnBrk="1" latinLnBrk="0" hangingPunct="1">
              <a:lnSpc>
                <a:spcPct val="90000"/>
              </a:lnSpc>
              <a:spcBef>
                <a:spcPct val="0"/>
              </a:spcBef>
              <a:buNone/>
              <a:defRPr sz="4000" b="1" i="0" kern="1200">
                <a:solidFill>
                  <a:srgbClr val="0C6C55"/>
                </a:solidFill>
                <a:latin typeface="Arial" panose="020B0604020202020204" pitchFamily="34" charset="0"/>
                <a:ea typeface="+mj-ea"/>
                <a:cs typeface="Arial" panose="020B0604020202020204" pitchFamily="34" charset="0"/>
              </a:defRPr>
            </a:lvl1pPr>
          </a:lstStyle>
          <a:p>
            <a:r>
              <a:rPr lang="en-US" sz="3200" dirty="0">
                <a:solidFill>
                  <a:schemeClr val="bg1"/>
                </a:solidFill>
              </a:rPr>
              <a:t>Soil Health Assessment Protocol and Evaluation</a:t>
            </a:r>
            <a:endParaRPr lang="en-US" alt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2B76A5C-076D-4B25-91EC-22E7530F38DC}"/>
              </a:ext>
            </a:extLst>
          </p:cNvPr>
          <p:cNvPicPr/>
          <p:nvPr/>
        </p:nvPicPr>
        <p:blipFill rotWithShape="1">
          <a:blip r:embed="rId2" cstate="print">
            <a:extLst>
              <a:ext uri="{28A0092B-C50C-407E-A947-70E740481C1C}">
                <a14:useLocalDpi xmlns:a14="http://schemas.microsoft.com/office/drawing/2010/main" val="0"/>
              </a:ext>
            </a:extLst>
          </a:blip>
          <a:srcRect l="33102" t="18560" r="2842" b="3791"/>
          <a:stretch/>
        </p:blipFill>
        <p:spPr>
          <a:xfrm>
            <a:off x="7724775" y="907999"/>
            <a:ext cx="4219576" cy="3711971"/>
          </a:xfrm>
          <a:prstGeom prst="rect">
            <a:avLst/>
          </a:prstGeom>
        </p:spPr>
      </p:pic>
      <p:sp>
        <p:nvSpPr>
          <p:cNvPr id="6" name="Rectangle 5">
            <a:extLst>
              <a:ext uri="{FF2B5EF4-FFF2-40B4-BE49-F238E27FC236}">
                <a16:creationId xmlns:a16="http://schemas.microsoft.com/office/drawing/2014/main" id="{F2938D5C-9A17-4971-9939-70397AA0EEC2}"/>
              </a:ext>
            </a:extLst>
          </p:cNvPr>
          <p:cNvSpPr/>
          <p:nvPr/>
        </p:nvSpPr>
        <p:spPr>
          <a:xfrm>
            <a:off x="314326" y="1578770"/>
            <a:ext cx="7600949" cy="4401205"/>
          </a:xfrm>
          <a:prstGeom prst="rect">
            <a:avLst/>
          </a:prstGeom>
        </p:spPr>
        <p:txBody>
          <a:bodyPr wrap="square">
            <a:spAutoFit/>
          </a:bodyPr>
          <a:lstStyle/>
          <a:p>
            <a:pPr marL="342900" indent="-342900">
              <a:buFont typeface="Arial" panose="020B0604020202020204" pitchFamily="34" charset="0"/>
              <a:buChar char="•"/>
            </a:pPr>
            <a:r>
              <a:rPr lang="en-US" sz="2800" dirty="0"/>
              <a:t>A SHAPE Curve is developed for groups of similar soils using:</a:t>
            </a:r>
          </a:p>
          <a:p>
            <a:pPr marL="800100" lvl="1" indent="-342900">
              <a:buFont typeface="Arial" panose="020B0604020202020204" pitchFamily="34" charset="0"/>
              <a:buChar char="•"/>
            </a:pPr>
            <a:r>
              <a:rPr lang="en-US" sz="2800" dirty="0"/>
              <a:t>Existing soil organic carbon data</a:t>
            </a:r>
          </a:p>
          <a:p>
            <a:pPr marL="800100" lvl="1" indent="-342900">
              <a:buFont typeface="Arial" panose="020B0604020202020204" pitchFamily="34" charset="0"/>
              <a:buChar char="•"/>
            </a:pPr>
            <a:r>
              <a:rPr lang="en-US" sz="2800" dirty="0"/>
              <a:t>Climate data</a:t>
            </a:r>
          </a:p>
          <a:p>
            <a:pPr marL="800100" lvl="1" indent="-342900">
              <a:buFont typeface="Arial" panose="020B0604020202020204" pitchFamily="34" charset="0"/>
              <a:buChar char="•"/>
            </a:pPr>
            <a:r>
              <a:rPr lang="en-US" sz="2800" dirty="0"/>
              <a:t>Soil survey information</a:t>
            </a:r>
          </a:p>
          <a:p>
            <a:pPr marL="342900" indent="-342900">
              <a:buFont typeface="Arial" panose="020B0604020202020204" pitchFamily="34" charset="0"/>
              <a:buChar char="•"/>
            </a:pPr>
            <a:r>
              <a:rPr lang="en-US" sz="2800" dirty="0"/>
              <a:t>A “SHAPE Score” between 0 and 1 is assigned for each input DSP</a:t>
            </a:r>
          </a:p>
          <a:p>
            <a:pPr marL="342900" indent="-342900">
              <a:buFont typeface="Arial" panose="020B0604020202020204" pitchFamily="34" charset="0"/>
              <a:buChar char="•"/>
            </a:pPr>
            <a:r>
              <a:rPr lang="en-US" sz="2800" dirty="0"/>
              <a:t>The score allows robust statistical analysis on the impacts of soil health adoption for many kinds of soils, land uses </a:t>
            </a:r>
            <a:r>
              <a:rPr lang="en-US" sz="2800"/>
              <a:t>and regions</a:t>
            </a:r>
            <a:endParaRPr lang="en-US" sz="2800" dirty="0"/>
          </a:p>
        </p:txBody>
      </p:sp>
      <p:sp>
        <p:nvSpPr>
          <p:cNvPr id="7" name="TextBox 6">
            <a:extLst>
              <a:ext uri="{FF2B5EF4-FFF2-40B4-BE49-F238E27FC236}">
                <a16:creationId xmlns:a16="http://schemas.microsoft.com/office/drawing/2014/main" id="{15A0E7E6-9103-4AC9-A703-E513E3EC5F19}"/>
              </a:ext>
            </a:extLst>
          </p:cNvPr>
          <p:cNvSpPr txBox="1"/>
          <p:nvPr/>
        </p:nvSpPr>
        <p:spPr>
          <a:xfrm>
            <a:off x="8039100" y="4629150"/>
            <a:ext cx="3638550" cy="1754326"/>
          </a:xfrm>
          <a:prstGeom prst="rect">
            <a:avLst/>
          </a:prstGeom>
          <a:noFill/>
        </p:spPr>
        <p:txBody>
          <a:bodyPr wrap="square" rtlCol="0">
            <a:spAutoFit/>
          </a:bodyPr>
          <a:lstStyle/>
          <a:p>
            <a:r>
              <a:rPr lang="en-US" dirty="0"/>
              <a:t>This is a screenshot from an early implementation of the SHAPE curve and score based on user inputs.  The DSP Hub will automate SHAPE scores for soil organic carbon values input from various data sources.</a:t>
            </a:r>
          </a:p>
        </p:txBody>
      </p:sp>
    </p:spTree>
    <p:extLst>
      <p:ext uri="{BB962C8B-B14F-4D97-AF65-F5344CB8AC3E}">
        <p14:creationId xmlns:p14="http://schemas.microsoft.com/office/powerpoint/2010/main" val="107122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ustom Design">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87807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6420</TotalTime>
  <Words>231</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Arial</vt:lpstr>
      <vt:lpstr>Calibri</vt:lpstr>
      <vt:lpstr>Calibri Light</vt:lpstr>
      <vt:lpstr>Open Sans Extrabold</vt:lpstr>
      <vt:lpstr>1_Custom Design</vt:lpstr>
      <vt:lpstr>Custom Design</vt:lpstr>
      <vt:lpstr>SHAPE Curves - Why</vt:lpstr>
      <vt:lpstr>SHAPE Curves - How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OPO Confidence Analysis</dc:title>
  <dc:creator>Morton, Laura - FPAC-BC, Scarborough, ME</dc:creator>
  <cp:lastModifiedBy>Wills, Skye - NRCS, Lincoln, NE</cp:lastModifiedBy>
  <cp:revision>232</cp:revision>
  <dcterms:created xsi:type="dcterms:W3CDTF">2020-06-09T12:42:18Z</dcterms:created>
  <dcterms:modified xsi:type="dcterms:W3CDTF">2021-01-12T22:46:06Z</dcterms:modified>
</cp:coreProperties>
</file>