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1181" r:id="rId5"/>
    <p:sldId id="2769" r:id="rId6"/>
    <p:sldId id="2771" r:id="rId7"/>
    <p:sldId id="27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318" autoAdjust="0"/>
  </p:normalViewPr>
  <p:slideViewPr>
    <p:cSldViewPr snapToGrid="0">
      <p:cViewPr varScale="1">
        <p:scale>
          <a:sx n="64" d="100"/>
          <a:sy n="64" d="100"/>
        </p:scale>
        <p:origin x="130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953BD-19AA-4268-A500-AF647B242CD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2B0AA-04E8-46BF-92D8-71962D34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3:02</a:t>
            </a:r>
          </a:p>
          <a:p>
            <a:endParaRPr lang="en-US" dirty="0"/>
          </a:p>
          <a:p>
            <a:r>
              <a:rPr lang="en-US" dirty="0"/>
              <a:t>5min   [30-40min in finish here]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BD3564-BA70-487D-809A-030C0B32E9F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438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SH-OFDT: Soil Health On Farm Demonstration Trials (targeted CIG funding in 2018 Farm Bill)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CR-LMOD: Conservation Resources – Land Management Operations Database (used by R2, WEPS and other models)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SHI: Soil Health Institute –NGOs working in this arena (Wayne Honeycutt is the CEO)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2B0AA-04E8-46BF-92D8-71962D34A3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23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SH-OFDT: Soil Health On Farm Demonstration Trials (targeted CIG funding in 2018 Farm Bill)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CR-LMOD: Conservation Resources – Land Management Operations Database (used by R2, WEPS and other models)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SHI: Soil Health Institute –  NGOs working in this arena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2B0AA-04E8-46BF-92D8-71962D34A3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9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529D"/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 sz="2200">
                <a:solidFill>
                  <a:srgbClr val="00594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3006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1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16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87" y="1600201"/>
            <a:ext cx="9081477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9534770" y="1609970"/>
            <a:ext cx="2490500" cy="3978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612926" y="2413000"/>
            <a:ext cx="2347217" cy="3067050"/>
          </a:xfrm>
        </p:spPr>
        <p:txBody>
          <a:bodyPr>
            <a:normAutofit/>
          </a:bodyPr>
          <a:lstStyle>
            <a:lvl1pPr algn="l">
              <a:defRPr sz="1000" b="0">
                <a:solidFill>
                  <a:schemeClr val="tx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Fifth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9611499" y="1709739"/>
            <a:ext cx="2349624" cy="615339"/>
          </a:xfrm>
        </p:spPr>
        <p:txBody>
          <a:bodyPr>
            <a:noAutofit/>
          </a:bodyPr>
          <a:lstStyle>
            <a:lvl1pPr>
              <a:defRPr sz="1200">
                <a:solidFill>
                  <a:srgbClr val="139AB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215" y="632362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C9244-15B3-8F40-A6D8-795DD2FF1F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47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BBA4-2FB7-E041-9F77-F485B959AB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1450" y="808039"/>
            <a:ext cx="10058401" cy="770731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rgbClr val="0C6C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47813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1971"/>
            <a:ext cx="5181600" cy="49549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1971"/>
            <a:ext cx="5181600" cy="49549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5069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578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74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NLY - No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F65AAF-E482-4A31-8B71-F4F9BBEC69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673" y="149567"/>
            <a:ext cx="1828800" cy="53147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A260F8C-D610-434B-8D67-2124F81DE0B3}"/>
              </a:ext>
            </a:extLst>
          </p:cNvPr>
          <p:cNvGrpSpPr/>
          <p:nvPr userDrawn="1"/>
        </p:nvGrpSpPr>
        <p:grpSpPr>
          <a:xfrm>
            <a:off x="221676" y="1143000"/>
            <a:ext cx="6044033" cy="4572000"/>
            <a:chOff x="166255" y="1143000"/>
            <a:chExt cx="4533025" cy="4572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E2EDBD6-65BF-4A90-8E69-DB1DAB3ECB54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166255" y="1143000"/>
              <a:ext cx="4533025" cy="4572000"/>
              <a:chOff x="102644" y="649691"/>
              <a:chExt cx="4993023" cy="5035953"/>
            </a:xfrm>
          </p:grpSpPr>
          <p:pic>
            <p:nvPicPr>
              <p:cNvPr id="15" name="Picture 14" descr="A close up of a logo&#10;&#10;Description generated with high confidence">
                <a:extLst>
                  <a:ext uri="{FF2B5EF4-FFF2-40B4-BE49-F238E27FC236}">
                    <a16:creationId xmlns:a16="http://schemas.microsoft.com/office/drawing/2014/main" id="{04E4019D-6D69-4B65-AE5D-828DB4ADF3B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5801" y="843297"/>
                <a:ext cx="4816257" cy="4694327"/>
              </a:xfrm>
              <a:prstGeom prst="ellipse">
                <a:avLst/>
              </a:prstGeom>
            </p:spPr>
          </p:pic>
          <p:sp>
            <p:nvSpPr>
              <p:cNvPr id="19" name="Circle: Hollow 18">
                <a:extLst>
                  <a:ext uri="{FF2B5EF4-FFF2-40B4-BE49-F238E27FC236}">
                    <a16:creationId xmlns:a16="http://schemas.microsoft.com/office/drawing/2014/main" id="{68319B6B-E8BF-420E-A876-4CFDBDABD7A8}"/>
                  </a:ext>
                </a:extLst>
              </p:cNvPr>
              <p:cNvSpPr/>
              <p:nvPr userDrawn="1"/>
            </p:nvSpPr>
            <p:spPr>
              <a:xfrm>
                <a:off x="102644" y="649691"/>
                <a:ext cx="4993023" cy="5035953"/>
              </a:xfrm>
              <a:prstGeom prst="donut">
                <a:avLst>
                  <a:gd name="adj" fmla="val 432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952F639-74DB-4B70-9F4B-0A0532B27A14}"/>
                </a:ext>
              </a:extLst>
            </p:cNvPr>
            <p:cNvSpPr/>
            <p:nvPr userDrawn="1"/>
          </p:nvSpPr>
          <p:spPr>
            <a:xfrm rot="20363063">
              <a:off x="1342286" y="1654924"/>
              <a:ext cx="931025" cy="207818"/>
            </a:xfrm>
            <a:prstGeom prst="roundRect">
              <a:avLst/>
            </a:prstGeom>
            <a:solidFill>
              <a:srgbClr val="C49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0447F89-04D3-4CA0-99C6-651341D0E731}"/>
                </a:ext>
              </a:extLst>
            </p:cNvPr>
            <p:cNvSpPr/>
            <p:nvPr userDrawn="1"/>
          </p:nvSpPr>
          <p:spPr>
            <a:xfrm rot="18642625">
              <a:off x="691820" y="2094314"/>
              <a:ext cx="931025" cy="202895"/>
            </a:xfrm>
            <a:prstGeom prst="roundRect">
              <a:avLst/>
            </a:prstGeom>
            <a:solidFill>
              <a:srgbClr val="C49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8E3BBAB-FAB7-4AF5-A3E8-93F5214F9EB0}"/>
                </a:ext>
              </a:extLst>
            </p:cNvPr>
            <p:cNvSpPr/>
            <p:nvPr userDrawn="1"/>
          </p:nvSpPr>
          <p:spPr>
            <a:xfrm rot="16920123">
              <a:off x="253547" y="2848147"/>
              <a:ext cx="931025" cy="207818"/>
            </a:xfrm>
            <a:prstGeom prst="roundRect">
              <a:avLst/>
            </a:prstGeom>
            <a:solidFill>
              <a:srgbClr val="C49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6CFA75C-C834-465D-A310-203551E99495}"/>
                </a:ext>
              </a:extLst>
            </p:cNvPr>
            <p:cNvSpPr/>
            <p:nvPr userDrawn="1"/>
          </p:nvSpPr>
          <p:spPr>
            <a:xfrm rot="1671235">
              <a:off x="2685008" y="1759526"/>
              <a:ext cx="1172094" cy="206437"/>
            </a:xfrm>
            <a:prstGeom prst="roundRect">
              <a:avLst/>
            </a:prstGeom>
            <a:solidFill>
              <a:srgbClr val="CAB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0B75F6D-CCAD-46A0-AC66-A430128F3EBA}"/>
                </a:ext>
              </a:extLst>
            </p:cNvPr>
            <p:cNvSpPr/>
            <p:nvPr userDrawn="1"/>
          </p:nvSpPr>
          <p:spPr>
            <a:xfrm rot="3633964">
              <a:off x="3386327" y="2420750"/>
              <a:ext cx="1172094" cy="206437"/>
            </a:xfrm>
            <a:prstGeom prst="roundRect">
              <a:avLst/>
            </a:prstGeom>
            <a:solidFill>
              <a:srgbClr val="CAB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60CE8F-65C0-4423-8E4D-25FFDFBC6DBB}"/>
                </a:ext>
              </a:extLst>
            </p:cNvPr>
            <p:cNvSpPr/>
            <p:nvPr userDrawn="1"/>
          </p:nvSpPr>
          <p:spPr>
            <a:xfrm rot="2503180">
              <a:off x="2966869" y="1916775"/>
              <a:ext cx="1172094" cy="206437"/>
            </a:xfrm>
            <a:prstGeom prst="roundRect">
              <a:avLst/>
            </a:prstGeom>
            <a:solidFill>
              <a:srgbClr val="CAB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4872E05-8499-4455-8D42-54E9D5A77E50}"/>
                </a:ext>
              </a:extLst>
            </p:cNvPr>
            <p:cNvSpPr/>
            <p:nvPr userDrawn="1"/>
          </p:nvSpPr>
          <p:spPr>
            <a:xfrm rot="1671235">
              <a:off x="930165" y="4889340"/>
              <a:ext cx="1172094" cy="206437"/>
            </a:xfrm>
            <a:prstGeom prst="roundRect">
              <a:avLst>
                <a:gd name="adj" fmla="val 2426"/>
              </a:avLst>
            </a:prstGeom>
            <a:solidFill>
              <a:srgbClr val="C3B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443C14C-6888-4D1F-9072-B3933243427F}"/>
                </a:ext>
              </a:extLst>
            </p:cNvPr>
            <p:cNvSpPr/>
            <p:nvPr userDrawn="1"/>
          </p:nvSpPr>
          <p:spPr>
            <a:xfrm rot="3797512">
              <a:off x="331451" y="4301280"/>
              <a:ext cx="1172094" cy="206437"/>
            </a:xfrm>
            <a:prstGeom prst="roundRect">
              <a:avLst/>
            </a:prstGeom>
            <a:solidFill>
              <a:srgbClr val="C3B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C05D65A-8FD0-45BA-BC22-A8105CF24FCC}"/>
                </a:ext>
              </a:extLst>
            </p:cNvPr>
            <p:cNvSpPr/>
            <p:nvPr userDrawn="1"/>
          </p:nvSpPr>
          <p:spPr>
            <a:xfrm rot="2577720">
              <a:off x="577621" y="4599078"/>
              <a:ext cx="1172094" cy="153958"/>
            </a:xfrm>
            <a:prstGeom prst="roundRect">
              <a:avLst/>
            </a:prstGeom>
            <a:solidFill>
              <a:srgbClr val="C3B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7A4FD5D-B827-40A6-BC2F-ADBA96D3B30D}"/>
                </a:ext>
              </a:extLst>
            </p:cNvPr>
            <p:cNvSpPr/>
            <p:nvPr userDrawn="1"/>
          </p:nvSpPr>
          <p:spPr>
            <a:xfrm rot="7144258">
              <a:off x="3341840" y="4326971"/>
              <a:ext cx="1172094" cy="206437"/>
            </a:xfrm>
            <a:prstGeom prst="roundRect">
              <a:avLst/>
            </a:prstGeom>
            <a:solidFill>
              <a:srgbClr val="9C86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A39ABD8-202F-4BBB-9FDA-796F6DA75B42}"/>
                </a:ext>
              </a:extLst>
            </p:cNvPr>
            <p:cNvSpPr/>
            <p:nvPr userDrawn="1"/>
          </p:nvSpPr>
          <p:spPr>
            <a:xfrm rot="8459618">
              <a:off x="2836307" y="4812999"/>
              <a:ext cx="1172094" cy="206437"/>
            </a:xfrm>
            <a:prstGeom prst="roundRect">
              <a:avLst/>
            </a:prstGeom>
            <a:solidFill>
              <a:srgbClr val="9C86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0D07777-A3E6-4D33-B9E1-825EA2CAD5A6}"/>
                </a:ext>
              </a:extLst>
            </p:cNvPr>
            <p:cNvSpPr/>
            <p:nvPr userDrawn="1"/>
          </p:nvSpPr>
          <p:spPr>
            <a:xfrm rot="11653035">
              <a:off x="1479546" y="5055083"/>
              <a:ext cx="803035" cy="99186"/>
            </a:xfrm>
            <a:prstGeom prst="roundRect">
              <a:avLst/>
            </a:prstGeom>
            <a:solidFill>
              <a:srgbClr val="C3B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A39E3D30-AB6A-47CB-87F2-C2502755D1B6}"/>
              </a:ext>
            </a:extLst>
          </p:cNvPr>
          <p:cNvSpPr/>
          <p:nvPr userDrawn="1"/>
        </p:nvSpPr>
        <p:spPr>
          <a:xfrm>
            <a:off x="2258264" y="2769589"/>
            <a:ext cx="1983089" cy="1368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 descr="A group of people standing in a garden&#10;&#10;Description generated with very high confidence">
            <a:extLst>
              <a:ext uri="{FF2B5EF4-FFF2-40B4-BE49-F238E27FC236}">
                <a16:creationId xmlns:a16="http://schemas.microsoft.com/office/drawing/2014/main" id="{7AC14C16-F48D-430F-899D-0EC00A5D85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916" y="2808347"/>
            <a:ext cx="1706880" cy="1280160"/>
          </a:xfrm>
          <a:prstGeom prst="ellipse">
            <a:avLst/>
          </a:prstGeom>
          <a:ln w="28575" cap="rnd">
            <a:solidFill>
              <a:srgbClr val="C8C6BD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80476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286" y="779401"/>
            <a:ext cx="1184291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129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469" y="635000"/>
            <a:ext cx="10972800" cy="806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87" y="1600201"/>
            <a:ext cx="1017563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0746155" y="1609726"/>
            <a:ext cx="1265604" cy="379266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215" y="632362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C9244-15B3-8F40-A6D8-795DD2FF1F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7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87" y="1600201"/>
            <a:ext cx="9081477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9534770" y="1609970"/>
            <a:ext cx="2490500" cy="3978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612926" y="2413000"/>
            <a:ext cx="2347217" cy="3067050"/>
          </a:xfrm>
        </p:spPr>
        <p:txBody>
          <a:bodyPr>
            <a:normAutofit/>
          </a:bodyPr>
          <a:lstStyle>
            <a:lvl1pPr algn="l">
              <a:defRPr sz="1000" b="0">
                <a:solidFill>
                  <a:schemeClr val="tx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Fifth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9611499" y="1709739"/>
            <a:ext cx="2349624" cy="615339"/>
          </a:xfrm>
        </p:spPr>
        <p:txBody>
          <a:bodyPr>
            <a:noAutofit/>
          </a:bodyPr>
          <a:lstStyle>
            <a:lvl1pPr>
              <a:defRPr sz="1200">
                <a:solidFill>
                  <a:srgbClr val="139AB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215" y="632362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C9244-15B3-8F40-A6D8-795DD2FF1F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3D7D-0C0F-4B99-9A9F-0102317CD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418B3-B56E-4B0E-84E3-F823E5100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013"/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380BD-9381-428A-8423-B19A3026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94BF9-25D8-42E1-807A-C178135E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" y="6492880"/>
            <a:ext cx="366868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D767B-EAF7-4E5A-B49B-65FD495F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8A9B-190C-4406-8FA3-47B40BA10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3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4067" y="5949"/>
            <a:ext cx="8959735" cy="842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7156"/>
            <a:ext cx="10515600" cy="502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E55D761-A6B0-4A26-95CE-A6B5BB0D045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673" y="149567"/>
            <a:ext cx="1828800" cy="53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9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594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529D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60000"/>
        <a:buFont typeface="Wingdings" panose="05000000000000000000" pitchFamily="2" charset="2"/>
        <a:buChar char="§"/>
        <a:defRPr sz="240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594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85815" y="666632"/>
            <a:ext cx="8588271" cy="1028857"/>
          </a:xfrm>
        </p:spPr>
        <p:txBody>
          <a:bodyPr>
            <a:noAutofit/>
          </a:bodyPr>
          <a:lstStyle/>
          <a:p>
            <a:r>
              <a:rPr lang="en-US" sz="3200" dirty="0"/>
              <a:t>CIG, DSP Hub, and NASIS modernization database development effort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785814" y="1716102"/>
            <a:ext cx="8588271" cy="4536272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</a:pPr>
            <a:r>
              <a:rPr lang="en-US" dirty="0"/>
              <a:t>Contractors currently working with NRCS/FPAC to develop database for:</a:t>
            </a:r>
          </a:p>
          <a:p>
            <a:pPr marL="800100" lvl="1" indent="-342900">
              <a:spcBef>
                <a:spcPts val="1200"/>
              </a:spcBef>
            </a:pPr>
            <a:r>
              <a:rPr lang="en-US" dirty="0"/>
              <a:t> CIG soil health data.</a:t>
            </a:r>
          </a:p>
          <a:p>
            <a:pPr marL="1257300" lvl="2" indent="-342900">
              <a:spcBef>
                <a:spcPts val="1200"/>
              </a:spcBef>
            </a:pPr>
            <a:r>
              <a:rPr lang="en-US" b="0" dirty="0"/>
              <a:t> On-Farm SH Demo Trials data</a:t>
            </a:r>
          </a:p>
          <a:p>
            <a:pPr marL="800100" lvl="1" indent="-342900">
              <a:spcBef>
                <a:spcPts val="1200"/>
              </a:spcBef>
            </a:pPr>
            <a:r>
              <a:rPr lang="en-US" dirty="0"/>
              <a:t>DSP Hub</a:t>
            </a:r>
          </a:p>
          <a:p>
            <a:pPr marL="1257300" lvl="2" indent="-342900">
              <a:spcBef>
                <a:spcPts val="1200"/>
              </a:spcBef>
            </a:pPr>
            <a:r>
              <a:rPr lang="en-US" dirty="0"/>
              <a:t>Allows for DSP and Soil Health data to be analyzed on a common platform</a:t>
            </a:r>
          </a:p>
          <a:p>
            <a:pPr marL="800100" lvl="1" indent="-342900">
              <a:spcBef>
                <a:spcPts val="1200"/>
              </a:spcBef>
            </a:pPr>
            <a:r>
              <a:rPr lang="en-US" dirty="0"/>
              <a:t>NASIS Modernization</a:t>
            </a:r>
          </a:p>
          <a:p>
            <a:pPr marL="1257300" lvl="2" indent="-342900">
              <a:spcBef>
                <a:spcPts val="1200"/>
              </a:spcBef>
            </a:pPr>
            <a:r>
              <a:rPr lang="en-US" dirty="0"/>
              <a:t>New data fields and choices for SPSD DSP related projects</a:t>
            </a:r>
            <a:br>
              <a:rPr lang="en-US" dirty="0"/>
            </a:br>
            <a:endParaRPr lang="en-US" b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D782984-5820-4B9E-B7EA-841D448C793B}"/>
              </a:ext>
            </a:extLst>
          </p:cNvPr>
          <p:cNvSpPr txBox="1">
            <a:spLocks/>
          </p:cNvSpPr>
          <p:nvPr/>
        </p:nvSpPr>
        <p:spPr>
          <a:xfrm>
            <a:off x="1524001" y="5638362"/>
            <a:ext cx="3807725" cy="62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594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>
                <a:latin typeface="Calibri Light" panose="020F0302020204030204"/>
              </a:rPr>
              <a:t>Brandon Smith</a:t>
            </a:r>
          </a:p>
          <a:p>
            <a:pPr algn="l"/>
            <a:r>
              <a:rPr lang="en-US" sz="1600">
                <a:latin typeface="Calibri Light" panose="020F0302020204030204"/>
              </a:rPr>
              <a:t>Northeast Regional Team Leader, SHD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C96E30E-AC98-4FC2-A833-3A3678513882}"/>
              </a:ext>
            </a:extLst>
          </p:cNvPr>
          <p:cNvSpPr txBox="1">
            <a:spLocks/>
          </p:cNvSpPr>
          <p:nvPr/>
        </p:nvSpPr>
        <p:spPr>
          <a:xfrm>
            <a:off x="1555351" y="6232326"/>
            <a:ext cx="3230464" cy="62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594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>
                <a:latin typeface="Calibri Light" panose="020F0302020204030204"/>
              </a:rPr>
              <a:t>Carl Koch</a:t>
            </a:r>
          </a:p>
          <a:p>
            <a:pPr algn="l"/>
            <a:r>
              <a:rPr lang="en-US" sz="1600">
                <a:latin typeface="Calibri Light" panose="020F0302020204030204"/>
              </a:rPr>
              <a:t>Special Projects Coordinator, SHD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92BACD8-0272-40C0-87CD-315B7D3B205B}"/>
              </a:ext>
            </a:extLst>
          </p:cNvPr>
          <p:cNvSpPr txBox="1">
            <a:spLocks/>
          </p:cNvSpPr>
          <p:nvPr/>
        </p:nvSpPr>
        <p:spPr>
          <a:xfrm>
            <a:off x="5569892" y="6252374"/>
            <a:ext cx="3230464" cy="62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594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Calibri Light" panose="020F0302020204030204"/>
              </a:rPr>
              <a:t>Jason </a:t>
            </a:r>
            <a:r>
              <a:rPr lang="en-US" sz="1600" dirty="0" err="1">
                <a:latin typeface="Calibri Light" panose="020F0302020204030204"/>
              </a:rPr>
              <a:t>Nemececk</a:t>
            </a:r>
            <a:endParaRPr lang="en-US" sz="1600" dirty="0">
              <a:latin typeface="Calibri Light" panose="020F0302020204030204"/>
            </a:endParaRPr>
          </a:p>
          <a:p>
            <a:pPr algn="l"/>
            <a:r>
              <a:rPr lang="en-US" sz="1600" dirty="0">
                <a:latin typeface="Calibri Light" panose="020F0302020204030204"/>
              </a:rPr>
              <a:t>Soil Information Branch, SPSD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169B8EA-C9B7-4963-9BD0-2B843FC4F1FC}"/>
              </a:ext>
            </a:extLst>
          </p:cNvPr>
          <p:cNvSpPr txBox="1">
            <a:spLocks/>
          </p:cNvSpPr>
          <p:nvPr/>
        </p:nvSpPr>
        <p:spPr>
          <a:xfrm>
            <a:off x="5562190" y="5626700"/>
            <a:ext cx="3230464" cy="62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594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Calibri Light" panose="020F0302020204030204"/>
              </a:rPr>
              <a:t>Skye Wills</a:t>
            </a:r>
          </a:p>
          <a:p>
            <a:pPr algn="l"/>
            <a:r>
              <a:rPr lang="en-US" sz="1600" dirty="0">
                <a:latin typeface="Calibri Light" panose="020F0302020204030204"/>
              </a:rPr>
              <a:t>National Research Leader, SPSD</a:t>
            </a:r>
          </a:p>
        </p:txBody>
      </p:sp>
    </p:spTree>
    <p:extLst>
      <p:ext uri="{BB962C8B-B14F-4D97-AF65-F5344CB8AC3E}">
        <p14:creationId xmlns:p14="http://schemas.microsoft.com/office/powerpoint/2010/main" val="244388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BC5949-F4D8-4764-8C44-A6DD3937BA21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1DE03-B4C6-4F61-89E3-8FC746ED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771413"/>
            <a:ext cx="10058401" cy="770731"/>
          </a:xfrm>
        </p:spPr>
        <p:txBody>
          <a:bodyPr/>
          <a:lstStyle/>
          <a:p>
            <a:r>
              <a:rPr lang="en-US" dirty="0"/>
              <a:t>DSP Hub Goal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397A2-63CA-4CDC-B17A-11404FB1FA1C}"/>
              </a:ext>
            </a:extLst>
          </p:cNvPr>
          <p:cNvSpPr txBox="1"/>
          <p:nvPr/>
        </p:nvSpPr>
        <p:spPr>
          <a:xfrm>
            <a:off x="438150" y="1350325"/>
            <a:ext cx="113347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DSP Hub will provide an authoritative source for data and interpretations on soil properties that change rapidly due to land uses and conservation management (aka DSPs). </a:t>
            </a:r>
          </a:p>
          <a:p>
            <a:endParaRPr lang="en-US" sz="3200" dirty="0"/>
          </a:p>
          <a:p>
            <a:r>
              <a:rPr lang="en-US" sz="3200" u="sng" dirty="0"/>
              <a:t>The DSP Hub will deliver three main products: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Authoritative dynamic soil properties data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Custom interpretations curated and approved for specific uses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Official “outcomes” data related to dynamic soil properties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7C88A5-94FC-46B4-A855-857DC76F7E7D}"/>
              </a:ext>
            </a:extLst>
          </p:cNvPr>
          <p:cNvSpPr txBox="1">
            <a:spLocks/>
          </p:cNvSpPr>
          <p:nvPr/>
        </p:nvSpPr>
        <p:spPr>
          <a:xfrm>
            <a:off x="5695950" y="98338"/>
            <a:ext cx="6496051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DSP Hub Strategic/Tactical Plan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1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28065-2545-4E30-B3B3-8202B515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DSP Hub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313F5-C9DA-4FD6-ADFF-D77C1A6FEF7C}"/>
              </a:ext>
            </a:extLst>
          </p:cNvPr>
          <p:cNvSpPr txBox="1"/>
          <p:nvPr/>
        </p:nvSpPr>
        <p:spPr>
          <a:xfrm>
            <a:off x="95693" y="1020779"/>
            <a:ext cx="11334307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Pulls in Data from Multiple Sources</a:t>
            </a:r>
          </a:p>
          <a:p>
            <a:pPr marL="1257300" lvl="2" indent="6350">
              <a:buFont typeface="Arial" panose="020B0604020202020204" pitchFamily="34" charset="0"/>
              <a:buChar char="•"/>
            </a:pPr>
            <a:r>
              <a:rPr lang="en-US" sz="2400" b="1" dirty="0"/>
              <a:t>Soils and Plant Science Division (SPSD) Dynamic Soil Properties (DSP) </a:t>
            </a:r>
          </a:p>
          <a:p>
            <a:pPr marL="1257300" lvl="2" indent="6350">
              <a:buFont typeface="Arial" panose="020B0604020202020204" pitchFamily="34" charset="0"/>
              <a:buChar char="•"/>
            </a:pPr>
            <a:r>
              <a:rPr lang="en-US" sz="2400" b="1" dirty="0"/>
              <a:t>SPSD Lab and Pedon Data Mart</a:t>
            </a:r>
          </a:p>
          <a:p>
            <a:pPr marL="1257300" lvl="2" indent="6350">
              <a:buFont typeface="Arial" panose="020B0604020202020204" pitchFamily="34" charset="0"/>
              <a:buChar char="•"/>
            </a:pPr>
            <a:r>
              <a:rPr lang="en-US" sz="2400" b="1" dirty="0"/>
              <a:t>CIG On-Farm Soil Health Demo Trials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Provides a mechanism to review and accept (</a:t>
            </a:r>
            <a:r>
              <a:rPr lang="en-US" sz="2400" b="1"/>
              <a:t>peer review) DSP </a:t>
            </a:r>
            <a:r>
              <a:rPr lang="en-US" sz="2400" b="1" dirty="0"/>
              <a:t>data from other internal and external sources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DSP4SH cooperator projects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Edge of Field monitoring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Cross-walks with all data collection efforts into a common framework </a:t>
            </a:r>
          </a:p>
          <a:p>
            <a:pPr lvl="2"/>
            <a:r>
              <a:rPr lang="en-US" sz="2400" b="1" dirty="0"/>
              <a:t>(Conservation Resources – Land Management Operations Database (CR-LMOD) etc.)</a:t>
            </a:r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Automates joins with other co-variables (geographic and tabular)</a:t>
            </a:r>
            <a:endParaRPr lang="en-US" sz="2400" dirty="0"/>
          </a:p>
          <a:p>
            <a:r>
              <a:rPr lang="en-US" sz="28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28065-2545-4E30-B3B3-8202B515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DSP Hub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313F5-C9DA-4FD6-ADFF-D77C1A6FEF7C}"/>
              </a:ext>
            </a:extLst>
          </p:cNvPr>
          <p:cNvSpPr txBox="1"/>
          <p:nvPr/>
        </p:nvSpPr>
        <p:spPr>
          <a:xfrm>
            <a:off x="409173" y="927590"/>
            <a:ext cx="8692298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Generates automatic and customizable products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Projects, areas, topics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Maps, graphs, tables, inputs to other tools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Interpretative products (broadly defined)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Soil Health Scores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Aggregation and tests (conservation outcomes)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Seamless reporting for other tools and models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Carbon Accounting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Conservation Outcomes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Soil Health Assessments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Watershed and other landscape level assessments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/>
              <a:t>Economic Reports</a:t>
            </a:r>
            <a:endParaRPr lang="en-US" sz="2400" b="1" dirty="0"/>
          </a:p>
          <a:p>
            <a:r>
              <a:rPr lang="en-US" sz="28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D03D7B529344694E26D6316475127" ma:contentTypeVersion="13" ma:contentTypeDescription="Create a new document." ma:contentTypeScope="" ma:versionID="40cb322becdabc75870ebe01bc933e00">
  <xsd:schema xmlns:xsd="http://www.w3.org/2001/XMLSchema" xmlns:xs="http://www.w3.org/2001/XMLSchema" xmlns:p="http://schemas.microsoft.com/office/2006/metadata/properties" xmlns:ns1="http://schemas.microsoft.com/sharepoint/v3" xmlns:ns3="6bc8c963-b6a5-4beb-b2ac-5c820945a663" xmlns:ns4="b617ec8a-21cc-44cc-a8c7-2e5cb07609fb" targetNamespace="http://schemas.microsoft.com/office/2006/metadata/properties" ma:root="true" ma:fieldsID="810ae6427b2826d69f9c8cd583ddb533" ns1:_="" ns3:_="" ns4:_="">
    <xsd:import namespace="http://schemas.microsoft.com/sharepoint/v3"/>
    <xsd:import namespace="6bc8c963-b6a5-4beb-b2ac-5c820945a663"/>
    <xsd:import namespace="b617ec8a-21cc-44cc-a8c7-2e5cb07609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c8c963-b6a5-4beb-b2ac-5c820945a6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17ec8a-21cc-44cc-a8c7-2e5cb07609f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B4C21F-C711-4772-8A3F-C06238E00B5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69FC041-0A3D-4D60-BC63-3098CD1D6E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FB0031-5E17-456D-9649-8D0650F4AD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bc8c963-b6a5-4beb-b2ac-5c820945a663"/>
    <ds:schemaRef ds:uri="b617ec8a-21cc-44cc-a8c7-2e5cb07609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437</Words>
  <Application>Microsoft Office PowerPoint</Application>
  <PresentationFormat>Widescreen</PresentationFormat>
  <Paragraphs>74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1_Office Theme</vt:lpstr>
      <vt:lpstr>CIG, DSP Hub, and NASIS modernization database development effort</vt:lpstr>
      <vt:lpstr>DSP Hub Goal Statement</vt:lpstr>
      <vt:lpstr>DSP Hub Overview</vt:lpstr>
      <vt:lpstr>DSP Hub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 Health Database and Interpretations Update</dc:title>
  <dc:creator>Koch, Carl - NRCS, Washington, DC</dc:creator>
  <cp:lastModifiedBy>Wills, Skye - NRCS, Lincoln, NE</cp:lastModifiedBy>
  <cp:revision>13</cp:revision>
  <dcterms:created xsi:type="dcterms:W3CDTF">2020-12-07T21:58:54Z</dcterms:created>
  <dcterms:modified xsi:type="dcterms:W3CDTF">2020-12-09T21:43:15Z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0x010100579D03D7B529344694E26D6316475127</vt:lpwstr>
  </property>
</Properties>
</file>