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304" r:id="rId4"/>
    <p:sldId id="307" r:id="rId5"/>
    <p:sldId id="305" r:id="rId6"/>
    <p:sldId id="308" r:id="rId7"/>
    <p:sldId id="306" r:id="rId8"/>
    <p:sldId id="309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3205" autoAdjust="0"/>
  </p:normalViewPr>
  <p:slideViewPr>
    <p:cSldViewPr snapToGrid="0">
      <p:cViewPr varScale="1">
        <p:scale>
          <a:sx n="121" d="100"/>
          <a:sy n="121" d="100"/>
        </p:scale>
        <p:origin x="155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BBD8-923E-4145-B834-EC26A667234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E50E-A280-4CAE-AAD0-7693FEF5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sis.sc.egov.usda.gov/NasisReportsWebSite/limsreport.aspx?report_name=SDA-KSSL" TargetMode="External"/><Relationship Id="rId7" Type="http://schemas.openxmlformats.org/officeDocument/2006/relationships/hyperlink" Target="https://github.com/brownag/sANDREWbox/blob/master/KSSLExtended/fetchKSSL_xrd-cole_demo.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file:///E:\working_copies\ncss-tech.github.io\AQP\soilDB\KSSL-demo.html" TargetMode="External"/><Relationship Id="rId5" Type="http://schemas.openxmlformats.org/officeDocument/2006/relationships/hyperlink" Target="http://ncss-tech.github.io/AQP/soilDB/SDA-tutorial-2.html" TargetMode="External"/><Relationship Id="rId4" Type="http://schemas.openxmlformats.org/officeDocument/2006/relationships/hyperlink" Target="http://ncss-tech.github.io/AQP/soilDB/SDA-tutorial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https://nasis.sc.egov.usda.gov/NasisReportsWebSite/limsreport.aspx?report_name=SDA-KSSL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http://ncss-tech.github.io/AQP/soilDB/SDA-tutorial.html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http://ncss-tech.github.io/AQP/soilDB/SDA-tutorial-2.html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file:///E:/working_copies/ncss-tech.github.io/AQP/soilDB/KSSL-demo.html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https://github.com/brownag/sANDREWbox/blob/master/KSSLExtended/fetchKSSL_xrd-cole_demo.R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909E1-6880-4BDD-B6A8-BE2F3BA240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8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morphology + physical / chemical properties for components at WGS84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7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2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8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E900-6B46-4340-AFFD-51CF3715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F93F1-D8A5-43F6-98DD-82A60206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81C0-5C2D-4540-8FA0-44167FB7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FA99-0133-4D3F-85A7-656107B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F0F-AA27-44D8-A76B-F048787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2100-D056-429F-90AA-4E4CAEA8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31DE-0179-4BCD-8CEE-E35A0422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11F-84E6-4759-8C2A-76122BC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334B-70CF-4A20-8502-901E4138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489-9EDB-445A-942C-80CA183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6A218-430C-4A84-B507-A060A8027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01F28-4054-413E-93AF-D157883B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242D-CB40-4E6A-AC6D-6BE526F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3CA7-D7EE-47E9-9BB2-6062D88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72F0-9B2E-436A-922A-47E28F9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8FC4-9454-49DC-86DB-DAB66B6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E833-0910-4C19-91BF-10CA3A0F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5D88-EB2E-4A0D-8CF9-CB4AC64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5744-F308-4631-A3F6-714556E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D723-8CB3-4D6D-B648-99A92BD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7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7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157-78D7-408F-8C57-0231688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B5BD-0048-4318-86A5-0AF9D13F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6AD9-9CC2-4A02-A209-030A8CAA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28EF-28E5-4CDF-B202-C111CCD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C53-E4CB-47A3-9A04-C489912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B355-C023-4D6B-BF30-2507569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247-EDAA-458B-AA7D-A7B6F73E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3BA7-FB4D-470C-B14A-CF798CF7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2493-D2DE-492A-A648-BF33CD07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23E6-C956-43DD-89A5-F1932C79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9FD3-CB64-4645-BED4-6DAB766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5CF7-7F37-4EB3-B651-5D699F0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41CE-2DD9-4BAA-BCE2-459FB07D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39A8-753B-482D-819B-E331797C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061C-AB3E-4FC7-86B5-6857AEC4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E023-B302-4A47-B429-720E56CD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D84F5-FAF7-42AA-AEA3-1E2305E1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A7113-D25F-41EE-90D8-B8A7ECCF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2BBF-DA3B-4284-9391-1CB58068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A46-540E-41E8-B412-7601A525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2598-4577-4F9A-8E80-86806F4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6A35-9880-46A5-B7A6-A8D9F1A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C740-5E7A-4094-91CB-5245784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549E5-7510-4CA4-AD7E-401C52D8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6115-9025-43B0-ADD1-9A734E59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1D506-0FF8-4EE9-A387-C2E3E8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98D6-68B0-471A-B67C-4584767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0C1-89B4-49CF-9CE2-02612B9B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09287-0DF3-4FD0-82BB-711A7BAB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24AA-A413-4EAA-9F64-F47D410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E544-F7B0-4090-9F9A-D7B32318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2E70-99EF-41C1-8E38-044C8F3D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2F3-1829-48B0-ABCC-C84D401B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CFB90-7CC8-4715-8B20-2BAF7A91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1115-88C4-4BF5-B183-F363A26A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720A-17C4-488A-9C4E-F87E548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7788E-90A6-4E5E-B980-132019B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01C4-5642-4280-AADB-A46C7AD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6CE4-7A2D-4CA9-93EA-B5B0D41E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A963-AC78-4B55-AF9A-E3B29B36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560B-5FC8-49CD-B057-A2EBD218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60CD-9657-4AB3-B5EE-046655FD3A8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591E-1048-45ED-A1AA-941853091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1ECE-2146-4247-96AC-9558AF26A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2E25-4D6A-4E84-A843-638D116E87A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94C48-8E9D-4408-8694-B282A01A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471" y="1190502"/>
            <a:ext cx="9983780" cy="5264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26193-F42A-41F3-939B-61FA09A3729A}"/>
              </a:ext>
            </a:extLst>
          </p:cNvPr>
          <p:cNvSpPr txBox="1"/>
          <p:nvPr/>
        </p:nvSpPr>
        <p:spPr>
          <a:xfrm>
            <a:off x="9523" y="-684"/>
            <a:ext cx="7983276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Soil Characterization Data Update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SDA web-service / New Snapshots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A9EAF-B57A-4543-9FA6-1CD8AF647165}"/>
              </a:ext>
            </a:extLst>
          </p:cNvPr>
          <p:cNvSpPr/>
          <p:nvPr/>
        </p:nvSpPr>
        <p:spPr>
          <a:xfrm>
            <a:off x="-3" y="6202144"/>
            <a:ext cx="8284193" cy="64633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Nemecek, Adolfo Diaz, Henry Ferguson, Dylan Beaudette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5816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Acknowledgments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Skye Wills, Cathy </a:t>
            </a:r>
            <a:r>
              <a:rPr lang="en-US" sz="2000">
                <a:solidFill>
                  <a:prstClr val="white"/>
                </a:solidFill>
                <a:latin typeface="Candara" panose="020E0502030303020204" pitchFamily="34" charset="0"/>
              </a:rPr>
              <a:t>Seybold, Henry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Ferguson / Rick Nesser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 / Adolfo Diaz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USDA-NRCS staff who have collected these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Kellog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g Soil Survey Laboratory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(KSSL) Staff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100+ years of soil survey efforts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9D8C9-0C80-4D9A-AA71-B1567D6125F8}"/>
              </a:ext>
            </a:extLst>
          </p:cNvPr>
          <p:cNvSpPr/>
          <p:nvPr/>
        </p:nvSpPr>
        <p:spPr>
          <a:xfrm>
            <a:off x="215900" y="2782948"/>
            <a:ext cx="87826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ustom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text reports from LIMS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annual MS Access snapshot (c/o Rick Nesser and Henry Ferguson)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Lab tables in NASIS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SoilWeb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KSSL web-service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fetchKSSL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in </a:t>
            </a:r>
            <a:r>
              <a:rPr lang="en-US" sz="2000" b="1" dirty="0">
                <a:solidFill>
                  <a:prstClr val="white"/>
                </a:solidFill>
                <a:latin typeface="Candara" panose="020E0502030303020204" pitchFamily="34" charset="0"/>
              </a:rPr>
              <a:t>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8B68B-3CE6-4DF0-9AF7-E097923D0ECB}"/>
              </a:ext>
            </a:extLst>
          </p:cNvPr>
          <p:cNvSpPr/>
          <p:nvPr/>
        </p:nvSpPr>
        <p:spPr>
          <a:xfrm>
            <a:off x="222826" y="2308172"/>
            <a:ext cx="610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Previous NCSS Lab Data Interfaces / Products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683609" y="4297634"/>
            <a:ext cx="7436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Candara" panose="020E0502030303020204" pitchFamily="34" charset="0"/>
              </a:rPr>
              <a:t>Lab Data Mart (https://ncsslabdatamart.sc.egov.usda.gov)</a:t>
            </a:r>
            <a:endParaRPr lang="en-US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640A0-4A60-400E-A005-FE34E53B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4" y="4682567"/>
            <a:ext cx="6870024" cy="21076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B259F-4C49-4AB4-AC60-CC4DFCB7B1A5}"/>
              </a:ext>
            </a:extLst>
          </p:cNvPr>
          <p:cNvCxnSpPr/>
          <p:nvPr/>
        </p:nvCxnSpPr>
        <p:spPr>
          <a:xfrm>
            <a:off x="158622" y="4208106"/>
            <a:ext cx="87427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New KSSL Snapshots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semi-automated refresh: expect at least monthly updates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SQLite: compact, efficient, open source libraries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ESRI File Geodatabase: use directly in ArcGIS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ArcPro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MS Access (until 32bit drivers stop working)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new table structure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morphologic data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from NASIS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112521" y="6396335"/>
            <a:ext cx="891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https://new.cloudvault.usda.gov/index.php/s/eSoPYbWDBQNX2HP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F97BD-E070-4ABA-A77D-E91DC5F2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6419"/>
            <a:ext cx="9144001" cy="33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8105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SQL-based interface to SSURGO, STATSGO, and now KSSL data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REST/POST requests 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→ JSON returned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high-performance access to tabular / spatial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spatial data returned via WKT encapsulated in JSON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use favorite environment: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python, JS, etc.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32Mb JSON limit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→ not replacement for local copy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29913" y="6120313"/>
            <a:ext cx="7436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https://sdmdataaccess.nrcs.usda.gov</a:t>
            </a:r>
            <a:b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http://ncss-tech.github.io/AQP/soilDB/SDA-tutorial.html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E41252-D1CB-4E23-BC11-587589E6D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8450"/>
              </p:ext>
            </p:extLst>
          </p:nvPr>
        </p:nvGraphicFramePr>
        <p:xfrm>
          <a:off x="834354" y="2797336"/>
          <a:ext cx="7278624" cy="3078480"/>
        </p:xfrm>
        <a:graphic>
          <a:graphicData uri="http://schemas.openxmlformats.org/drawingml/2006/table">
            <a:tbl>
              <a:tblPr/>
              <a:tblGrid>
                <a:gridCol w="1661621">
                  <a:extLst>
                    <a:ext uri="{9D8B030D-6E8A-4147-A177-3AD203B41FA5}">
                      <a16:colId xmlns:a16="http://schemas.microsoft.com/office/drawing/2014/main" val="2888395430"/>
                    </a:ext>
                  </a:extLst>
                </a:gridCol>
                <a:gridCol w="2835593">
                  <a:extLst>
                    <a:ext uri="{9D8B030D-6E8A-4147-A177-3AD203B41FA5}">
                      <a16:colId xmlns:a16="http://schemas.microsoft.com/office/drawing/2014/main" val="3124618232"/>
                    </a:ext>
                  </a:extLst>
                </a:gridCol>
                <a:gridCol w="2781410">
                  <a:extLst>
                    <a:ext uri="{9D8B030D-6E8A-4147-A177-3AD203B41FA5}">
                      <a16:colId xmlns:a16="http://schemas.microsoft.com/office/drawing/2014/main" val="2511105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Web Soil Survey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sessions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Soil Data Access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requests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7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1,724,855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1,795,930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66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2,930,866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8,627,342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57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2,478,939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24,502,272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287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2,440,116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28,525,832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2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2,487,664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122,737,185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89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12,062,440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186,188,561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542001"/>
            <a:ext cx="87177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mu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component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id,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compkind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horizon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hzdepb_r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sandtotal_r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sand,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silttotal_r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silt,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claytotal_r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clay,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ph1to1h2o_r AS phh2o, cec7_r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cec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table selection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FROM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mapunit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mu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join conditions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component AS co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co.mukey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chorizon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ch.cokey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component filtering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WHERE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majcompflag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'Yes'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spatial query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SELECT *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FROM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-- WGS84 coordinate pair (longitude, latitude)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SDA_Get_Mukey_from_intersection_with_WktWgs84('point(%s %s)')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ORDER BY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DESC,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ASC 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KSSL Data via SDA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3" y="615889"/>
            <a:ext cx="82938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same table structure / linkages as snapshots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simple connection  to SSURGO / STATSGO via SQL JOINs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32Mb JSON limit → not replacement for local copy</a:t>
            </a:r>
            <a:b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simplified table structure: suites of related data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value + method code for each 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soil layer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sampled / characterized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linkages to NASIS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pedon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records (soil morphology)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11625" y="6374256"/>
            <a:ext cx="743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https://sdmdataaccess.nrcs.usda.gov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92662-EC76-4A6B-B63C-629AD8579A2E}"/>
              </a:ext>
            </a:extLst>
          </p:cNvPr>
          <p:cNvSpPr/>
          <p:nvPr/>
        </p:nvSpPr>
        <p:spPr>
          <a:xfrm>
            <a:off x="541174" y="3192161"/>
            <a:ext cx="82938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¦--physical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¦--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particle_size_method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°--methods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Moist, Pipet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Routine, Pipet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no pretreatment, Pipet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centrifuge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Hydrometer, sand fractions wet sieved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°--PSDA, coulter counter</a:t>
            </a:r>
          </a:p>
        </p:txBody>
      </p:sp>
    </p:spTree>
    <p:extLst>
      <p:ext uri="{BB962C8B-B14F-4D97-AF65-F5344CB8AC3E}">
        <p14:creationId xmlns:p14="http://schemas.microsoft.com/office/powerpoint/2010/main" val="30040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This isn't documentation...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7D29A-3E1A-4181-A81C-CB0523A3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99" y="554330"/>
            <a:ext cx="646020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CCFA8-40E9-4036-8012-DC1DC9AF6477}"/>
              </a:ext>
            </a:extLst>
          </p:cNvPr>
          <p:cNvSpPr txBox="1"/>
          <p:nvPr/>
        </p:nvSpPr>
        <p:spPr>
          <a:xfrm>
            <a:off x="9525" y="-38784"/>
            <a:ext cx="224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751AB-114A-4FFB-A4D5-BA5430DBC58F}"/>
              </a:ext>
            </a:extLst>
          </p:cNvPr>
          <p:cNvSpPr/>
          <p:nvPr/>
        </p:nvSpPr>
        <p:spPr>
          <a:xfrm>
            <a:off x="-69889" y="6488668"/>
            <a:ext cx="612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 is an equal opportunity employer, provider and lender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33662-91E7-45C7-B9BA-16FAE7AB8D9B}"/>
              </a:ext>
            </a:extLst>
          </p:cNvPr>
          <p:cNvSpPr/>
          <p:nvPr/>
        </p:nvSpPr>
        <p:spPr>
          <a:xfrm>
            <a:off x="453422" y="1449896"/>
            <a:ext cx="82053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The new snapshots / SDA are a work in progress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Proper documentation + worked examples soon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We appreciate feedback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Contact Jason, Adolfo, or Dylan for details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45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800</Words>
  <Application>Microsoft Office PowerPoint</Application>
  <PresentationFormat>On-screen Show (4:3)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Nemecek, Jason - NRCS - Fort Collins, CO</cp:lastModifiedBy>
  <cp:revision>29</cp:revision>
  <dcterms:created xsi:type="dcterms:W3CDTF">2020-07-21T21:57:18Z</dcterms:created>
  <dcterms:modified xsi:type="dcterms:W3CDTF">2020-12-07T19:26:26Z</dcterms:modified>
</cp:coreProperties>
</file>