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Source Code Pro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iddwsyZDl5uwudADsRk1xsSZcq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7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46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0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43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8" name="Google Shape;38;p4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4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nsightcivic.s3.us-east-1.amazonaws.com/language-models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ol.ntu.edu.tw/courses/41797/discussion_topics/328549/edit" TargetMode="External"/><Relationship Id="rId4" Type="http://schemas.openxmlformats.org/officeDocument/2006/relationships/hyperlink" Target="https://github.com/deankuo/ADL24-HW2" TargetMode="External"/><Relationship Id="rId5" Type="http://schemas.openxmlformats.org/officeDocument/2006/relationships/hyperlink" Target="mailto:adl-ta@csie.ntu.edu.tw" TargetMode="External"/><Relationship Id="rId6" Type="http://schemas.openxmlformats.org/officeDocument/2006/relationships/hyperlink" Target="https://meet.google.com/rhj-ugax-tp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dropbox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huggingface/transformers/pull/10956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huggingface/transformers/pull/10956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huggingface.co/transformers/model_doc/t5.html" TargetMode="External"/><Relationship Id="rId4" Type="http://schemas.openxmlformats.org/officeDocument/2006/relationships/hyperlink" Target="https://huggingface.co/transformers/model_doc/mt5.html" TargetMode="External"/><Relationship Id="rId5" Type="http://schemas.openxmlformats.org/officeDocument/2006/relationships/hyperlink" Target="https://huggingface.co/transformers/main_classes/model.html#generation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clanthology.org/W04-1013.pdf" TargetMode="External"/><Relationship Id="rId4" Type="http://schemas.openxmlformats.org/officeDocument/2006/relationships/hyperlink" Target="https://github.com/ckiplab/ckiptagg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ggingface.co/google/mt5-sm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 sz="4800"/>
              <a:t>Applied Deep Learning HW2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 sz="4000"/>
              <a:t>Natural Language Generation</a:t>
            </a:r>
            <a:endParaRPr sz="4000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Deadline: </a:t>
            </a:r>
            <a:r>
              <a:rPr lang="zh-TW">
                <a:solidFill>
                  <a:srgbClr val="FF0000"/>
                </a:solidFill>
              </a:rPr>
              <a:t>2024/10/17 23:59:59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Bonus: Applied GPT-2 on Summarization</a:t>
            </a:r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2993143" y="4345711"/>
            <a:ext cx="3112120" cy="353915"/>
            <a:chOff x="1292773" y="3388909"/>
            <a:chExt cx="3112120" cy="353915"/>
          </a:xfrm>
        </p:grpSpPr>
        <p:sp>
          <p:nvSpPr>
            <p:cNvPr id="120" name="Google Shape;120;p10"/>
            <p:cNvSpPr txBox="1"/>
            <p:nvPr/>
          </p:nvSpPr>
          <p:spPr>
            <a:xfrm>
              <a:off x="3160045" y="3388910"/>
              <a:ext cx="622424" cy="35391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read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1" name="Google Shape;121;p10"/>
            <p:cNvSpPr txBox="1"/>
            <p:nvPr/>
          </p:nvSpPr>
          <p:spPr>
            <a:xfrm>
              <a:off x="1292773" y="3388911"/>
              <a:ext cx="622424" cy="35391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2" name="Google Shape;122;p10"/>
            <p:cNvSpPr txBox="1"/>
            <p:nvPr/>
          </p:nvSpPr>
          <p:spPr>
            <a:xfrm>
              <a:off x="1915197" y="3388911"/>
              <a:ext cx="622424" cy="35391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like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3" name="Google Shape;123;p10"/>
            <p:cNvSpPr txBox="1"/>
            <p:nvPr/>
          </p:nvSpPr>
          <p:spPr>
            <a:xfrm>
              <a:off x="2537621" y="3388910"/>
              <a:ext cx="622424" cy="35391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to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4" name="Google Shape;124;p10"/>
            <p:cNvSpPr txBox="1"/>
            <p:nvPr/>
          </p:nvSpPr>
          <p:spPr>
            <a:xfrm>
              <a:off x="3782469" y="3388909"/>
              <a:ext cx="622424" cy="35391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zh-TW" sz="11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&lt;eos&gt;</a:t>
              </a:r>
              <a:endPara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25" name="Google Shape;125;p10"/>
          <p:cNvCxnSpPr/>
          <p:nvPr/>
        </p:nvCxnSpPr>
        <p:spPr>
          <a:xfrm>
            <a:off x="3009196" y="1368778"/>
            <a:ext cx="0" cy="2274553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cxnSp>
      <p:grpSp>
        <p:nvGrpSpPr>
          <p:cNvPr id="126" name="Google Shape;126;p10"/>
          <p:cNvGrpSpPr/>
          <p:nvPr/>
        </p:nvGrpSpPr>
        <p:grpSpPr>
          <a:xfrm>
            <a:off x="344109" y="1418504"/>
            <a:ext cx="2453105" cy="2201996"/>
            <a:chOff x="1668577" y="1363024"/>
            <a:chExt cx="2453105" cy="2201996"/>
          </a:xfrm>
        </p:grpSpPr>
        <p:sp>
          <p:nvSpPr>
            <p:cNvPr id="127" name="Google Shape;127;p10"/>
            <p:cNvSpPr/>
            <p:nvPr/>
          </p:nvSpPr>
          <p:spPr>
            <a:xfrm>
              <a:off x="1696370" y="2464823"/>
              <a:ext cx="2320685" cy="572053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Decoder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10"/>
            <p:cNvCxnSpPr>
              <a:endCxn id="127" idx="2"/>
            </p:cNvCxnSpPr>
            <p:nvPr/>
          </p:nvCxnSpPr>
          <p:spPr>
            <a:xfrm rot="10800000">
              <a:off x="2856713" y="3036876"/>
              <a:ext cx="0" cy="18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9" name="Google Shape;129;p10"/>
            <p:cNvCxnSpPr/>
            <p:nvPr/>
          </p:nvCxnSpPr>
          <p:spPr>
            <a:xfrm flipH="1" rot="10800000">
              <a:off x="2856713" y="2210878"/>
              <a:ext cx="1086" cy="229624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30" name="Google Shape;130;p10"/>
            <p:cNvGrpSpPr/>
            <p:nvPr/>
          </p:nvGrpSpPr>
          <p:grpSpPr>
            <a:xfrm>
              <a:off x="1668577" y="3298978"/>
              <a:ext cx="2453105" cy="266042"/>
              <a:chOff x="1668578" y="3416690"/>
              <a:chExt cx="2453105" cy="266042"/>
            </a:xfrm>
          </p:grpSpPr>
          <p:grpSp>
            <p:nvGrpSpPr>
              <p:cNvPr id="131" name="Google Shape;131;p10"/>
              <p:cNvGrpSpPr/>
              <p:nvPr/>
            </p:nvGrpSpPr>
            <p:grpSpPr>
              <a:xfrm>
                <a:off x="1668578" y="3416700"/>
                <a:ext cx="1471863" cy="266032"/>
                <a:chOff x="1341513" y="3395562"/>
                <a:chExt cx="1867272" cy="409250"/>
              </a:xfrm>
            </p:grpSpPr>
            <p:sp>
              <p:nvSpPr>
                <p:cNvPr id="132" name="Google Shape;132;p10"/>
                <p:cNvSpPr txBox="1"/>
                <p:nvPr/>
              </p:nvSpPr>
              <p:spPr>
                <a:xfrm>
                  <a:off x="1341513" y="3395564"/>
                  <a:ext cx="622424" cy="40924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zh-TW" sz="800" u="none" cap="none" strike="noStrike">
                      <a:solidFill>
                        <a:schemeClr val="dk2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I</a:t>
                  </a:r>
                  <a:endParaRPr b="0" i="0" sz="8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133" name="Google Shape;133;p10"/>
                <p:cNvSpPr txBox="1"/>
                <p:nvPr/>
              </p:nvSpPr>
              <p:spPr>
                <a:xfrm>
                  <a:off x="1963937" y="3395562"/>
                  <a:ext cx="622424" cy="40925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zh-TW" sz="800" u="none" cap="none" strike="noStrike">
                      <a:solidFill>
                        <a:schemeClr val="dk2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like</a:t>
                  </a:r>
                  <a:endParaRPr b="0" i="0" sz="8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134" name="Google Shape;134;p10"/>
                <p:cNvSpPr txBox="1"/>
                <p:nvPr/>
              </p:nvSpPr>
              <p:spPr>
                <a:xfrm>
                  <a:off x="2586361" y="3395562"/>
                  <a:ext cx="622424" cy="402405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00"/>
                    <a:buFont typeface="Arial"/>
                    <a:buNone/>
                  </a:pPr>
                  <a:r>
                    <a:rPr b="0" i="0" lang="zh-TW" sz="500" u="none" cap="none" strike="noStrike">
                      <a:solidFill>
                        <a:schemeClr val="dk2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...</a:t>
                  </a:r>
                  <a:endParaRPr b="0" i="0" sz="7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</p:grpSp>
          <p:sp>
            <p:nvSpPr>
              <p:cNvPr id="135" name="Google Shape;135;p10"/>
              <p:cNvSpPr txBox="1"/>
              <p:nvPr/>
            </p:nvSpPr>
            <p:spPr>
              <a:xfrm>
                <a:off x="3140441" y="3416690"/>
                <a:ext cx="490621" cy="26158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zh-TW" sz="5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...</a:t>
                </a:r>
                <a:endParaRPr b="0" i="0" sz="7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136" name="Google Shape;136;p10"/>
              <p:cNvSpPr txBox="1"/>
              <p:nvPr/>
            </p:nvSpPr>
            <p:spPr>
              <a:xfrm>
                <a:off x="3631062" y="3416690"/>
                <a:ext cx="490621" cy="26158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zh-TW" sz="5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...</a:t>
                </a:r>
                <a:endParaRPr b="0" i="0" sz="7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37" name="Google Shape;137;p10"/>
            <p:cNvSpPr txBox="1"/>
            <p:nvPr/>
          </p:nvSpPr>
          <p:spPr>
            <a:xfrm>
              <a:off x="2611400" y="1860137"/>
              <a:ext cx="490621" cy="30774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zh-TW" sz="8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to</a:t>
              </a:r>
              <a:endParaRPr b="0" i="0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38" name="Google Shape;138;p10"/>
            <p:cNvSpPr txBox="1"/>
            <p:nvPr/>
          </p:nvSpPr>
          <p:spPr>
            <a:xfrm>
              <a:off x="2039018" y="1363024"/>
              <a:ext cx="16353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step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/>
          <p:nvPr/>
        </p:nvSpPr>
        <p:spPr>
          <a:xfrm>
            <a:off x="3384294" y="2523270"/>
            <a:ext cx="2320685" cy="572053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0"/>
          <p:cNvCxnSpPr>
            <a:endCxn id="139" idx="2"/>
          </p:cNvCxnSpPr>
          <p:nvPr/>
        </p:nvCxnSpPr>
        <p:spPr>
          <a:xfrm rot="10800000">
            <a:off x="4544637" y="3095323"/>
            <a:ext cx="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10"/>
          <p:cNvCxnSpPr/>
          <p:nvPr/>
        </p:nvCxnSpPr>
        <p:spPr>
          <a:xfrm flipH="1" rot="10800000">
            <a:off x="4544637" y="2269325"/>
            <a:ext cx="1086" cy="22962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10"/>
          <p:cNvSpPr txBox="1"/>
          <p:nvPr/>
        </p:nvSpPr>
        <p:spPr>
          <a:xfrm>
            <a:off x="4299324" y="1918584"/>
            <a:ext cx="490621" cy="30774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</a:t>
            </a:r>
            <a:endParaRPr b="0" i="0" sz="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3" name="Google Shape;143;p10"/>
          <p:cNvGrpSpPr/>
          <p:nvPr/>
        </p:nvGrpSpPr>
        <p:grpSpPr>
          <a:xfrm>
            <a:off x="6407238" y="1421473"/>
            <a:ext cx="2419968" cy="2197660"/>
            <a:chOff x="1630158" y="1363024"/>
            <a:chExt cx="2419968" cy="2197660"/>
          </a:xfrm>
        </p:grpSpPr>
        <p:sp>
          <p:nvSpPr>
            <p:cNvPr id="144" name="Google Shape;144;p10"/>
            <p:cNvSpPr/>
            <p:nvPr/>
          </p:nvSpPr>
          <p:spPr>
            <a:xfrm>
              <a:off x="1696370" y="2464823"/>
              <a:ext cx="2320685" cy="572053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Decoder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10"/>
            <p:cNvCxnSpPr>
              <a:endCxn id="144" idx="2"/>
            </p:cNvCxnSpPr>
            <p:nvPr/>
          </p:nvCxnSpPr>
          <p:spPr>
            <a:xfrm rot="10800000">
              <a:off x="2856713" y="3036876"/>
              <a:ext cx="0" cy="18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6" name="Google Shape;146;p10"/>
            <p:cNvCxnSpPr/>
            <p:nvPr/>
          </p:nvCxnSpPr>
          <p:spPr>
            <a:xfrm flipH="1" rot="10800000">
              <a:off x="2856713" y="2210878"/>
              <a:ext cx="1086" cy="229624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47" name="Google Shape;147;p10"/>
            <p:cNvGrpSpPr/>
            <p:nvPr/>
          </p:nvGrpSpPr>
          <p:grpSpPr>
            <a:xfrm>
              <a:off x="1630158" y="3291684"/>
              <a:ext cx="2419968" cy="269000"/>
              <a:chOff x="1630159" y="3409396"/>
              <a:chExt cx="2419968" cy="269000"/>
            </a:xfrm>
          </p:grpSpPr>
          <p:grpSp>
            <p:nvGrpSpPr>
              <p:cNvPr id="148" name="Google Shape;148;p10"/>
              <p:cNvGrpSpPr/>
              <p:nvPr/>
            </p:nvGrpSpPr>
            <p:grpSpPr>
              <a:xfrm>
                <a:off x="1630159" y="3412366"/>
                <a:ext cx="981242" cy="266030"/>
                <a:chOff x="1292773" y="3388912"/>
                <a:chExt cx="1244848" cy="409249"/>
              </a:xfrm>
            </p:grpSpPr>
            <p:sp>
              <p:nvSpPr>
                <p:cNvPr id="149" name="Google Shape;149;p10"/>
                <p:cNvSpPr txBox="1"/>
                <p:nvPr/>
              </p:nvSpPr>
              <p:spPr>
                <a:xfrm>
                  <a:off x="1292773" y="3388912"/>
                  <a:ext cx="622424" cy="409249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zh-TW" sz="800" u="none" cap="none" strike="noStrike">
                      <a:solidFill>
                        <a:schemeClr val="dk2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I</a:t>
                  </a:r>
                  <a:endParaRPr b="0" i="0" sz="8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  <p:sp>
              <p:nvSpPr>
                <p:cNvPr id="150" name="Google Shape;150;p10"/>
                <p:cNvSpPr txBox="1"/>
                <p:nvPr/>
              </p:nvSpPr>
              <p:spPr>
                <a:xfrm>
                  <a:off x="1915197" y="3388912"/>
                  <a:ext cx="622424" cy="409248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zh-TW" sz="800" u="none" cap="none" strike="noStrike">
                      <a:solidFill>
                        <a:schemeClr val="dk2"/>
                      </a:solidFill>
                      <a:latin typeface="Source Code Pro"/>
                      <a:ea typeface="Source Code Pro"/>
                      <a:cs typeface="Source Code Pro"/>
                      <a:sym typeface="Source Code Pro"/>
                    </a:rPr>
                    <a:t>like</a:t>
                  </a:r>
                  <a:endParaRPr b="0" i="0" sz="8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endParaRPr>
                </a:p>
              </p:txBody>
            </p:sp>
          </p:grpSp>
          <p:sp>
            <p:nvSpPr>
              <p:cNvPr id="151" name="Google Shape;151;p10"/>
              <p:cNvSpPr txBox="1"/>
              <p:nvPr/>
            </p:nvSpPr>
            <p:spPr>
              <a:xfrm>
                <a:off x="3559506" y="3409396"/>
                <a:ext cx="490621" cy="261580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zh-TW" sz="500" u="none" cap="none" strike="noStrike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...</a:t>
                </a:r>
                <a:endParaRPr b="0" i="0" sz="7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152" name="Google Shape;152;p10"/>
            <p:cNvSpPr txBox="1"/>
            <p:nvPr/>
          </p:nvSpPr>
          <p:spPr>
            <a:xfrm>
              <a:off x="2611400" y="1860137"/>
              <a:ext cx="490621" cy="30774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zh-TW" sz="8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&lt;eos&gt;</a:t>
              </a:r>
              <a:endParaRPr b="0" i="0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3" name="Google Shape;153;p10"/>
            <p:cNvSpPr txBox="1"/>
            <p:nvPr/>
          </p:nvSpPr>
          <p:spPr>
            <a:xfrm>
              <a:off x="2039018" y="1363024"/>
              <a:ext cx="16353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step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4" name="Google Shape;154;p10"/>
          <p:cNvCxnSpPr/>
          <p:nvPr/>
        </p:nvCxnSpPr>
        <p:spPr>
          <a:xfrm>
            <a:off x="6098354" y="1337351"/>
            <a:ext cx="0" cy="2274553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</p:cxnSp>
      <p:grpSp>
        <p:nvGrpSpPr>
          <p:cNvPr id="155" name="Google Shape;155;p10"/>
          <p:cNvGrpSpPr/>
          <p:nvPr/>
        </p:nvGrpSpPr>
        <p:grpSpPr>
          <a:xfrm>
            <a:off x="3318082" y="3353109"/>
            <a:ext cx="981242" cy="266031"/>
            <a:chOff x="1292773" y="3388912"/>
            <a:chExt cx="1244848" cy="409249"/>
          </a:xfrm>
        </p:grpSpPr>
        <p:sp>
          <p:nvSpPr>
            <p:cNvPr id="156" name="Google Shape;156;p10"/>
            <p:cNvSpPr txBox="1"/>
            <p:nvPr/>
          </p:nvSpPr>
          <p:spPr>
            <a:xfrm>
              <a:off x="1292773" y="3388912"/>
              <a:ext cx="622424" cy="409249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zh-TW" sz="8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</a:t>
              </a:r>
              <a:endParaRPr b="0" i="0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7" name="Google Shape;157;p10"/>
            <p:cNvSpPr txBox="1"/>
            <p:nvPr/>
          </p:nvSpPr>
          <p:spPr>
            <a:xfrm>
              <a:off x="1915197" y="3388912"/>
              <a:ext cx="622424" cy="40924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zh-TW" sz="800" u="none" cap="none" strike="noStrike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like</a:t>
              </a:r>
              <a:endParaRPr b="0" i="0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58" name="Google Shape;158;p10"/>
          <p:cNvSpPr txBox="1"/>
          <p:nvPr/>
        </p:nvSpPr>
        <p:spPr>
          <a:xfrm>
            <a:off x="4799085" y="3352964"/>
            <a:ext cx="490621" cy="2615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zh-TW" sz="5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0" i="0" sz="7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5280566" y="3353100"/>
            <a:ext cx="490621" cy="2615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zh-TW" sz="5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0" i="0" sz="7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4303894" y="3352730"/>
            <a:ext cx="490621" cy="26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</a:t>
            </a:r>
            <a:endParaRPr b="0" i="0" sz="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7384432" y="3350133"/>
            <a:ext cx="490621" cy="26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</a:t>
            </a:r>
            <a:endParaRPr b="0" i="0" sz="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875053" y="3350690"/>
            <a:ext cx="490621" cy="26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</a:t>
            </a:r>
            <a:endParaRPr b="0" i="0" sz="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2800497" y="3869311"/>
            <a:ext cx="3497413" cy="3077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Generated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3724601" y="1418503"/>
            <a:ext cx="1635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step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120817" y="4895883"/>
            <a:ext cx="500700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https://towardsdatascience.com/language-models-gpt-and-gpt-2-8bdb9867c50a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Bonus: Applied GPT-2 on Summarization (cont.)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zh-TW" sz="1600"/>
              <a:t>You can use any gpt-2 related models (gpt2, gpt2-medium, gpt2-large etc.)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zh-TW" sz="1600"/>
              <a:t>GPT-2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https://insightcivic.s3.us-east-1.amazonaws.com/language-models.pdf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Report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Q1: Model (2%)</a:t>
            </a:r>
            <a:endParaRPr/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Model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the model architecture and how it works on text summarization.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Preprocessing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your preprocessing (e.g. tokenization, data cleaning and etc.)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Q2: Training (2%)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Hyperparameter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your hyperparameter you use and how you decide 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Learning Curves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Plot the learning curves (ROUGE versus training steps)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Q3: Generation Strategies(6%)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❖"/>
            </a:pPr>
            <a:r>
              <a:rPr lang="zh-TW"/>
              <a:t>Stratgies (2%)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➢"/>
            </a:pPr>
            <a:r>
              <a:rPr lang="zh-TW"/>
              <a:t>Describe the detail of the following generation strategies: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zh-TW"/>
              <a:t>Greedy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zh-TW"/>
              <a:t>Beam Search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zh-TW"/>
              <a:t>Top-k Sampling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zh-TW"/>
              <a:t>Top-p Sampling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zh-TW"/>
              <a:t>Temperature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❖"/>
            </a:pPr>
            <a:r>
              <a:rPr lang="zh-TW"/>
              <a:t>Hyperparameters (4%)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➢"/>
            </a:pPr>
            <a:r>
              <a:rPr lang="zh-TW"/>
              <a:t>Try </a:t>
            </a:r>
            <a:r>
              <a:rPr lang="zh-TW">
                <a:solidFill>
                  <a:srgbClr val="FF0000"/>
                </a:solidFill>
              </a:rPr>
              <a:t>at least 2 settings of each strategies</a:t>
            </a:r>
            <a:r>
              <a:rPr lang="zh-TW"/>
              <a:t> and compare the result.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➢"/>
            </a:pPr>
            <a:r>
              <a:rPr lang="zh-TW"/>
              <a:t>What is your final generation strategy? (you can combine any of them)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Bonus: : Applied GPT-2 on Summarization (2%)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Model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Describe gpt2 architecture and hyperparameters you use.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Compare to t5 model (1%)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Observe the loss, ROUGE score and output texts, what differences can you find?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Rules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What You Can Do</a:t>
            </a:r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Allowed packages/tools: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Python 3.8.10 and Python Standard Library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PyTorch 2.1.0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Transformers==4.44.2, datasets==2.21.0, accelerate==0.34.2, sentencepiece==0.2.0, evaluate==0.4.3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rouge==1.0.1, spacy==3.7.6, nltk==3.9.1, ckiptagger==0.2.1, tqdm==4.66.5, pandas==2.0.3, jsonlines==4.0.0, protobuf==4.25.5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Dependencies of above packages/tools.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You may use any pakages to plot the figure, but do not import them in your submitted code for testing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If you want to use other package, mail 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You can use any package you want when writing report.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What You Can </a:t>
            </a:r>
            <a:r>
              <a:rPr lang="zh-TW">
                <a:solidFill>
                  <a:srgbClr val="FF0000"/>
                </a:solidFill>
              </a:rPr>
              <a:t>NOT</a:t>
            </a:r>
            <a:r>
              <a:rPr lang="zh-TW"/>
              <a:t> Do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zh-TW" sz="1500"/>
              <a:t>Use external training data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zh-TW" sz="1500"/>
              <a:t>E.g. scrape news from the internet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zh-TW" sz="1500"/>
              <a:t>Any means of cheating or plagiarism, including but not limited to:</a:t>
            </a:r>
            <a:endParaRPr sz="15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Use other classmates’ published / unpublished code.., including students who took previous ML / ADL / MLDS.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Just copy and past any public available code without modification </a:t>
            </a:r>
            <a:endParaRPr sz="1300">
              <a:solidFill>
                <a:srgbClr val="FF000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Use package or tools not allowed.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Give/get trained model to/from others.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Give/get report answers or plots to/from others.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zh-TW" sz="1300"/>
              <a:t>Publish your code before deadline.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❖"/>
            </a:pPr>
            <a:r>
              <a:rPr lang="zh-TW" sz="1500">
                <a:solidFill>
                  <a:srgbClr val="FF0000"/>
                </a:solidFill>
              </a:rPr>
              <a:t>Violation may cause zero/negative score and punishment from school.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NTU COOL</a:t>
            </a:r>
            <a:r>
              <a:rPr lang="zh-TW"/>
              <a:t> (To be modified)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Data &amp; Evaluation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adl-ta@csie.ntu.edu.tw</a:t>
            </a:r>
            <a:r>
              <a:rPr lang="zh-TW"/>
              <a:t>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126"/>
              <a:buFont typeface="Noto Sans Symbols"/>
              <a:buChar char="●"/>
            </a:pPr>
            <a:r>
              <a:rPr lang="zh-TW" sz="1200"/>
              <a:t>When sending the email, please add [ADL2024 HW2] at the beginning of the title.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zh-TW"/>
              <a:t>TA Hours:	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126"/>
              <a:buFont typeface="Noto Sans Symbols"/>
              <a:buChar char="●"/>
            </a:pPr>
            <a:r>
              <a:rPr lang="zh-TW" sz="1200"/>
              <a:t>Monday 16:00~17:00 </a:t>
            </a:r>
            <a:endParaRPr/>
          </a:p>
          <a:p>
            <a:pPr indent="0" lvl="1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126"/>
              <a:buNone/>
            </a:pPr>
            <a:r>
              <a:rPr lang="zh-TW" sz="1200"/>
              <a:t>	9/30 10/7 @ 德田524</a:t>
            </a:r>
            <a:endParaRPr sz="1200"/>
          </a:p>
          <a:p>
            <a:pPr indent="0" lvl="1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6126"/>
              <a:buNone/>
            </a:pPr>
            <a:r>
              <a:rPr lang="zh-TW" sz="1200"/>
              <a:t>	10/14 @ Online </a:t>
            </a:r>
            <a:r>
              <a:rPr lang="zh-TW" sz="1200" u="sng">
                <a:solidFill>
                  <a:schemeClr val="hlink"/>
                </a:solidFill>
                <a:hlinkClick r:id="rId6"/>
              </a:rPr>
              <a:t>https://meet.google.com/rhj-ugax-tpu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Logistics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Grading</a:t>
            </a:r>
            <a:endParaRPr/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Model performance (10%)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Public baseline (5%)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Private baseline (5%)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Report (10% + 2%)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In PDF format!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Score of each problem is shown in the </a:t>
            </a:r>
            <a:r>
              <a:rPr lang="zh-TW" u="sng">
                <a:solidFill>
                  <a:srgbClr val="01AFD1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Report section</a:t>
            </a:r>
            <a:r>
              <a:rPr lang="zh-TW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zh-TW" sz="1600"/>
              <a:t>Format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You may lose (some or all) of your model performance score if your script is at wrong location, causes any error, etc.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Submission - Format</a:t>
            </a:r>
            <a:endParaRPr/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0835"/>
            <a:ext cx="9144000" cy="384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7166975" y="2391350"/>
            <a:ext cx="445700" cy="9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7298150" y="3123900"/>
            <a:ext cx="445700" cy="9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6955300" y="3084675"/>
            <a:ext cx="445700" cy="3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6909625" y="3785100"/>
            <a:ext cx="445700" cy="3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5336775" y="3212025"/>
            <a:ext cx="445700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 b="34140" l="82282" r="12842" t="29015"/>
          <a:stretch/>
        </p:blipFill>
        <p:spPr>
          <a:xfrm>
            <a:off x="4526975" y="3590825"/>
            <a:ext cx="445700" cy="2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Submission - File Layout</a:t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You are required to submit </a:t>
            </a:r>
            <a:r>
              <a:rPr lang="zh-TW">
                <a:solidFill>
                  <a:srgbClr val="FF0000"/>
                </a:solidFill>
              </a:rPr>
              <a:t>.zip</a:t>
            </a:r>
            <a:r>
              <a:rPr lang="zh-TW"/>
              <a:t> file to NTU Cool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File structure for the .zip file (case-sensitive):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/[student id (lower-cased)]/ (Brackets not included.)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download.sh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run.sh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README.md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zh-TW">
                <a:solidFill>
                  <a:srgbClr val="FF0000"/>
                </a:solidFill>
              </a:rPr>
              <a:t>report.pdf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code/all other files you need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You can use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unzip -l</a:t>
            </a:r>
            <a:r>
              <a:rPr lang="zh-TW"/>
              <a:t> to check your zip file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Submission - Scripts</a:t>
            </a:r>
            <a:endParaRPr/>
          </a:p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/>
              <a:t>Do not modify your file after deadline, or it will be seen as cheating.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/>
              <a:t>Keep the URLs in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r>
              <a:rPr lang="zh-TW"/>
              <a:t> valid for </a:t>
            </a:r>
            <a:r>
              <a:rPr lang="zh-TW">
                <a:solidFill>
                  <a:srgbClr val="FF0000"/>
                </a:solidFill>
              </a:rPr>
              <a:t>at least 3 weeks</a:t>
            </a:r>
            <a:r>
              <a:rPr lang="zh-TW"/>
              <a:t> after deadline.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/>
              <a:t>Do not do things more than downloading. Otherwise, your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r>
              <a:rPr lang="zh-TW"/>
              <a:t> may be killed.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zh-TW"/>
              <a:t>You can download at most 4G, and </a:t>
            </a: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download.sh</a:t>
            </a:r>
            <a:r>
              <a:rPr lang="zh-TW"/>
              <a:t> should finish within 1 hour. (At csie dept with maximum 10MB/s bandwidth)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➢"/>
            </a:pPr>
            <a:r>
              <a:rPr lang="zh-TW">
                <a:solidFill>
                  <a:srgbClr val="FF0000"/>
                </a:solidFill>
              </a:rPr>
              <a:t>Do not pip install ANYTHING in your download.sh, you are not allowed to modify the testing environment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zh-TW"/>
              <a:t>You can upload your model to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Dropbox</a:t>
            </a:r>
            <a:r>
              <a:rPr lang="zh-TW"/>
              <a:t> or Google Drive.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zh-TW"/>
              <a:t>We will execute download.sh before predicting scripts.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Submission - Scripts</a:t>
            </a:r>
            <a:endParaRPr/>
          </a:p>
        </p:txBody>
      </p:sp>
      <p:sp>
        <p:nvSpPr>
          <p:cNvPr id="259" name="Google Shape;259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zh-TW">
                <a:latin typeface="Courier New"/>
                <a:ea typeface="Courier New"/>
                <a:cs typeface="Courier New"/>
                <a:sym typeface="Courier New"/>
              </a:rPr>
              <a:t>run.sh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Arguments: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${1}: path to the input file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${2}: path to the output file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TA will predict testing data as follow: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bash ./download.sh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bash ./run.sh /path/to/input.jsonl /path/to/output.jsonl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Make sure your code works!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DO not unzip or download during inferencing. run.sh will be executed 2 times.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Submissiom - Reproducibility</a:t>
            </a:r>
            <a:endParaRPr/>
          </a:p>
        </p:txBody>
      </p:sp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All the code you used to train, predict, plot figures for the report should should be upload.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We will remove the answers (title column) in public.jsonl when we reproduce your submission.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README.md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Write down how to train your model with your code/script specifically.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If necessary, you will be required to reproduce your results based on the README.md.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If you cannot reproduce your result, you may lose points.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You will get at least - 2 penalty if you have no or empty README.md.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Execution Environment</a:t>
            </a:r>
            <a:endParaRPr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Will be run on computer with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Ubuntu 20.04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32 GB RAM, RTX 2080 </a:t>
            </a:r>
            <a:r>
              <a:rPr lang="zh-TW">
                <a:solidFill>
                  <a:srgbClr val="FF0000"/>
                </a:solidFill>
              </a:rPr>
              <a:t>11G</a:t>
            </a:r>
            <a:r>
              <a:rPr lang="zh-TW"/>
              <a:t> VRAM, 20G disk space available.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the packages we allow only.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python 3.8.10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Use only mt5-small. Larger models (e.g., mt5-xl) will cause out-of-memory errors on 11G VRAM.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❖"/>
            </a:pPr>
            <a:r>
              <a:rPr lang="zh-TW">
                <a:solidFill>
                  <a:schemeClr val="dk2"/>
                </a:solidFill>
              </a:rPr>
              <a:t>Time limit: </a:t>
            </a:r>
            <a:r>
              <a:rPr lang="zh-TW" u="sng">
                <a:solidFill>
                  <a:schemeClr val="dk2"/>
                </a:solidFill>
              </a:rPr>
              <a:t>1 hour total execution time for run.sh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You will lose (some or all) your model performance score if your script is at wrong location, or cause any error.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Late Submission Penalty</a:t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No Late submission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Late submission is determined by the last submission.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Do not update your submission after deadline.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Guide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Updates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[09/25] HW2 announced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[10/11] </a:t>
            </a:r>
            <a:r>
              <a:rPr lang="zh-TW" sz="1600">
                <a:solidFill>
                  <a:srgbClr val="0E0E0E"/>
                </a:solidFill>
              </a:rPr>
              <a:t>Do not use public.jsonl as training data. If validation is needed, please split the data from train.jsonl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Text-to-Text Transformer (T5)</a:t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6906600" y="2644650"/>
            <a:ext cx="1968900" cy="639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999750" y="2689613"/>
            <a:ext cx="1968900" cy="639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Bi-Encoder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311700" y="1468825"/>
            <a:ext cx="39999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zh-TW" sz="2000"/>
              <a:t>HW1: BERT</a:t>
            </a:r>
            <a:endParaRPr sz="2000"/>
          </a:p>
        </p:txBody>
      </p:sp>
      <p:sp>
        <p:nvSpPr>
          <p:cNvPr id="291" name="Google Shape;291;p30"/>
          <p:cNvSpPr txBox="1"/>
          <p:nvPr>
            <p:ph idx="2" type="body"/>
          </p:nvPr>
        </p:nvSpPr>
        <p:spPr>
          <a:xfrm>
            <a:off x="4075655" y="1487513"/>
            <a:ext cx="1890017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zh-TW" sz="2000"/>
              <a:t>HW2: T5</a:t>
            </a:r>
            <a:endParaRPr sz="2000"/>
          </a:p>
        </p:txBody>
      </p:sp>
      <p:sp>
        <p:nvSpPr>
          <p:cNvPr id="292" name="Google Shape;292;p30"/>
          <p:cNvSpPr txBox="1"/>
          <p:nvPr/>
        </p:nvSpPr>
        <p:spPr>
          <a:xfrm>
            <a:off x="1510050" y="2098125"/>
            <a:ext cx="9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&lt;input&gt;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999750" y="3450138"/>
            <a:ext cx="1968900" cy="33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30"/>
          <p:cNvCxnSpPr>
            <a:stCxn id="289" idx="2"/>
            <a:endCxn id="293" idx="0"/>
          </p:cNvCxnSpPr>
          <p:nvPr/>
        </p:nvCxnSpPr>
        <p:spPr>
          <a:xfrm>
            <a:off x="1984200" y="3328613"/>
            <a:ext cx="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30"/>
          <p:cNvCxnSpPr>
            <a:stCxn id="292" idx="2"/>
            <a:endCxn id="289" idx="0"/>
          </p:cNvCxnSpPr>
          <p:nvPr/>
        </p:nvCxnSpPr>
        <p:spPr>
          <a:xfrm>
            <a:off x="1984200" y="2498325"/>
            <a:ext cx="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p30"/>
          <p:cNvSpPr/>
          <p:nvPr/>
        </p:nvSpPr>
        <p:spPr>
          <a:xfrm>
            <a:off x="4572000" y="2644650"/>
            <a:ext cx="1968900" cy="639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Bi-Encoder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4572000" y="3405175"/>
            <a:ext cx="1968900" cy="33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30"/>
          <p:cNvCxnSpPr>
            <a:stCxn id="296" idx="2"/>
            <a:endCxn id="297" idx="0"/>
          </p:cNvCxnSpPr>
          <p:nvPr/>
        </p:nvCxnSpPr>
        <p:spPr>
          <a:xfrm>
            <a:off x="5556450" y="3283650"/>
            <a:ext cx="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30"/>
          <p:cNvCxnSpPr>
            <a:stCxn id="297" idx="3"/>
            <a:endCxn id="288" idx="1"/>
          </p:cNvCxnSpPr>
          <p:nvPr/>
        </p:nvCxnSpPr>
        <p:spPr>
          <a:xfrm flipH="1" rot="10800000">
            <a:off x="6540900" y="2964175"/>
            <a:ext cx="365700" cy="60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p30"/>
          <p:cNvSpPr txBox="1"/>
          <p:nvPr/>
        </p:nvSpPr>
        <p:spPr>
          <a:xfrm>
            <a:off x="7118250" y="2067775"/>
            <a:ext cx="15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&lt;s&gt;,y1,y2,y3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30"/>
          <p:cNvSpPr txBox="1"/>
          <p:nvPr/>
        </p:nvSpPr>
        <p:spPr>
          <a:xfrm>
            <a:off x="7062900" y="3460325"/>
            <a:ext cx="16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y1,y2,y3,&lt;/s&gt;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02" name="Google Shape;302;p30"/>
          <p:cNvCxnSpPr>
            <a:stCxn id="300" idx="2"/>
            <a:endCxn id="288" idx="0"/>
          </p:cNvCxnSpPr>
          <p:nvPr/>
        </p:nvCxnSpPr>
        <p:spPr>
          <a:xfrm>
            <a:off x="7891050" y="2467975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30"/>
          <p:cNvCxnSpPr>
            <a:stCxn id="288" idx="2"/>
            <a:endCxn id="301" idx="0"/>
          </p:cNvCxnSpPr>
          <p:nvPr/>
        </p:nvCxnSpPr>
        <p:spPr>
          <a:xfrm>
            <a:off x="7891050" y="3283650"/>
            <a:ext cx="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p30"/>
          <p:cNvSpPr txBox="1"/>
          <p:nvPr/>
        </p:nvSpPr>
        <p:spPr>
          <a:xfrm>
            <a:off x="5082300" y="2075638"/>
            <a:ext cx="9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&lt;input&gt;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05" name="Google Shape;305;p30"/>
          <p:cNvCxnSpPr>
            <a:stCxn id="304" idx="2"/>
            <a:endCxn id="296" idx="0"/>
          </p:cNvCxnSpPr>
          <p:nvPr/>
        </p:nvCxnSpPr>
        <p:spPr>
          <a:xfrm>
            <a:off x="5556450" y="2475838"/>
            <a:ext cx="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" name="Google Shape;306;p30"/>
          <p:cNvSpPr/>
          <p:nvPr/>
        </p:nvSpPr>
        <p:spPr>
          <a:xfrm>
            <a:off x="7062900" y="3525225"/>
            <a:ext cx="999900" cy="25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7021650" y="4153975"/>
            <a:ext cx="10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&lt;output&gt;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08" name="Google Shape;308;p30"/>
          <p:cNvCxnSpPr>
            <a:stCxn id="306" idx="2"/>
            <a:endCxn id="307" idx="0"/>
          </p:cNvCxnSpPr>
          <p:nvPr/>
        </p:nvCxnSpPr>
        <p:spPr>
          <a:xfrm>
            <a:off x="7562850" y="3784425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" name="Google Shape;309;p30"/>
          <p:cNvSpPr txBox="1"/>
          <p:nvPr/>
        </p:nvSpPr>
        <p:spPr>
          <a:xfrm>
            <a:off x="1984200" y="2393925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Q,K,V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7891050" y="2356225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6505500" y="2628925"/>
            <a:ext cx="6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K,V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5659875" y="2356225"/>
            <a:ext cx="7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Q,K,V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Training</a:t>
            </a:r>
            <a:endParaRPr/>
          </a:p>
        </p:txBody>
      </p:sp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Pre-trained mt5-small is very large. (300M parameters, 3x than BERT-base)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Some tips to reduce GPU memory usage: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Reduce batch size + gradient accumulation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Truncate text length (256/64 for input/output can pass the baseline)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fp16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(transformers has a bug on T5 fp16 training)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adafactor (instead of Adam)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For reference, you can pass the baseline within 4 hours training on single RTX 3070 </a:t>
            </a:r>
            <a:r>
              <a:rPr lang="zh-TW">
                <a:solidFill>
                  <a:schemeClr val="dk2"/>
                </a:solidFill>
              </a:rPr>
              <a:t>8G </a:t>
            </a:r>
            <a:r>
              <a:rPr lang="zh-TW"/>
              <a:t>if your code is correct.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Some Reminders</a:t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Char char="-"/>
            </a:pPr>
            <a:r>
              <a:rPr lang="zh-TW"/>
              <a:t>Please check the your file structure is correct after zip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Char char="-"/>
            </a:pPr>
            <a:r>
              <a:rPr lang="zh-TW"/>
              <a:t>You are not allowed to modify TA’s testing environment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Char char="-"/>
            </a:pPr>
            <a:r>
              <a:rPr lang="zh-TW"/>
              <a:t>You don’t have to include tw_rouge neither in your code nor in the folder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Font typeface="Source Code Pro"/>
              <a:buChar char="-"/>
            </a:pPr>
            <a:r>
              <a:rPr lang="zh-TW"/>
              <a:t>There would be no title column in input.jsonl during inferencing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Font typeface="Source Code Pro"/>
              <a:buChar char="-"/>
            </a:pPr>
            <a:r>
              <a:rPr lang="zh-TW"/>
              <a:t>If using ckiptagger and tensorflow</a:t>
            </a:r>
            <a:r>
              <a:rPr lang="zh-TW">
                <a:solidFill>
                  <a:srgbClr val="424242"/>
                </a:solidFill>
              </a:rPr>
              <a:t>&gt;=2.16</a:t>
            </a:r>
            <a:r>
              <a:rPr lang="zh-TW"/>
              <a:t>, add: </a:t>
            </a:r>
            <a:r>
              <a:rPr lang="zh-TW" sz="1500">
                <a:latin typeface="Courier New"/>
                <a:ea typeface="Courier New"/>
                <a:cs typeface="Courier New"/>
                <a:sym typeface="Courier New"/>
              </a:rPr>
              <a:t>os.environ["TF_USE_LEGACY_KERAS"] = "1” 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Char char="-"/>
            </a:pPr>
            <a:r>
              <a:rPr lang="zh-TW"/>
              <a:t>Please comment out </a:t>
            </a:r>
            <a:r>
              <a:rPr lang="zh-TW" sz="16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check_min_version("4.35.0.dev0") </a:t>
            </a:r>
            <a:r>
              <a:rPr lang="zh-TW"/>
              <a:t>before submission</a:t>
            </a:r>
            <a:endParaRPr/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29032"/>
              <a:buChar char="-"/>
            </a:pPr>
            <a:r>
              <a:rPr lang="zh-TW"/>
              <a:t>If you are using Windows, please be sure your script could be executed as well in Ubuntu. (Might encounter line encoding issue)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How to Fix T5 FP16 Training</a:t>
            </a:r>
            <a:endParaRPr/>
          </a:p>
        </p:txBody>
      </p:sp>
      <p:sp>
        <p:nvSpPr>
          <p:cNvPr id="330" name="Google Shape;330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https://github.com/huggingface/transformers/pull/10956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Install fixed version transformers library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git clone https://github.com/huggingface/transformers.git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git checkout t5-fp16-no-nans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pip install -e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Documents</a:t>
            </a:r>
            <a:endParaRPr/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T5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https://huggingface.co/transformers/model_doc/t5.html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https://huggingface.co/transformers/model_doc/mt5.html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Generation: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https://huggingface.co/transformers/main_classes/model.html#generation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zh-TW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Chinese News Summarization (Title Generation)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zh-TW"/>
              <a:t>input: news content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zh-TW"/>
              <a:t>從小就很會念書的李悅寧， 在眾人殷殷期盼下，以榜首之姿進入臺大醫學院， 但始終忘不了對天文的熱情。大學四年級一場遠行後，她決心遠赴法國攻讀天文博士。 從小沒想過當老師的她，再度跌破眾人眼鏡返台任教，......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2" type="body"/>
          </p:nvPr>
        </p:nvSpPr>
        <p:spPr>
          <a:xfrm>
            <a:off x="45276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zh-TW"/>
              <a:t>output: news title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zh-TW"/>
              <a:t>榜首進台大醫科卻休學 、27歲拿到法國天文博士 李悅寧跌破眾人眼鏡返台任教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Source: news articles scraped from udn.com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Train: 21710 articles from 2015-03-02 to 2021-01-13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Public: 5494 articles from 2021-01-14 to 2021-04-10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Private: </a:t>
            </a:r>
            <a:r>
              <a:rPr lang="zh-TW">
                <a:solidFill>
                  <a:srgbClr val="434343"/>
                </a:solidFill>
              </a:rPr>
              <a:t>Not released and </a:t>
            </a:r>
            <a:r>
              <a:rPr lang="zh-TW">
                <a:solidFill>
                  <a:srgbClr val="FF0000"/>
                </a:solidFill>
              </a:rPr>
              <a:t>will include articles after deadline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575" y="2571750"/>
            <a:ext cx="2516900" cy="25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Data (cont.)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Example</a:t>
            </a:r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2207" r="-1246" t="0"/>
          <a:stretch/>
        </p:blipFill>
        <p:spPr>
          <a:xfrm>
            <a:off x="199262" y="1820775"/>
            <a:ext cx="8944726" cy="32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Metrics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ROUGE score with </a:t>
            </a:r>
            <a:r>
              <a:rPr lang="zh-TW">
                <a:solidFill>
                  <a:srgbClr val="FF0000"/>
                </a:solidFill>
              </a:rPr>
              <a:t>chinese word segmentation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u="sng">
                <a:solidFill>
                  <a:schemeClr val="hlink"/>
                </a:solidFill>
                <a:hlinkClick r:id="rId3"/>
              </a:rPr>
              <a:t>What is ROUGE score?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Chinese word segmentation: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ckiptagger(github)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Example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candiate: </a:t>
            </a:r>
            <a:r>
              <a:rPr lang="zh-TW">
                <a:solidFill>
                  <a:srgbClr val="0000FF"/>
                </a:solidFill>
              </a:rPr>
              <a:t>我 是 人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reference: </a:t>
            </a:r>
            <a:r>
              <a:rPr lang="zh-TW">
                <a:solidFill>
                  <a:srgbClr val="0000FF"/>
                </a:solidFill>
              </a:rPr>
              <a:t>我 是</a:t>
            </a: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一 個</a:t>
            </a:r>
            <a:r>
              <a:rPr lang="zh-TW"/>
              <a:t> </a:t>
            </a:r>
            <a:r>
              <a:rPr lang="zh-TW">
                <a:solidFill>
                  <a:srgbClr val="0000FF"/>
                </a:solidFill>
              </a:rPr>
              <a:t>人</a:t>
            </a:r>
            <a:endParaRPr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rouge-1: precision=1.0, recall=0.6, f1=0.75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rouge-2: precision=0.5, recall=0.25, f1=0.33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rouge-L: precision=1.0, recall=0.6, f1=0.75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Objective</a:t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Fine-tune a pre-trained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small multilingual T5</a:t>
            </a:r>
            <a:r>
              <a:rPr lang="zh-TW"/>
              <a:t> model to pass the baselines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Public baseline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zh-TW">
                <a:solidFill>
                  <a:srgbClr val="FF0000"/>
                </a:solidFill>
              </a:rPr>
              <a:t>rouge-1: 22.0, rouge-2: 8.5, rouge-L: 20.5 (f1-score * 100)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Private baseline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Will be announced after deadline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