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72" r:id="rId5"/>
    <p:sldId id="259" r:id="rId6"/>
    <p:sldId id="260" r:id="rId7"/>
    <p:sldId id="261" r:id="rId8"/>
    <p:sldId id="262" r:id="rId9"/>
    <p:sldId id="263" r:id="rId10"/>
    <p:sldId id="264" r:id="rId11"/>
    <p:sldId id="265" r:id="rId12"/>
    <p:sldId id="274" r:id="rId13"/>
    <p:sldId id="276" r:id="rId14"/>
    <p:sldId id="277" r:id="rId15"/>
    <p:sldId id="269" r:id="rId16"/>
    <p:sldId id="275" r:id="rId17"/>
    <p:sldId id="266" r:id="rId18"/>
    <p:sldId id="267" r:id="rId19"/>
    <p:sldId id="268" r:id="rId20"/>
    <p:sldId id="278" r:id="rId21"/>
    <p:sldId id="270" r:id="rId22"/>
    <p:sldId id="273"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5328"/>
  </p:normalViewPr>
  <p:slideViewPr>
    <p:cSldViewPr snapToGrid="0">
      <p:cViewPr varScale="1">
        <p:scale>
          <a:sx n="104" d="100"/>
          <a:sy n="104" d="100"/>
        </p:scale>
        <p:origin x="232" y="9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A5FB93-5706-5140-80A7-1E66E612BAF5}" type="datetimeFigureOut">
              <a:rPr lang="en-US" smtClean="0"/>
              <a:t>3/6/25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508C86-DEEE-6C41-AE12-375BF0A966CC}" type="slidenum">
              <a:rPr lang="en-US" smtClean="0"/>
              <a:t>‹#›</a:t>
            </a:fld>
            <a:endParaRPr lang="en-US"/>
          </a:p>
        </p:txBody>
      </p:sp>
    </p:spTree>
    <p:extLst>
      <p:ext uri="{BB962C8B-B14F-4D97-AF65-F5344CB8AC3E}">
        <p14:creationId xmlns:p14="http://schemas.microsoft.com/office/powerpoint/2010/main" val="3077731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session today, we’ll begin by understanding what team dynamics are and why they matter. Then, we’ll review key research—Hackman’s conditions for effective teams and </a:t>
            </a:r>
            <a:r>
              <a:rPr lang="en-US" dirty="0" err="1"/>
              <a:t>Wageman’s</a:t>
            </a:r>
            <a:r>
              <a:rPr lang="en-US" dirty="0"/>
              <a:t> enhancements. Next, we’ll dive into conflict resolution tools and the idea of fluid roles based on Belbin’s model, and finally, we’ll preview our interactive activities.</a:t>
            </a:r>
          </a:p>
          <a:p>
            <a:endParaRPr lang="en-US" dirty="0"/>
          </a:p>
        </p:txBody>
      </p:sp>
      <p:sp>
        <p:nvSpPr>
          <p:cNvPr id="4" name="Slide Number Placeholder 3"/>
          <p:cNvSpPr>
            <a:spLocks noGrp="1"/>
          </p:cNvSpPr>
          <p:nvPr>
            <p:ph type="sldNum" sz="quarter" idx="5"/>
          </p:nvPr>
        </p:nvSpPr>
        <p:spPr/>
        <p:txBody>
          <a:bodyPr/>
          <a:lstStyle/>
          <a:p>
            <a:fld id="{61508C86-DEEE-6C41-AE12-375BF0A966CC}" type="slidenum">
              <a:rPr lang="en-US" smtClean="0"/>
              <a:t>2</a:t>
            </a:fld>
            <a:endParaRPr lang="en-US"/>
          </a:p>
        </p:txBody>
      </p:sp>
    </p:spTree>
    <p:extLst>
      <p:ext uri="{BB962C8B-B14F-4D97-AF65-F5344CB8AC3E}">
        <p14:creationId xmlns:p14="http://schemas.microsoft.com/office/powerpoint/2010/main" val="3771685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508C86-DEEE-6C41-AE12-375BF0A966CC}" type="slidenum">
              <a:rPr lang="en-US" smtClean="0"/>
              <a:t>23</a:t>
            </a:fld>
            <a:endParaRPr lang="en-US"/>
          </a:p>
        </p:txBody>
      </p:sp>
    </p:spTree>
    <p:extLst>
      <p:ext uri="{BB962C8B-B14F-4D97-AF65-F5344CB8AC3E}">
        <p14:creationId xmlns:p14="http://schemas.microsoft.com/office/powerpoint/2010/main" val="1049094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talk about dynamics, we refer to the ways in which we communicate, build trust, and manage conflicts. Strong team dynamics are essential for fostering innovation and achieving shared goals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Team dynamics refer to how individuals interact, communicate, and work together. This concept isn’t just about personalities—it covers the structure, roles, trust levels, and even how conflicts are managed. In today’s fast-paced, knowledge-based work, understanding these dynamics is crucial for high performance and innovation.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1508C86-DEEE-6C41-AE12-375BF0A966CC}" type="slidenum">
              <a:rPr lang="en-US" smtClean="0"/>
              <a:t>3</a:t>
            </a:fld>
            <a:endParaRPr lang="en-US"/>
          </a:p>
        </p:txBody>
      </p:sp>
    </p:spTree>
    <p:extLst>
      <p:ext uri="{BB962C8B-B14F-4D97-AF65-F5344CB8AC3E}">
        <p14:creationId xmlns:p14="http://schemas.microsoft.com/office/powerpoint/2010/main" val="933919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Tuckman’s model is a well-known heuristic that outlines the typical phases teams go through—forming, storming, norming, performing, and sometimes adjourning. It’s been widely used in training because it offers a relatable narrative about team development. However, it’s primarily based on observations rather than robust empirical research, and it doesn’t really address the actionable elements of building an effective team.</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Tuckman’s model is a useful starting point, our goal is to move beyond merely diagnosing team stages to actively creating conditions for success—something Hackman’s model supports with actionable strategies</a:t>
            </a:r>
          </a:p>
          <a:p>
            <a:endParaRPr lang="en-US" dirty="0"/>
          </a:p>
        </p:txBody>
      </p:sp>
      <p:sp>
        <p:nvSpPr>
          <p:cNvPr id="4" name="Slide Number Placeholder 3"/>
          <p:cNvSpPr>
            <a:spLocks noGrp="1"/>
          </p:cNvSpPr>
          <p:nvPr>
            <p:ph type="sldNum" sz="quarter" idx="5"/>
          </p:nvPr>
        </p:nvSpPr>
        <p:spPr/>
        <p:txBody>
          <a:bodyPr/>
          <a:lstStyle/>
          <a:p>
            <a:fld id="{61508C86-DEEE-6C41-AE12-375BF0A966CC}" type="slidenum">
              <a:rPr lang="en-US" smtClean="0"/>
              <a:t>4</a:t>
            </a:fld>
            <a:endParaRPr lang="en-US"/>
          </a:p>
        </p:txBody>
      </p:sp>
    </p:spTree>
    <p:extLst>
      <p:ext uri="{BB962C8B-B14F-4D97-AF65-F5344CB8AC3E}">
        <p14:creationId xmlns:p14="http://schemas.microsoft.com/office/powerpoint/2010/main" val="20749152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Wageman</a:t>
            </a:r>
            <a:r>
              <a:rPr lang="en-US" dirty="0"/>
              <a:t> builds on Hackman’s model by emphasizing that effective teams also require shared accountability—where everyone feels responsible for the team’s success—and dynamic coaching that isn’t fixed to one individual but flows throughout the team. This approach empowers every associate to contribute actively and supportively</a:t>
            </a:r>
          </a:p>
          <a:p>
            <a:endParaRPr lang="en-US" dirty="0"/>
          </a:p>
        </p:txBody>
      </p:sp>
      <p:sp>
        <p:nvSpPr>
          <p:cNvPr id="4" name="Slide Number Placeholder 3"/>
          <p:cNvSpPr>
            <a:spLocks noGrp="1"/>
          </p:cNvSpPr>
          <p:nvPr>
            <p:ph type="sldNum" sz="quarter" idx="5"/>
          </p:nvPr>
        </p:nvSpPr>
        <p:spPr/>
        <p:txBody>
          <a:bodyPr/>
          <a:lstStyle/>
          <a:p>
            <a:fld id="{61508C86-DEEE-6C41-AE12-375BF0A966CC}" type="slidenum">
              <a:rPr lang="en-US" smtClean="0"/>
              <a:t>11</a:t>
            </a:fld>
            <a:endParaRPr lang="en-US"/>
          </a:p>
        </p:txBody>
      </p:sp>
    </p:spTree>
    <p:extLst>
      <p:ext uri="{BB962C8B-B14F-4D97-AF65-F5344CB8AC3E}">
        <p14:creationId xmlns:p14="http://schemas.microsoft.com/office/powerpoint/2010/main" val="2782986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Important to remember that </a:t>
            </a:r>
          </a:p>
          <a:p>
            <a:endParaRPr lang="en-US" dirty="0"/>
          </a:p>
          <a:p>
            <a:r>
              <a:rPr lang="en-US" dirty="0"/>
              <a:t>if you are not a plant, but you can play a plant role and adapting to the situation and playing different roles as needed contribute to effective teamwork</a:t>
            </a:r>
          </a:p>
          <a:p>
            <a:endParaRPr lang="en-US" dirty="0"/>
          </a:p>
          <a:p>
            <a:r>
              <a:rPr lang="en-US" dirty="0"/>
              <a:t>If you box yourself in it is harder to learn and grow and team dynamics and team performance will suffer is not adaptive (structure/context) </a:t>
            </a:r>
          </a:p>
        </p:txBody>
      </p:sp>
      <p:sp>
        <p:nvSpPr>
          <p:cNvPr id="4" name="Slide Number Placeholder 3"/>
          <p:cNvSpPr>
            <a:spLocks noGrp="1"/>
          </p:cNvSpPr>
          <p:nvPr>
            <p:ph type="sldNum" sz="quarter" idx="5"/>
          </p:nvPr>
        </p:nvSpPr>
        <p:spPr/>
        <p:txBody>
          <a:bodyPr/>
          <a:lstStyle/>
          <a:p>
            <a:fld id="{61508C86-DEEE-6C41-AE12-375BF0A966CC}" type="slidenum">
              <a:rPr lang="en-US" smtClean="0"/>
              <a:t>13</a:t>
            </a:fld>
            <a:endParaRPr lang="en-US"/>
          </a:p>
        </p:txBody>
      </p:sp>
    </p:spTree>
    <p:extLst>
      <p:ext uri="{BB962C8B-B14F-4D97-AF65-F5344CB8AC3E}">
        <p14:creationId xmlns:p14="http://schemas.microsoft.com/office/powerpoint/2010/main" val="31323437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508C86-DEEE-6C41-AE12-375BF0A966CC}" type="slidenum">
              <a:rPr lang="en-US" smtClean="0"/>
              <a:t>16</a:t>
            </a:fld>
            <a:endParaRPr lang="en-US"/>
          </a:p>
        </p:txBody>
      </p:sp>
    </p:spTree>
    <p:extLst>
      <p:ext uri="{BB962C8B-B14F-4D97-AF65-F5344CB8AC3E}">
        <p14:creationId xmlns:p14="http://schemas.microsoft.com/office/powerpoint/2010/main" val="33130987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Conflict is inevitable, but when managed well, it strengthens a team. These strategies help ‘reverse entropy’—turning disorder into opportunity. Active listening and empathy build trust and understanding; using ‘I’ statements prevents blame and encourages open dialogue. Interest-based negotiation and brainstorming alternatives pave the way for creative solutions, while finding common ground unites diverse perspectives. These techniques help sustain the supportive context and shared accountability that effective teams need.</a:t>
            </a:r>
          </a:p>
          <a:p>
            <a:endParaRPr lang="en-US" dirty="0"/>
          </a:p>
        </p:txBody>
      </p:sp>
      <p:sp>
        <p:nvSpPr>
          <p:cNvPr id="4" name="Slide Number Placeholder 3"/>
          <p:cNvSpPr>
            <a:spLocks noGrp="1"/>
          </p:cNvSpPr>
          <p:nvPr>
            <p:ph type="sldNum" sz="quarter" idx="5"/>
          </p:nvPr>
        </p:nvSpPr>
        <p:spPr/>
        <p:txBody>
          <a:bodyPr/>
          <a:lstStyle/>
          <a:p>
            <a:fld id="{61508C86-DEEE-6C41-AE12-375BF0A966CC}" type="slidenum">
              <a:rPr lang="en-US" smtClean="0"/>
              <a:t>17</a:t>
            </a:fld>
            <a:endParaRPr lang="en-US"/>
          </a:p>
        </p:txBody>
      </p:sp>
    </p:spTree>
    <p:extLst>
      <p:ext uri="{BB962C8B-B14F-4D97-AF65-F5344CB8AC3E}">
        <p14:creationId xmlns:p14="http://schemas.microsoft.com/office/powerpoint/2010/main" val="2663259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connect the dots. The conditions defined by Hackman and enhanced by </a:t>
            </a:r>
            <a:r>
              <a:rPr lang="en-US" dirty="0" err="1"/>
              <a:t>Wageman</a:t>
            </a:r>
            <a:r>
              <a:rPr lang="en-US" dirty="0"/>
              <a:t> create the ideal team environment. Conflict resolution strategies are the tools that maintain that environment—they help you manage disagreements, preserve trust, and promote innovation. In other words, when you use these tools, you’re directly supporting the very conditions that make teams effective, enabling deep discussion and collaborative decision-making.</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research findings inform our learning objectives. A clear vision and structured processes foster deep discussion and critical thinking. Supportive environments and coaching make conflict resolution possible. Shared accountability and dynamic leadership drive collaborative decision-making, and clear communication—through active listening and empathy—is key to success. Our upcoming activities are designed to let you practice these skills in real scenarios.</a:t>
            </a:r>
          </a:p>
          <a:p>
            <a:endParaRPr lang="en-US" dirty="0"/>
          </a:p>
        </p:txBody>
      </p:sp>
      <p:sp>
        <p:nvSpPr>
          <p:cNvPr id="4" name="Slide Number Placeholder 3"/>
          <p:cNvSpPr>
            <a:spLocks noGrp="1"/>
          </p:cNvSpPr>
          <p:nvPr>
            <p:ph type="sldNum" sz="quarter" idx="5"/>
          </p:nvPr>
        </p:nvSpPr>
        <p:spPr/>
        <p:txBody>
          <a:bodyPr/>
          <a:lstStyle/>
          <a:p>
            <a:fld id="{61508C86-DEEE-6C41-AE12-375BF0A966CC}" type="slidenum">
              <a:rPr lang="en-US" smtClean="0"/>
              <a:t>18</a:t>
            </a:fld>
            <a:endParaRPr lang="en-US"/>
          </a:p>
        </p:txBody>
      </p:sp>
    </p:spTree>
    <p:extLst>
      <p:ext uri="{BB962C8B-B14F-4D97-AF65-F5344CB8AC3E}">
        <p14:creationId xmlns:p14="http://schemas.microsoft.com/office/powerpoint/2010/main" val="1975369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Belbin’s model highlights the diverse ways individuals contribute to a team. Whether you’re a creative ‘Plant’ or a detail-oriented ‘Completer Finisher,’ remember that these roles are fluid. You might ‘play the mediator role’ during a conflict and switch to an innovative role during brainstorming. Recognizing and leveraging your strengths is essential to creating a supportive, high-performing team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every team, each member brings unique strengths. Instead of fixed roles, think of your role as fluid—today you might be a mediator, tomorrow a creative problem-solver. This adaptability is essential for fostering effective team dynamics, and even as associates, your proactive contributions can shape a positive team environment.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61508C86-DEEE-6C41-AE12-375BF0A966CC}" type="slidenum">
              <a:rPr lang="en-US" smtClean="0"/>
              <a:t>19</a:t>
            </a:fld>
            <a:endParaRPr lang="en-US"/>
          </a:p>
        </p:txBody>
      </p:sp>
    </p:spTree>
    <p:extLst>
      <p:ext uri="{BB962C8B-B14F-4D97-AF65-F5344CB8AC3E}">
        <p14:creationId xmlns:p14="http://schemas.microsoft.com/office/powerpoint/2010/main" val="44354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7DC65-AFE1-32B8-8704-C21E19ED8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0C129A-8F75-78AB-70BA-7FC7A2EB2E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8431D7-B1E8-7DCE-73A5-6C0441D274CC}"/>
              </a:ext>
            </a:extLst>
          </p:cNvPr>
          <p:cNvSpPr>
            <a:spLocks noGrp="1"/>
          </p:cNvSpPr>
          <p:nvPr>
            <p:ph type="dt" sz="half" idx="10"/>
          </p:nvPr>
        </p:nvSpPr>
        <p:spPr/>
        <p:txBody>
          <a:bodyPr/>
          <a:lstStyle/>
          <a:p>
            <a:fld id="{3118D696-E959-2246-B2C8-950A8F0AD32A}" type="datetimeFigureOut">
              <a:rPr lang="en-US" smtClean="0"/>
              <a:t>3/5/25</a:t>
            </a:fld>
            <a:endParaRPr lang="en-US"/>
          </a:p>
        </p:txBody>
      </p:sp>
      <p:sp>
        <p:nvSpPr>
          <p:cNvPr id="5" name="Footer Placeholder 4">
            <a:extLst>
              <a:ext uri="{FF2B5EF4-FFF2-40B4-BE49-F238E27FC236}">
                <a16:creationId xmlns:a16="http://schemas.microsoft.com/office/drawing/2014/main" id="{D768CB85-A5A1-1633-D137-D011185CC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8AF9E-C962-04CA-8CDD-C16928C5FA3C}"/>
              </a:ext>
            </a:extLst>
          </p:cNvPr>
          <p:cNvSpPr>
            <a:spLocks noGrp="1"/>
          </p:cNvSpPr>
          <p:nvPr>
            <p:ph type="sldNum" sz="quarter" idx="12"/>
          </p:nvPr>
        </p:nvSpPr>
        <p:spPr/>
        <p:txBody>
          <a:bodyPr/>
          <a:lstStyle/>
          <a:p>
            <a:fld id="{D69A02D3-0D90-DC40-8906-4AC98958BBE8}" type="slidenum">
              <a:rPr lang="en-US" smtClean="0"/>
              <a:t>‹#›</a:t>
            </a:fld>
            <a:endParaRPr lang="en-US"/>
          </a:p>
        </p:txBody>
      </p:sp>
    </p:spTree>
    <p:extLst>
      <p:ext uri="{BB962C8B-B14F-4D97-AF65-F5344CB8AC3E}">
        <p14:creationId xmlns:p14="http://schemas.microsoft.com/office/powerpoint/2010/main" val="3961642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29F45-432F-9797-AB09-A5C1F08C8D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672547-83AA-89B2-D07E-78A38E15B4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19BB6-D988-2A27-A658-A6E3B4A1C3DC}"/>
              </a:ext>
            </a:extLst>
          </p:cNvPr>
          <p:cNvSpPr>
            <a:spLocks noGrp="1"/>
          </p:cNvSpPr>
          <p:nvPr>
            <p:ph type="dt" sz="half" idx="10"/>
          </p:nvPr>
        </p:nvSpPr>
        <p:spPr/>
        <p:txBody>
          <a:bodyPr/>
          <a:lstStyle/>
          <a:p>
            <a:fld id="{3118D696-E959-2246-B2C8-950A8F0AD32A}" type="datetimeFigureOut">
              <a:rPr lang="en-US" smtClean="0"/>
              <a:t>3/5/25</a:t>
            </a:fld>
            <a:endParaRPr lang="en-US"/>
          </a:p>
        </p:txBody>
      </p:sp>
      <p:sp>
        <p:nvSpPr>
          <p:cNvPr id="5" name="Footer Placeholder 4">
            <a:extLst>
              <a:ext uri="{FF2B5EF4-FFF2-40B4-BE49-F238E27FC236}">
                <a16:creationId xmlns:a16="http://schemas.microsoft.com/office/drawing/2014/main" id="{3D323D73-D4BE-A1DD-4A15-3290C72A8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01C5FB-F3C4-808A-081B-51603ED8F33B}"/>
              </a:ext>
            </a:extLst>
          </p:cNvPr>
          <p:cNvSpPr>
            <a:spLocks noGrp="1"/>
          </p:cNvSpPr>
          <p:nvPr>
            <p:ph type="sldNum" sz="quarter" idx="12"/>
          </p:nvPr>
        </p:nvSpPr>
        <p:spPr/>
        <p:txBody>
          <a:bodyPr/>
          <a:lstStyle/>
          <a:p>
            <a:fld id="{D69A02D3-0D90-DC40-8906-4AC98958BBE8}" type="slidenum">
              <a:rPr lang="en-US" smtClean="0"/>
              <a:t>‹#›</a:t>
            </a:fld>
            <a:endParaRPr lang="en-US"/>
          </a:p>
        </p:txBody>
      </p:sp>
    </p:spTree>
    <p:extLst>
      <p:ext uri="{BB962C8B-B14F-4D97-AF65-F5344CB8AC3E}">
        <p14:creationId xmlns:p14="http://schemas.microsoft.com/office/powerpoint/2010/main" val="2074216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E62FA4-741B-80B7-EEAF-30F86C32CD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2760727-5F7C-83A3-FD33-9A71D886DB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FF0455-1947-DA40-9BD2-B878DF97D7B4}"/>
              </a:ext>
            </a:extLst>
          </p:cNvPr>
          <p:cNvSpPr>
            <a:spLocks noGrp="1"/>
          </p:cNvSpPr>
          <p:nvPr>
            <p:ph type="dt" sz="half" idx="10"/>
          </p:nvPr>
        </p:nvSpPr>
        <p:spPr/>
        <p:txBody>
          <a:bodyPr/>
          <a:lstStyle/>
          <a:p>
            <a:fld id="{3118D696-E959-2246-B2C8-950A8F0AD32A}" type="datetimeFigureOut">
              <a:rPr lang="en-US" smtClean="0"/>
              <a:t>3/5/25</a:t>
            </a:fld>
            <a:endParaRPr lang="en-US"/>
          </a:p>
        </p:txBody>
      </p:sp>
      <p:sp>
        <p:nvSpPr>
          <p:cNvPr id="5" name="Footer Placeholder 4">
            <a:extLst>
              <a:ext uri="{FF2B5EF4-FFF2-40B4-BE49-F238E27FC236}">
                <a16:creationId xmlns:a16="http://schemas.microsoft.com/office/drawing/2014/main" id="{9735DBB2-AC5C-8AE2-3FD5-0B9FDC96F2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FC580-C6EC-AE3D-7E92-3F89D626471D}"/>
              </a:ext>
            </a:extLst>
          </p:cNvPr>
          <p:cNvSpPr>
            <a:spLocks noGrp="1"/>
          </p:cNvSpPr>
          <p:nvPr>
            <p:ph type="sldNum" sz="quarter" idx="12"/>
          </p:nvPr>
        </p:nvSpPr>
        <p:spPr/>
        <p:txBody>
          <a:bodyPr/>
          <a:lstStyle/>
          <a:p>
            <a:fld id="{D69A02D3-0D90-DC40-8906-4AC98958BBE8}" type="slidenum">
              <a:rPr lang="en-US" smtClean="0"/>
              <a:t>‹#›</a:t>
            </a:fld>
            <a:endParaRPr lang="en-US"/>
          </a:p>
        </p:txBody>
      </p:sp>
    </p:spTree>
    <p:extLst>
      <p:ext uri="{BB962C8B-B14F-4D97-AF65-F5344CB8AC3E}">
        <p14:creationId xmlns:p14="http://schemas.microsoft.com/office/powerpoint/2010/main" val="3455928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2FC43-E028-185C-AEDC-816A0DF077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32BEC-7039-371C-2578-A67AFD28E31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EDEFC-DCDC-BA9A-F6E7-9F1CCC7177DD}"/>
              </a:ext>
            </a:extLst>
          </p:cNvPr>
          <p:cNvSpPr>
            <a:spLocks noGrp="1"/>
          </p:cNvSpPr>
          <p:nvPr>
            <p:ph type="dt" sz="half" idx="10"/>
          </p:nvPr>
        </p:nvSpPr>
        <p:spPr/>
        <p:txBody>
          <a:bodyPr/>
          <a:lstStyle/>
          <a:p>
            <a:fld id="{3118D696-E959-2246-B2C8-950A8F0AD32A}" type="datetimeFigureOut">
              <a:rPr lang="en-US" smtClean="0"/>
              <a:t>3/5/25</a:t>
            </a:fld>
            <a:endParaRPr lang="en-US"/>
          </a:p>
        </p:txBody>
      </p:sp>
      <p:sp>
        <p:nvSpPr>
          <p:cNvPr id="5" name="Footer Placeholder 4">
            <a:extLst>
              <a:ext uri="{FF2B5EF4-FFF2-40B4-BE49-F238E27FC236}">
                <a16:creationId xmlns:a16="http://schemas.microsoft.com/office/drawing/2014/main" id="{1EC1F955-9535-85F9-1015-8B72BD5144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32AB46-EB79-3706-1C53-A34EFA0D4A8E}"/>
              </a:ext>
            </a:extLst>
          </p:cNvPr>
          <p:cNvSpPr>
            <a:spLocks noGrp="1"/>
          </p:cNvSpPr>
          <p:nvPr>
            <p:ph type="sldNum" sz="quarter" idx="12"/>
          </p:nvPr>
        </p:nvSpPr>
        <p:spPr/>
        <p:txBody>
          <a:bodyPr/>
          <a:lstStyle/>
          <a:p>
            <a:fld id="{D69A02D3-0D90-DC40-8906-4AC98958BBE8}" type="slidenum">
              <a:rPr lang="en-US" smtClean="0"/>
              <a:t>‹#›</a:t>
            </a:fld>
            <a:endParaRPr lang="en-US"/>
          </a:p>
        </p:txBody>
      </p:sp>
    </p:spTree>
    <p:extLst>
      <p:ext uri="{BB962C8B-B14F-4D97-AF65-F5344CB8AC3E}">
        <p14:creationId xmlns:p14="http://schemas.microsoft.com/office/powerpoint/2010/main" val="1226188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98D8-EA80-0FB6-B146-D3559F29B2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2AD6E4-03FE-A319-15E3-732CD5AA6D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2EFF57-C586-E695-FBA7-D7BC34A6B6C7}"/>
              </a:ext>
            </a:extLst>
          </p:cNvPr>
          <p:cNvSpPr>
            <a:spLocks noGrp="1"/>
          </p:cNvSpPr>
          <p:nvPr>
            <p:ph type="dt" sz="half" idx="10"/>
          </p:nvPr>
        </p:nvSpPr>
        <p:spPr/>
        <p:txBody>
          <a:bodyPr/>
          <a:lstStyle/>
          <a:p>
            <a:fld id="{3118D696-E959-2246-B2C8-950A8F0AD32A}" type="datetimeFigureOut">
              <a:rPr lang="en-US" smtClean="0"/>
              <a:t>3/5/25</a:t>
            </a:fld>
            <a:endParaRPr lang="en-US"/>
          </a:p>
        </p:txBody>
      </p:sp>
      <p:sp>
        <p:nvSpPr>
          <p:cNvPr id="5" name="Footer Placeholder 4">
            <a:extLst>
              <a:ext uri="{FF2B5EF4-FFF2-40B4-BE49-F238E27FC236}">
                <a16:creationId xmlns:a16="http://schemas.microsoft.com/office/drawing/2014/main" id="{02DCF549-6B82-6886-50B6-B844388BA3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6A76DA-CAC1-AAEF-BFBA-2D47FAD94C94}"/>
              </a:ext>
            </a:extLst>
          </p:cNvPr>
          <p:cNvSpPr>
            <a:spLocks noGrp="1"/>
          </p:cNvSpPr>
          <p:nvPr>
            <p:ph type="sldNum" sz="quarter" idx="12"/>
          </p:nvPr>
        </p:nvSpPr>
        <p:spPr/>
        <p:txBody>
          <a:bodyPr/>
          <a:lstStyle/>
          <a:p>
            <a:fld id="{D69A02D3-0D90-DC40-8906-4AC98958BBE8}" type="slidenum">
              <a:rPr lang="en-US" smtClean="0"/>
              <a:t>‹#›</a:t>
            </a:fld>
            <a:endParaRPr lang="en-US"/>
          </a:p>
        </p:txBody>
      </p:sp>
    </p:spTree>
    <p:extLst>
      <p:ext uri="{BB962C8B-B14F-4D97-AF65-F5344CB8AC3E}">
        <p14:creationId xmlns:p14="http://schemas.microsoft.com/office/powerpoint/2010/main" val="3053786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6D75-CDC4-CA4F-4AA4-6F6E57122E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FFFA70-105E-9B13-75B4-E2024F4DE6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73FF5A-2F92-BB43-327A-BFA968B51F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21DAC7-1786-3DE7-17FF-020199C95144}"/>
              </a:ext>
            </a:extLst>
          </p:cNvPr>
          <p:cNvSpPr>
            <a:spLocks noGrp="1"/>
          </p:cNvSpPr>
          <p:nvPr>
            <p:ph type="dt" sz="half" idx="10"/>
          </p:nvPr>
        </p:nvSpPr>
        <p:spPr/>
        <p:txBody>
          <a:bodyPr/>
          <a:lstStyle/>
          <a:p>
            <a:fld id="{3118D696-E959-2246-B2C8-950A8F0AD32A}" type="datetimeFigureOut">
              <a:rPr lang="en-US" smtClean="0"/>
              <a:t>3/5/25</a:t>
            </a:fld>
            <a:endParaRPr lang="en-US"/>
          </a:p>
        </p:txBody>
      </p:sp>
      <p:sp>
        <p:nvSpPr>
          <p:cNvPr id="6" name="Footer Placeholder 5">
            <a:extLst>
              <a:ext uri="{FF2B5EF4-FFF2-40B4-BE49-F238E27FC236}">
                <a16:creationId xmlns:a16="http://schemas.microsoft.com/office/drawing/2014/main" id="{A071CAF0-3E25-5591-192F-C90535FD3F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7EC48B-E8FC-A606-697B-3EDDA17125FB}"/>
              </a:ext>
            </a:extLst>
          </p:cNvPr>
          <p:cNvSpPr>
            <a:spLocks noGrp="1"/>
          </p:cNvSpPr>
          <p:nvPr>
            <p:ph type="sldNum" sz="quarter" idx="12"/>
          </p:nvPr>
        </p:nvSpPr>
        <p:spPr/>
        <p:txBody>
          <a:bodyPr/>
          <a:lstStyle/>
          <a:p>
            <a:fld id="{D69A02D3-0D90-DC40-8906-4AC98958BBE8}" type="slidenum">
              <a:rPr lang="en-US" smtClean="0"/>
              <a:t>‹#›</a:t>
            </a:fld>
            <a:endParaRPr lang="en-US"/>
          </a:p>
        </p:txBody>
      </p:sp>
    </p:spTree>
    <p:extLst>
      <p:ext uri="{BB962C8B-B14F-4D97-AF65-F5344CB8AC3E}">
        <p14:creationId xmlns:p14="http://schemas.microsoft.com/office/powerpoint/2010/main" val="3782197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C00B4-C310-40F9-0DDE-7BB93F543F1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27FEC0-3438-C236-606F-429ED5F546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C80BC8-BABA-13B6-B573-78D68BDC48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3B92C5-4214-978F-16B6-9C334DC5D8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DB3231-B3F6-F9C0-9C0D-002E6C3E67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F27741-04C6-084D-AC29-D79700611501}"/>
              </a:ext>
            </a:extLst>
          </p:cNvPr>
          <p:cNvSpPr>
            <a:spLocks noGrp="1"/>
          </p:cNvSpPr>
          <p:nvPr>
            <p:ph type="dt" sz="half" idx="10"/>
          </p:nvPr>
        </p:nvSpPr>
        <p:spPr/>
        <p:txBody>
          <a:bodyPr/>
          <a:lstStyle/>
          <a:p>
            <a:fld id="{3118D696-E959-2246-B2C8-950A8F0AD32A}" type="datetimeFigureOut">
              <a:rPr lang="en-US" smtClean="0"/>
              <a:t>3/5/25</a:t>
            </a:fld>
            <a:endParaRPr lang="en-US"/>
          </a:p>
        </p:txBody>
      </p:sp>
      <p:sp>
        <p:nvSpPr>
          <p:cNvPr id="8" name="Footer Placeholder 7">
            <a:extLst>
              <a:ext uri="{FF2B5EF4-FFF2-40B4-BE49-F238E27FC236}">
                <a16:creationId xmlns:a16="http://schemas.microsoft.com/office/drawing/2014/main" id="{CFA98132-3962-16FA-1D8B-9657C701BA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CBCFFC-B9DD-C8E1-FCA8-23C8CA6FD369}"/>
              </a:ext>
            </a:extLst>
          </p:cNvPr>
          <p:cNvSpPr>
            <a:spLocks noGrp="1"/>
          </p:cNvSpPr>
          <p:nvPr>
            <p:ph type="sldNum" sz="quarter" idx="12"/>
          </p:nvPr>
        </p:nvSpPr>
        <p:spPr/>
        <p:txBody>
          <a:bodyPr/>
          <a:lstStyle/>
          <a:p>
            <a:fld id="{D69A02D3-0D90-DC40-8906-4AC98958BBE8}" type="slidenum">
              <a:rPr lang="en-US" smtClean="0"/>
              <a:t>‹#›</a:t>
            </a:fld>
            <a:endParaRPr lang="en-US"/>
          </a:p>
        </p:txBody>
      </p:sp>
    </p:spTree>
    <p:extLst>
      <p:ext uri="{BB962C8B-B14F-4D97-AF65-F5344CB8AC3E}">
        <p14:creationId xmlns:p14="http://schemas.microsoft.com/office/powerpoint/2010/main" val="13377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2831-5159-8982-B16C-D5B1CC4EFE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26C00E-BF85-ACB5-9F2B-E54C553CB75C}"/>
              </a:ext>
            </a:extLst>
          </p:cNvPr>
          <p:cNvSpPr>
            <a:spLocks noGrp="1"/>
          </p:cNvSpPr>
          <p:nvPr>
            <p:ph type="dt" sz="half" idx="10"/>
          </p:nvPr>
        </p:nvSpPr>
        <p:spPr/>
        <p:txBody>
          <a:bodyPr/>
          <a:lstStyle/>
          <a:p>
            <a:fld id="{3118D696-E959-2246-B2C8-950A8F0AD32A}" type="datetimeFigureOut">
              <a:rPr lang="en-US" smtClean="0"/>
              <a:t>3/5/25</a:t>
            </a:fld>
            <a:endParaRPr lang="en-US"/>
          </a:p>
        </p:txBody>
      </p:sp>
      <p:sp>
        <p:nvSpPr>
          <p:cNvPr id="4" name="Footer Placeholder 3">
            <a:extLst>
              <a:ext uri="{FF2B5EF4-FFF2-40B4-BE49-F238E27FC236}">
                <a16:creationId xmlns:a16="http://schemas.microsoft.com/office/drawing/2014/main" id="{D3466AD2-2888-26D8-CCA4-5690066028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A910F0-1D7D-F2BB-D0DC-5F6D781DC8A4}"/>
              </a:ext>
            </a:extLst>
          </p:cNvPr>
          <p:cNvSpPr>
            <a:spLocks noGrp="1"/>
          </p:cNvSpPr>
          <p:nvPr>
            <p:ph type="sldNum" sz="quarter" idx="12"/>
          </p:nvPr>
        </p:nvSpPr>
        <p:spPr/>
        <p:txBody>
          <a:bodyPr/>
          <a:lstStyle/>
          <a:p>
            <a:fld id="{D69A02D3-0D90-DC40-8906-4AC98958BBE8}" type="slidenum">
              <a:rPr lang="en-US" smtClean="0"/>
              <a:t>‹#›</a:t>
            </a:fld>
            <a:endParaRPr lang="en-US"/>
          </a:p>
        </p:txBody>
      </p:sp>
    </p:spTree>
    <p:extLst>
      <p:ext uri="{BB962C8B-B14F-4D97-AF65-F5344CB8AC3E}">
        <p14:creationId xmlns:p14="http://schemas.microsoft.com/office/powerpoint/2010/main" val="970229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B6DD5B-48C2-18FF-4C68-35850B26EC19}"/>
              </a:ext>
            </a:extLst>
          </p:cNvPr>
          <p:cNvSpPr>
            <a:spLocks noGrp="1"/>
          </p:cNvSpPr>
          <p:nvPr>
            <p:ph type="dt" sz="half" idx="10"/>
          </p:nvPr>
        </p:nvSpPr>
        <p:spPr/>
        <p:txBody>
          <a:bodyPr/>
          <a:lstStyle/>
          <a:p>
            <a:fld id="{3118D696-E959-2246-B2C8-950A8F0AD32A}" type="datetimeFigureOut">
              <a:rPr lang="en-US" smtClean="0"/>
              <a:t>3/5/25</a:t>
            </a:fld>
            <a:endParaRPr lang="en-US"/>
          </a:p>
        </p:txBody>
      </p:sp>
      <p:sp>
        <p:nvSpPr>
          <p:cNvPr id="3" name="Footer Placeholder 2">
            <a:extLst>
              <a:ext uri="{FF2B5EF4-FFF2-40B4-BE49-F238E27FC236}">
                <a16:creationId xmlns:a16="http://schemas.microsoft.com/office/drawing/2014/main" id="{01E71575-A8A0-C1AA-80B1-E3D480C931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46FF3-5E80-D470-5958-78AD7A202932}"/>
              </a:ext>
            </a:extLst>
          </p:cNvPr>
          <p:cNvSpPr>
            <a:spLocks noGrp="1"/>
          </p:cNvSpPr>
          <p:nvPr>
            <p:ph type="sldNum" sz="quarter" idx="12"/>
          </p:nvPr>
        </p:nvSpPr>
        <p:spPr/>
        <p:txBody>
          <a:bodyPr/>
          <a:lstStyle/>
          <a:p>
            <a:fld id="{D69A02D3-0D90-DC40-8906-4AC98958BBE8}" type="slidenum">
              <a:rPr lang="en-US" smtClean="0"/>
              <a:t>‹#›</a:t>
            </a:fld>
            <a:endParaRPr lang="en-US"/>
          </a:p>
        </p:txBody>
      </p:sp>
    </p:spTree>
    <p:extLst>
      <p:ext uri="{BB962C8B-B14F-4D97-AF65-F5344CB8AC3E}">
        <p14:creationId xmlns:p14="http://schemas.microsoft.com/office/powerpoint/2010/main" val="230588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EFBE2-3E94-E48F-9222-8D87FDD2A3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DCAEB94-3450-9D00-2006-878AEB82BC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F6301B-72FE-E678-33C5-747B4052A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DB0831-C2AF-9408-866A-2854D0BD0342}"/>
              </a:ext>
            </a:extLst>
          </p:cNvPr>
          <p:cNvSpPr>
            <a:spLocks noGrp="1"/>
          </p:cNvSpPr>
          <p:nvPr>
            <p:ph type="dt" sz="half" idx="10"/>
          </p:nvPr>
        </p:nvSpPr>
        <p:spPr/>
        <p:txBody>
          <a:bodyPr/>
          <a:lstStyle/>
          <a:p>
            <a:fld id="{3118D696-E959-2246-B2C8-950A8F0AD32A}" type="datetimeFigureOut">
              <a:rPr lang="en-US" smtClean="0"/>
              <a:t>3/5/25</a:t>
            </a:fld>
            <a:endParaRPr lang="en-US"/>
          </a:p>
        </p:txBody>
      </p:sp>
      <p:sp>
        <p:nvSpPr>
          <p:cNvPr id="6" name="Footer Placeholder 5">
            <a:extLst>
              <a:ext uri="{FF2B5EF4-FFF2-40B4-BE49-F238E27FC236}">
                <a16:creationId xmlns:a16="http://schemas.microsoft.com/office/drawing/2014/main" id="{ED6C72F0-DF10-0F07-4F01-763DD6127C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513BF-1A4B-7AF8-A264-360555155C4B}"/>
              </a:ext>
            </a:extLst>
          </p:cNvPr>
          <p:cNvSpPr>
            <a:spLocks noGrp="1"/>
          </p:cNvSpPr>
          <p:nvPr>
            <p:ph type="sldNum" sz="quarter" idx="12"/>
          </p:nvPr>
        </p:nvSpPr>
        <p:spPr/>
        <p:txBody>
          <a:bodyPr/>
          <a:lstStyle/>
          <a:p>
            <a:fld id="{D69A02D3-0D90-DC40-8906-4AC98958BBE8}" type="slidenum">
              <a:rPr lang="en-US" smtClean="0"/>
              <a:t>‹#›</a:t>
            </a:fld>
            <a:endParaRPr lang="en-US"/>
          </a:p>
        </p:txBody>
      </p:sp>
    </p:spTree>
    <p:extLst>
      <p:ext uri="{BB962C8B-B14F-4D97-AF65-F5344CB8AC3E}">
        <p14:creationId xmlns:p14="http://schemas.microsoft.com/office/powerpoint/2010/main" val="3711800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D316-F170-8E98-2DA6-2F9D3DE24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03950B-4AFF-923B-2770-385607140E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995F00-431B-B4F8-26EA-69CD6FD331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C69ADA-F6A9-3DCD-45AC-7C25978B7FB0}"/>
              </a:ext>
            </a:extLst>
          </p:cNvPr>
          <p:cNvSpPr>
            <a:spLocks noGrp="1"/>
          </p:cNvSpPr>
          <p:nvPr>
            <p:ph type="dt" sz="half" idx="10"/>
          </p:nvPr>
        </p:nvSpPr>
        <p:spPr/>
        <p:txBody>
          <a:bodyPr/>
          <a:lstStyle/>
          <a:p>
            <a:fld id="{3118D696-E959-2246-B2C8-950A8F0AD32A}" type="datetimeFigureOut">
              <a:rPr lang="en-US" smtClean="0"/>
              <a:t>3/5/25</a:t>
            </a:fld>
            <a:endParaRPr lang="en-US"/>
          </a:p>
        </p:txBody>
      </p:sp>
      <p:sp>
        <p:nvSpPr>
          <p:cNvPr id="6" name="Footer Placeholder 5">
            <a:extLst>
              <a:ext uri="{FF2B5EF4-FFF2-40B4-BE49-F238E27FC236}">
                <a16:creationId xmlns:a16="http://schemas.microsoft.com/office/drawing/2014/main" id="{C3135648-914E-B54B-44B7-815654B3B8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4CD8A8-1B7A-9651-09FB-E543AC3D1A5D}"/>
              </a:ext>
            </a:extLst>
          </p:cNvPr>
          <p:cNvSpPr>
            <a:spLocks noGrp="1"/>
          </p:cNvSpPr>
          <p:nvPr>
            <p:ph type="sldNum" sz="quarter" idx="12"/>
          </p:nvPr>
        </p:nvSpPr>
        <p:spPr/>
        <p:txBody>
          <a:bodyPr/>
          <a:lstStyle/>
          <a:p>
            <a:fld id="{D69A02D3-0D90-DC40-8906-4AC98958BBE8}" type="slidenum">
              <a:rPr lang="en-US" smtClean="0"/>
              <a:t>‹#›</a:t>
            </a:fld>
            <a:endParaRPr lang="en-US"/>
          </a:p>
        </p:txBody>
      </p:sp>
    </p:spTree>
    <p:extLst>
      <p:ext uri="{BB962C8B-B14F-4D97-AF65-F5344CB8AC3E}">
        <p14:creationId xmlns:p14="http://schemas.microsoft.com/office/powerpoint/2010/main" val="29658491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F6D65F-E8DF-6BDF-95AF-9A8F1E0BA0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2C83C3-2AA7-F43E-5349-B9B2F66E32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3CC501-12B5-50F0-979E-0A29A6C4AB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118D696-E959-2246-B2C8-950A8F0AD32A}" type="datetimeFigureOut">
              <a:rPr lang="en-US" smtClean="0"/>
              <a:t>3/5/25</a:t>
            </a:fld>
            <a:endParaRPr lang="en-US"/>
          </a:p>
        </p:txBody>
      </p:sp>
      <p:sp>
        <p:nvSpPr>
          <p:cNvPr id="5" name="Footer Placeholder 4">
            <a:extLst>
              <a:ext uri="{FF2B5EF4-FFF2-40B4-BE49-F238E27FC236}">
                <a16:creationId xmlns:a16="http://schemas.microsoft.com/office/drawing/2014/main" id="{0A6F6585-33B2-673B-3664-A812CC0814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A59928B-F6D5-605A-7CEA-59623CBEF1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69A02D3-0D90-DC40-8906-4AC98958BBE8}" type="slidenum">
              <a:rPr lang="en-US" smtClean="0"/>
              <a:t>‹#›</a:t>
            </a:fld>
            <a:endParaRPr lang="en-US"/>
          </a:p>
        </p:txBody>
      </p:sp>
    </p:spTree>
    <p:extLst>
      <p:ext uri="{BB962C8B-B14F-4D97-AF65-F5344CB8AC3E}">
        <p14:creationId xmlns:p14="http://schemas.microsoft.com/office/powerpoint/2010/main" val="9755646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bitesizelearning.co.uk/training-courses/management/coaching-skills" TargetMode="External"/><Relationship Id="rId2" Type="http://schemas.openxmlformats.org/officeDocument/2006/relationships/hyperlink" Target="https://www.bitesizelearning.co.uk/coaching" TargetMode="External"/><Relationship Id="rId1" Type="http://schemas.openxmlformats.org/officeDocument/2006/relationships/slideLayout" Target="../slideLayouts/slideLayout2.xml"/><Relationship Id="rId5" Type="http://schemas.openxmlformats.org/officeDocument/2006/relationships/hyperlink" Target="https://www.bitesizelearning.co.uk/training-courses/communication/giving-receiving-feedback" TargetMode="External"/><Relationship Id="rId4" Type="http://schemas.openxmlformats.org/officeDocument/2006/relationships/hyperlink" Target="https://www.bitesizelearning.co.uk/training-cours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bitesizelearning.co.uk/resources/autonomy-mastery-purpose-motivation-pin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bitesizelearning.co.uk/training-courses/communication/giving-receiving-feedback" TargetMode="External"/><Relationship Id="rId2" Type="http://schemas.openxmlformats.org/officeDocument/2006/relationships/hyperlink" Target="https://www.bitesizelearning.co.uk/resources/belbin-team-roles-explained"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bitesizelearning.co.uk/training-courses/effectiveness/teamwork"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C6E18-C35B-FEA1-C5B4-84C120761C76}"/>
              </a:ext>
            </a:extLst>
          </p:cNvPr>
          <p:cNvSpPr>
            <a:spLocks noGrp="1"/>
          </p:cNvSpPr>
          <p:nvPr>
            <p:ph type="ctrTitle"/>
          </p:nvPr>
        </p:nvSpPr>
        <p:spPr/>
        <p:txBody>
          <a:bodyPr/>
          <a:lstStyle/>
          <a:p>
            <a:r>
              <a:rPr lang="en-US" dirty="0"/>
              <a:t>Team Dynamics:</a:t>
            </a:r>
          </a:p>
        </p:txBody>
      </p:sp>
      <p:sp>
        <p:nvSpPr>
          <p:cNvPr id="3" name="Subtitle 2">
            <a:extLst>
              <a:ext uri="{FF2B5EF4-FFF2-40B4-BE49-F238E27FC236}">
                <a16:creationId xmlns:a16="http://schemas.microsoft.com/office/drawing/2014/main" id="{038A8121-66A3-E389-232E-3E17A70B1881}"/>
              </a:ext>
            </a:extLst>
          </p:cNvPr>
          <p:cNvSpPr>
            <a:spLocks noGrp="1"/>
          </p:cNvSpPr>
          <p:nvPr>
            <p:ph type="subTitle" idx="1"/>
          </p:nvPr>
        </p:nvSpPr>
        <p:spPr/>
        <p:txBody>
          <a:bodyPr/>
          <a:lstStyle/>
          <a:p>
            <a:r>
              <a:rPr lang="en-US" b="1" dirty="0"/>
              <a:t>Harness Conditions for Team Success</a:t>
            </a:r>
            <a:endParaRPr lang="en-US" dirty="0"/>
          </a:p>
          <a:p>
            <a:endParaRPr lang="en-US" dirty="0"/>
          </a:p>
        </p:txBody>
      </p:sp>
    </p:spTree>
    <p:extLst>
      <p:ext uri="{BB962C8B-B14F-4D97-AF65-F5344CB8AC3E}">
        <p14:creationId xmlns:p14="http://schemas.microsoft.com/office/powerpoint/2010/main" val="1541741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EB52-CC98-15FD-F669-9B398BBBCE66}"/>
              </a:ext>
            </a:extLst>
          </p:cNvPr>
          <p:cNvSpPr>
            <a:spLocks noGrp="1"/>
          </p:cNvSpPr>
          <p:nvPr>
            <p:ph type="title"/>
          </p:nvPr>
        </p:nvSpPr>
        <p:spPr/>
        <p:txBody>
          <a:bodyPr/>
          <a:lstStyle/>
          <a:p>
            <a:r>
              <a:rPr lang="en-US" b="1" i="0" dirty="0">
                <a:solidFill>
                  <a:srgbClr val="16243E"/>
                </a:solidFill>
                <a:effectLst/>
                <a:latin typeface="Fraunces"/>
              </a:rPr>
              <a:t>5) Expert </a:t>
            </a:r>
            <a:r>
              <a:rPr lang="en-US" b="1" i="0" dirty="0">
                <a:solidFill>
                  <a:srgbClr val="16243E"/>
                </a:solidFill>
                <a:effectLst/>
                <a:latin typeface="Fraunces"/>
                <a:hlinkClick r:id="rId2"/>
              </a:rPr>
              <a:t>coaching</a:t>
            </a:r>
            <a:br>
              <a:rPr lang="en-US" b="1" i="0" dirty="0">
                <a:solidFill>
                  <a:srgbClr val="16243E"/>
                </a:solidFill>
                <a:effectLst/>
                <a:latin typeface="Fraunces"/>
              </a:rPr>
            </a:br>
            <a:endParaRPr lang="en-US" dirty="0"/>
          </a:p>
        </p:txBody>
      </p:sp>
      <p:sp>
        <p:nvSpPr>
          <p:cNvPr id="3" name="Content Placeholder 2">
            <a:extLst>
              <a:ext uri="{FF2B5EF4-FFF2-40B4-BE49-F238E27FC236}">
                <a16:creationId xmlns:a16="http://schemas.microsoft.com/office/drawing/2014/main" id="{964C2F09-A4A7-E459-BC1F-0836A557E738}"/>
              </a:ext>
            </a:extLst>
          </p:cNvPr>
          <p:cNvSpPr>
            <a:spLocks noGrp="1"/>
          </p:cNvSpPr>
          <p:nvPr>
            <p:ph idx="1"/>
          </p:nvPr>
        </p:nvSpPr>
        <p:spPr/>
        <p:txBody>
          <a:bodyPr/>
          <a:lstStyle/>
          <a:p>
            <a:pPr algn="l"/>
            <a:r>
              <a:rPr lang="en-US" b="0" i="0" dirty="0">
                <a:solidFill>
                  <a:srgbClr val="16243E"/>
                </a:solidFill>
                <a:effectLst/>
                <a:latin typeface="Overpass"/>
              </a:rPr>
              <a:t>When team members need help with task strategies, teamwork, and group dynamics, they can get it. The team leadership and </a:t>
            </a:r>
            <a:r>
              <a:rPr lang="en-US" b="0" i="0" dirty="0">
                <a:solidFill>
                  <a:srgbClr val="16243E"/>
                </a:solidFill>
                <a:effectLst/>
                <a:latin typeface="Overpass"/>
                <a:hlinkClick r:id="rId3"/>
              </a:rPr>
              <a:t>coaching from the manager</a:t>
            </a:r>
            <a:r>
              <a:rPr lang="en-US" b="0" i="0" dirty="0">
                <a:solidFill>
                  <a:srgbClr val="16243E"/>
                </a:solidFill>
                <a:effectLst/>
                <a:latin typeface="Overpass"/>
              </a:rPr>
              <a:t> is aimed at helping the team to grow and develop, to overcome obstacles and to achieve its goals.</a:t>
            </a:r>
          </a:p>
          <a:p>
            <a:pPr algn="l"/>
            <a:r>
              <a:rPr lang="en-US" b="1" i="0" dirty="0">
                <a:solidFill>
                  <a:srgbClr val="16243E"/>
                </a:solidFill>
                <a:effectLst/>
                <a:latin typeface="Overpass"/>
                <a:hlinkClick r:id="rId3"/>
              </a:rPr>
              <a:t>Provide coaching</a:t>
            </a:r>
            <a:r>
              <a:rPr lang="en-US" b="1" i="0" dirty="0">
                <a:solidFill>
                  <a:srgbClr val="16243E"/>
                </a:solidFill>
                <a:effectLst/>
                <a:latin typeface="Overpass"/>
              </a:rPr>
              <a:t> and feedback to your team members to help them improve both their individual skills and their ability to work as a team. This might involve regular one-on-one meetings, group </a:t>
            </a:r>
            <a:r>
              <a:rPr lang="en-US" b="1" i="0" dirty="0">
                <a:solidFill>
                  <a:srgbClr val="16243E"/>
                </a:solidFill>
                <a:effectLst/>
                <a:latin typeface="Overpass"/>
                <a:hlinkClick r:id="rId4"/>
              </a:rPr>
              <a:t>training sessions</a:t>
            </a:r>
            <a:r>
              <a:rPr lang="en-US" b="1" i="0" dirty="0">
                <a:solidFill>
                  <a:srgbClr val="16243E"/>
                </a:solidFill>
                <a:effectLst/>
                <a:latin typeface="Overpass"/>
              </a:rPr>
              <a:t>, or bringing in an external coach or trainer. Be open to </a:t>
            </a:r>
            <a:r>
              <a:rPr lang="en-US" b="1" i="0" dirty="0">
                <a:solidFill>
                  <a:srgbClr val="16243E"/>
                </a:solidFill>
                <a:effectLst/>
                <a:latin typeface="Overpass"/>
                <a:hlinkClick r:id="rId5"/>
              </a:rPr>
              <a:t>receiving feedback</a:t>
            </a:r>
            <a:r>
              <a:rPr lang="en-US" b="1" i="0" dirty="0">
                <a:solidFill>
                  <a:srgbClr val="16243E"/>
                </a:solidFill>
                <a:effectLst/>
                <a:latin typeface="Overpass"/>
              </a:rPr>
              <a:t> as well, and show a willingness to improve your own skills and </a:t>
            </a:r>
            <a:r>
              <a:rPr lang="en-US" b="1" i="0" dirty="0" err="1">
                <a:solidFill>
                  <a:srgbClr val="16243E"/>
                </a:solidFill>
                <a:effectLst/>
                <a:latin typeface="Overpass"/>
              </a:rPr>
              <a:t>behaviours</a:t>
            </a:r>
            <a:r>
              <a:rPr lang="en-US" b="1" i="0" dirty="0">
                <a:solidFill>
                  <a:srgbClr val="16243E"/>
                </a:solidFill>
                <a:effectLst/>
                <a:latin typeface="Overpass"/>
              </a:rPr>
              <a:t> as a manager.</a:t>
            </a:r>
            <a:endParaRPr lang="en-US" b="0" i="0" dirty="0">
              <a:solidFill>
                <a:srgbClr val="16243E"/>
              </a:solidFill>
              <a:effectLst/>
              <a:latin typeface="Overpass"/>
            </a:endParaRPr>
          </a:p>
          <a:p>
            <a:endParaRPr lang="en-US" dirty="0"/>
          </a:p>
        </p:txBody>
      </p:sp>
    </p:spTree>
    <p:extLst>
      <p:ext uri="{BB962C8B-B14F-4D97-AF65-F5344CB8AC3E}">
        <p14:creationId xmlns:p14="http://schemas.microsoft.com/office/powerpoint/2010/main" val="1053833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0DE7-85E7-2857-A2F5-8FEF6BEC696F}"/>
              </a:ext>
            </a:extLst>
          </p:cNvPr>
          <p:cNvSpPr>
            <a:spLocks noGrp="1"/>
          </p:cNvSpPr>
          <p:nvPr>
            <p:ph type="title"/>
          </p:nvPr>
        </p:nvSpPr>
        <p:spPr/>
        <p:txBody>
          <a:bodyPr>
            <a:normAutofit fontScale="90000"/>
          </a:bodyPr>
          <a:lstStyle/>
          <a:p>
            <a:r>
              <a:rPr lang="en-US" b="1" dirty="0"/>
              <a:t>Temporal Entanglement – </a:t>
            </a:r>
            <a:r>
              <a:rPr lang="en-US" b="1" dirty="0" err="1"/>
              <a:t>Wageman’s</a:t>
            </a:r>
            <a:r>
              <a:rPr lang="en-US" b="1" dirty="0"/>
              <a:t> Expansion</a:t>
            </a:r>
            <a:br>
              <a:rPr lang="en-US" dirty="0"/>
            </a:br>
            <a:endParaRPr lang="en-US" dirty="0"/>
          </a:p>
        </p:txBody>
      </p:sp>
      <p:sp>
        <p:nvSpPr>
          <p:cNvPr id="3" name="Content Placeholder 2">
            <a:extLst>
              <a:ext uri="{FF2B5EF4-FFF2-40B4-BE49-F238E27FC236}">
                <a16:creationId xmlns:a16="http://schemas.microsoft.com/office/drawing/2014/main" id="{F47403E3-2E92-88D4-438C-DEEE1C132415}"/>
              </a:ext>
            </a:extLst>
          </p:cNvPr>
          <p:cNvSpPr>
            <a:spLocks noGrp="1"/>
          </p:cNvSpPr>
          <p:nvPr>
            <p:ph idx="1"/>
          </p:nvPr>
        </p:nvSpPr>
        <p:spPr>
          <a:xfrm>
            <a:off x="838200" y="1825625"/>
            <a:ext cx="5257800" cy="4351338"/>
          </a:xfrm>
        </p:spPr>
        <p:txBody>
          <a:bodyPr>
            <a:normAutofit fontScale="92500" lnSpcReduction="10000"/>
          </a:bodyPr>
          <a:lstStyle/>
          <a:p>
            <a:r>
              <a:rPr lang="en-US" dirty="0"/>
              <a:t>• </a:t>
            </a:r>
            <a:r>
              <a:rPr lang="en-US" b="1" dirty="0"/>
              <a:t>Shared Accountability:</a:t>
            </a:r>
            <a:r>
              <a:rPr lang="en-US" dirty="0"/>
              <a:t> Every member is responsible for team outcomes</a:t>
            </a:r>
          </a:p>
          <a:p>
            <a:r>
              <a:rPr lang="en-US" i="1" dirty="0"/>
              <a:t>Example:</a:t>
            </a:r>
            <a:r>
              <a:rPr lang="en-US" dirty="0"/>
              <a:t> Proactively supporting one another’s work.</a:t>
            </a:r>
          </a:p>
          <a:p>
            <a:r>
              <a:rPr lang="en-US" dirty="0"/>
              <a:t>• </a:t>
            </a:r>
            <a:r>
              <a:rPr lang="en-US" b="1" dirty="0"/>
              <a:t>Dynamic Team Coaching:</a:t>
            </a:r>
            <a:r>
              <a:rPr lang="en-US" dirty="0"/>
              <a:t> Leadership that is distributed and evolves</a:t>
            </a:r>
          </a:p>
          <a:p>
            <a:r>
              <a:rPr lang="en-US" i="1" dirty="0"/>
              <a:t>Example:</a:t>
            </a:r>
            <a:r>
              <a:rPr lang="en-US" dirty="0"/>
              <a:t> Informal peer feedback and adaptive mentoring as challenges emerge.</a:t>
            </a:r>
          </a:p>
          <a:p>
            <a:endParaRPr lang="en-US" dirty="0"/>
          </a:p>
        </p:txBody>
      </p:sp>
      <p:pic>
        <p:nvPicPr>
          <p:cNvPr id="5" name="Picture 4">
            <a:extLst>
              <a:ext uri="{FF2B5EF4-FFF2-40B4-BE49-F238E27FC236}">
                <a16:creationId xmlns:a16="http://schemas.microsoft.com/office/drawing/2014/main" id="{62F146AD-F0E9-247B-DC97-089560B9C2EA}"/>
              </a:ext>
            </a:extLst>
          </p:cNvPr>
          <p:cNvPicPr>
            <a:picLocks noChangeAspect="1"/>
          </p:cNvPicPr>
          <p:nvPr/>
        </p:nvPicPr>
        <p:blipFill>
          <a:blip r:embed="rId3"/>
          <a:stretch>
            <a:fillRect/>
          </a:stretch>
        </p:blipFill>
        <p:spPr>
          <a:xfrm>
            <a:off x="6756119" y="1254512"/>
            <a:ext cx="4914900" cy="4737100"/>
          </a:xfrm>
          <a:prstGeom prst="rect">
            <a:avLst/>
          </a:prstGeom>
        </p:spPr>
      </p:pic>
    </p:spTree>
    <p:extLst>
      <p:ext uri="{BB962C8B-B14F-4D97-AF65-F5344CB8AC3E}">
        <p14:creationId xmlns:p14="http://schemas.microsoft.com/office/powerpoint/2010/main" val="2665633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DC51-451C-3EF0-4451-508A16A6A5BC}"/>
              </a:ext>
            </a:extLst>
          </p:cNvPr>
          <p:cNvSpPr>
            <a:spLocks noGrp="1"/>
          </p:cNvSpPr>
          <p:nvPr>
            <p:ph type="title"/>
          </p:nvPr>
        </p:nvSpPr>
        <p:spPr/>
        <p:txBody>
          <a:bodyPr/>
          <a:lstStyle/>
          <a:p>
            <a:r>
              <a:rPr lang="en-US" b="1" dirty="0">
                <a:solidFill>
                  <a:srgbClr val="000000"/>
                </a:solidFill>
                <a:effectLst/>
                <a:latin typeface="Helvetica" pitchFamily="2" charset="0"/>
              </a:rPr>
              <a:t>Team Diagnostic Survey</a:t>
            </a:r>
            <a:endParaRPr lang="en-US" dirty="0"/>
          </a:p>
        </p:txBody>
      </p:sp>
      <p:pic>
        <p:nvPicPr>
          <p:cNvPr id="5" name="Content Placeholder 4" descr="A group of triangles with text&#10;&#10;AI-generated content may be incorrect.">
            <a:extLst>
              <a:ext uri="{FF2B5EF4-FFF2-40B4-BE49-F238E27FC236}">
                <a16:creationId xmlns:a16="http://schemas.microsoft.com/office/drawing/2014/main" id="{7EBA1336-D74E-5C94-8BF3-063854813E4F}"/>
              </a:ext>
            </a:extLst>
          </p:cNvPr>
          <p:cNvPicPr>
            <a:picLocks noGrp="1" noChangeAspect="1"/>
          </p:cNvPicPr>
          <p:nvPr>
            <p:ph idx="1"/>
          </p:nvPr>
        </p:nvPicPr>
        <p:blipFill>
          <a:blip r:embed="rId2"/>
          <a:stretch>
            <a:fillRect/>
          </a:stretch>
        </p:blipFill>
        <p:spPr>
          <a:xfrm>
            <a:off x="2519799" y="1825625"/>
            <a:ext cx="7152401" cy="4351338"/>
          </a:xfrm>
        </p:spPr>
      </p:pic>
    </p:spTree>
    <p:extLst>
      <p:ext uri="{BB962C8B-B14F-4D97-AF65-F5344CB8AC3E}">
        <p14:creationId xmlns:p14="http://schemas.microsoft.com/office/powerpoint/2010/main" val="2616135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CD62-D797-0896-0816-346D9B7A06F6}"/>
              </a:ext>
            </a:extLst>
          </p:cNvPr>
          <p:cNvSpPr>
            <a:spLocks noGrp="1"/>
          </p:cNvSpPr>
          <p:nvPr>
            <p:ph type="title"/>
          </p:nvPr>
        </p:nvSpPr>
        <p:spPr/>
        <p:txBody>
          <a:bodyPr/>
          <a:lstStyle/>
          <a:p>
            <a:r>
              <a:rPr lang="en-US" dirty="0"/>
              <a:t>Belbin’s Team Roles</a:t>
            </a:r>
          </a:p>
        </p:txBody>
      </p:sp>
      <p:pic>
        <p:nvPicPr>
          <p:cNvPr id="3076" name="Picture 4">
            <a:extLst>
              <a:ext uri="{FF2B5EF4-FFF2-40B4-BE49-F238E27FC236}">
                <a16:creationId xmlns:a16="http://schemas.microsoft.com/office/drawing/2014/main" id="{5034DC6F-CE66-FC95-08A4-32C271DDD78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18481" y="1825625"/>
            <a:ext cx="615503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203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paper with text and symbols&#10;&#10;AI-generated content may be incorrect.">
            <a:extLst>
              <a:ext uri="{FF2B5EF4-FFF2-40B4-BE49-F238E27FC236}">
                <a16:creationId xmlns:a16="http://schemas.microsoft.com/office/drawing/2014/main" id="{259BAC4F-ACD0-0A94-F345-935BB403D060}"/>
              </a:ext>
            </a:extLst>
          </p:cNvPr>
          <p:cNvPicPr>
            <a:picLocks noGrp="1" noChangeAspect="1"/>
          </p:cNvPicPr>
          <p:nvPr>
            <p:ph idx="1"/>
          </p:nvPr>
        </p:nvPicPr>
        <p:blipFill>
          <a:blip r:embed="rId2"/>
          <a:stretch>
            <a:fillRect/>
          </a:stretch>
        </p:blipFill>
        <p:spPr>
          <a:xfrm>
            <a:off x="3793524" y="524996"/>
            <a:ext cx="4254579" cy="5808008"/>
          </a:xfrm>
        </p:spPr>
      </p:pic>
    </p:spTree>
    <p:extLst>
      <p:ext uri="{BB962C8B-B14F-4D97-AF65-F5344CB8AC3E}">
        <p14:creationId xmlns:p14="http://schemas.microsoft.com/office/powerpoint/2010/main" val="3116591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EA78-DE9B-6760-4CF5-91A0D1E12D41}"/>
              </a:ext>
            </a:extLst>
          </p:cNvPr>
          <p:cNvSpPr>
            <a:spLocks noGrp="1"/>
          </p:cNvSpPr>
          <p:nvPr>
            <p:ph type="title"/>
          </p:nvPr>
        </p:nvSpPr>
        <p:spPr/>
        <p:txBody>
          <a:bodyPr/>
          <a:lstStyle/>
          <a:p>
            <a:r>
              <a:rPr lang="en-US" b="1" dirty="0"/>
              <a:t>Activity 1: Role Mapping &amp; Reflection</a:t>
            </a:r>
            <a:br>
              <a:rPr lang="en-US" dirty="0"/>
            </a:br>
            <a:endParaRPr lang="en-US" dirty="0"/>
          </a:p>
        </p:txBody>
      </p:sp>
      <p:sp>
        <p:nvSpPr>
          <p:cNvPr id="3" name="Content Placeholder 2">
            <a:extLst>
              <a:ext uri="{FF2B5EF4-FFF2-40B4-BE49-F238E27FC236}">
                <a16:creationId xmlns:a16="http://schemas.microsoft.com/office/drawing/2014/main" id="{A820F9B7-7017-8F40-B005-1B5F26F67867}"/>
              </a:ext>
            </a:extLst>
          </p:cNvPr>
          <p:cNvSpPr>
            <a:spLocks noGrp="1"/>
          </p:cNvSpPr>
          <p:nvPr>
            <p:ph idx="1"/>
          </p:nvPr>
        </p:nvSpPr>
        <p:spPr/>
        <p:txBody>
          <a:bodyPr/>
          <a:lstStyle/>
          <a:p>
            <a:r>
              <a:rPr lang="en-US" dirty="0"/>
              <a:t>• Reflect on your strengths and identify which Belbin roles resonate with you</a:t>
            </a:r>
          </a:p>
          <a:p>
            <a:r>
              <a:rPr lang="en-US" dirty="0"/>
              <a:t>• Share with your group and discuss how these roles have influenced past team successes</a:t>
            </a:r>
          </a:p>
          <a:p>
            <a:r>
              <a:rPr lang="en-US" dirty="0"/>
              <a:t>What </a:t>
            </a:r>
          </a:p>
          <a:p>
            <a:endParaRPr lang="en-US" dirty="0"/>
          </a:p>
        </p:txBody>
      </p:sp>
    </p:spTree>
    <p:extLst>
      <p:ext uri="{BB962C8B-B14F-4D97-AF65-F5344CB8AC3E}">
        <p14:creationId xmlns:p14="http://schemas.microsoft.com/office/powerpoint/2010/main" val="3333441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87E49-6ED3-3C7D-A86B-9B7DDBF6B0B3}"/>
              </a:ext>
            </a:extLst>
          </p:cNvPr>
          <p:cNvSpPr>
            <a:spLocks noGrp="1"/>
          </p:cNvSpPr>
          <p:nvPr>
            <p:ph type="title"/>
          </p:nvPr>
        </p:nvSpPr>
        <p:spPr/>
        <p:txBody>
          <a:bodyPr/>
          <a:lstStyle/>
          <a:p>
            <a:r>
              <a:rPr lang="en-US" dirty="0"/>
              <a:t>Tying conflict to hackman</a:t>
            </a:r>
          </a:p>
        </p:txBody>
      </p:sp>
      <p:sp>
        <p:nvSpPr>
          <p:cNvPr id="3" name="Content Placeholder 2">
            <a:extLst>
              <a:ext uri="{FF2B5EF4-FFF2-40B4-BE49-F238E27FC236}">
                <a16:creationId xmlns:a16="http://schemas.microsoft.com/office/drawing/2014/main" id="{DFD668B8-8CFA-39FF-54E2-089AE7EA6BD2}"/>
              </a:ext>
            </a:extLst>
          </p:cNvPr>
          <p:cNvSpPr>
            <a:spLocks noGrp="1"/>
          </p:cNvSpPr>
          <p:nvPr>
            <p:ph idx="1"/>
          </p:nvPr>
        </p:nvSpPr>
        <p:spPr/>
        <p:txBody>
          <a:bodyPr>
            <a:normAutofit fontScale="40000" lnSpcReduction="20000"/>
          </a:bodyPr>
          <a:lstStyle/>
          <a:p>
            <a:r>
              <a:rPr lang="en-US" dirty="0"/>
              <a:t>Conflict is inevitable in any team, and if not managed well, it can undermine everything that makes a team effective. Here’s why we focus on conflict resolution strategies in relation to Hackman’s model and team effectiveness:</a:t>
            </a:r>
          </a:p>
          <a:p>
            <a:r>
              <a:rPr lang="en-US" dirty="0"/>
              <a:t>1. </a:t>
            </a:r>
            <a:r>
              <a:rPr lang="en-US" b="1" dirty="0"/>
              <a:t>Preserving a Supportive Context:</a:t>
            </a:r>
            <a:endParaRPr lang="en-US" dirty="0"/>
          </a:p>
          <a:p>
            <a:r>
              <a:rPr lang="en-US" dirty="0"/>
              <a:t>Hackman’s conditions emphasize a supportive context—ensuring that team members have the resources, feedback, and environment they need. Effective conflict resolution (through strategies like active listening and empathy) helps maintain that supportive context by preventing disagreements from escalating into destructive conflicts.</a:t>
            </a:r>
          </a:p>
          <a:p>
            <a:r>
              <a:rPr lang="en-US" dirty="0"/>
              <a:t>2. </a:t>
            </a:r>
            <a:r>
              <a:rPr lang="en-US" b="1" dirty="0"/>
              <a:t>Maintaining a Shared Mindset:</a:t>
            </a:r>
            <a:endParaRPr lang="en-US" dirty="0"/>
          </a:p>
          <a:p>
            <a:r>
              <a:rPr lang="en-US" dirty="0"/>
              <a:t>A shared mindset, another key condition, means that everyone is aligned on the team’s purpose and values. Conflict resolution techniques, such as interest-based negotiation and finding common ground, ensure that differences in opinion are used constructively rather than fracturing the team’s unity.</a:t>
            </a:r>
          </a:p>
          <a:p>
            <a:r>
              <a:rPr lang="en-US" dirty="0"/>
              <a:t>3. </a:t>
            </a:r>
            <a:r>
              <a:rPr lang="en-US" b="1" dirty="0"/>
              <a:t>Enhancing the Enabling Structure:</a:t>
            </a:r>
            <a:endParaRPr lang="en-US" dirty="0"/>
          </a:p>
          <a:p>
            <a:r>
              <a:rPr lang="en-US" dirty="0"/>
              <a:t>Clear processes and defined roles are part of an enabling structure. Conflict resolution strategies—like using “I” statements—reinforce clear, respectful communication, which is essential for the structure to work effectively even when tensions rise.</a:t>
            </a:r>
          </a:p>
          <a:p>
            <a:r>
              <a:rPr lang="en-US" dirty="0"/>
              <a:t>4. </a:t>
            </a:r>
            <a:r>
              <a:rPr lang="en-US" b="1" dirty="0"/>
              <a:t>Opportunities to Learn:</a:t>
            </a:r>
            <a:endParaRPr lang="en-US" dirty="0"/>
          </a:p>
          <a:p>
            <a:r>
              <a:rPr lang="en-US" dirty="0"/>
              <a:t>Hackman’s model includes continuous learning as a vital condition. Well-managed conflicts can actually drive innovation and improvement by prompting deep discussion and critical thinking. When teams resolve conflicts constructively, they turn potential setbacks into learning opportunities.</a:t>
            </a:r>
          </a:p>
          <a:p>
            <a:r>
              <a:rPr lang="en-US" dirty="0"/>
              <a:t>5. </a:t>
            </a:r>
            <a:r>
              <a:rPr lang="en-US" b="1" dirty="0"/>
              <a:t>Real-World Relevance:</a:t>
            </a:r>
            <a:endParaRPr lang="en-US" dirty="0"/>
          </a:p>
          <a:p>
            <a:r>
              <a:rPr lang="en-US" dirty="0"/>
              <a:t>For associates in large organizations, conflicts are a common reality. Focusing on conflict resolution strategies provides practical tools that you can use every day to contribute to a healthy team environment—directly supporting the conditions of effective teams as described by Hackman and expanded by </a:t>
            </a:r>
            <a:r>
              <a:rPr lang="en-US" dirty="0" err="1"/>
              <a:t>Wageman</a:t>
            </a:r>
            <a:r>
              <a:rPr lang="en-US" dirty="0"/>
              <a:t>.</a:t>
            </a:r>
          </a:p>
          <a:p>
            <a:br>
              <a:rPr lang="en-US" dirty="0"/>
            </a:br>
            <a:endParaRPr lang="en-US" dirty="0"/>
          </a:p>
          <a:p>
            <a:r>
              <a:rPr lang="en-US" dirty="0"/>
              <a:t>In short, we selected conflict resolution strategies because they directly support and sustain the conditions for team effectiveness. They’re not the only important tools, but managing conflict well is essential for preserving trust, structure, and a shared purpose within any high-performing team.</a:t>
            </a:r>
          </a:p>
          <a:p>
            <a:endParaRPr lang="en-US" dirty="0"/>
          </a:p>
        </p:txBody>
      </p:sp>
    </p:spTree>
    <p:extLst>
      <p:ext uri="{BB962C8B-B14F-4D97-AF65-F5344CB8AC3E}">
        <p14:creationId xmlns:p14="http://schemas.microsoft.com/office/powerpoint/2010/main" val="2561245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EB9B-BACF-BEDA-0EC0-E5BC9F2250E4}"/>
              </a:ext>
            </a:extLst>
          </p:cNvPr>
          <p:cNvSpPr>
            <a:spLocks noGrp="1"/>
          </p:cNvSpPr>
          <p:nvPr>
            <p:ph type="title"/>
          </p:nvPr>
        </p:nvSpPr>
        <p:spPr/>
        <p:txBody>
          <a:bodyPr>
            <a:normAutofit fontScale="90000"/>
          </a:bodyPr>
          <a:lstStyle/>
          <a:p>
            <a:r>
              <a:rPr lang="en-US" b="1" dirty="0"/>
              <a:t>Reversing Entropy – Conflict Resolution Strategies</a:t>
            </a:r>
            <a:br>
              <a:rPr lang="en-US" dirty="0"/>
            </a:br>
            <a:endParaRPr lang="en-US" dirty="0"/>
          </a:p>
        </p:txBody>
      </p:sp>
      <p:sp>
        <p:nvSpPr>
          <p:cNvPr id="3" name="Content Placeholder 2">
            <a:extLst>
              <a:ext uri="{FF2B5EF4-FFF2-40B4-BE49-F238E27FC236}">
                <a16:creationId xmlns:a16="http://schemas.microsoft.com/office/drawing/2014/main" id="{C4D7F3D7-8278-0EA4-1A49-968173BC923C}"/>
              </a:ext>
            </a:extLst>
          </p:cNvPr>
          <p:cNvSpPr>
            <a:spLocks noGrp="1"/>
          </p:cNvSpPr>
          <p:nvPr>
            <p:ph idx="1"/>
          </p:nvPr>
        </p:nvSpPr>
        <p:spPr/>
        <p:txBody>
          <a:bodyPr>
            <a:normAutofit fontScale="77500" lnSpcReduction="20000"/>
          </a:bodyPr>
          <a:lstStyle/>
          <a:p>
            <a:r>
              <a:rPr lang="en-US" dirty="0"/>
              <a:t>• </a:t>
            </a:r>
            <a:r>
              <a:rPr lang="en-US" b="1" dirty="0"/>
              <a:t>Active Listening:</a:t>
            </a:r>
            <a:r>
              <a:rPr lang="en-US" dirty="0"/>
              <a:t> Fully focus and reflect back what you hear</a:t>
            </a:r>
          </a:p>
          <a:p>
            <a:r>
              <a:rPr lang="en-US" i="1" dirty="0"/>
              <a:t>Research:</a:t>
            </a:r>
            <a:r>
              <a:rPr lang="en-US" dirty="0"/>
              <a:t> Rogers &amp; Farson – builds mutual understanding</a:t>
            </a:r>
          </a:p>
          <a:p>
            <a:r>
              <a:rPr lang="en-US" dirty="0"/>
              <a:t>• </a:t>
            </a:r>
            <a:r>
              <a:rPr lang="en-US" b="1" dirty="0"/>
              <a:t>Empathy:</a:t>
            </a:r>
            <a:r>
              <a:rPr lang="en-US" dirty="0"/>
              <a:t> Validate and acknowledge others’ perspectives</a:t>
            </a:r>
          </a:p>
          <a:p>
            <a:r>
              <a:rPr lang="en-US" i="1" dirty="0"/>
              <a:t>Research:</a:t>
            </a:r>
            <a:r>
              <a:rPr lang="en-US" dirty="0"/>
              <a:t> Goleman’s Emotional Intelligence – key for trust</a:t>
            </a:r>
          </a:p>
          <a:p>
            <a:r>
              <a:rPr lang="en-US" dirty="0"/>
              <a:t>• </a:t>
            </a:r>
            <a:r>
              <a:rPr lang="en-US" b="1" dirty="0"/>
              <a:t>“I” Statements:</a:t>
            </a:r>
            <a:r>
              <a:rPr lang="en-US" dirty="0"/>
              <a:t> Express your needs without blame</a:t>
            </a:r>
          </a:p>
          <a:p>
            <a:r>
              <a:rPr lang="en-US" i="1" dirty="0"/>
              <a:t>Based on:</a:t>
            </a:r>
            <a:r>
              <a:rPr lang="en-US" dirty="0"/>
              <a:t> Rosenberg’s Nonviolent Communication</a:t>
            </a:r>
          </a:p>
          <a:p>
            <a:r>
              <a:rPr lang="en-US" dirty="0"/>
              <a:t>• </a:t>
            </a:r>
            <a:r>
              <a:rPr lang="en-US" b="1" dirty="0"/>
              <a:t>Interest-Based Negotiation:</a:t>
            </a:r>
            <a:r>
              <a:rPr lang="en-US" dirty="0"/>
              <a:t> Focus on underlying needs for win-win outcomes</a:t>
            </a:r>
          </a:p>
          <a:p>
            <a:r>
              <a:rPr lang="en-US" i="1" dirty="0"/>
              <a:t>Based on:</a:t>
            </a:r>
            <a:r>
              <a:rPr lang="en-US" dirty="0"/>
              <a:t> Fisher &amp; Ury’s </a:t>
            </a:r>
            <a:r>
              <a:rPr lang="en-US" i="1" dirty="0"/>
              <a:t>Getting to Yes</a:t>
            </a:r>
            <a:endParaRPr lang="en-US" dirty="0"/>
          </a:p>
          <a:p>
            <a:r>
              <a:rPr lang="en-US" dirty="0"/>
              <a:t>• </a:t>
            </a:r>
            <a:r>
              <a:rPr lang="en-US" b="1" dirty="0"/>
              <a:t>Brainstorming Alternatives:</a:t>
            </a:r>
            <a:r>
              <a:rPr lang="en-US" dirty="0"/>
              <a:t> Generate creative, multiple solutions</a:t>
            </a:r>
          </a:p>
          <a:p>
            <a:r>
              <a:rPr lang="en-US" i="1" dirty="0"/>
              <a:t>Research:</a:t>
            </a:r>
            <a:r>
              <a:rPr lang="en-US" dirty="0"/>
              <a:t> Osborn’s brainstorming techniques</a:t>
            </a:r>
          </a:p>
          <a:p>
            <a:r>
              <a:rPr lang="en-US" dirty="0"/>
              <a:t>• </a:t>
            </a:r>
            <a:r>
              <a:rPr lang="en-US" b="1" dirty="0"/>
              <a:t>Finding Common Ground:</a:t>
            </a:r>
            <a:r>
              <a:rPr lang="en-US" dirty="0"/>
              <a:t> Identify shared goals to build consensus</a:t>
            </a:r>
          </a:p>
          <a:p>
            <a:r>
              <a:rPr lang="en-US" i="1" dirty="0"/>
              <a:t>Research:</a:t>
            </a:r>
            <a:r>
              <a:rPr lang="en-US" dirty="0"/>
              <a:t> Integrative negotiation models</a:t>
            </a:r>
          </a:p>
          <a:p>
            <a:endParaRPr lang="en-US" dirty="0"/>
          </a:p>
        </p:txBody>
      </p:sp>
    </p:spTree>
    <p:extLst>
      <p:ext uri="{BB962C8B-B14F-4D97-AF65-F5344CB8AC3E}">
        <p14:creationId xmlns:p14="http://schemas.microsoft.com/office/powerpoint/2010/main" val="3377818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EA825-292B-A358-0D59-6F438E79897E}"/>
              </a:ext>
            </a:extLst>
          </p:cNvPr>
          <p:cNvSpPr>
            <a:spLocks noGrp="1"/>
          </p:cNvSpPr>
          <p:nvPr>
            <p:ph type="title"/>
          </p:nvPr>
        </p:nvSpPr>
        <p:spPr/>
        <p:txBody>
          <a:bodyPr>
            <a:normAutofit fontScale="90000"/>
          </a:bodyPr>
          <a:lstStyle/>
          <a:p>
            <a:r>
              <a:rPr lang="en-US" b="1" dirty="0"/>
              <a:t> Inversion in Action – Bridging Research to Practice</a:t>
            </a:r>
            <a:br>
              <a:rPr lang="en-US" dirty="0"/>
            </a:br>
            <a:endParaRPr lang="en-US" dirty="0"/>
          </a:p>
        </p:txBody>
      </p:sp>
      <p:sp>
        <p:nvSpPr>
          <p:cNvPr id="3" name="Content Placeholder 2">
            <a:extLst>
              <a:ext uri="{FF2B5EF4-FFF2-40B4-BE49-F238E27FC236}">
                <a16:creationId xmlns:a16="http://schemas.microsoft.com/office/drawing/2014/main" id="{7E8C3B17-4E7C-1578-8B5D-BD8F0FDFA74F}"/>
              </a:ext>
            </a:extLst>
          </p:cNvPr>
          <p:cNvSpPr>
            <a:spLocks noGrp="1"/>
          </p:cNvSpPr>
          <p:nvPr>
            <p:ph idx="1"/>
          </p:nvPr>
        </p:nvSpPr>
        <p:spPr/>
        <p:txBody>
          <a:bodyPr>
            <a:normAutofit fontScale="70000" lnSpcReduction="20000"/>
          </a:bodyPr>
          <a:lstStyle/>
          <a:p>
            <a:r>
              <a:rPr lang="en-US" dirty="0"/>
              <a:t>• Effective teams thrive on clear direction, structure, and support</a:t>
            </a:r>
          </a:p>
          <a:p>
            <a:r>
              <a:rPr lang="en-US" dirty="0"/>
              <a:t>• Conflict resolution strategies maintain and enhance these conditions</a:t>
            </a:r>
          </a:p>
          <a:p>
            <a:r>
              <a:rPr lang="en-US" dirty="0"/>
              <a:t>• These tools foster deep discussion, critical thinking, and collaborative decision-making</a:t>
            </a:r>
          </a:p>
          <a:p>
            <a:r>
              <a:rPr lang="en-US" dirty="0"/>
              <a:t>----</a:t>
            </a:r>
          </a:p>
          <a:p>
            <a:r>
              <a:rPr lang="en-US" dirty="0"/>
              <a:t>• </a:t>
            </a:r>
            <a:r>
              <a:rPr lang="en-US" b="1" dirty="0"/>
              <a:t>Deep Discussion &amp; Critical Thinking:</a:t>
            </a:r>
            <a:endParaRPr lang="en-US" dirty="0"/>
          </a:p>
          <a:p>
            <a:r>
              <a:rPr lang="en-US" dirty="0"/>
              <a:t>• Driven by a compelling direction and enabling structure.</a:t>
            </a:r>
          </a:p>
          <a:p>
            <a:r>
              <a:rPr lang="en-US" dirty="0"/>
              <a:t>• </a:t>
            </a:r>
            <a:r>
              <a:rPr lang="en-US" b="1" dirty="0"/>
              <a:t>Effective Conflict Resolution:</a:t>
            </a:r>
            <a:endParaRPr lang="en-US" dirty="0"/>
          </a:p>
          <a:p>
            <a:r>
              <a:rPr lang="en-US" dirty="0"/>
              <a:t>• Built through supportive context and expert coaching.</a:t>
            </a:r>
          </a:p>
          <a:p>
            <a:r>
              <a:rPr lang="en-US" dirty="0"/>
              <a:t>• </a:t>
            </a:r>
            <a:r>
              <a:rPr lang="en-US" b="1" dirty="0"/>
              <a:t>Collaborative Decision-Making:</a:t>
            </a:r>
            <a:endParaRPr lang="en-US" dirty="0"/>
          </a:p>
          <a:p>
            <a:r>
              <a:rPr lang="en-US" dirty="0"/>
              <a:t>• Enabled by shared accountability and dynamic coaching.</a:t>
            </a:r>
          </a:p>
          <a:p>
            <a:r>
              <a:rPr lang="en-US" dirty="0"/>
              <a:t>• </a:t>
            </a:r>
            <a:r>
              <a:rPr lang="en-US" b="1" dirty="0"/>
              <a:t>Clear Communication:</a:t>
            </a:r>
            <a:endParaRPr lang="en-US" dirty="0"/>
          </a:p>
          <a:p>
            <a:r>
              <a:rPr lang="en-US" dirty="0"/>
              <a:t>• Fostered through active listening, empathy, and fluid role-playing.</a:t>
            </a:r>
          </a:p>
          <a:p>
            <a:endParaRPr lang="en-US" dirty="0"/>
          </a:p>
        </p:txBody>
      </p:sp>
    </p:spTree>
    <p:extLst>
      <p:ext uri="{BB962C8B-B14F-4D97-AF65-F5344CB8AC3E}">
        <p14:creationId xmlns:p14="http://schemas.microsoft.com/office/powerpoint/2010/main" val="3006126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C7C7-4C16-0096-9651-9E0B24DBAB84}"/>
              </a:ext>
            </a:extLst>
          </p:cNvPr>
          <p:cNvSpPr>
            <a:spLocks noGrp="1"/>
          </p:cNvSpPr>
          <p:nvPr>
            <p:ph type="title"/>
          </p:nvPr>
        </p:nvSpPr>
        <p:spPr/>
        <p:txBody>
          <a:bodyPr>
            <a:normAutofit fontScale="90000"/>
          </a:bodyPr>
          <a:lstStyle/>
          <a:p>
            <a:r>
              <a:rPr lang="en-US" b="1" dirty="0"/>
              <a:t>Agents of Change – Fluid Roles &amp; Individual Contributions (Belbin)</a:t>
            </a:r>
            <a:br>
              <a:rPr lang="en-US" dirty="0"/>
            </a:br>
            <a:endParaRPr lang="en-US" dirty="0"/>
          </a:p>
        </p:txBody>
      </p:sp>
      <p:sp>
        <p:nvSpPr>
          <p:cNvPr id="3" name="Content Placeholder 2">
            <a:extLst>
              <a:ext uri="{FF2B5EF4-FFF2-40B4-BE49-F238E27FC236}">
                <a16:creationId xmlns:a16="http://schemas.microsoft.com/office/drawing/2014/main" id="{F1030DA5-FA3C-FC5D-65CA-3DFF56394ADF}"/>
              </a:ext>
            </a:extLst>
          </p:cNvPr>
          <p:cNvSpPr>
            <a:spLocks noGrp="1"/>
          </p:cNvSpPr>
          <p:nvPr>
            <p:ph idx="1"/>
          </p:nvPr>
        </p:nvSpPr>
        <p:spPr/>
        <p:txBody>
          <a:bodyPr>
            <a:normAutofit fontScale="85000" lnSpcReduction="20000"/>
          </a:bodyPr>
          <a:lstStyle/>
          <a:p>
            <a:pPr marL="0" indent="0">
              <a:buNone/>
            </a:pPr>
            <a:r>
              <a:rPr lang="en-US" dirty="0"/>
              <a:t>• </a:t>
            </a:r>
            <a:r>
              <a:rPr lang="en-US" b="1" dirty="0"/>
              <a:t>Fluid Roles:</a:t>
            </a:r>
            <a:endParaRPr lang="en-US" dirty="0"/>
          </a:p>
          <a:p>
            <a:pPr marL="0" indent="0">
              <a:buNone/>
            </a:pPr>
            <a:r>
              <a:rPr lang="en-US" dirty="0"/>
              <a:t>• Roles are not fixed; you “play” the role as needed</a:t>
            </a:r>
          </a:p>
          <a:p>
            <a:pPr marL="0" indent="0">
              <a:buNone/>
            </a:pPr>
            <a:r>
              <a:rPr lang="en-US" dirty="0"/>
              <a:t>• Your unique contributions help shape team success</a:t>
            </a:r>
          </a:p>
          <a:p>
            <a:pPr marL="0" indent="0">
              <a:buNone/>
            </a:pPr>
            <a:endParaRPr lang="en-US" dirty="0"/>
          </a:p>
          <a:p>
            <a:pPr marL="0" indent="0">
              <a:buNone/>
            </a:pPr>
            <a:r>
              <a:rPr lang="en-US" dirty="0"/>
              <a:t>• </a:t>
            </a:r>
            <a:r>
              <a:rPr lang="en-US" b="1" dirty="0"/>
              <a:t>Individual Contributions:</a:t>
            </a:r>
            <a:endParaRPr lang="en-US" dirty="0"/>
          </a:p>
          <a:p>
            <a:pPr marL="0" indent="0">
              <a:buNone/>
            </a:pPr>
            <a:r>
              <a:rPr lang="en-US" dirty="0"/>
              <a:t>• Every team member’s strengths matter</a:t>
            </a:r>
          </a:p>
          <a:p>
            <a:pPr marL="0" indent="0">
              <a:buNone/>
            </a:pPr>
            <a:r>
              <a:rPr lang="en-US" dirty="0"/>
              <a:t>• Your role is dynamic and shifts with the situation</a:t>
            </a:r>
          </a:p>
          <a:p>
            <a:pPr marL="0" indent="0">
              <a:buNone/>
            </a:pPr>
            <a:r>
              <a:rPr lang="en-US" dirty="0"/>
              <a:t>• </a:t>
            </a:r>
            <a:r>
              <a:rPr lang="en-US" b="1" dirty="0"/>
              <a:t>Fluid Roles in Practice:</a:t>
            </a:r>
            <a:endParaRPr lang="en-US" dirty="0"/>
          </a:p>
          <a:p>
            <a:pPr marL="0" indent="0">
              <a:buNone/>
            </a:pPr>
            <a:r>
              <a:rPr lang="en-US" dirty="0"/>
              <a:t>• Play the mediator role when resolving conflicts</a:t>
            </a:r>
          </a:p>
          <a:p>
            <a:pPr marL="0" indent="0">
              <a:buNone/>
            </a:pPr>
            <a:r>
              <a:rPr lang="en-US" dirty="0"/>
              <a:t>• Switch to a creative role during brainstorming</a:t>
            </a:r>
          </a:p>
          <a:p>
            <a:pPr marL="0" indent="0">
              <a:buNone/>
            </a:pPr>
            <a:r>
              <a:rPr lang="en-US" dirty="0"/>
              <a:t>• Embrace situational leadership, regardless of title</a:t>
            </a:r>
          </a:p>
          <a:p>
            <a:endParaRPr lang="en-US" dirty="0"/>
          </a:p>
          <a:p>
            <a:endParaRPr lang="en-US" dirty="0"/>
          </a:p>
        </p:txBody>
      </p:sp>
    </p:spTree>
    <p:extLst>
      <p:ext uri="{BB962C8B-B14F-4D97-AF65-F5344CB8AC3E}">
        <p14:creationId xmlns:p14="http://schemas.microsoft.com/office/powerpoint/2010/main" val="1101964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9313C-5722-536A-101A-F28C04121557}"/>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3585EA3-628D-BFEB-08CB-062A54AB40FC}"/>
              </a:ext>
            </a:extLst>
          </p:cNvPr>
          <p:cNvSpPr>
            <a:spLocks noGrp="1"/>
          </p:cNvSpPr>
          <p:nvPr>
            <p:ph idx="1"/>
          </p:nvPr>
        </p:nvSpPr>
        <p:spPr/>
        <p:txBody>
          <a:bodyPr/>
          <a:lstStyle/>
          <a:p>
            <a:pPr marL="0" indent="0">
              <a:buNone/>
            </a:pPr>
            <a:r>
              <a:rPr lang="en-US" dirty="0"/>
              <a:t>• Understanding Team Dynamics</a:t>
            </a:r>
          </a:p>
          <a:p>
            <a:pPr marL="0" indent="0">
              <a:buNone/>
            </a:pPr>
            <a:r>
              <a:rPr lang="en-US" dirty="0"/>
              <a:t>• Hackman’s Conditions &amp; </a:t>
            </a:r>
            <a:r>
              <a:rPr lang="en-US" dirty="0" err="1"/>
              <a:t>Wageman’s</a:t>
            </a:r>
            <a:r>
              <a:rPr lang="en-US" dirty="0"/>
              <a:t> Enhancements</a:t>
            </a:r>
          </a:p>
          <a:p>
            <a:pPr marL="0" indent="0">
              <a:buNone/>
            </a:pPr>
            <a:r>
              <a:rPr lang="en-US" dirty="0"/>
              <a:t>• Conflict Resolution Tools</a:t>
            </a:r>
          </a:p>
          <a:p>
            <a:pPr marL="0" indent="0">
              <a:buNone/>
            </a:pPr>
            <a:r>
              <a:rPr lang="en-US" dirty="0"/>
              <a:t>• Fluid Roles &amp; Individual Contributions</a:t>
            </a:r>
          </a:p>
          <a:p>
            <a:pPr marL="0" indent="0">
              <a:buNone/>
            </a:pPr>
            <a:r>
              <a:rPr lang="en-US" dirty="0"/>
              <a:t>• Activity Overview</a:t>
            </a:r>
          </a:p>
          <a:p>
            <a:endParaRPr lang="en-US" dirty="0"/>
          </a:p>
        </p:txBody>
      </p:sp>
    </p:spTree>
    <p:extLst>
      <p:ext uri="{BB962C8B-B14F-4D97-AF65-F5344CB8AC3E}">
        <p14:creationId xmlns:p14="http://schemas.microsoft.com/office/powerpoint/2010/main" val="372327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34A43-7C77-6DEB-4F2C-3E5CEBCBBE06}"/>
              </a:ext>
            </a:extLst>
          </p:cNvPr>
          <p:cNvSpPr>
            <a:spLocks noGrp="1"/>
          </p:cNvSpPr>
          <p:nvPr>
            <p:ph type="title"/>
          </p:nvPr>
        </p:nvSpPr>
        <p:spPr/>
        <p:txBody>
          <a:bodyPr/>
          <a:lstStyle/>
          <a:p>
            <a:r>
              <a:rPr lang="en-US" dirty="0"/>
              <a:t>Tying roles to conflict</a:t>
            </a:r>
          </a:p>
        </p:txBody>
      </p:sp>
      <p:sp>
        <p:nvSpPr>
          <p:cNvPr id="3" name="Content Placeholder 2">
            <a:extLst>
              <a:ext uri="{FF2B5EF4-FFF2-40B4-BE49-F238E27FC236}">
                <a16:creationId xmlns:a16="http://schemas.microsoft.com/office/drawing/2014/main" id="{FA75662D-CA0A-A1B4-2F89-4D11B2AD6D73}"/>
              </a:ext>
            </a:extLst>
          </p:cNvPr>
          <p:cNvSpPr>
            <a:spLocks noGrp="1"/>
          </p:cNvSpPr>
          <p:nvPr>
            <p:ph idx="1"/>
          </p:nvPr>
        </p:nvSpPr>
        <p:spPr/>
        <p:txBody>
          <a:bodyPr>
            <a:normAutofit fontScale="40000" lnSpcReduction="20000"/>
          </a:bodyPr>
          <a:lstStyle/>
          <a:p>
            <a:r>
              <a:rPr lang="en-US" dirty="0"/>
              <a:t>Introducing Belbin roles into your presentation and conflict scenarios offers several key benefits:</a:t>
            </a:r>
          </a:p>
          <a:p>
            <a:r>
              <a:rPr lang="en-US" dirty="0"/>
              <a:t>• </a:t>
            </a:r>
            <a:r>
              <a:rPr lang="en-US" b="1" dirty="0"/>
              <a:t>Clarifies Individual Contributions:</a:t>
            </a:r>
            <a:endParaRPr lang="en-US" dirty="0"/>
          </a:p>
          <a:p>
            <a:r>
              <a:rPr lang="en-US" dirty="0"/>
              <a:t>Belbin roles provide a framework for understanding the diverse ways team members naturally contribute. This helps associates see that conflicts often arise not from personal shortcomings but from different, complementary strengths.</a:t>
            </a:r>
          </a:p>
          <a:p>
            <a:r>
              <a:rPr lang="en-US" dirty="0"/>
              <a:t>• </a:t>
            </a:r>
            <a:r>
              <a:rPr lang="en-US" b="1" dirty="0"/>
              <a:t>Encourages Role Fluidity:</a:t>
            </a:r>
            <a:endParaRPr lang="en-US" dirty="0"/>
          </a:p>
          <a:p>
            <a:r>
              <a:rPr lang="en-US" dirty="0"/>
              <a:t>Emphasizing that roles are fluid—not fixed titles—reinforces that individuals can “play the mediator role” in one situation and switch to a creative role in another. This flexibility is crucial for navigating conflict and finding innovative solutions.</a:t>
            </a:r>
          </a:p>
          <a:p>
            <a:r>
              <a:rPr lang="en-US" dirty="0"/>
              <a:t>• </a:t>
            </a:r>
            <a:r>
              <a:rPr lang="en-US" b="1" dirty="0"/>
              <a:t>Facilitates Self-Awareness:</a:t>
            </a:r>
            <a:endParaRPr lang="en-US" dirty="0"/>
          </a:p>
          <a:p>
            <a:r>
              <a:rPr lang="en-US" dirty="0"/>
              <a:t>When associates reflect on which Belbin roles resonate with them, they become more aware of their own strengths and areas for growth. This self-awareness supports better communication and conflict resolution because team members understand their contributions and how they can best support the team.</a:t>
            </a:r>
          </a:p>
          <a:p>
            <a:r>
              <a:rPr lang="en-US" dirty="0"/>
              <a:t>• </a:t>
            </a:r>
            <a:r>
              <a:rPr lang="en-US" b="1" dirty="0"/>
              <a:t>Enhances Conflict Simulation:</a:t>
            </a:r>
            <a:endParaRPr lang="en-US" dirty="0"/>
          </a:p>
          <a:p>
            <a:r>
              <a:rPr lang="en-US" dirty="0"/>
              <a:t>In your conflict scenarios, assigning role cards (including a distractor role) based on Belbin’s model adds a layer of realism. It challenges participants to negotiate and collaborate while accounting for differing perspectives and behaviors—mirroring real-life team dynamics.</a:t>
            </a:r>
          </a:p>
          <a:p>
            <a:r>
              <a:rPr lang="en-US" dirty="0"/>
              <a:t>• </a:t>
            </a:r>
            <a:r>
              <a:rPr lang="en-US" b="1" dirty="0"/>
              <a:t>Bridges Theory and Practice:</a:t>
            </a:r>
            <a:endParaRPr lang="en-US" dirty="0"/>
          </a:p>
          <a:p>
            <a:r>
              <a:rPr lang="en-US" dirty="0"/>
              <a:t>Using Belbin roles ties back to your overall themes of team dynamics and effective conflict management. It shows that while research (like Hackman’s conditions) outlines what makes teams work, understanding individual roles helps you apply that research in day-to-day interactions and conflict resolution.</a:t>
            </a:r>
          </a:p>
          <a:p>
            <a:br>
              <a:rPr lang="en-US" dirty="0"/>
            </a:br>
            <a:endParaRPr lang="en-US" dirty="0"/>
          </a:p>
          <a:p>
            <a:r>
              <a:rPr lang="en-US" dirty="0"/>
              <a:t>In short, Belbin roles are a practical tool that makes abstract concepts about team effectiveness tangible, giving associates actionable insights into how they can contribute to, and shape, a high-performing team environment.</a:t>
            </a:r>
          </a:p>
          <a:p>
            <a:endParaRPr lang="en-US" dirty="0"/>
          </a:p>
        </p:txBody>
      </p:sp>
    </p:spTree>
    <p:extLst>
      <p:ext uri="{BB962C8B-B14F-4D97-AF65-F5344CB8AC3E}">
        <p14:creationId xmlns:p14="http://schemas.microsoft.com/office/powerpoint/2010/main" val="26635689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53EB9-AD4B-79DE-BEB0-0712F6236546}"/>
              </a:ext>
            </a:extLst>
          </p:cNvPr>
          <p:cNvSpPr>
            <a:spLocks noGrp="1"/>
          </p:cNvSpPr>
          <p:nvPr>
            <p:ph type="title"/>
          </p:nvPr>
        </p:nvSpPr>
        <p:spPr/>
        <p:txBody>
          <a:bodyPr/>
          <a:lstStyle/>
          <a:p>
            <a:r>
              <a:rPr lang="en-US" b="1" dirty="0"/>
              <a:t>Activity 2: Conflict Resolution Scenarios</a:t>
            </a:r>
            <a:br>
              <a:rPr lang="en-US" dirty="0"/>
            </a:br>
            <a:endParaRPr lang="en-US" dirty="0"/>
          </a:p>
        </p:txBody>
      </p:sp>
      <p:sp>
        <p:nvSpPr>
          <p:cNvPr id="3" name="Content Placeholder 2">
            <a:extLst>
              <a:ext uri="{FF2B5EF4-FFF2-40B4-BE49-F238E27FC236}">
                <a16:creationId xmlns:a16="http://schemas.microsoft.com/office/drawing/2014/main" id="{C1C18DEA-7137-E60B-C376-8599F5CF0B9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181450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B7CA3-4B36-2552-14AF-DC2E3BE2FA46}"/>
              </a:ext>
            </a:extLst>
          </p:cNvPr>
          <p:cNvSpPr>
            <a:spLocks noGrp="1"/>
          </p:cNvSpPr>
          <p:nvPr>
            <p:ph type="title"/>
          </p:nvPr>
        </p:nvSpPr>
        <p:spPr/>
        <p:txBody>
          <a:bodyPr>
            <a:normAutofit fontScale="90000"/>
          </a:bodyPr>
          <a:lstStyle/>
          <a:p>
            <a:r>
              <a:rPr lang="en-US" b="1" dirty="0"/>
              <a:t>Leading from Within – Your Impact as Team Leaders</a:t>
            </a:r>
            <a:br>
              <a:rPr lang="en-US" dirty="0"/>
            </a:br>
            <a:endParaRPr lang="en-US" dirty="0"/>
          </a:p>
        </p:txBody>
      </p:sp>
      <p:sp>
        <p:nvSpPr>
          <p:cNvPr id="3" name="Content Placeholder 2">
            <a:extLst>
              <a:ext uri="{FF2B5EF4-FFF2-40B4-BE49-F238E27FC236}">
                <a16:creationId xmlns:a16="http://schemas.microsoft.com/office/drawing/2014/main" id="{A9BCB5A2-EB22-7AD1-7706-4E36AC7E2D7E}"/>
              </a:ext>
            </a:extLst>
          </p:cNvPr>
          <p:cNvSpPr>
            <a:spLocks noGrp="1"/>
          </p:cNvSpPr>
          <p:nvPr>
            <p:ph idx="1"/>
          </p:nvPr>
        </p:nvSpPr>
        <p:spPr/>
        <p:txBody>
          <a:bodyPr>
            <a:normAutofit fontScale="92500" lnSpcReduction="20000"/>
          </a:bodyPr>
          <a:lstStyle/>
          <a:p>
            <a:pPr marL="0" indent="0">
              <a:buNone/>
            </a:pPr>
            <a:r>
              <a:rPr lang="en-US" dirty="0"/>
              <a:t>• </a:t>
            </a:r>
            <a:r>
              <a:rPr lang="en-US" b="1" dirty="0"/>
              <a:t>Shape the Enabling Structure:</a:t>
            </a:r>
            <a:endParaRPr lang="en-US" dirty="0"/>
          </a:p>
          <a:p>
            <a:pPr marL="457200" lvl="1" indent="0">
              <a:buNone/>
            </a:pPr>
            <a:r>
              <a:rPr lang="en-US" dirty="0"/>
              <a:t>• Clarify roles, processes, and expectations</a:t>
            </a:r>
          </a:p>
          <a:p>
            <a:pPr marL="457200" lvl="1" indent="0">
              <a:buNone/>
            </a:pPr>
            <a:r>
              <a:rPr lang="en-US" dirty="0"/>
              <a:t>• Promote organized, effective teamwork</a:t>
            </a:r>
          </a:p>
          <a:p>
            <a:pPr marL="0" indent="0">
              <a:buNone/>
            </a:pPr>
            <a:r>
              <a:rPr lang="en-US" dirty="0"/>
              <a:t>• </a:t>
            </a:r>
            <a:r>
              <a:rPr lang="en-US" b="1" dirty="0"/>
              <a:t>Cultivate a Supportive Context:</a:t>
            </a:r>
            <a:endParaRPr lang="en-US" dirty="0"/>
          </a:p>
          <a:p>
            <a:pPr marL="457200" lvl="1" indent="0">
              <a:buNone/>
            </a:pPr>
            <a:r>
              <a:rPr lang="en-US" dirty="0"/>
              <a:t>• Share resources, celebrate successes, and encourage open dialogue</a:t>
            </a:r>
          </a:p>
          <a:p>
            <a:pPr marL="457200" lvl="1" indent="0">
              <a:buNone/>
            </a:pPr>
            <a:r>
              <a:rPr lang="en-US" dirty="0"/>
              <a:t>• Build an environment where every voice is valued</a:t>
            </a:r>
          </a:p>
          <a:p>
            <a:pPr marL="0" indent="0">
              <a:buNone/>
            </a:pPr>
            <a:r>
              <a:rPr lang="en-US" dirty="0"/>
              <a:t>• </a:t>
            </a:r>
            <a:r>
              <a:rPr lang="en-US" b="1" dirty="0"/>
              <a:t>Foster Shared Accountability:</a:t>
            </a:r>
            <a:endParaRPr lang="en-US" dirty="0"/>
          </a:p>
          <a:p>
            <a:pPr marL="457200" lvl="1" indent="0">
              <a:buNone/>
            </a:pPr>
            <a:r>
              <a:rPr lang="en-US" dirty="0"/>
              <a:t>• Encourage collective responsibility for team outcomes</a:t>
            </a:r>
          </a:p>
          <a:p>
            <a:pPr marL="457200" lvl="1" indent="0">
              <a:buNone/>
            </a:pPr>
            <a:r>
              <a:rPr lang="en-US" dirty="0"/>
              <a:t>• Inspire a culture of mutual support and commitment</a:t>
            </a:r>
          </a:p>
          <a:p>
            <a:pPr marL="0" indent="0">
              <a:buNone/>
            </a:pPr>
            <a:r>
              <a:rPr lang="en-US" dirty="0"/>
              <a:t>• </a:t>
            </a:r>
            <a:r>
              <a:rPr lang="en-US" b="1" dirty="0"/>
              <a:t>Embrace Coaching:</a:t>
            </a:r>
            <a:endParaRPr lang="en-US" dirty="0"/>
          </a:p>
          <a:p>
            <a:pPr marL="457200" lvl="1" indent="0">
              <a:buNone/>
            </a:pPr>
            <a:r>
              <a:rPr lang="en-US" dirty="0"/>
              <a:t>• Offer constructive feedback and mentorship</a:t>
            </a:r>
          </a:p>
          <a:p>
            <a:pPr marL="457200" lvl="1" indent="0">
              <a:buNone/>
            </a:pPr>
            <a:r>
              <a:rPr lang="en-US" dirty="0"/>
              <a:t>• Empower peers through continuous learning and adaptive leadership</a:t>
            </a:r>
          </a:p>
          <a:p>
            <a:endParaRPr lang="en-US" dirty="0"/>
          </a:p>
        </p:txBody>
      </p:sp>
    </p:spTree>
    <p:extLst>
      <p:ext uri="{BB962C8B-B14F-4D97-AF65-F5344CB8AC3E}">
        <p14:creationId xmlns:p14="http://schemas.microsoft.com/office/powerpoint/2010/main" val="889082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ECFD-9F9B-B182-9820-4EEDBCC48B2E}"/>
              </a:ext>
            </a:extLst>
          </p:cNvPr>
          <p:cNvSpPr>
            <a:spLocks noGrp="1"/>
          </p:cNvSpPr>
          <p:nvPr>
            <p:ph type="title"/>
          </p:nvPr>
        </p:nvSpPr>
        <p:spPr/>
        <p:txBody>
          <a:bodyPr/>
          <a:lstStyle/>
          <a:p>
            <a:r>
              <a:rPr lang="en-US" dirty="0"/>
              <a:t>Not a slide, just info</a:t>
            </a:r>
          </a:p>
        </p:txBody>
      </p:sp>
      <p:sp>
        <p:nvSpPr>
          <p:cNvPr id="3" name="Content Placeholder 2">
            <a:extLst>
              <a:ext uri="{FF2B5EF4-FFF2-40B4-BE49-F238E27FC236}">
                <a16:creationId xmlns:a16="http://schemas.microsoft.com/office/drawing/2014/main" id="{43697400-379A-7406-5A8D-7CACBE78A6E2}"/>
              </a:ext>
            </a:extLst>
          </p:cNvPr>
          <p:cNvSpPr>
            <a:spLocks noGrp="1"/>
          </p:cNvSpPr>
          <p:nvPr>
            <p:ph idx="1"/>
          </p:nvPr>
        </p:nvSpPr>
        <p:spPr/>
        <p:txBody>
          <a:bodyPr>
            <a:normAutofit fontScale="47500" lnSpcReduction="20000"/>
          </a:bodyPr>
          <a:lstStyle/>
          <a:p>
            <a:r>
              <a:rPr lang="en-US" dirty="0"/>
              <a:t>1. </a:t>
            </a:r>
            <a:r>
              <a:rPr lang="en-US" b="1" dirty="0"/>
              <a:t>Preserving a Supportive Context:</a:t>
            </a:r>
            <a:endParaRPr lang="en-US" dirty="0"/>
          </a:p>
          <a:p>
            <a:r>
              <a:rPr lang="en-US" dirty="0"/>
              <a:t>Hackman’s conditions emphasize a supportive context—ensuring that team members have the resources, feedback, and environment they need. Effective conflict resolution (through strategies like active listening and empathy) helps maintain that supportive context by preventing disagreements from escalating into destructive conflicts.</a:t>
            </a:r>
          </a:p>
          <a:p>
            <a:r>
              <a:rPr lang="en-US" dirty="0"/>
              <a:t>2. </a:t>
            </a:r>
            <a:r>
              <a:rPr lang="en-US" b="1" dirty="0"/>
              <a:t>Maintaining a Shared Mindset:</a:t>
            </a:r>
            <a:endParaRPr lang="en-US" dirty="0"/>
          </a:p>
          <a:p>
            <a:r>
              <a:rPr lang="en-US" dirty="0"/>
              <a:t>A shared mindset, another key condition, means that everyone is aligned on the team’s purpose and values. Conflict resolution techniques, such as interest-based negotiation and finding common ground, ensure that differences in opinion are used constructively rather than fracturing the team’s unity.</a:t>
            </a:r>
          </a:p>
          <a:p>
            <a:r>
              <a:rPr lang="en-US" dirty="0"/>
              <a:t>3. </a:t>
            </a:r>
            <a:r>
              <a:rPr lang="en-US" b="1" dirty="0"/>
              <a:t>Enhancing the Enabling Structure:</a:t>
            </a:r>
            <a:endParaRPr lang="en-US" dirty="0"/>
          </a:p>
          <a:p>
            <a:r>
              <a:rPr lang="en-US" dirty="0"/>
              <a:t>Clear processes and defined roles are part of an enabling structure. Conflict resolution strategies—like using “I” statements—reinforce clear, respectful communication, which is essential for the structure to work effectively even when tensions rise.</a:t>
            </a:r>
          </a:p>
          <a:p>
            <a:r>
              <a:rPr lang="en-US" dirty="0"/>
              <a:t>4. </a:t>
            </a:r>
            <a:r>
              <a:rPr lang="en-US" b="1" dirty="0"/>
              <a:t>Opportunities to Learn:</a:t>
            </a:r>
            <a:endParaRPr lang="en-US" dirty="0"/>
          </a:p>
          <a:p>
            <a:r>
              <a:rPr lang="en-US" dirty="0"/>
              <a:t>Hackman’s model includes continuous learning as a vital condition. Well-managed conflicts can actually drive innovation and improvement by prompting deep discussion and critical thinking. When teams resolve conflicts constructively, they turn potential setbacks into learning opportunities.</a:t>
            </a:r>
          </a:p>
          <a:p>
            <a:r>
              <a:rPr lang="en-US" dirty="0"/>
              <a:t>5. </a:t>
            </a:r>
            <a:r>
              <a:rPr lang="en-US" b="1" dirty="0"/>
              <a:t>Real-World Relevance:</a:t>
            </a:r>
            <a:endParaRPr lang="en-US" dirty="0"/>
          </a:p>
          <a:p>
            <a:r>
              <a:rPr lang="en-US" dirty="0"/>
              <a:t>For associates in large organizations, conflicts are a common reality. Focusing on conflict resolution strategies provides practical tools that you can use every day to contribute to a healthy team environment—directly supporting the conditions of effective teams as described by Hackman and expanded by </a:t>
            </a:r>
            <a:r>
              <a:rPr lang="en-US" dirty="0" err="1"/>
              <a:t>Wageman</a:t>
            </a:r>
            <a:r>
              <a:rPr lang="en-US" dirty="0"/>
              <a:t>.</a:t>
            </a:r>
          </a:p>
          <a:p>
            <a:endParaRPr lang="en-US" dirty="0"/>
          </a:p>
        </p:txBody>
      </p:sp>
    </p:spTree>
    <p:extLst>
      <p:ext uri="{BB962C8B-B14F-4D97-AF65-F5344CB8AC3E}">
        <p14:creationId xmlns:p14="http://schemas.microsoft.com/office/powerpoint/2010/main" val="125593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7D6A0-F474-E396-3F87-C76A599F6471}"/>
              </a:ext>
            </a:extLst>
          </p:cNvPr>
          <p:cNvSpPr>
            <a:spLocks noGrp="1"/>
          </p:cNvSpPr>
          <p:nvPr>
            <p:ph type="title"/>
          </p:nvPr>
        </p:nvSpPr>
        <p:spPr/>
        <p:txBody>
          <a:bodyPr>
            <a:normAutofit/>
          </a:bodyPr>
          <a:lstStyle/>
          <a:p>
            <a:r>
              <a:rPr lang="en-US" b="1" dirty="0"/>
              <a:t>Understanding Team Dynamics</a:t>
            </a:r>
            <a:br>
              <a:rPr lang="en-US" dirty="0"/>
            </a:br>
            <a:endParaRPr lang="en-US" dirty="0"/>
          </a:p>
        </p:txBody>
      </p:sp>
      <p:sp>
        <p:nvSpPr>
          <p:cNvPr id="3" name="Content Placeholder 2">
            <a:extLst>
              <a:ext uri="{FF2B5EF4-FFF2-40B4-BE49-F238E27FC236}">
                <a16:creationId xmlns:a16="http://schemas.microsoft.com/office/drawing/2014/main" id="{60BA30EE-4D8A-37EF-A7ED-ED36E527065B}"/>
              </a:ext>
            </a:extLst>
          </p:cNvPr>
          <p:cNvSpPr>
            <a:spLocks noGrp="1"/>
          </p:cNvSpPr>
          <p:nvPr>
            <p:ph idx="1"/>
          </p:nvPr>
        </p:nvSpPr>
        <p:spPr/>
        <p:txBody>
          <a:bodyPr/>
          <a:lstStyle/>
          <a:p>
            <a:pPr marL="0" indent="0">
              <a:buNone/>
            </a:pPr>
            <a:r>
              <a:rPr lang="en-US" dirty="0"/>
              <a:t>• Patterns of interaction, communication, and behavior</a:t>
            </a:r>
          </a:p>
          <a:p>
            <a:pPr marL="0" indent="0">
              <a:buNone/>
            </a:pPr>
            <a:r>
              <a:rPr lang="en-US" dirty="0"/>
              <a:t>• Built on trust, flexibility, and effective conflict management</a:t>
            </a:r>
          </a:p>
          <a:p>
            <a:pPr marL="0" indent="0">
              <a:buNone/>
            </a:pPr>
            <a:r>
              <a:rPr lang="en-US" dirty="0"/>
              <a:t>• Critical for collaboration, innovation, and performance</a:t>
            </a:r>
          </a:p>
          <a:p>
            <a:endParaRPr lang="en-US" dirty="0"/>
          </a:p>
        </p:txBody>
      </p:sp>
    </p:spTree>
    <p:extLst>
      <p:ext uri="{BB962C8B-B14F-4D97-AF65-F5344CB8AC3E}">
        <p14:creationId xmlns:p14="http://schemas.microsoft.com/office/powerpoint/2010/main" val="45678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13302-0A7D-E518-D309-86B6194BFF0F}"/>
              </a:ext>
            </a:extLst>
          </p:cNvPr>
          <p:cNvSpPr>
            <a:spLocks noGrp="1"/>
          </p:cNvSpPr>
          <p:nvPr>
            <p:ph type="title"/>
          </p:nvPr>
        </p:nvSpPr>
        <p:spPr/>
        <p:txBody>
          <a:bodyPr/>
          <a:lstStyle/>
          <a:p>
            <a:endParaRPr lang="en-US" dirty="0"/>
          </a:p>
        </p:txBody>
      </p:sp>
      <p:pic>
        <p:nvPicPr>
          <p:cNvPr id="2050" name="Picture 2" descr="From Forming to Performing: Tuckman's 5 Stages of Team Development Helps  You Build a Stellar Team - School of the Wild">
            <a:extLst>
              <a:ext uri="{FF2B5EF4-FFF2-40B4-BE49-F238E27FC236}">
                <a16:creationId xmlns:a16="http://schemas.microsoft.com/office/drawing/2014/main" id="{E45AC6B8-199E-E29B-6A4D-1188A7073CC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57505" y="1919493"/>
            <a:ext cx="7076989" cy="4938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7844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53E10-535E-5BCE-7C42-964C0888CF09}"/>
              </a:ext>
            </a:extLst>
          </p:cNvPr>
          <p:cNvSpPr>
            <a:spLocks noGrp="1"/>
          </p:cNvSpPr>
          <p:nvPr>
            <p:ph type="title"/>
          </p:nvPr>
        </p:nvSpPr>
        <p:spPr/>
        <p:txBody>
          <a:bodyPr>
            <a:normAutofit fontScale="90000"/>
          </a:bodyPr>
          <a:lstStyle/>
          <a:p>
            <a:r>
              <a:rPr lang="en-US" b="1" dirty="0"/>
              <a:t>The Algorithm – Hackman’s Conditions for Team Success</a:t>
            </a:r>
            <a:br>
              <a:rPr lang="en-US" dirty="0"/>
            </a:br>
            <a:endParaRPr lang="en-US" dirty="0"/>
          </a:p>
        </p:txBody>
      </p:sp>
      <p:pic>
        <p:nvPicPr>
          <p:cNvPr id="1028" name="Picture 4" descr="Diagram of Hackman’s Five-Factor Model with five columns: A Real Team, Compelling Direction, Enabling Structure, Supportive Context, and Expert Coaching, each with brief descriptions.">
            <a:extLst>
              <a:ext uri="{FF2B5EF4-FFF2-40B4-BE49-F238E27FC236}">
                <a16:creationId xmlns:a16="http://schemas.microsoft.com/office/drawing/2014/main" id="{A3621998-48DB-6E5F-5154-39CE3B2DD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226" y="1056502"/>
            <a:ext cx="10313773" cy="5801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276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6BAA-5B46-C3FC-C042-FDC777FD683A}"/>
              </a:ext>
            </a:extLst>
          </p:cNvPr>
          <p:cNvSpPr>
            <a:spLocks noGrp="1"/>
          </p:cNvSpPr>
          <p:nvPr>
            <p:ph type="title"/>
          </p:nvPr>
        </p:nvSpPr>
        <p:spPr/>
        <p:txBody>
          <a:bodyPr/>
          <a:lstStyle/>
          <a:p>
            <a:r>
              <a:rPr lang="en-US" b="1" i="0" dirty="0">
                <a:solidFill>
                  <a:srgbClr val="16243E"/>
                </a:solidFill>
                <a:effectLst/>
                <a:latin typeface="Fraunces"/>
              </a:rPr>
              <a:t>1) A real team</a:t>
            </a:r>
            <a:br>
              <a:rPr lang="en-US" b="1" i="0" dirty="0">
                <a:solidFill>
                  <a:srgbClr val="16243E"/>
                </a:solidFill>
                <a:effectLst/>
                <a:latin typeface="Fraunces"/>
              </a:rPr>
            </a:br>
            <a:endParaRPr lang="en-US" dirty="0"/>
          </a:p>
        </p:txBody>
      </p:sp>
      <p:sp>
        <p:nvSpPr>
          <p:cNvPr id="3" name="Content Placeholder 2">
            <a:extLst>
              <a:ext uri="{FF2B5EF4-FFF2-40B4-BE49-F238E27FC236}">
                <a16:creationId xmlns:a16="http://schemas.microsoft.com/office/drawing/2014/main" id="{B5F9941D-B207-732D-61E7-D3E20054BB75}"/>
              </a:ext>
            </a:extLst>
          </p:cNvPr>
          <p:cNvSpPr>
            <a:spLocks noGrp="1"/>
          </p:cNvSpPr>
          <p:nvPr>
            <p:ph idx="1"/>
          </p:nvPr>
        </p:nvSpPr>
        <p:spPr/>
        <p:txBody>
          <a:bodyPr>
            <a:normAutofit fontScale="92500"/>
          </a:bodyPr>
          <a:lstStyle/>
          <a:p>
            <a:pPr algn="l"/>
            <a:r>
              <a:rPr lang="en-US" b="0" i="0" dirty="0">
                <a:solidFill>
                  <a:srgbClr val="16243E"/>
                </a:solidFill>
                <a:effectLst/>
                <a:latin typeface="Overpass"/>
              </a:rPr>
              <a:t>The group is a </a:t>
            </a:r>
            <a:r>
              <a:rPr lang="en-US" b="0" i="1" dirty="0">
                <a:solidFill>
                  <a:srgbClr val="16243E"/>
                </a:solidFill>
                <a:effectLst/>
                <a:latin typeface="Overpass"/>
              </a:rPr>
              <a:t>real</a:t>
            </a:r>
            <a:r>
              <a:rPr lang="en-US" b="0" i="0" dirty="0">
                <a:solidFill>
                  <a:srgbClr val="16243E"/>
                </a:solidFill>
                <a:effectLst/>
                <a:latin typeface="Overpass"/>
              </a:rPr>
              <a:t> team, rather than a team ‘in name only.’ This means it should be:</a:t>
            </a:r>
          </a:p>
          <a:p>
            <a:pPr algn="l">
              <a:buFont typeface="Arial" panose="020B0604020202020204" pitchFamily="34" charset="0"/>
              <a:buChar char="•"/>
            </a:pPr>
            <a:r>
              <a:rPr lang="en-US" b="1" i="0" dirty="0">
                <a:solidFill>
                  <a:srgbClr val="16243E"/>
                </a:solidFill>
                <a:effectLst/>
                <a:latin typeface="Overpass"/>
              </a:rPr>
              <a:t>bounded:</a:t>
            </a:r>
            <a:r>
              <a:rPr lang="en-US" b="0" i="0" dirty="0">
                <a:solidFill>
                  <a:srgbClr val="16243E"/>
                </a:solidFill>
                <a:effectLst/>
                <a:latin typeface="Overpass"/>
              </a:rPr>
              <a:t> it’s clear who’s in it, and who isn’t</a:t>
            </a:r>
          </a:p>
          <a:p>
            <a:pPr algn="l">
              <a:buFont typeface="Arial" panose="020B0604020202020204" pitchFamily="34" charset="0"/>
              <a:buChar char="•"/>
            </a:pPr>
            <a:r>
              <a:rPr lang="en-US" b="1" i="0" dirty="0">
                <a:solidFill>
                  <a:srgbClr val="16243E"/>
                </a:solidFill>
                <a:effectLst/>
                <a:latin typeface="Overpass"/>
              </a:rPr>
              <a:t>stable:</a:t>
            </a:r>
            <a:r>
              <a:rPr lang="en-US" b="0" i="0" dirty="0">
                <a:solidFill>
                  <a:srgbClr val="16243E"/>
                </a:solidFill>
                <a:effectLst/>
                <a:latin typeface="Overpass"/>
              </a:rPr>
              <a:t> the membership of the team is not constantly in flux</a:t>
            </a:r>
          </a:p>
          <a:p>
            <a:pPr algn="l">
              <a:buFont typeface="Arial" panose="020B0604020202020204" pitchFamily="34" charset="0"/>
              <a:buChar char="•"/>
            </a:pPr>
            <a:r>
              <a:rPr lang="en-US" b="1" i="0" dirty="0">
                <a:solidFill>
                  <a:srgbClr val="16243E"/>
                </a:solidFill>
                <a:effectLst/>
                <a:latin typeface="Overpass"/>
              </a:rPr>
              <a:t>interdependent:</a:t>
            </a:r>
            <a:r>
              <a:rPr lang="en-US" b="0" i="0" dirty="0">
                <a:solidFill>
                  <a:srgbClr val="16243E"/>
                </a:solidFill>
                <a:effectLst/>
                <a:latin typeface="Overpass"/>
              </a:rPr>
              <a:t> they rely on each other to accomplish their overall work.</a:t>
            </a:r>
          </a:p>
          <a:p>
            <a:pPr algn="l"/>
            <a:r>
              <a:rPr lang="en-US" b="0" i="0" dirty="0">
                <a:solidFill>
                  <a:srgbClr val="16243E"/>
                </a:solidFill>
                <a:effectLst/>
                <a:latin typeface="Overpass"/>
              </a:rPr>
              <a:t>They count on each other and work together as a unit.</a:t>
            </a:r>
          </a:p>
          <a:p>
            <a:pPr algn="l"/>
            <a:r>
              <a:rPr lang="en-US" b="1" i="0" dirty="0">
                <a:solidFill>
                  <a:srgbClr val="16243E"/>
                </a:solidFill>
                <a:effectLst/>
                <a:latin typeface="Overpass"/>
              </a:rPr>
              <a:t>Take note: if your ‘team’ do not share responsibilities, rely on each other to get things done, and have a common goal, then you might be managing a group of people or functional department, but not an actual team. And that’s OK!</a:t>
            </a:r>
            <a:endParaRPr lang="en-US" b="0" i="0" dirty="0">
              <a:solidFill>
                <a:srgbClr val="16243E"/>
              </a:solidFill>
              <a:effectLst/>
              <a:latin typeface="Overpass"/>
            </a:endParaRPr>
          </a:p>
          <a:p>
            <a:endParaRPr lang="en-US" dirty="0"/>
          </a:p>
        </p:txBody>
      </p:sp>
    </p:spTree>
    <p:extLst>
      <p:ext uri="{BB962C8B-B14F-4D97-AF65-F5344CB8AC3E}">
        <p14:creationId xmlns:p14="http://schemas.microsoft.com/office/powerpoint/2010/main" val="898987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2C962-A86F-4614-9631-EC67AF9BBD60}"/>
              </a:ext>
            </a:extLst>
          </p:cNvPr>
          <p:cNvSpPr>
            <a:spLocks noGrp="1"/>
          </p:cNvSpPr>
          <p:nvPr>
            <p:ph type="title"/>
          </p:nvPr>
        </p:nvSpPr>
        <p:spPr/>
        <p:txBody>
          <a:bodyPr/>
          <a:lstStyle/>
          <a:p>
            <a:r>
              <a:rPr lang="en-US" b="1" i="0" dirty="0">
                <a:solidFill>
                  <a:srgbClr val="16243E"/>
                </a:solidFill>
                <a:effectLst/>
                <a:latin typeface="Fraunces"/>
              </a:rPr>
              <a:t>2) A compelling direction</a:t>
            </a:r>
            <a:br>
              <a:rPr lang="en-US" b="1" i="0" dirty="0">
                <a:solidFill>
                  <a:srgbClr val="16243E"/>
                </a:solidFill>
                <a:effectLst/>
                <a:latin typeface="Fraunces"/>
              </a:rPr>
            </a:br>
            <a:endParaRPr lang="en-US" dirty="0"/>
          </a:p>
        </p:txBody>
      </p:sp>
      <p:sp>
        <p:nvSpPr>
          <p:cNvPr id="3" name="Content Placeholder 2">
            <a:extLst>
              <a:ext uri="{FF2B5EF4-FFF2-40B4-BE49-F238E27FC236}">
                <a16:creationId xmlns:a16="http://schemas.microsoft.com/office/drawing/2014/main" id="{7D1571D1-1881-8B92-2E77-372BCCCBFC7D}"/>
              </a:ext>
            </a:extLst>
          </p:cNvPr>
          <p:cNvSpPr>
            <a:spLocks noGrp="1"/>
          </p:cNvSpPr>
          <p:nvPr>
            <p:ph idx="1"/>
          </p:nvPr>
        </p:nvSpPr>
        <p:spPr/>
        <p:txBody>
          <a:bodyPr/>
          <a:lstStyle/>
          <a:p>
            <a:pPr algn="l"/>
            <a:r>
              <a:rPr lang="en-US" b="0" i="0" dirty="0">
                <a:solidFill>
                  <a:srgbClr val="16243E"/>
                </a:solidFill>
                <a:effectLst/>
                <a:latin typeface="Overpass"/>
              </a:rPr>
              <a:t>The team has a clear direction, and it is a direction that energizes and orients and engages the members. This includes understanding the team's mission and goals.</a:t>
            </a:r>
          </a:p>
          <a:p>
            <a:pPr algn="l"/>
            <a:r>
              <a:rPr lang="en-US" b="1" i="0" dirty="0">
                <a:solidFill>
                  <a:srgbClr val="16243E"/>
                </a:solidFill>
                <a:effectLst/>
                <a:latin typeface="Overpass"/>
              </a:rPr>
              <a:t>Set clear, ambitious, but achievable goals for your team that align with the company's broader mission and objectives. These should be goals that </a:t>
            </a:r>
            <a:r>
              <a:rPr lang="en-US" b="1" i="0" dirty="0">
                <a:solidFill>
                  <a:srgbClr val="16243E"/>
                </a:solidFill>
                <a:effectLst/>
                <a:latin typeface="Overpass"/>
                <a:hlinkClick r:id="rId2"/>
              </a:rPr>
              <a:t>motivate</a:t>
            </a:r>
            <a:r>
              <a:rPr lang="en-US" b="1" i="0" dirty="0">
                <a:solidFill>
                  <a:srgbClr val="16243E"/>
                </a:solidFill>
                <a:effectLst/>
                <a:latin typeface="Overpass"/>
              </a:rPr>
              <a:t> and engage your team. Make sure that these goals are communicated clearly and frequently.</a:t>
            </a:r>
            <a:endParaRPr lang="en-US" b="0" i="0" dirty="0">
              <a:solidFill>
                <a:srgbClr val="16243E"/>
              </a:solidFill>
              <a:effectLst/>
              <a:latin typeface="Overpass"/>
            </a:endParaRPr>
          </a:p>
          <a:p>
            <a:endParaRPr lang="en-US" dirty="0"/>
          </a:p>
        </p:txBody>
      </p:sp>
    </p:spTree>
    <p:extLst>
      <p:ext uri="{BB962C8B-B14F-4D97-AF65-F5344CB8AC3E}">
        <p14:creationId xmlns:p14="http://schemas.microsoft.com/office/powerpoint/2010/main" val="2715631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96BBB-0E6F-C777-54AB-AF5CCC9B2739}"/>
              </a:ext>
            </a:extLst>
          </p:cNvPr>
          <p:cNvSpPr>
            <a:spLocks noGrp="1"/>
          </p:cNvSpPr>
          <p:nvPr>
            <p:ph type="title"/>
          </p:nvPr>
        </p:nvSpPr>
        <p:spPr/>
        <p:txBody>
          <a:bodyPr/>
          <a:lstStyle/>
          <a:p>
            <a:r>
              <a:rPr lang="en-US" b="1" i="0" dirty="0">
                <a:solidFill>
                  <a:srgbClr val="16243E"/>
                </a:solidFill>
                <a:effectLst/>
                <a:latin typeface="Fraunces"/>
              </a:rPr>
              <a:t>3) An enabling structure</a:t>
            </a:r>
            <a:br>
              <a:rPr lang="en-US" b="1" i="0" dirty="0">
                <a:solidFill>
                  <a:srgbClr val="16243E"/>
                </a:solidFill>
                <a:effectLst/>
                <a:latin typeface="Fraunces"/>
              </a:rPr>
            </a:br>
            <a:endParaRPr lang="en-US" dirty="0"/>
          </a:p>
        </p:txBody>
      </p:sp>
      <p:sp>
        <p:nvSpPr>
          <p:cNvPr id="3" name="Content Placeholder 2">
            <a:extLst>
              <a:ext uri="{FF2B5EF4-FFF2-40B4-BE49-F238E27FC236}">
                <a16:creationId xmlns:a16="http://schemas.microsoft.com/office/drawing/2014/main" id="{1C150C9C-9D02-DB58-C9D5-698A27A91CD2}"/>
              </a:ext>
            </a:extLst>
          </p:cNvPr>
          <p:cNvSpPr>
            <a:spLocks noGrp="1"/>
          </p:cNvSpPr>
          <p:nvPr>
            <p:ph idx="1"/>
          </p:nvPr>
        </p:nvSpPr>
        <p:spPr/>
        <p:txBody>
          <a:bodyPr/>
          <a:lstStyle/>
          <a:p>
            <a:pPr algn="l"/>
            <a:r>
              <a:rPr lang="en-US" b="0" i="0" dirty="0">
                <a:solidFill>
                  <a:srgbClr val="16243E"/>
                </a:solidFill>
                <a:effectLst/>
                <a:latin typeface="Overpass"/>
              </a:rPr>
              <a:t>The team is designed and managed to facilitate rather than impede teamwork. The work design, team composition, and core norms of conduct foster competent team performance.</a:t>
            </a:r>
          </a:p>
          <a:p>
            <a:pPr algn="l"/>
            <a:r>
              <a:rPr lang="en-US" b="1" i="0" dirty="0">
                <a:solidFill>
                  <a:srgbClr val="16243E"/>
                </a:solidFill>
                <a:effectLst/>
                <a:latin typeface="Overpass"/>
              </a:rPr>
              <a:t>Ensure that the team's composition and structure support its goals. This can involve considering the mix of skills and </a:t>
            </a:r>
            <a:r>
              <a:rPr lang="en-US" b="1" i="0" dirty="0">
                <a:solidFill>
                  <a:srgbClr val="16243E"/>
                </a:solidFill>
                <a:effectLst/>
                <a:latin typeface="Overpass"/>
                <a:hlinkClick r:id="rId2"/>
              </a:rPr>
              <a:t>personalities within the team</a:t>
            </a:r>
            <a:r>
              <a:rPr lang="en-US" b="1" i="0" dirty="0">
                <a:solidFill>
                  <a:srgbClr val="16243E"/>
                </a:solidFill>
                <a:effectLst/>
                <a:latin typeface="Overpass"/>
              </a:rPr>
              <a:t>, and adjusting as necessary. Also, establish norms of conduct that promote positive and productive behavior, such as mutual respect, open communication, and </a:t>
            </a:r>
            <a:r>
              <a:rPr lang="en-US" b="1" i="0" dirty="0">
                <a:solidFill>
                  <a:srgbClr val="16243E"/>
                </a:solidFill>
                <a:effectLst/>
                <a:latin typeface="Overpass"/>
                <a:hlinkClick r:id="rId3"/>
              </a:rPr>
              <a:t>constructive feedback</a:t>
            </a:r>
            <a:r>
              <a:rPr lang="en-US" b="1" i="0" dirty="0">
                <a:solidFill>
                  <a:srgbClr val="16243E"/>
                </a:solidFill>
                <a:effectLst/>
                <a:latin typeface="Overpass"/>
              </a:rPr>
              <a:t>.</a:t>
            </a:r>
            <a:endParaRPr lang="en-US" b="0" i="0" dirty="0">
              <a:solidFill>
                <a:srgbClr val="16243E"/>
              </a:solidFill>
              <a:effectLst/>
              <a:latin typeface="Overpass"/>
            </a:endParaRPr>
          </a:p>
          <a:p>
            <a:endParaRPr lang="en-US" dirty="0"/>
          </a:p>
        </p:txBody>
      </p:sp>
    </p:spTree>
    <p:extLst>
      <p:ext uri="{BB962C8B-B14F-4D97-AF65-F5344CB8AC3E}">
        <p14:creationId xmlns:p14="http://schemas.microsoft.com/office/powerpoint/2010/main" val="2408183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10CFA-3FBA-CECD-A8BE-0D574A7FD1E4}"/>
              </a:ext>
            </a:extLst>
          </p:cNvPr>
          <p:cNvSpPr>
            <a:spLocks noGrp="1"/>
          </p:cNvSpPr>
          <p:nvPr>
            <p:ph type="title"/>
          </p:nvPr>
        </p:nvSpPr>
        <p:spPr/>
        <p:txBody>
          <a:bodyPr/>
          <a:lstStyle/>
          <a:p>
            <a:r>
              <a:rPr lang="en-US" b="1" i="0" dirty="0">
                <a:solidFill>
                  <a:srgbClr val="16243E"/>
                </a:solidFill>
                <a:effectLst/>
                <a:latin typeface="Fraunces"/>
              </a:rPr>
              <a:t>4) A supportive context</a:t>
            </a:r>
            <a:br>
              <a:rPr lang="en-US" b="1" i="0" dirty="0">
                <a:solidFill>
                  <a:srgbClr val="16243E"/>
                </a:solidFill>
                <a:effectLst/>
                <a:latin typeface="Fraunces"/>
              </a:rPr>
            </a:br>
            <a:endParaRPr lang="en-US" dirty="0"/>
          </a:p>
        </p:txBody>
      </p:sp>
      <p:sp>
        <p:nvSpPr>
          <p:cNvPr id="3" name="Content Placeholder 2">
            <a:extLst>
              <a:ext uri="{FF2B5EF4-FFF2-40B4-BE49-F238E27FC236}">
                <a16:creationId xmlns:a16="http://schemas.microsoft.com/office/drawing/2014/main" id="{B21E9F9C-CA90-7E2C-DA35-7114E07863D8}"/>
              </a:ext>
            </a:extLst>
          </p:cNvPr>
          <p:cNvSpPr>
            <a:spLocks noGrp="1"/>
          </p:cNvSpPr>
          <p:nvPr>
            <p:ph idx="1"/>
          </p:nvPr>
        </p:nvSpPr>
        <p:spPr/>
        <p:txBody>
          <a:bodyPr>
            <a:normAutofit lnSpcReduction="10000"/>
          </a:bodyPr>
          <a:lstStyle/>
          <a:p>
            <a:pPr algn="l"/>
            <a:r>
              <a:rPr lang="en-US" b="0" i="0" dirty="0">
                <a:solidFill>
                  <a:srgbClr val="16243E"/>
                </a:solidFill>
                <a:effectLst/>
                <a:latin typeface="Overpass"/>
              </a:rPr>
              <a:t>The organization provides resources, information, and rewards to support the team's work. There is an organizational context that supports </a:t>
            </a:r>
            <a:r>
              <a:rPr lang="en-US" b="0" i="0" dirty="0">
                <a:solidFill>
                  <a:srgbClr val="16243E"/>
                </a:solidFill>
                <a:effectLst/>
                <a:latin typeface="Overpass"/>
                <a:hlinkClick r:id="rId2"/>
              </a:rPr>
              <a:t>teamwork</a:t>
            </a:r>
            <a:r>
              <a:rPr lang="en-US" b="0" i="0" dirty="0">
                <a:solidFill>
                  <a:srgbClr val="16243E"/>
                </a:solidFill>
                <a:effectLst/>
                <a:latin typeface="Overpass"/>
              </a:rPr>
              <a:t>, including a reward system that reinforces good team behavior, an educational system that develops necessary skills, and a supportive and responsive leadership.</a:t>
            </a:r>
          </a:p>
          <a:p>
            <a:pPr algn="l"/>
            <a:r>
              <a:rPr lang="en-US" b="1" i="0" dirty="0">
                <a:solidFill>
                  <a:srgbClr val="16243E"/>
                </a:solidFill>
                <a:effectLst/>
                <a:latin typeface="Overpass"/>
              </a:rPr>
              <a:t>Advocate for your team within the broader organization to ensure they have the resources and support they need to do their work effectively. This might involve negotiating with other departments for resources, or lobbying senior management for greater support. Also, ensure that good team performance is recognized and rewarded.</a:t>
            </a:r>
            <a:endParaRPr lang="en-US" b="0" i="0" dirty="0">
              <a:solidFill>
                <a:srgbClr val="16243E"/>
              </a:solidFill>
              <a:effectLst/>
              <a:latin typeface="Overpass"/>
            </a:endParaRPr>
          </a:p>
          <a:p>
            <a:endParaRPr lang="en-US" dirty="0"/>
          </a:p>
        </p:txBody>
      </p:sp>
    </p:spTree>
    <p:extLst>
      <p:ext uri="{BB962C8B-B14F-4D97-AF65-F5344CB8AC3E}">
        <p14:creationId xmlns:p14="http://schemas.microsoft.com/office/powerpoint/2010/main" val="2144043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2835</TotalTime>
  <Words>2748</Words>
  <Application>Microsoft Macintosh PowerPoint</Application>
  <PresentationFormat>Widescreen</PresentationFormat>
  <Paragraphs>165</Paragraphs>
  <Slides>23</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Aptos Display</vt:lpstr>
      <vt:lpstr>Arial</vt:lpstr>
      <vt:lpstr>Fraunces</vt:lpstr>
      <vt:lpstr>Helvetica</vt:lpstr>
      <vt:lpstr>Overpass</vt:lpstr>
      <vt:lpstr>Office Theme</vt:lpstr>
      <vt:lpstr>Team Dynamics:</vt:lpstr>
      <vt:lpstr>Agenda</vt:lpstr>
      <vt:lpstr>Understanding Team Dynamics </vt:lpstr>
      <vt:lpstr>PowerPoint Presentation</vt:lpstr>
      <vt:lpstr>The Algorithm – Hackman’s Conditions for Team Success </vt:lpstr>
      <vt:lpstr>1) A real team </vt:lpstr>
      <vt:lpstr>2) A compelling direction </vt:lpstr>
      <vt:lpstr>3) An enabling structure </vt:lpstr>
      <vt:lpstr>4) A supportive context </vt:lpstr>
      <vt:lpstr>5) Expert coaching </vt:lpstr>
      <vt:lpstr>Temporal Entanglement – Wageman’s Expansion </vt:lpstr>
      <vt:lpstr>Team Diagnostic Survey</vt:lpstr>
      <vt:lpstr>Belbin’s Team Roles</vt:lpstr>
      <vt:lpstr>PowerPoint Presentation</vt:lpstr>
      <vt:lpstr>Activity 1: Role Mapping &amp; Reflection </vt:lpstr>
      <vt:lpstr>Tying conflict to hackman</vt:lpstr>
      <vt:lpstr>Reversing Entropy – Conflict Resolution Strategies </vt:lpstr>
      <vt:lpstr> Inversion in Action – Bridging Research to Practice </vt:lpstr>
      <vt:lpstr>Agents of Change – Fluid Roles &amp; Individual Contributions (Belbin) </vt:lpstr>
      <vt:lpstr>Tying roles to conflict</vt:lpstr>
      <vt:lpstr>Activity 2: Conflict Resolution Scenarios </vt:lpstr>
      <vt:lpstr>Leading from Within – Your Impact as Team Leaders </vt:lpstr>
      <vt:lpstr>Not a slide, just 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Jason Newberg</dc:creator>
  <cp:lastModifiedBy>Jason Newberg</cp:lastModifiedBy>
  <cp:revision>1</cp:revision>
  <dcterms:created xsi:type="dcterms:W3CDTF">2025-03-05T16:00:10Z</dcterms:created>
  <dcterms:modified xsi:type="dcterms:W3CDTF">2025-03-07T15:15:12Z</dcterms:modified>
</cp:coreProperties>
</file>