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465" r:id="rId2"/>
    <p:sldId id="467" r:id="rId3"/>
    <p:sldId id="470" r:id="rId4"/>
    <p:sldId id="468" r:id="rId5"/>
    <p:sldId id="469" r:id="rId6"/>
    <p:sldId id="471" r:id="rId7"/>
    <p:sldId id="473" r:id="rId8"/>
    <p:sldId id="472" r:id="rId9"/>
    <p:sldId id="474" r:id="rId10"/>
    <p:sldId id="475" r:id="rId11"/>
    <p:sldId id="476" r:id="rId12"/>
    <p:sldId id="477" r:id="rId13"/>
    <p:sldId id="478" r:id="rId14"/>
  </p:sldIdLst>
  <p:sldSz cx="17340263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Wensing" initials="PMW" lastIdx="20" clrIdx="0">
    <p:extLst>
      <p:ext uri="{19B8F6BF-5375-455C-9EA6-DF929625EA0E}">
        <p15:presenceInfo xmlns:p15="http://schemas.microsoft.com/office/powerpoint/2012/main" userId="Patrick Wensing" providerId="None"/>
      </p:ext>
    </p:extLst>
  </p:cmAuthor>
  <p:cmAuthor id="2" name="John Nganga" initials="JN" lastIdx="1" clrIdx="1">
    <p:extLst>
      <p:ext uri="{19B8F6BF-5375-455C-9EA6-DF929625EA0E}">
        <p15:presenceInfo xmlns:p15="http://schemas.microsoft.com/office/powerpoint/2012/main" userId="49e4ec3cacf79561" providerId="Windows Live"/>
      </p:ext>
    </p:extLst>
  </p:cmAuthor>
  <p:cmAuthor id="3" name="John Nganga" initials="JN [2]" lastIdx="1" clrIdx="2">
    <p:extLst>
      <p:ext uri="{19B8F6BF-5375-455C-9EA6-DF929625EA0E}">
        <p15:presenceInfo xmlns:p15="http://schemas.microsoft.com/office/powerpoint/2012/main" userId="John Ngan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  <a:srgbClr val="131B2C"/>
    <a:srgbClr val="1CEC70"/>
    <a:srgbClr val="636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8317" autoAdjust="0"/>
  </p:normalViewPr>
  <p:slideViewPr>
    <p:cSldViewPr snapToGrid="0" snapToObjects="1">
      <p:cViewPr varScale="1">
        <p:scale>
          <a:sx n="50" d="100"/>
          <a:sy n="50" d="100"/>
        </p:scale>
        <p:origin x="226" y="34"/>
      </p:cViewPr>
      <p:guideLst>
        <p:guide orient="horz" pos="3960"/>
        <p:guide pos="54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DA99AB-3D8A-E248-8241-7B6982C4E1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73C28-4FC4-ED45-95EA-0883C21F83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DEC83-EB24-8B4D-AED1-83815569312C}" type="datetime1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43DDC-DBAA-E242-A2A2-C86F5EF5FB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7797C-CC8C-7541-9989-292FA50C37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8B3BF-E305-D948-8AC8-A818237AE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5376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5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520" y="1596249"/>
            <a:ext cx="14739224" cy="3395698"/>
          </a:xfrm>
        </p:spPr>
        <p:txBody>
          <a:bodyPr anchor="b"/>
          <a:lstStyle>
            <a:lvl1pPr algn="ctr"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533" y="5122898"/>
            <a:ext cx="13005197" cy="235486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364262" y="8853025"/>
            <a:ext cx="297877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5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871" y="1404340"/>
            <a:ext cx="8778508" cy="6931378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1"/>
            <a:ext cx="5592685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0689" y="8791561"/>
            <a:ext cx="3406236" cy="5921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9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0689" y="8791561"/>
            <a:ext cx="3406236" cy="5921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09127" y="519290"/>
            <a:ext cx="3738994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145" y="519290"/>
            <a:ext cx="11000229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0689" y="8791561"/>
            <a:ext cx="3406236" cy="5921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4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112" y="2431629"/>
            <a:ext cx="14955977" cy="4057226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112" y="6527240"/>
            <a:ext cx="14955977" cy="2133599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0689" y="8791561"/>
            <a:ext cx="3406236" cy="5921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43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8508" y="2596444"/>
            <a:ext cx="7369612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0689" y="8791561"/>
            <a:ext cx="3406236" cy="5921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519292"/>
            <a:ext cx="14955977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04" y="2390987"/>
            <a:ext cx="7335743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404" y="3562774"/>
            <a:ext cx="7335743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509" y="2390987"/>
            <a:ext cx="7371871" cy="1171786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509" y="3562774"/>
            <a:ext cx="7371871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0689" y="8791561"/>
            <a:ext cx="3406236" cy="5921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0689" y="8791561"/>
            <a:ext cx="3406236" cy="5921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90689" y="8791561"/>
            <a:ext cx="3406236" cy="5921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02" y="650240"/>
            <a:ext cx="5592685" cy="2275840"/>
          </a:xfrm>
        </p:spPr>
        <p:txBody>
          <a:bodyPr anchor="b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871" y="1404340"/>
            <a:ext cx="8778508" cy="6931378"/>
          </a:xfrm>
        </p:spPr>
        <p:txBody>
          <a:bodyPr/>
          <a:lstStyle>
            <a:lvl1pPr>
              <a:defRPr sz="4551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402" y="2926081"/>
            <a:ext cx="5592685" cy="5420925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0689" y="8791561"/>
            <a:ext cx="3406236" cy="5921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43962" y="9040145"/>
            <a:ext cx="5852339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48110"/>
            <a:ext cx="14955977" cy="96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1600600"/>
            <a:ext cx="14955977" cy="6887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64262" y="8853025"/>
            <a:ext cx="297877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1554A9-A1C1-4D43-BB3E-AC75866F6CD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7C99B-05F0-3442-A3A9-D4C0BDAC17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99" y="8853025"/>
            <a:ext cx="9174480" cy="79248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7DDAA6-BF6B-9E40-8DAB-896CD0A7DB9A}"/>
              </a:ext>
            </a:extLst>
          </p:cNvPr>
          <p:cNvCxnSpPr>
            <a:cxnSpLocks/>
          </p:cNvCxnSpPr>
          <p:nvPr/>
        </p:nvCxnSpPr>
        <p:spPr>
          <a:xfrm>
            <a:off x="689981" y="1600600"/>
            <a:ext cx="157943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0E8C0B-27B2-D04E-9673-BF584A284317}"/>
              </a:ext>
            </a:extLst>
          </p:cNvPr>
          <p:cNvCxnSpPr>
            <a:cxnSpLocks/>
          </p:cNvCxnSpPr>
          <p:nvPr/>
        </p:nvCxnSpPr>
        <p:spPr>
          <a:xfrm>
            <a:off x="689981" y="8782717"/>
            <a:ext cx="157943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88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4551" b="1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0AAE12-36C1-4FAE-AC93-72109B087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7731" y="5645426"/>
            <a:ext cx="13004800" cy="2229854"/>
          </a:xfrm>
        </p:spPr>
        <p:txBody>
          <a:bodyPr>
            <a:normAutofit/>
          </a:bodyPr>
          <a:lstStyle/>
          <a:p>
            <a:r>
              <a:rPr lang="en-US" sz="3600" dirty="0"/>
              <a:t>John Nganga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D1315-2F8E-4202-9A2F-15B1E4914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0" y="6160581"/>
            <a:ext cx="4606637" cy="24351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A34331-7CCD-194B-AFE7-C4AFB7039E0C}"/>
              </a:ext>
            </a:extLst>
          </p:cNvPr>
          <p:cNvSpPr/>
          <p:nvPr/>
        </p:nvSpPr>
        <p:spPr>
          <a:xfrm>
            <a:off x="2776451" y="8828116"/>
            <a:ext cx="10690167" cy="925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216039-565A-8F4D-9DD5-36A940C32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911" y="8853025"/>
            <a:ext cx="9174480" cy="7924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BC32BF0-2B4F-4F59-8185-FDA829D8B054}"/>
              </a:ext>
            </a:extLst>
          </p:cNvPr>
          <p:cNvSpPr txBox="1">
            <a:spLocks/>
          </p:cNvSpPr>
          <p:nvPr/>
        </p:nvSpPr>
        <p:spPr>
          <a:xfrm>
            <a:off x="0" y="2208151"/>
            <a:ext cx="17340264" cy="2712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533" b="1" i="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0" dirty="0"/>
              <a:t>Trot</a:t>
            </a:r>
          </a:p>
        </p:txBody>
      </p:sp>
    </p:spTree>
    <p:extLst>
      <p:ext uri="{BB962C8B-B14F-4D97-AF65-F5344CB8AC3E}">
        <p14:creationId xmlns:p14="http://schemas.microsoft.com/office/powerpoint/2010/main" val="4810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38"/>
    </mc:Choice>
    <mc:Fallback xmlns="">
      <p:transition spd="slow" advTm="84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D1C1-15E3-4E73-B1E8-286990AC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noise to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5D44-D8B9-4E16-9AF5-BCD68B50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Use optimized trajectory and control as initial guess </a:t>
            </a:r>
          </a:p>
          <a:p>
            <a:r>
              <a:rPr lang="en-US" dirty="0"/>
              <a:t>Add </a:t>
            </a:r>
            <a:r>
              <a:rPr lang="en-US" dirty="0" err="1"/>
              <a:t>weiner</a:t>
            </a:r>
            <a:r>
              <a:rPr lang="en-US" dirty="0"/>
              <a:t> noise to controller </a:t>
            </a:r>
          </a:p>
          <a:p>
            <a:r>
              <a:rPr lang="en-US" dirty="0"/>
              <a:t>Run either </a:t>
            </a:r>
            <a:r>
              <a:rPr lang="en-US" dirty="0" err="1"/>
              <a:t>iLQR</a:t>
            </a:r>
            <a:r>
              <a:rPr lang="en-US" dirty="0"/>
              <a:t>/DDP for 150 iterations</a:t>
            </a:r>
          </a:p>
          <a:p>
            <a:r>
              <a:rPr lang="en-US" dirty="0"/>
              <a:t>Noise</a:t>
            </a:r>
          </a:p>
          <a:p>
            <a:pPr lvl="1"/>
            <a:r>
              <a:rPr lang="en-US" dirty="0"/>
              <a:t>N = 585; dt = 1e-3;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dW</a:t>
            </a:r>
            <a:r>
              <a:rPr lang="en-US" dirty="0"/>
              <a:t> = sqrt(dt)*</a:t>
            </a:r>
            <a:r>
              <a:rPr lang="en-US" dirty="0" err="1"/>
              <a:t>randn</a:t>
            </a:r>
            <a:r>
              <a:rPr lang="en-US" dirty="0"/>
              <a:t>(4,N);  %</a:t>
            </a:r>
            <a:r>
              <a:rPr lang="en-US" dirty="0" err="1"/>
              <a:t>weiner</a:t>
            </a:r>
            <a:r>
              <a:rPr lang="en-US" dirty="0"/>
              <a:t> noise</a:t>
            </a:r>
          </a:p>
          <a:p>
            <a:pPr lvl="1"/>
            <a:r>
              <a:rPr lang="pl-PL" dirty="0"/>
              <a:t> W = cumsum(dW)</a:t>
            </a:r>
            <a:r>
              <a:rPr lang="en-US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4624B-3EA7-46FF-8AD6-AAB266C5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5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298E-21FE-40B2-8D38-BFF15B33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Suboptimality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3EBCE-5520-47F9-A025-39D370DB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19CFB-6ADC-48E1-80A9-6A271B2F6D38}"/>
              </a:ext>
            </a:extLst>
          </p:cNvPr>
          <p:cNvSpPr txBox="1"/>
          <p:nvPr/>
        </p:nvSpPr>
        <p:spPr>
          <a:xfrm>
            <a:off x="4799382" y="8167207"/>
            <a:ext cx="8671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 Light"/>
              </a:rPr>
              <a:t>Suboptimality = semiology(</a:t>
            </a:r>
            <a:r>
              <a:rPr lang="en-US" sz="3200" dirty="0" err="1">
                <a:latin typeface="Helvetica Light"/>
              </a:rPr>
              <a:t>Vbar</a:t>
            </a:r>
            <a:r>
              <a:rPr lang="en-US" sz="3200" dirty="0">
                <a:latin typeface="Helvetica Light"/>
              </a:rPr>
              <a:t> – </a:t>
            </a:r>
            <a:r>
              <a:rPr lang="en-US" sz="3200" dirty="0" err="1">
                <a:latin typeface="Helvetica Light"/>
              </a:rPr>
              <a:t>Vbar</a:t>
            </a:r>
            <a:r>
              <a:rPr lang="en-US" sz="3200" dirty="0">
                <a:latin typeface="Helvetica Light"/>
              </a:rPr>
              <a:t> (end))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D833850-EAB4-487E-B6C6-8D19123C5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8869" y="1770258"/>
            <a:ext cx="8455611" cy="6341708"/>
          </a:xfrm>
        </p:spPr>
      </p:pic>
    </p:spTree>
    <p:extLst>
      <p:ext uri="{BB962C8B-B14F-4D97-AF65-F5344CB8AC3E}">
        <p14:creationId xmlns:p14="http://schemas.microsoft.com/office/powerpoint/2010/main" val="143724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8BFA-2A4E-4C60-B339-3CD231D8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Convergence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5F8C5-A52A-4627-8F6B-1156F74F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93E43D-0519-4BFE-917B-710C351D60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63"/>
          <a:stretch/>
        </p:blipFill>
        <p:spPr>
          <a:xfrm>
            <a:off x="4117180" y="1785259"/>
            <a:ext cx="8349140" cy="5932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F3F233-19D0-4199-A4E9-26547C7F2DE4}"/>
              </a:ext>
            </a:extLst>
          </p:cNvPr>
          <p:cNvSpPr txBox="1"/>
          <p:nvPr/>
        </p:nvSpPr>
        <p:spPr>
          <a:xfrm>
            <a:off x="4692702" y="7632621"/>
            <a:ext cx="86715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Helvetica Light"/>
              </a:rPr>
              <a:t>H  = semiology(</a:t>
            </a:r>
            <a:r>
              <a:rPr lang="en-US" sz="3200" dirty="0" err="1">
                <a:latin typeface="Helvetica Light"/>
              </a:rPr>
              <a:t>Vbar</a:t>
            </a:r>
            <a:r>
              <a:rPr lang="en-US" sz="3200" dirty="0">
                <a:latin typeface="Helvetica Light"/>
              </a:rPr>
              <a:t> – </a:t>
            </a:r>
            <a:r>
              <a:rPr lang="en-US" sz="3200" dirty="0" err="1">
                <a:latin typeface="Helvetica Light"/>
              </a:rPr>
              <a:t>Vbar</a:t>
            </a:r>
            <a:r>
              <a:rPr lang="en-US" sz="3200" dirty="0">
                <a:latin typeface="Helvetica Light"/>
              </a:rPr>
              <a:t> (end)) </a:t>
            </a:r>
          </a:p>
          <a:p>
            <a:r>
              <a:rPr lang="pt-BR" sz="3200" dirty="0">
                <a:latin typeface="Helvetica Light"/>
              </a:rPr>
              <a:t>Convergence = abs(H(2:end) ./ H(1:end-1));</a:t>
            </a:r>
            <a:endParaRPr lang="en-US" sz="3200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26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5722-2BDA-49B1-A73C-01ED75C7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95E-9849-42C2-9F5B-F16D319D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2A9A4-AE74-440C-908B-03F5A5DB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3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24F4-74D1-4B96-AC70-969E86AA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48110"/>
            <a:ext cx="15657240" cy="96125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481D5-3107-4960-8E73-ECEF9941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248DD53D-B3B7-46E0-BCE7-660B1B82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340" y="7504463"/>
            <a:ext cx="9749820" cy="116709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 Light" panose="020B0403020202020204"/>
              </a:rPr>
              <a:t>Trot with </a:t>
            </a:r>
            <a:r>
              <a:rPr lang="en-US" sz="2800" dirty="0" err="1">
                <a:latin typeface="Helvetica Light" panose="020B0403020202020204"/>
              </a:rPr>
              <a:t>vx</a:t>
            </a:r>
            <a:r>
              <a:rPr lang="en-US" sz="2800" dirty="0">
                <a:latin typeface="Helvetica Light" panose="020B0403020202020204"/>
              </a:rPr>
              <a:t> = 0.5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6949A0-E9AA-48C3-B0D0-7EFC9F95B864}"/>
              </a:ext>
            </a:extLst>
          </p:cNvPr>
          <p:cNvGrpSpPr/>
          <p:nvPr/>
        </p:nvGrpSpPr>
        <p:grpSpPr>
          <a:xfrm>
            <a:off x="1366800" y="1714500"/>
            <a:ext cx="5486400" cy="4572000"/>
            <a:chOff x="109061" y="1875868"/>
            <a:chExt cx="5040631" cy="4281092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86E141F0-23A9-4C2F-A0E0-CC5F416A0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61" y="2376487"/>
              <a:ext cx="5040631" cy="37804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A93B25-987A-41A8-9B89-64563A525FCE}"/>
                </a:ext>
              </a:extLst>
            </p:cNvPr>
            <p:cNvSpPr txBox="1"/>
            <p:nvPr/>
          </p:nvSpPr>
          <p:spPr>
            <a:xfrm>
              <a:off x="2106252" y="1875868"/>
              <a:ext cx="10462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Helvetica Light" panose="020B0403020202020204"/>
                  <a:cs typeface="Helvetica" panose="020B0604020202020204" pitchFamily="34" charset="0"/>
                </a:rPr>
                <a:t>iLQR</a:t>
              </a:r>
              <a:endParaRPr lang="en-US" sz="3200" dirty="0">
                <a:latin typeface="Helvetica Light" panose="020B0403020202020204"/>
                <a:cs typeface="Helvetica" panose="020B06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FE34BF-A60E-4E99-99EA-3D048DBDB249}"/>
              </a:ext>
            </a:extLst>
          </p:cNvPr>
          <p:cNvGrpSpPr/>
          <p:nvPr/>
        </p:nvGrpSpPr>
        <p:grpSpPr>
          <a:xfrm>
            <a:off x="9610879" y="1714500"/>
            <a:ext cx="5486400" cy="4572000"/>
            <a:chOff x="10990421" y="1832387"/>
            <a:chExt cx="5213350" cy="4389342"/>
          </a:xfrm>
        </p:grpSpPr>
        <p:pic>
          <p:nvPicPr>
            <p:cNvPr id="10" name="Picture 9" descr="Chart&#10;&#10;Description automatically generated">
              <a:extLst>
                <a:ext uri="{FF2B5EF4-FFF2-40B4-BE49-F238E27FC236}">
                  <a16:creationId xmlns:a16="http://schemas.microsoft.com/office/drawing/2014/main" id="{DCEB66BB-6682-4D22-AA59-7973E3B9E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0421" y="2311717"/>
              <a:ext cx="5213350" cy="391001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BE879E-E3FD-4F7C-A5E8-42AACF630C06}"/>
                </a:ext>
              </a:extLst>
            </p:cNvPr>
            <p:cNvSpPr txBox="1"/>
            <p:nvPr/>
          </p:nvSpPr>
          <p:spPr>
            <a:xfrm>
              <a:off x="12413571" y="1832387"/>
              <a:ext cx="23535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Light" panose="020B0403020202020204"/>
                  <a:cs typeface="Helvetica" panose="020B0604020202020204" pitchFamily="34" charset="0"/>
                </a:rPr>
                <a:t>Explicit DDP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1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B045-ECAE-4141-8DC9-410E02BA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B681A-F662-4FC3-AC34-E95EA054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8EBD8C-EFF1-44D4-AA0D-9B58EA988239}"/>
              </a:ext>
            </a:extLst>
          </p:cNvPr>
          <p:cNvGrpSpPr/>
          <p:nvPr/>
        </p:nvGrpSpPr>
        <p:grpSpPr>
          <a:xfrm>
            <a:off x="1974309" y="1675720"/>
            <a:ext cx="5486400" cy="4572000"/>
            <a:chOff x="5336381" y="1868977"/>
            <a:chExt cx="5213350" cy="44175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A788C6-08BC-48B1-8976-C8C7E03AEECC}"/>
                </a:ext>
              </a:extLst>
            </p:cNvPr>
            <p:cNvSpPr txBox="1"/>
            <p:nvPr/>
          </p:nvSpPr>
          <p:spPr>
            <a:xfrm>
              <a:off x="7013532" y="1868977"/>
              <a:ext cx="24635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Helvetica Light" panose="020B0403020202020204"/>
                  <a:cs typeface="Helvetica" panose="020B0604020202020204" pitchFamily="34" charset="0"/>
                </a:rPr>
                <a:t>ExtMod</a:t>
              </a:r>
              <a:r>
                <a:rPr lang="en-US" sz="3200" dirty="0">
                  <a:latin typeface="Helvetica Light" panose="020B0403020202020204"/>
                  <a:cs typeface="Helvetica" panose="020B0604020202020204" pitchFamily="34" charset="0"/>
                </a:rPr>
                <a:t> DDP</a:t>
              </a:r>
            </a:p>
          </p:txBody>
        </p:sp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B5D65F20-40A1-40DB-BAA7-AA9BEF389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381" y="2376486"/>
              <a:ext cx="5213350" cy="391001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D1BC2-F115-4C30-A4C4-A11CBCBA903D}"/>
              </a:ext>
            </a:extLst>
          </p:cNvPr>
          <p:cNvGrpSpPr/>
          <p:nvPr/>
        </p:nvGrpSpPr>
        <p:grpSpPr>
          <a:xfrm>
            <a:off x="9879555" y="1714500"/>
            <a:ext cx="5486400" cy="4572000"/>
            <a:chOff x="11889747" y="5318746"/>
            <a:chExt cx="4901876" cy="4165877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85B96965-32F0-4B21-AC53-94DB2705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9747" y="5808216"/>
              <a:ext cx="4901876" cy="36764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31E94A-6EC2-467C-834B-152266544889}"/>
                </a:ext>
              </a:extLst>
            </p:cNvPr>
            <p:cNvSpPr txBox="1"/>
            <p:nvPr/>
          </p:nvSpPr>
          <p:spPr>
            <a:xfrm>
              <a:off x="13389236" y="5318746"/>
              <a:ext cx="22819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Helvetica Light" panose="020B0403020202020204"/>
                </a:rPr>
                <a:t>Tensor DDP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92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7095-74FF-4462-B947-2C7BC8FC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FE51-8CA8-471C-802E-516CE183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8BABBC9-D25B-44C4-870A-1BBB6EA04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71" t="4640" r="4621"/>
          <a:stretch/>
        </p:blipFill>
        <p:spPr>
          <a:xfrm>
            <a:off x="258445" y="1897654"/>
            <a:ext cx="8001000" cy="656708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74D049-1514-4B47-8475-EECD2A7265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60" t="2458"/>
          <a:stretch/>
        </p:blipFill>
        <p:spPr>
          <a:xfrm>
            <a:off x="8259445" y="2019300"/>
            <a:ext cx="893509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6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8D7B-C3E8-49F1-9528-2CBCC9E0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EEDEFE-5ED5-48C5-AAE8-709C8799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83" t="4526" r="5232"/>
          <a:stretch/>
        </p:blipFill>
        <p:spPr>
          <a:xfrm>
            <a:off x="4662011" y="2270759"/>
            <a:ext cx="8016240" cy="61110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7662D-AD94-451B-85BE-B4197D8B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463E-25C3-4D27-A774-459594C5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D6FD-8D25-4885-8250-9D18D10C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554AF6C-E360-4274-ADCB-9DD15C68E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42" r="4712"/>
          <a:stretch/>
        </p:blipFill>
        <p:spPr>
          <a:xfrm>
            <a:off x="579120" y="1748314"/>
            <a:ext cx="7635240" cy="625697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37EF59C-A8AC-4992-B8FB-48C3F63C9C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90" r="5073"/>
          <a:stretch/>
        </p:blipFill>
        <p:spPr>
          <a:xfrm>
            <a:off x="8670925" y="1896426"/>
            <a:ext cx="7635240" cy="61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5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D1C1-15E3-4E73-B1E8-286990AC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noise to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5D44-D8B9-4E16-9AF5-BCD68B50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Use optimized trajectory and control as initial guess </a:t>
            </a:r>
          </a:p>
          <a:p>
            <a:r>
              <a:rPr lang="en-US" dirty="0"/>
              <a:t>Add </a:t>
            </a:r>
            <a:r>
              <a:rPr lang="en-US" dirty="0" err="1"/>
              <a:t>weiner</a:t>
            </a:r>
            <a:r>
              <a:rPr lang="en-US" dirty="0"/>
              <a:t> noise to controller </a:t>
            </a:r>
          </a:p>
          <a:p>
            <a:r>
              <a:rPr lang="en-US" dirty="0"/>
              <a:t>Run either </a:t>
            </a:r>
            <a:r>
              <a:rPr lang="en-US" dirty="0" err="1"/>
              <a:t>iLQR</a:t>
            </a:r>
            <a:r>
              <a:rPr lang="en-US" dirty="0"/>
              <a:t>/DDP for 20 iterations</a:t>
            </a:r>
          </a:p>
          <a:p>
            <a:r>
              <a:rPr lang="en-US" dirty="0"/>
              <a:t>Noise scaling</a:t>
            </a:r>
          </a:p>
          <a:p>
            <a:pPr lvl="1"/>
            <a:r>
              <a:rPr lang="en-US" dirty="0"/>
              <a:t>scaler = </a:t>
            </a:r>
            <a:r>
              <a:rPr lang="en-US" dirty="0" err="1"/>
              <a:t>linspace</a:t>
            </a:r>
            <a:r>
              <a:rPr lang="en-US" dirty="0"/>
              <a:t>(-2,2,15);</a:t>
            </a:r>
          </a:p>
          <a:p>
            <a:pPr lvl="1"/>
            <a:r>
              <a:rPr lang="en-US" dirty="0"/>
              <a:t> N = 585; dt = 1e-3;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dW</a:t>
            </a:r>
            <a:r>
              <a:rPr lang="en-US" dirty="0"/>
              <a:t> = sqrt(dt)*</a:t>
            </a:r>
            <a:r>
              <a:rPr lang="en-US" dirty="0" err="1"/>
              <a:t>randn</a:t>
            </a:r>
            <a:r>
              <a:rPr lang="en-US" dirty="0"/>
              <a:t>(4,N);  %</a:t>
            </a:r>
            <a:r>
              <a:rPr lang="en-US" dirty="0" err="1"/>
              <a:t>weiner</a:t>
            </a:r>
            <a:r>
              <a:rPr lang="en-US" dirty="0"/>
              <a:t> noise</a:t>
            </a:r>
          </a:p>
          <a:p>
            <a:pPr lvl="1"/>
            <a:r>
              <a:rPr lang="pl-PL" dirty="0"/>
              <a:t> W = cumsum(dW) *  scaler(i);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4624B-3EA7-46FF-8AD6-AAB266C5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5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363B-DB2E-4E87-9076-052106A5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ED4E1-BE14-4DE0-8D46-E57A5586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EB6A312-B4D0-44CD-BDE4-04EA79FC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4527" y="1766959"/>
            <a:ext cx="8799735" cy="65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4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B2B1-9ACD-42C3-9144-BB2274FA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36B92-EE88-4764-878D-1CB407A4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CB2E9BB-838A-4C83-8C40-7D11AC67D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6700" y="2010263"/>
            <a:ext cx="8455819" cy="63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0919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1_Theme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reDameTemplate2  -  Compatibility Mode" id="{8272847F-EE1E-4CAA-B8EE-9C3A80FA93BF}" vid="{8650478B-ED18-4B9E-9315-9EFE555577B7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57202</TotalTime>
  <Words>203</Words>
  <Application>Microsoft Office PowerPoint</Application>
  <PresentationFormat>Custom</PresentationFormat>
  <Paragraphs>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Roman</vt:lpstr>
      <vt:lpstr>Calibri</vt:lpstr>
      <vt:lpstr>Helvetica</vt:lpstr>
      <vt:lpstr>Helvetica Light</vt:lpstr>
      <vt:lpstr>Times New Roman</vt:lpstr>
      <vt:lpstr>1_Theme3</vt:lpstr>
      <vt:lpstr>PowerPoint Presentation</vt:lpstr>
      <vt:lpstr>Motion</vt:lpstr>
      <vt:lpstr>Motion</vt:lpstr>
      <vt:lpstr>Cost </vt:lpstr>
      <vt:lpstr>Control</vt:lpstr>
      <vt:lpstr>GRFs</vt:lpstr>
      <vt:lpstr>Add noise to control</vt:lpstr>
      <vt:lpstr>Time</vt:lpstr>
      <vt:lpstr>End Cost</vt:lpstr>
      <vt:lpstr>Add noise to control</vt:lpstr>
      <vt:lpstr>Suboptimality</vt:lpstr>
      <vt:lpstr>Convergence 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Nganga</dc:creator>
  <cp:lastModifiedBy>John Nganga</cp:lastModifiedBy>
  <cp:revision>887</cp:revision>
  <cp:lastPrinted>2019-04-25T18:41:21Z</cp:lastPrinted>
  <dcterms:created xsi:type="dcterms:W3CDTF">2019-08-02T21:27:04Z</dcterms:created>
  <dcterms:modified xsi:type="dcterms:W3CDTF">2022-01-31T16:30:09Z</dcterms:modified>
</cp:coreProperties>
</file>