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CD62-1C4B-4209-8E08-CAA7DAE82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8C464-26F5-4361-8DE2-83C784D63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EC4989-7EF0-4187-8959-E4B7DDFC934F}"/>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5" name="Footer Placeholder 4">
            <a:extLst>
              <a:ext uri="{FF2B5EF4-FFF2-40B4-BE49-F238E27FC236}">
                <a16:creationId xmlns:a16="http://schemas.microsoft.com/office/drawing/2014/main" id="{1B4E04C6-F6FC-40B7-B91B-01D6E068DA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4206D7-4B1C-4499-8C5B-7EDD7B62EF22}"/>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167047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8D78-6C68-4297-824A-8A76E85875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5AFB67-109C-4726-92E4-7DECC7D358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C0FB3-AA12-45DC-A7EC-9A586E4FE3B8}"/>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5" name="Footer Placeholder 4">
            <a:extLst>
              <a:ext uri="{FF2B5EF4-FFF2-40B4-BE49-F238E27FC236}">
                <a16:creationId xmlns:a16="http://schemas.microsoft.com/office/drawing/2014/main" id="{605A7A78-B140-48BD-A702-C7F616DD0F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1324B0-67BB-4473-A3B9-7B27EEF7C94F}"/>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143621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975F3-D4F7-4440-B255-638116159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6F33CC-F17F-4541-BDC2-24305FD2B5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778E-BABD-44DA-A86F-8A721C4131CF}"/>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5" name="Footer Placeholder 4">
            <a:extLst>
              <a:ext uri="{FF2B5EF4-FFF2-40B4-BE49-F238E27FC236}">
                <a16:creationId xmlns:a16="http://schemas.microsoft.com/office/drawing/2014/main" id="{1E560EB7-06FD-430F-B9A5-8D5C556B05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D9CA2A-41D2-4717-9B41-BA3F0F4FD083}"/>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423608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39F1-376F-485F-BD30-FE253D2AA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9DCC7-9FB9-452D-9050-FB7EDD7967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23C0D-5195-4AC7-821C-D8A0CA02E983}"/>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5" name="Footer Placeholder 4">
            <a:extLst>
              <a:ext uri="{FF2B5EF4-FFF2-40B4-BE49-F238E27FC236}">
                <a16:creationId xmlns:a16="http://schemas.microsoft.com/office/drawing/2014/main" id="{8724126E-5355-46CF-8D2E-0E0B9B8E52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DAF317-06AF-4323-BDBC-1CBBE3D43AEA}"/>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3501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963F-9056-4EBB-A077-A2C771D745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36A1E-8B7A-4EAB-A196-459B3545F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A8399B-8428-4E61-B0C4-8983090429F3}"/>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5" name="Footer Placeholder 4">
            <a:extLst>
              <a:ext uri="{FF2B5EF4-FFF2-40B4-BE49-F238E27FC236}">
                <a16:creationId xmlns:a16="http://schemas.microsoft.com/office/drawing/2014/main" id="{0BF76D05-AF8D-40E6-83E1-CE79D9B44D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AFC2CA-A2FE-41DE-8DAD-E805C5BF1CAD}"/>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214819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7472-8B95-4022-AA48-82FC7E98A0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9C0E-82F7-4FD9-986D-DBCEBA38C2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1A8BF8-3770-4178-8800-B7356A1DD7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CE8260-499D-420F-B9C6-5130FE29819E}"/>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6" name="Footer Placeholder 5">
            <a:extLst>
              <a:ext uri="{FF2B5EF4-FFF2-40B4-BE49-F238E27FC236}">
                <a16:creationId xmlns:a16="http://schemas.microsoft.com/office/drawing/2014/main" id="{2250D012-D7C7-460F-B870-D4D92FDD14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683EF4-34F3-4BF0-B911-6CC02B268FDD}"/>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44228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0C18-3F83-4342-AB28-566B90E25B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09A2E-1465-42F2-BA4B-D63360988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549A4C-0C9B-4989-87D7-EA2B5EFB8C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208EBA-B144-4BA1-A288-0CFD0818A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D1B11-AADB-403D-8722-C8F34D3E94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3A0D8E-CAD6-4E0F-9899-8C81992800F5}"/>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8" name="Footer Placeholder 7">
            <a:extLst>
              <a:ext uri="{FF2B5EF4-FFF2-40B4-BE49-F238E27FC236}">
                <a16:creationId xmlns:a16="http://schemas.microsoft.com/office/drawing/2014/main" id="{FF422FFE-E4AB-443D-BE6B-A7876DA7D6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E453AFE-E162-4117-AE63-BEC325F924A2}"/>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266029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6828-1BF6-46C5-97EB-3A0DB9C986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A03243-9D09-45E8-A7D2-CE4BA5ED2793}"/>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4" name="Footer Placeholder 3">
            <a:extLst>
              <a:ext uri="{FF2B5EF4-FFF2-40B4-BE49-F238E27FC236}">
                <a16:creationId xmlns:a16="http://schemas.microsoft.com/office/drawing/2014/main" id="{EC705E30-FAB7-4AF1-A089-9D494842B6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4F30B56-9E22-4CA0-8058-CDFFD83DF0BF}"/>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332610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4CB3C-2EE0-4AFE-BAFD-FB85F206BDD2}"/>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3" name="Footer Placeholder 2">
            <a:extLst>
              <a:ext uri="{FF2B5EF4-FFF2-40B4-BE49-F238E27FC236}">
                <a16:creationId xmlns:a16="http://schemas.microsoft.com/office/drawing/2014/main" id="{AA7C13E1-2CE0-4F93-87EB-95D64F5861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30AB1FD-3B11-4011-845D-97D32AD10AB5}"/>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366929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2289-5E37-45C8-A05A-AE1D7E2B5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474C7A-FC06-4171-99DC-D15F43F3C3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925A2-E5E3-458E-AF38-9D1C5555A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C9BAAB-DF06-4AD9-994A-EEC969FDB26A}"/>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6" name="Footer Placeholder 5">
            <a:extLst>
              <a:ext uri="{FF2B5EF4-FFF2-40B4-BE49-F238E27FC236}">
                <a16:creationId xmlns:a16="http://schemas.microsoft.com/office/drawing/2014/main" id="{C87893AF-E4A6-4AE7-8653-47DA404A76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D4475A-8DE0-4E95-98FB-864190AF3572}"/>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24300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B1A1-6870-4C4C-94F2-F621AE918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9ED86-FDD0-4548-B76D-A8B9C3F55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2A95901-415A-45CE-85CE-F9093AE21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511741-7856-4301-A7F1-3AAABD497DD9}"/>
              </a:ext>
            </a:extLst>
          </p:cNvPr>
          <p:cNvSpPr>
            <a:spLocks noGrp="1"/>
          </p:cNvSpPr>
          <p:nvPr>
            <p:ph type="dt" sz="half" idx="10"/>
          </p:nvPr>
        </p:nvSpPr>
        <p:spPr/>
        <p:txBody>
          <a:bodyPr/>
          <a:lstStyle/>
          <a:p>
            <a:fld id="{B3A8A08F-DCAA-4EC1-B1C8-C97633312C59}" type="datetimeFigureOut">
              <a:rPr lang="en-US" smtClean="0"/>
              <a:t>6/22/2017</a:t>
            </a:fld>
            <a:endParaRPr lang="en-US" dirty="0"/>
          </a:p>
        </p:txBody>
      </p:sp>
      <p:sp>
        <p:nvSpPr>
          <p:cNvPr id="6" name="Footer Placeholder 5">
            <a:extLst>
              <a:ext uri="{FF2B5EF4-FFF2-40B4-BE49-F238E27FC236}">
                <a16:creationId xmlns:a16="http://schemas.microsoft.com/office/drawing/2014/main" id="{A0CEC259-511A-40C7-940A-B06421E17B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FB48AB-CB5B-49E1-91BB-B88A6C23FF79}"/>
              </a:ext>
            </a:extLst>
          </p:cNvPr>
          <p:cNvSpPr>
            <a:spLocks noGrp="1"/>
          </p:cNvSpPr>
          <p:nvPr>
            <p:ph type="sldNum" sz="quarter" idx="12"/>
          </p:nvPr>
        </p:nvSpPr>
        <p:spPr/>
        <p:txBody>
          <a:bodyPr/>
          <a:lstStyle/>
          <a:p>
            <a:fld id="{E98BDC53-1B94-4939-ADB8-3A85B65ED522}" type="slidenum">
              <a:rPr lang="en-US" smtClean="0"/>
              <a:t>‹#›</a:t>
            </a:fld>
            <a:endParaRPr lang="en-US" dirty="0"/>
          </a:p>
        </p:txBody>
      </p:sp>
    </p:spTree>
    <p:extLst>
      <p:ext uri="{BB962C8B-B14F-4D97-AF65-F5344CB8AC3E}">
        <p14:creationId xmlns:p14="http://schemas.microsoft.com/office/powerpoint/2010/main" val="18476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9F117-7023-4387-9B95-4CD0202D5A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608105-8F55-4A16-ACE3-811585582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F72CE-8F04-428A-B40D-9455F7D0C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8A08F-DCAA-4EC1-B1C8-C97633312C59}" type="datetimeFigureOut">
              <a:rPr lang="en-US" smtClean="0"/>
              <a:t>6/22/2017</a:t>
            </a:fld>
            <a:endParaRPr lang="en-US" dirty="0"/>
          </a:p>
        </p:txBody>
      </p:sp>
      <p:sp>
        <p:nvSpPr>
          <p:cNvPr id="5" name="Footer Placeholder 4">
            <a:extLst>
              <a:ext uri="{FF2B5EF4-FFF2-40B4-BE49-F238E27FC236}">
                <a16:creationId xmlns:a16="http://schemas.microsoft.com/office/drawing/2014/main" id="{CA999B47-E1E5-432E-B3BC-065B4059D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753446-0325-4E41-BA9C-118D84226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BDC53-1B94-4939-ADB8-3A85B65ED522}" type="slidenum">
              <a:rPr lang="en-US" smtClean="0"/>
              <a:t>‹#›</a:t>
            </a:fld>
            <a:endParaRPr lang="en-US" dirty="0"/>
          </a:p>
        </p:txBody>
      </p:sp>
    </p:spTree>
    <p:extLst>
      <p:ext uri="{BB962C8B-B14F-4D97-AF65-F5344CB8AC3E}">
        <p14:creationId xmlns:p14="http://schemas.microsoft.com/office/powerpoint/2010/main" val="1841808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D9C1-1287-41EE-927E-C366B188A9EE}"/>
              </a:ext>
            </a:extLst>
          </p:cNvPr>
          <p:cNvSpPr>
            <a:spLocks noGrp="1"/>
          </p:cNvSpPr>
          <p:nvPr>
            <p:ph type="ctrTitle"/>
          </p:nvPr>
        </p:nvSpPr>
        <p:spPr/>
        <p:txBody>
          <a:bodyPr/>
          <a:lstStyle/>
          <a:p>
            <a:r>
              <a:rPr lang="en-US" dirty="0"/>
              <a:t>RV850 </a:t>
            </a:r>
          </a:p>
        </p:txBody>
      </p:sp>
      <p:sp>
        <p:nvSpPr>
          <p:cNvPr id="3" name="Subtitle 2">
            <a:extLst>
              <a:ext uri="{FF2B5EF4-FFF2-40B4-BE49-F238E27FC236}">
                <a16:creationId xmlns:a16="http://schemas.microsoft.com/office/drawing/2014/main" id="{52DE7E74-65A7-4A49-941F-49D837E44015}"/>
              </a:ext>
            </a:extLst>
          </p:cNvPr>
          <p:cNvSpPr>
            <a:spLocks noGrp="1"/>
          </p:cNvSpPr>
          <p:nvPr>
            <p:ph type="subTitle" idx="1"/>
          </p:nvPr>
        </p:nvSpPr>
        <p:spPr/>
        <p:txBody>
          <a:bodyPr/>
          <a:lstStyle/>
          <a:p>
            <a:r>
              <a:rPr lang="en-US" dirty="0"/>
              <a:t>Real-Time Operating System</a:t>
            </a:r>
          </a:p>
          <a:p>
            <a:r>
              <a:rPr lang="en-US" dirty="0"/>
              <a:t>User’s Manual: Functionality</a:t>
            </a:r>
          </a:p>
          <a:p>
            <a:r>
              <a:rPr lang="en-US" dirty="0">
                <a:solidFill>
                  <a:schemeClr val="bg1">
                    <a:lumMod val="75000"/>
                  </a:schemeClr>
                </a:solidFill>
              </a:rPr>
              <a:t>Khang.nguyen@banvien.com</a:t>
            </a:r>
          </a:p>
          <a:p>
            <a:endParaRPr lang="en-US" dirty="0"/>
          </a:p>
          <a:p>
            <a:endParaRPr lang="en-US" dirty="0"/>
          </a:p>
        </p:txBody>
      </p:sp>
    </p:spTree>
    <p:extLst>
      <p:ext uri="{BB962C8B-B14F-4D97-AF65-F5344CB8AC3E}">
        <p14:creationId xmlns:p14="http://schemas.microsoft.com/office/powerpoint/2010/main" val="347212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A58-76F6-450F-8B2B-2B6F2033995B}"/>
              </a:ext>
            </a:extLst>
          </p:cNvPr>
          <p:cNvSpPr>
            <a:spLocks noGrp="1"/>
          </p:cNvSpPr>
          <p:nvPr>
            <p:ph type="title"/>
          </p:nvPr>
        </p:nvSpPr>
        <p:spPr/>
        <p:txBody>
          <a:bodyPr/>
          <a:lstStyle/>
          <a:p>
            <a:r>
              <a:rPr lang="en-US" dirty="0"/>
              <a:t> ALARM MANAGEMENT</a:t>
            </a:r>
          </a:p>
        </p:txBody>
      </p:sp>
      <p:sp>
        <p:nvSpPr>
          <p:cNvPr id="3" name="Content Placeholder 2">
            <a:extLst>
              <a:ext uri="{FF2B5EF4-FFF2-40B4-BE49-F238E27FC236}">
                <a16:creationId xmlns:a16="http://schemas.microsoft.com/office/drawing/2014/main" id="{AB0B26B7-424C-438D-BAB3-C6ABA853846F}"/>
              </a:ext>
            </a:extLst>
          </p:cNvPr>
          <p:cNvSpPr>
            <a:spLocks noGrp="1"/>
          </p:cNvSpPr>
          <p:nvPr>
            <p:ph idx="1"/>
          </p:nvPr>
        </p:nvSpPr>
        <p:spPr/>
        <p:txBody>
          <a:bodyPr/>
          <a:lstStyle/>
          <a:p>
            <a:r>
              <a:rPr lang="en-US" dirty="0"/>
              <a:t>The RV850 provides alarm management functions as a mechanism to perform processing in synchronization with the change of counter values</a:t>
            </a:r>
          </a:p>
          <a:p>
            <a:r>
              <a:rPr lang="en-US" dirty="0"/>
              <a:t> Alarm Callback</a:t>
            </a:r>
          </a:p>
          <a:p>
            <a:pPr marL="0" indent="0">
              <a:buNone/>
            </a:pPr>
            <a:r>
              <a:rPr lang="en-US" dirty="0"/>
              <a:t>	ALARMCALLBACK ( </a:t>
            </a:r>
            <a:r>
              <a:rPr lang="en-US" dirty="0" err="1"/>
              <a:t>OsAlarmCallbackName</a:t>
            </a:r>
            <a:r>
              <a:rPr lang="en-US" dirty="0"/>
              <a:t> ) {   </a:t>
            </a:r>
          </a:p>
          <a:p>
            <a:pPr marL="0" indent="0">
              <a:buNone/>
            </a:pPr>
            <a:r>
              <a:rPr lang="en-US" dirty="0"/>
              <a:t>			..................    </a:t>
            </a:r>
          </a:p>
          <a:p>
            <a:pPr marL="0" indent="0">
              <a:buNone/>
            </a:pPr>
            <a:r>
              <a:rPr lang="en-US" dirty="0"/>
              <a:t>			..................    </a:t>
            </a:r>
          </a:p>
          <a:p>
            <a:pPr marL="0" indent="0">
              <a:buNone/>
            </a:pPr>
            <a:r>
              <a:rPr lang="en-US" dirty="0"/>
              <a:t>		return; </a:t>
            </a:r>
          </a:p>
          <a:p>
            <a:pPr marL="0" indent="0">
              <a:buNone/>
            </a:pPr>
            <a:r>
              <a:rPr lang="en-US" dirty="0"/>
              <a:t>	}</a:t>
            </a:r>
          </a:p>
        </p:txBody>
      </p:sp>
    </p:spTree>
    <p:extLst>
      <p:ext uri="{BB962C8B-B14F-4D97-AF65-F5344CB8AC3E}">
        <p14:creationId xmlns:p14="http://schemas.microsoft.com/office/powerpoint/2010/main" val="169422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6974-EFE6-4135-A61E-E3DF58C79C0B}"/>
              </a:ext>
            </a:extLst>
          </p:cNvPr>
          <p:cNvSpPr>
            <a:spLocks noGrp="1"/>
          </p:cNvSpPr>
          <p:nvPr>
            <p:ph type="title"/>
          </p:nvPr>
        </p:nvSpPr>
        <p:spPr/>
        <p:txBody>
          <a:bodyPr/>
          <a:lstStyle/>
          <a:p>
            <a:r>
              <a:rPr lang="en-US" dirty="0"/>
              <a:t>SCHEDULE TABLE MANAGEMENT</a:t>
            </a:r>
          </a:p>
        </p:txBody>
      </p:sp>
      <p:sp>
        <p:nvSpPr>
          <p:cNvPr id="3" name="Content Placeholder 2">
            <a:extLst>
              <a:ext uri="{FF2B5EF4-FFF2-40B4-BE49-F238E27FC236}">
                <a16:creationId xmlns:a16="http://schemas.microsoft.com/office/drawing/2014/main" id="{121DA69A-5D07-47E7-A272-0CEA48EAE43E}"/>
              </a:ext>
            </a:extLst>
          </p:cNvPr>
          <p:cNvSpPr>
            <a:spLocks noGrp="1"/>
          </p:cNvSpPr>
          <p:nvPr>
            <p:ph idx="1"/>
          </p:nvPr>
        </p:nvSpPr>
        <p:spPr>
          <a:xfrm>
            <a:off x="838200" y="1825625"/>
            <a:ext cx="10515600" cy="4351338"/>
          </a:xfrm>
        </p:spPr>
        <p:txBody>
          <a:bodyPr/>
          <a:lstStyle/>
          <a:p>
            <a:r>
              <a:rPr lang="en-US" dirty="0"/>
              <a:t>The RV850 provides schedule table management functions as a mechanism to perform processing in synchronization with the change of counter values</a:t>
            </a:r>
          </a:p>
          <a:p>
            <a:endParaRPr lang="en-US" dirty="0"/>
          </a:p>
        </p:txBody>
      </p:sp>
      <p:sp>
        <p:nvSpPr>
          <p:cNvPr id="4" name="Rectangle: Rounded Corners 3">
            <a:extLst>
              <a:ext uri="{FF2B5EF4-FFF2-40B4-BE49-F238E27FC236}">
                <a16:creationId xmlns:a16="http://schemas.microsoft.com/office/drawing/2014/main" id="{F3AD044A-D218-4FDC-882F-8904E47A63F1}"/>
              </a:ext>
            </a:extLst>
          </p:cNvPr>
          <p:cNvSpPr/>
          <p:nvPr/>
        </p:nvSpPr>
        <p:spPr>
          <a:xfrm>
            <a:off x="6095999" y="3232297"/>
            <a:ext cx="1977655" cy="552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State</a:t>
            </a:r>
          </a:p>
        </p:txBody>
      </p:sp>
      <p:sp>
        <p:nvSpPr>
          <p:cNvPr id="5" name="Rectangle: Rounded Corners 4">
            <a:extLst>
              <a:ext uri="{FF2B5EF4-FFF2-40B4-BE49-F238E27FC236}">
                <a16:creationId xmlns:a16="http://schemas.microsoft.com/office/drawing/2014/main" id="{00BED0E7-2F17-4729-89C5-C226ABE2F6C6}"/>
              </a:ext>
            </a:extLst>
          </p:cNvPr>
          <p:cNvSpPr/>
          <p:nvPr/>
        </p:nvSpPr>
        <p:spPr>
          <a:xfrm>
            <a:off x="2672316" y="4001294"/>
            <a:ext cx="1977655" cy="552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STOPPED State</a:t>
            </a:r>
          </a:p>
        </p:txBody>
      </p:sp>
      <p:sp>
        <p:nvSpPr>
          <p:cNvPr id="6" name="Rectangle: Rounded Corners 5">
            <a:extLst>
              <a:ext uri="{FF2B5EF4-FFF2-40B4-BE49-F238E27FC236}">
                <a16:creationId xmlns:a16="http://schemas.microsoft.com/office/drawing/2014/main" id="{4E7BA17B-32D7-4B42-99F7-E68C18EF20AE}"/>
              </a:ext>
            </a:extLst>
          </p:cNvPr>
          <p:cNvSpPr/>
          <p:nvPr/>
        </p:nvSpPr>
        <p:spPr>
          <a:xfrm>
            <a:off x="6096000" y="4660233"/>
            <a:ext cx="1977655" cy="552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State</a:t>
            </a:r>
          </a:p>
        </p:txBody>
      </p:sp>
      <p:cxnSp>
        <p:nvCxnSpPr>
          <p:cNvPr id="10" name="Connector: Elbow 9">
            <a:extLst>
              <a:ext uri="{FF2B5EF4-FFF2-40B4-BE49-F238E27FC236}">
                <a16:creationId xmlns:a16="http://schemas.microsoft.com/office/drawing/2014/main" id="{F1B4E311-D5C2-452D-B36D-D9F88A9DD4A9}"/>
              </a:ext>
            </a:extLst>
          </p:cNvPr>
          <p:cNvCxnSpPr>
            <a:stCxn id="5" idx="0"/>
            <a:endCxn id="4" idx="1"/>
          </p:cNvCxnSpPr>
          <p:nvPr/>
        </p:nvCxnSpPr>
        <p:spPr>
          <a:xfrm rot="5400000" flipH="1" flipV="1">
            <a:off x="4632296" y="2537592"/>
            <a:ext cx="492550" cy="243485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60499D4D-95D2-482E-BBAC-B3DB84110BAC}"/>
              </a:ext>
            </a:extLst>
          </p:cNvPr>
          <p:cNvCxnSpPr>
            <a:stCxn id="5" idx="2"/>
            <a:endCxn id="6" idx="1"/>
          </p:cNvCxnSpPr>
          <p:nvPr/>
        </p:nvCxnSpPr>
        <p:spPr>
          <a:xfrm rot="16200000" flipH="1">
            <a:off x="4687326" y="3528005"/>
            <a:ext cx="382493" cy="243485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93367C-6BC0-4099-9F54-5E27555076A9}"/>
              </a:ext>
            </a:extLst>
          </p:cNvPr>
          <p:cNvCxnSpPr>
            <a:stCxn id="6" idx="0"/>
            <a:endCxn id="4" idx="2"/>
          </p:cNvCxnSpPr>
          <p:nvPr/>
        </p:nvCxnSpPr>
        <p:spPr>
          <a:xfrm flipH="1" flipV="1">
            <a:off x="7084827" y="3785190"/>
            <a:ext cx="1" cy="87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1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9611-C2A1-4F66-9AFF-2AE0350BBEFB}"/>
              </a:ext>
            </a:extLst>
          </p:cNvPr>
          <p:cNvSpPr>
            <a:spLocks noGrp="1"/>
          </p:cNvSpPr>
          <p:nvPr>
            <p:ph type="title"/>
          </p:nvPr>
        </p:nvSpPr>
        <p:spPr/>
        <p:txBody>
          <a:bodyPr/>
          <a:lstStyle/>
          <a:p>
            <a:r>
              <a:rPr lang="en-US" dirty="0"/>
              <a:t>Schedule table states</a:t>
            </a:r>
          </a:p>
        </p:txBody>
      </p:sp>
      <p:sp>
        <p:nvSpPr>
          <p:cNvPr id="3" name="Content Placeholder 2">
            <a:extLst>
              <a:ext uri="{FF2B5EF4-FFF2-40B4-BE49-F238E27FC236}">
                <a16:creationId xmlns:a16="http://schemas.microsoft.com/office/drawing/2014/main" id="{CFDF6779-956C-438D-B194-9E16CDD7E166}"/>
              </a:ext>
            </a:extLst>
          </p:cNvPr>
          <p:cNvSpPr>
            <a:spLocks noGrp="1"/>
          </p:cNvSpPr>
          <p:nvPr>
            <p:ph idx="1"/>
          </p:nvPr>
        </p:nvSpPr>
        <p:spPr/>
        <p:txBody>
          <a:bodyPr>
            <a:normAutofit lnSpcReduction="10000"/>
          </a:bodyPr>
          <a:lstStyle/>
          <a:p>
            <a:pPr marL="514350" indent="-514350">
              <a:buFont typeface="+mj-lt"/>
              <a:buAutoNum type="arabicPeriod"/>
            </a:pPr>
            <a:r>
              <a:rPr lang="en-US" b="1" dirty="0"/>
              <a:t>STOPPED state</a:t>
            </a:r>
            <a:r>
              <a:rPr lang="en-US" dirty="0"/>
              <a:t> In this state, the schedule table is under the management of the RV850, but it is not subject to schedule counting. </a:t>
            </a:r>
          </a:p>
          <a:p>
            <a:pPr marL="514350" indent="-514350">
              <a:buFont typeface="+mj-lt"/>
              <a:buAutoNum type="arabicPeriod"/>
            </a:pPr>
            <a:r>
              <a:rPr lang="en-US" b="1" dirty="0"/>
              <a:t>NEXT state</a:t>
            </a:r>
            <a:r>
              <a:rPr lang="en-US" dirty="0"/>
              <a:t> In this state, the schedule table specified in parameter </a:t>
            </a:r>
            <a:r>
              <a:rPr lang="en-US" dirty="0" err="1"/>
              <a:t>ScheduleTableID_To</a:t>
            </a:r>
            <a:r>
              <a:rPr lang="en-US" dirty="0"/>
              <a:t> is to be shifted from STOPPED state due to issuance of </a:t>
            </a:r>
            <a:r>
              <a:rPr lang="en-US" dirty="0" err="1"/>
              <a:t>NextScheduleTable</a:t>
            </a:r>
            <a:r>
              <a:rPr lang="en-US" dirty="0"/>
              <a:t>. A schedule table is shifted from NEXT state to RUNNING state at the timing of when the schedule table (schedule table specified in parameter </a:t>
            </a:r>
            <a:r>
              <a:rPr lang="en-US" dirty="0" err="1"/>
              <a:t>ScheduleTableID_From</a:t>
            </a:r>
            <a:r>
              <a:rPr lang="en-US" dirty="0"/>
              <a:t>) currently in RUNNING state has completed schedule counting. </a:t>
            </a:r>
          </a:p>
          <a:p>
            <a:pPr marL="514350" indent="-514350">
              <a:buFont typeface="+mj-lt"/>
              <a:buAutoNum type="arabicPeriod"/>
            </a:pPr>
            <a:r>
              <a:rPr lang="en-US" b="1" dirty="0"/>
              <a:t>RUNNING state</a:t>
            </a:r>
            <a:r>
              <a:rPr lang="en-US" dirty="0"/>
              <a:t> In this state, the schedule count is running.</a:t>
            </a:r>
          </a:p>
          <a:p>
            <a:endParaRPr lang="en-US" dirty="0"/>
          </a:p>
        </p:txBody>
      </p:sp>
    </p:spTree>
    <p:extLst>
      <p:ext uri="{BB962C8B-B14F-4D97-AF65-F5344CB8AC3E}">
        <p14:creationId xmlns:p14="http://schemas.microsoft.com/office/powerpoint/2010/main" val="29999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06EA-AC07-4FF0-8E6F-2028D459A1B9}"/>
              </a:ext>
            </a:extLst>
          </p:cNvPr>
          <p:cNvSpPr>
            <a:spLocks noGrp="1"/>
          </p:cNvSpPr>
          <p:nvPr>
            <p:ph type="title"/>
          </p:nvPr>
        </p:nvSpPr>
        <p:spPr/>
        <p:txBody>
          <a:bodyPr/>
          <a:lstStyle/>
          <a:p>
            <a:r>
              <a:rPr lang="en-US" dirty="0"/>
              <a:t> OS-APPLICATION MANAGEMENT</a:t>
            </a:r>
          </a:p>
        </p:txBody>
      </p:sp>
      <p:sp>
        <p:nvSpPr>
          <p:cNvPr id="3" name="Content Placeholder 2">
            <a:extLst>
              <a:ext uri="{FF2B5EF4-FFF2-40B4-BE49-F238E27FC236}">
                <a16:creationId xmlns:a16="http://schemas.microsoft.com/office/drawing/2014/main" id="{11CA4ECB-CC40-4A68-9035-894F04A12847}"/>
              </a:ext>
            </a:extLst>
          </p:cNvPr>
          <p:cNvSpPr>
            <a:spLocks noGrp="1"/>
          </p:cNvSpPr>
          <p:nvPr>
            <p:ph idx="1"/>
          </p:nvPr>
        </p:nvSpPr>
        <p:spPr/>
        <p:txBody>
          <a:bodyPr/>
          <a:lstStyle/>
          <a:p>
            <a:r>
              <a:rPr lang="en-US" dirty="0"/>
              <a:t>The RV850 provides OS-Application management functions as a mechanism to group objects (e.g. tasks and counters) used on the system and provide access protection (disables or enables manipulation of objects when system services are issued). </a:t>
            </a:r>
          </a:p>
          <a:p>
            <a:r>
              <a:rPr lang="en-US" dirty="0"/>
              <a:t>Note that objects are grouped in individual OS-Applications. Access protection is implemented by allowing unconditional access to objects belonging to the same OS-Application and granting individual access to objects belonging to other </a:t>
            </a:r>
            <a:r>
              <a:rPr lang="en-US" dirty="0" err="1"/>
              <a:t>OSApplications</a:t>
            </a:r>
            <a:r>
              <a:rPr lang="en-US" dirty="0"/>
              <a:t> using OS-Application identifier "</a:t>
            </a:r>
            <a:r>
              <a:rPr lang="en-US" dirty="0" err="1"/>
              <a:t>OsTaskAccessingApplication</a:t>
            </a:r>
            <a:r>
              <a:rPr lang="en-US" dirty="0"/>
              <a:t>", OS-Application identifier "</a:t>
            </a:r>
            <a:r>
              <a:rPr lang="en-US" dirty="0" err="1"/>
              <a:t>OsCounterAccessingApplication</a:t>
            </a:r>
            <a:r>
              <a:rPr lang="en-US" dirty="0"/>
              <a:t>", etc.</a:t>
            </a:r>
          </a:p>
          <a:p>
            <a:endParaRPr lang="en-US" dirty="0"/>
          </a:p>
        </p:txBody>
      </p:sp>
    </p:spTree>
    <p:extLst>
      <p:ext uri="{BB962C8B-B14F-4D97-AF65-F5344CB8AC3E}">
        <p14:creationId xmlns:p14="http://schemas.microsoft.com/office/powerpoint/2010/main" val="288428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06EA-AC07-4FF0-8E6F-2028D459A1B9}"/>
              </a:ext>
            </a:extLst>
          </p:cNvPr>
          <p:cNvSpPr>
            <a:spLocks noGrp="1"/>
          </p:cNvSpPr>
          <p:nvPr>
            <p:ph type="title"/>
          </p:nvPr>
        </p:nvSpPr>
        <p:spPr/>
        <p:txBody>
          <a:bodyPr/>
          <a:lstStyle/>
          <a:p>
            <a:r>
              <a:rPr lang="en-US" dirty="0"/>
              <a:t> OS-APPLICATION MANAGEMENT</a:t>
            </a:r>
          </a:p>
        </p:txBody>
      </p:sp>
      <p:sp>
        <p:nvSpPr>
          <p:cNvPr id="3" name="Content Placeholder 2">
            <a:extLst>
              <a:ext uri="{FF2B5EF4-FFF2-40B4-BE49-F238E27FC236}">
                <a16:creationId xmlns:a16="http://schemas.microsoft.com/office/drawing/2014/main" id="{11CA4ECB-CC40-4A68-9035-894F04A12847}"/>
              </a:ext>
            </a:extLst>
          </p:cNvPr>
          <p:cNvSpPr>
            <a:spLocks noGrp="1"/>
          </p:cNvSpPr>
          <p:nvPr>
            <p:ph idx="1"/>
          </p:nvPr>
        </p:nvSpPr>
        <p:spPr/>
        <p:txBody>
          <a:bodyPr/>
          <a:lstStyle/>
          <a:p>
            <a:pPr marL="571500" indent="-571500">
              <a:buFont typeface="+mj-lt"/>
              <a:buAutoNum type="romanUcPeriod"/>
            </a:pPr>
            <a:r>
              <a:rPr lang="en-US" b="1" dirty="0"/>
              <a:t>Reliability</a:t>
            </a:r>
            <a:r>
              <a:rPr lang="en-US" dirty="0"/>
              <a:t>: In the RV850, OS-Applications are divided into the following two types. </a:t>
            </a:r>
          </a:p>
          <a:p>
            <a:pPr marL="914400" lvl="1" indent="-457200">
              <a:buFont typeface="+mj-lt"/>
              <a:buAutoNum type="arabicPeriod"/>
            </a:pPr>
            <a:r>
              <a:rPr lang="en-US" dirty="0"/>
              <a:t>Trusted OS-Applications </a:t>
            </a:r>
          </a:p>
          <a:p>
            <a:pPr marL="914400" lvl="1" indent="-457200">
              <a:buFont typeface="+mj-lt"/>
              <a:buAutoNum type="arabicPeriod"/>
            </a:pPr>
            <a:r>
              <a:rPr lang="en-US" dirty="0"/>
              <a:t>Non-Trusted OS-Applications </a:t>
            </a:r>
          </a:p>
          <a:p>
            <a:pPr marL="571500" indent="-571500">
              <a:buFont typeface="+mj-lt"/>
              <a:buAutoNum type="romanUcPeriod"/>
            </a:pPr>
            <a:r>
              <a:rPr lang="en-US" b="1" dirty="0"/>
              <a:t>States</a:t>
            </a:r>
          </a:p>
          <a:p>
            <a:pPr marL="457200" lvl="1" indent="0">
              <a:buNone/>
            </a:pPr>
            <a:endParaRPr lang="en-US" b="1" dirty="0"/>
          </a:p>
          <a:p>
            <a:pPr marL="571500" indent="-571500">
              <a:buFont typeface="+mj-lt"/>
              <a:buAutoNum type="romanUcPeriod"/>
            </a:pPr>
            <a:endParaRPr lang="en-US" dirty="0"/>
          </a:p>
        </p:txBody>
      </p:sp>
      <p:pic>
        <p:nvPicPr>
          <p:cNvPr id="4" name="Picture 3">
            <a:extLst>
              <a:ext uri="{FF2B5EF4-FFF2-40B4-BE49-F238E27FC236}">
                <a16:creationId xmlns:a16="http://schemas.microsoft.com/office/drawing/2014/main" id="{B02CABFC-8140-4879-BE43-F468303614FD}"/>
              </a:ext>
            </a:extLst>
          </p:cNvPr>
          <p:cNvPicPr>
            <a:picLocks noChangeAspect="1"/>
          </p:cNvPicPr>
          <p:nvPr/>
        </p:nvPicPr>
        <p:blipFill>
          <a:blip r:embed="rId2"/>
          <a:stretch>
            <a:fillRect/>
          </a:stretch>
        </p:blipFill>
        <p:spPr>
          <a:xfrm>
            <a:off x="1496311" y="4001294"/>
            <a:ext cx="7753350" cy="1628775"/>
          </a:xfrm>
          <a:prstGeom prst="rect">
            <a:avLst/>
          </a:prstGeom>
        </p:spPr>
      </p:pic>
    </p:spTree>
    <p:extLst>
      <p:ext uri="{BB962C8B-B14F-4D97-AF65-F5344CB8AC3E}">
        <p14:creationId xmlns:p14="http://schemas.microsoft.com/office/powerpoint/2010/main" val="393682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04BE-BED6-449F-979E-F5D5738D8FE9}"/>
              </a:ext>
            </a:extLst>
          </p:cNvPr>
          <p:cNvSpPr>
            <a:spLocks noGrp="1"/>
          </p:cNvSpPr>
          <p:nvPr>
            <p:ph type="title"/>
          </p:nvPr>
        </p:nvSpPr>
        <p:spPr/>
        <p:txBody>
          <a:bodyPr/>
          <a:lstStyle/>
          <a:p>
            <a:r>
              <a:rPr lang="en-US" dirty="0"/>
              <a:t>OS EXECUTION MANAGEMENT</a:t>
            </a:r>
          </a:p>
        </p:txBody>
      </p:sp>
      <p:sp>
        <p:nvSpPr>
          <p:cNvPr id="3" name="Content Placeholder 2">
            <a:extLst>
              <a:ext uri="{FF2B5EF4-FFF2-40B4-BE49-F238E27FC236}">
                <a16:creationId xmlns:a16="http://schemas.microsoft.com/office/drawing/2014/main" id="{86228C7F-06A4-4027-A06B-789B4460FB62}"/>
              </a:ext>
            </a:extLst>
          </p:cNvPr>
          <p:cNvSpPr>
            <a:spLocks noGrp="1"/>
          </p:cNvSpPr>
          <p:nvPr>
            <p:ph idx="1"/>
          </p:nvPr>
        </p:nvSpPr>
        <p:spPr/>
        <p:txBody>
          <a:bodyPr>
            <a:normAutofit fontScale="92500" lnSpcReduction="20000"/>
          </a:bodyPr>
          <a:lstStyle/>
          <a:p>
            <a:pPr marL="0" indent="0">
              <a:buNone/>
            </a:pPr>
            <a:r>
              <a:rPr lang="en-US" dirty="0"/>
              <a:t>In the RV850, six types of hook routines with different usages are supported as common hook routines. </a:t>
            </a:r>
          </a:p>
          <a:p>
            <a:pPr marL="514350" indent="-514350">
              <a:buFont typeface="+mj-lt"/>
              <a:buAutoNum type="arabicPeriod"/>
            </a:pPr>
            <a:r>
              <a:rPr lang="en-US" b="1" dirty="0" err="1"/>
              <a:t>StartupHook</a:t>
            </a:r>
            <a:r>
              <a:rPr lang="en-US" dirty="0"/>
              <a:t>: This is a dedicated hook routine for initialization processing that is called when </a:t>
            </a:r>
            <a:r>
              <a:rPr lang="en-US" dirty="0" err="1"/>
              <a:t>StartOS</a:t>
            </a:r>
            <a:r>
              <a:rPr lang="en-US" dirty="0"/>
              <a:t> is issued from a processing program. The basic form for coding </a:t>
            </a:r>
            <a:r>
              <a:rPr lang="en-US" dirty="0" err="1"/>
              <a:t>StartupHook</a:t>
            </a:r>
            <a:r>
              <a:rPr lang="en-US" dirty="0"/>
              <a:t> in the C language is shown below</a:t>
            </a:r>
          </a:p>
          <a:p>
            <a:pPr marL="457200" lvl="1" indent="0">
              <a:buNone/>
            </a:pPr>
            <a:r>
              <a:rPr lang="en-US" dirty="0"/>
              <a:t>void </a:t>
            </a:r>
            <a:r>
              <a:rPr lang="en-US" dirty="0" err="1"/>
              <a:t>StartupHook</a:t>
            </a:r>
            <a:r>
              <a:rPr lang="en-US" dirty="0"/>
              <a:t> ( void ) {    </a:t>
            </a:r>
          </a:p>
          <a:p>
            <a:pPr marL="457200" lvl="1" indent="0">
              <a:buNone/>
            </a:pPr>
            <a:r>
              <a:rPr lang="en-US" dirty="0"/>
              <a:t>	..................    </a:t>
            </a:r>
          </a:p>
          <a:p>
            <a:pPr marL="457200" lvl="1" indent="0">
              <a:buNone/>
            </a:pPr>
            <a:r>
              <a:rPr lang="en-US" dirty="0"/>
              <a:t>	.................. </a:t>
            </a:r>
          </a:p>
          <a:p>
            <a:pPr marL="457200" lvl="1" indent="0">
              <a:buNone/>
            </a:pPr>
            <a:r>
              <a:rPr lang="en-US" dirty="0"/>
              <a:t>}</a:t>
            </a:r>
          </a:p>
          <a:p>
            <a:pPr marL="514350" indent="-514350">
              <a:buFont typeface="+mj-lt"/>
              <a:buAutoNum type="arabicPeriod"/>
            </a:pPr>
            <a:r>
              <a:rPr lang="en-US" b="1" dirty="0" err="1"/>
              <a:t>ShutdownHook</a:t>
            </a:r>
            <a:r>
              <a:rPr lang="en-US" dirty="0"/>
              <a:t> This is a dedicated hook routine for shutdown processing that is called when </a:t>
            </a:r>
            <a:r>
              <a:rPr lang="en-US" dirty="0" err="1"/>
              <a:t>ShutdownOS</a:t>
            </a:r>
            <a:r>
              <a:rPr lang="en-US" dirty="0"/>
              <a:t> is issued. The basic form for coding </a:t>
            </a:r>
            <a:r>
              <a:rPr lang="en-US" dirty="0" err="1"/>
              <a:t>ShutdownHook</a:t>
            </a:r>
            <a:r>
              <a:rPr lang="en-US" dirty="0"/>
              <a:t> in the C language is shown below.</a:t>
            </a:r>
          </a:p>
          <a:p>
            <a:pPr marL="514350" indent="-514350">
              <a:buFont typeface="+mj-lt"/>
              <a:buAutoNum type="arabicPeriod"/>
            </a:pPr>
            <a:endParaRPr lang="en-US" dirty="0"/>
          </a:p>
        </p:txBody>
      </p:sp>
    </p:spTree>
    <p:extLst>
      <p:ext uri="{BB962C8B-B14F-4D97-AF65-F5344CB8AC3E}">
        <p14:creationId xmlns:p14="http://schemas.microsoft.com/office/powerpoint/2010/main" val="244359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04BE-BED6-449F-979E-F5D5738D8FE9}"/>
              </a:ext>
            </a:extLst>
          </p:cNvPr>
          <p:cNvSpPr>
            <a:spLocks noGrp="1"/>
          </p:cNvSpPr>
          <p:nvPr>
            <p:ph type="title"/>
          </p:nvPr>
        </p:nvSpPr>
        <p:spPr/>
        <p:txBody>
          <a:bodyPr/>
          <a:lstStyle/>
          <a:p>
            <a:r>
              <a:rPr lang="en-US" dirty="0"/>
              <a:t>OS EXECUTION MANAGEMENT</a:t>
            </a:r>
          </a:p>
        </p:txBody>
      </p:sp>
      <p:sp>
        <p:nvSpPr>
          <p:cNvPr id="3" name="Content Placeholder 2">
            <a:extLst>
              <a:ext uri="{FF2B5EF4-FFF2-40B4-BE49-F238E27FC236}">
                <a16:creationId xmlns:a16="http://schemas.microsoft.com/office/drawing/2014/main" id="{86228C7F-06A4-4027-A06B-789B4460FB62}"/>
              </a:ext>
            </a:extLst>
          </p:cNvPr>
          <p:cNvSpPr>
            <a:spLocks noGrp="1"/>
          </p:cNvSpPr>
          <p:nvPr>
            <p:ph idx="1"/>
          </p:nvPr>
        </p:nvSpPr>
        <p:spPr/>
        <p:txBody>
          <a:bodyPr/>
          <a:lstStyle/>
          <a:p>
            <a:r>
              <a:rPr lang="en-US" dirty="0"/>
              <a:t>The RV850 provides OS execution management functions as a mechanism to perform processing when the RV850 starts up and shuts down</a:t>
            </a:r>
          </a:p>
        </p:txBody>
      </p:sp>
    </p:spTree>
    <p:extLst>
      <p:ext uri="{BB962C8B-B14F-4D97-AF65-F5344CB8AC3E}">
        <p14:creationId xmlns:p14="http://schemas.microsoft.com/office/powerpoint/2010/main" val="2911026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04BE-BED6-449F-979E-F5D5738D8FE9}"/>
              </a:ext>
            </a:extLst>
          </p:cNvPr>
          <p:cNvSpPr>
            <a:spLocks noGrp="1"/>
          </p:cNvSpPr>
          <p:nvPr>
            <p:ph type="title"/>
          </p:nvPr>
        </p:nvSpPr>
        <p:spPr/>
        <p:txBody>
          <a:bodyPr/>
          <a:lstStyle/>
          <a:p>
            <a:r>
              <a:rPr lang="en-US" dirty="0"/>
              <a:t> Common Hook Routines</a:t>
            </a:r>
          </a:p>
        </p:txBody>
      </p:sp>
      <p:sp>
        <p:nvSpPr>
          <p:cNvPr id="3" name="Content Placeholder 2">
            <a:extLst>
              <a:ext uri="{FF2B5EF4-FFF2-40B4-BE49-F238E27FC236}">
                <a16:creationId xmlns:a16="http://schemas.microsoft.com/office/drawing/2014/main" id="{86228C7F-06A4-4027-A06B-789B4460FB62}"/>
              </a:ext>
            </a:extLst>
          </p:cNvPr>
          <p:cNvSpPr>
            <a:spLocks noGrp="1"/>
          </p:cNvSpPr>
          <p:nvPr>
            <p:ph idx="1"/>
          </p:nvPr>
        </p:nvSpPr>
        <p:spPr/>
        <p:txBody>
          <a:bodyPr>
            <a:normAutofit/>
          </a:bodyPr>
          <a:lstStyle/>
          <a:p>
            <a:pPr marL="514350" indent="-514350">
              <a:buFont typeface="+mj-lt"/>
              <a:buAutoNum type="arabicPeriod"/>
            </a:pPr>
            <a:r>
              <a:rPr lang="en-US" dirty="0"/>
              <a:t> </a:t>
            </a:r>
            <a:r>
              <a:rPr lang="en-US" b="1" dirty="0" err="1"/>
              <a:t>StartupHook</a:t>
            </a:r>
            <a:r>
              <a:rPr lang="en-US" dirty="0"/>
              <a:t> This is a dedicated hook routine for initialization processing that is called when </a:t>
            </a:r>
            <a:r>
              <a:rPr lang="en-US" dirty="0" err="1"/>
              <a:t>StartOS</a:t>
            </a:r>
            <a:r>
              <a:rPr lang="en-US" dirty="0"/>
              <a:t> is issued from a processing program. </a:t>
            </a:r>
            <a:endParaRPr lang="en-US" sz="1200" dirty="0"/>
          </a:p>
          <a:p>
            <a:pPr marL="457200" indent="-457200">
              <a:buFont typeface="+mj-lt"/>
              <a:buAutoNum type="arabicPeriod"/>
            </a:pPr>
            <a:r>
              <a:rPr lang="en-US" sz="2200" b="1" dirty="0" err="1"/>
              <a:t>ShutdownHook</a:t>
            </a:r>
            <a:r>
              <a:rPr lang="en-US" sz="2200" dirty="0"/>
              <a:t> This is a dedicated hook routine for shutdown processing that is called when </a:t>
            </a:r>
            <a:r>
              <a:rPr lang="en-US" sz="2200" dirty="0" err="1"/>
              <a:t>ShutdownOS</a:t>
            </a:r>
            <a:r>
              <a:rPr lang="en-US" sz="2200" dirty="0"/>
              <a:t> is issued. </a:t>
            </a:r>
          </a:p>
          <a:p>
            <a:pPr marL="457200" indent="-457200">
              <a:buFont typeface="+mj-lt"/>
              <a:buAutoNum type="arabicPeriod"/>
            </a:pPr>
            <a:r>
              <a:rPr lang="en-US" sz="2200" b="1" dirty="0" err="1"/>
              <a:t>PostTaskHook</a:t>
            </a:r>
            <a:r>
              <a:rPr lang="en-US" sz="2200" dirty="0"/>
              <a:t> </a:t>
            </a:r>
          </a:p>
          <a:p>
            <a:pPr marL="457200" indent="-457200">
              <a:buFont typeface="+mj-lt"/>
              <a:buAutoNum type="arabicPeriod"/>
            </a:pPr>
            <a:r>
              <a:rPr lang="en-US" sz="2200" b="1" dirty="0" err="1"/>
              <a:t>PreTaskHook</a:t>
            </a:r>
            <a:r>
              <a:rPr lang="en-US" sz="2200" dirty="0"/>
              <a:t> </a:t>
            </a:r>
          </a:p>
          <a:p>
            <a:pPr marL="457200" indent="-457200">
              <a:buFont typeface="+mj-lt"/>
              <a:buAutoNum type="arabicPeriod"/>
            </a:pPr>
            <a:r>
              <a:rPr lang="en-US" sz="2200" b="1" dirty="0" err="1"/>
              <a:t>ErrorHook</a:t>
            </a:r>
            <a:r>
              <a:rPr lang="en-US" sz="2200" dirty="0"/>
              <a:t> </a:t>
            </a:r>
          </a:p>
          <a:p>
            <a:pPr marL="457200" indent="-457200">
              <a:buFont typeface="+mj-lt"/>
              <a:buAutoNum type="arabicPeriod"/>
            </a:pPr>
            <a:r>
              <a:rPr lang="en-US" sz="2200" b="1" dirty="0" err="1"/>
              <a:t>ProtectionHook</a:t>
            </a:r>
            <a:r>
              <a:rPr lang="en-US" sz="2200" dirty="0"/>
              <a:t> </a:t>
            </a:r>
          </a:p>
          <a:p>
            <a:pPr marL="457200" indent="-457200">
              <a:buFont typeface="+mj-lt"/>
              <a:buAutoNum type="arabicPeriod"/>
            </a:pPr>
            <a:endParaRPr lang="en-US" sz="2200"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817237D8-DB82-4249-A5CF-83EC0AABC8C5}"/>
              </a:ext>
            </a:extLst>
          </p:cNvPr>
          <p:cNvPicPr>
            <a:picLocks noChangeAspect="1"/>
          </p:cNvPicPr>
          <p:nvPr/>
        </p:nvPicPr>
        <p:blipFill>
          <a:blip r:embed="rId2"/>
          <a:stretch>
            <a:fillRect/>
          </a:stretch>
        </p:blipFill>
        <p:spPr>
          <a:xfrm>
            <a:off x="3781868" y="3834144"/>
            <a:ext cx="2076450" cy="933450"/>
          </a:xfrm>
          <a:prstGeom prst="rect">
            <a:avLst/>
          </a:prstGeom>
        </p:spPr>
      </p:pic>
      <p:pic>
        <p:nvPicPr>
          <p:cNvPr id="5" name="Picture 4">
            <a:extLst>
              <a:ext uri="{FF2B5EF4-FFF2-40B4-BE49-F238E27FC236}">
                <a16:creationId xmlns:a16="http://schemas.microsoft.com/office/drawing/2014/main" id="{37BB9E63-C3FF-4B05-8C3C-8F6BC4836F4E}"/>
              </a:ext>
            </a:extLst>
          </p:cNvPr>
          <p:cNvPicPr>
            <a:picLocks noChangeAspect="1"/>
          </p:cNvPicPr>
          <p:nvPr/>
        </p:nvPicPr>
        <p:blipFill>
          <a:blip r:embed="rId3"/>
          <a:stretch>
            <a:fillRect/>
          </a:stretch>
        </p:blipFill>
        <p:spPr>
          <a:xfrm>
            <a:off x="6206865" y="3558381"/>
            <a:ext cx="3381375" cy="885825"/>
          </a:xfrm>
          <a:prstGeom prst="rect">
            <a:avLst/>
          </a:prstGeom>
        </p:spPr>
      </p:pic>
      <p:pic>
        <p:nvPicPr>
          <p:cNvPr id="6" name="Picture 5">
            <a:extLst>
              <a:ext uri="{FF2B5EF4-FFF2-40B4-BE49-F238E27FC236}">
                <a16:creationId xmlns:a16="http://schemas.microsoft.com/office/drawing/2014/main" id="{9C8BA2C5-8E26-451B-B941-9406A914418A}"/>
              </a:ext>
            </a:extLst>
          </p:cNvPr>
          <p:cNvPicPr>
            <a:picLocks noChangeAspect="1"/>
          </p:cNvPicPr>
          <p:nvPr/>
        </p:nvPicPr>
        <p:blipFill>
          <a:blip r:embed="rId4"/>
          <a:stretch>
            <a:fillRect/>
          </a:stretch>
        </p:blipFill>
        <p:spPr>
          <a:xfrm>
            <a:off x="9875431" y="3802781"/>
            <a:ext cx="2095500" cy="914400"/>
          </a:xfrm>
          <a:prstGeom prst="rect">
            <a:avLst/>
          </a:prstGeom>
        </p:spPr>
      </p:pic>
      <p:pic>
        <p:nvPicPr>
          <p:cNvPr id="7" name="Picture 6">
            <a:extLst>
              <a:ext uri="{FF2B5EF4-FFF2-40B4-BE49-F238E27FC236}">
                <a16:creationId xmlns:a16="http://schemas.microsoft.com/office/drawing/2014/main" id="{647FE04B-809A-4D5F-9EB3-DB9E0E9D7887}"/>
              </a:ext>
            </a:extLst>
          </p:cNvPr>
          <p:cNvPicPr>
            <a:picLocks noChangeAspect="1"/>
          </p:cNvPicPr>
          <p:nvPr/>
        </p:nvPicPr>
        <p:blipFill>
          <a:blip r:embed="rId5"/>
          <a:stretch>
            <a:fillRect/>
          </a:stretch>
        </p:blipFill>
        <p:spPr>
          <a:xfrm>
            <a:off x="3771014" y="5165761"/>
            <a:ext cx="2038350" cy="885825"/>
          </a:xfrm>
          <a:prstGeom prst="rect">
            <a:avLst/>
          </a:prstGeom>
        </p:spPr>
      </p:pic>
      <p:pic>
        <p:nvPicPr>
          <p:cNvPr id="8" name="Picture 7">
            <a:extLst>
              <a:ext uri="{FF2B5EF4-FFF2-40B4-BE49-F238E27FC236}">
                <a16:creationId xmlns:a16="http://schemas.microsoft.com/office/drawing/2014/main" id="{5834ED5F-8A2A-4075-8D82-E9D3BD64FC9D}"/>
              </a:ext>
            </a:extLst>
          </p:cNvPr>
          <p:cNvPicPr>
            <a:picLocks noChangeAspect="1"/>
          </p:cNvPicPr>
          <p:nvPr/>
        </p:nvPicPr>
        <p:blipFill>
          <a:blip r:embed="rId6"/>
          <a:stretch>
            <a:fillRect/>
          </a:stretch>
        </p:blipFill>
        <p:spPr>
          <a:xfrm>
            <a:off x="6206865" y="4586288"/>
            <a:ext cx="2752725" cy="952500"/>
          </a:xfrm>
          <a:prstGeom prst="rect">
            <a:avLst/>
          </a:prstGeom>
        </p:spPr>
      </p:pic>
      <p:pic>
        <p:nvPicPr>
          <p:cNvPr id="9" name="Picture 8">
            <a:extLst>
              <a:ext uri="{FF2B5EF4-FFF2-40B4-BE49-F238E27FC236}">
                <a16:creationId xmlns:a16="http://schemas.microsoft.com/office/drawing/2014/main" id="{AD968542-93D2-40B8-A935-CC4C10F17687}"/>
              </a:ext>
            </a:extLst>
          </p:cNvPr>
          <p:cNvPicPr>
            <a:picLocks noChangeAspect="1"/>
          </p:cNvPicPr>
          <p:nvPr/>
        </p:nvPicPr>
        <p:blipFill>
          <a:blip r:embed="rId7"/>
          <a:stretch>
            <a:fillRect/>
          </a:stretch>
        </p:blipFill>
        <p:spPr>
          <a:xfrm>
            <a:off x="7265026" y="5441874"/>
            <a:ext cx="4486275" cy="1114425"/>
          </a:xfrm>
          <a:prstGeom prst="rect">
            <a:avLst/>
          </a:prstGeom>
        </p:spPr>
      </p:pic>
    </p:spTree>
    <p:extLst>
      <p:ext uri="{BB962C8B-B14F-4D97-AF65-F5344CB8AC3E}">
        <p14:creationId xmlns:p14="http://schemas.microsoft.com/office/powerpoint/2010/main" val="83609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8877-1966-41D6-8C92-406838E25766}"/>
              </a:ext>
            </a:extLst>
          </p:cNvPr>
          <p:cNvSpPr>
            <a:spLocks noGrp="1"/>
          </p:cNvSpPr>
          <p:nvPr>
            <p:ph type="title"/>
          </p:nvPr>
        </p:nvSpPr>
        <p:spPr/>
        <p:txBody>
          <a:bodyPr/>
          <a:lstStyle/>
          <a:p>
            <a:r>
              <a:rPr lang="en-US" dirty="0"/>
              <a:t> Idle Handler</a:t>
            </a:r>
          </a:p>
        </p:txBody>
      </p:sp>
      <p:sp>
        <p:nvSpPr>
          <p:cNvPr id="3" name="Content Placeholder 2">
            <a:extLst>
              <a:ext uri="{FF2B5EF4-FFF2-40B4-BE49-F238E27FC236}">
                <a16:creationId xmlns:a16="http://schemas.microsoft.com/office/drawing/2014/main" id="{5F650789-1B9A-4970-9C24-954631469B39}"/>
              </a:ext>
            </a:extLst>
          </p:cNvPr>
          <p:cNvSpPr>
            <a:spLocks noGrp="1"/>
          </p:cNvSpPr>
          <p:nvPr>
            <p:ph idx="1"/>
          </p:nvPr>
        </p:nvSpPr>
        <p:spPr/>
        <p:txBody>
          <a:bodyPr/>
          <a:lstStyle/>
          <a:p>
            <a:r>
              <a:rPr lang="en-US" dirty="0"/>
              <a:t>This is a routine dedicated to idle processing that is extracted for effectively using the low-power support function provided in target devices. It is called from the Scheduler when there are no tasks (READY state or RUNNING state tasks) targeted for RV850 scheduling. </a:t>
            </a:r>
          </a:p>
        </p:txBody>
      </p:sp>
      <p:pic>
        <p:nvPicPr>
          <p:cNvPr id="4" name="Picture 3">
            <a:extLst>
              <a:ext uri="{FF2B5EF4-FFF2-40B4-BE49-F238E27FC236}">
                <a16:creationId xmlns:a16="http://schemas.microsoft.com/office/drawing/2014/main" id="{151E75CC-4B35-491A-8025-DD983E38029E}"/>
              </a:ext>
            </a:extLst>
          </p:cNvPr>
          <p:cNvPicPr>
            <a:picLocks noChangeAspect="1"/>
          </p:cNvPicPr>
          <p:nvPr/>
        </p:nvPicPr>
        <p:blipFill>
          <a:blip r:embed="rId2"/>
          <a:stretch>
            <a:fillRect/>
          </a:stretch>
        </p:blipFill>
        <p:spPr>
          <a:xfrm>
            <a:off x="1166702" y="3539423"/>
            <a:ext cx="7753350" cy="1076325"/>
          </a:xfrm>
          <a:prstGeom prst="rect">
            <a:avLst/>
          </a:prstGeom>
        </p:spPr>
      </p:pic>
    </p:spTree>
    <p:extLst>
      <p:ext uri="{BB962C8B-B14F-4D97-AF65-F5344CB8AC3E}">
        <p14:creationId xmlns:p14="http://schemas.microsoft.com/office/powerpoint/2010/main" val="136767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D7F3-E86B-423A-8AAF-B8C7DE585AE6}"/>
              </a:ext>
            </a:extLst>
          </p:cNvPr>
          <p:cNvSpPr>
            <a:spLocks noGrp="1"/>
          </p:cNvSpPr>
          <p:nvPr>
            <p:ph type="title"/>
          </p:nvPr>
        </p:nvSpPr>
        <p:spPr/>
        <p:txBody>
          <a:bodyPr/>
          <a:lstStyle/>
          <a:p>
            <a:r>
              <a:rPr lang="en-US" dirty="0"/>
              <a:t> SYSTEM INITIALIZATION</a:t>
            </a:r>
          </a:p>
        </p:txBody>
      </p:sp>
      <p:pic>
        <p:nvPicPr>
          <p:cNvPr id="4" name="Content Placeholder 3">
            <a:extLst>
              <a:ext uri="{FF2B5EF4-FFF2-40B4-BE49-F238E27FC236}">
                <a16:creationId xmlns:a16="http://schemas.microsoft.com/office/drawing/2014/main" id="{975E5BFA-A1CA-46C2-BD8D-7AAD2160B4A7}"/>
              </a:ext>
            </a:extLst>
          </p:cNvPr>
          <p:cNvPicPr>
            <a:picLocks noGrp="1" noChangeAspect="1"/>
          </p:cNvPicPr>
          <p:nvPr>
            <p:ph idx="1"/>
          </p:nvPr>
        </p:nvPicPr>
        <p:blipFill>
          <a:blip r:embed="rId2"/>
          <a:stretch>
            <a:fillRect/>
          </a:stretch>
        </p:blipFill>
        <p:spPr>
          <a:xfrm>
            <a:off x="1029373" y="1690687"/>
            <a:ext cx="6647333" cy="5046747"/>
          </a:xfrm>
          <a:prstGeom prst="rect">
            <a:avLst/>
          </a:prstGeom>
        </p:spPr>
      </p:pic>
    </p:spTree>
    <p:extLst>
      <p:ext uri="{BB962C8B-B14F-4D97-AF65-F5344CB8AC3E}">
        <p14:creationId xmlns:p14="http://schemas.microsoft.com/office/powerpoint/2010/main" val="209081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E16D-68C0-493E-BE28-F2BF8684198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003ADDB-8F06-4636-B0E7-B869D2E69C2E}"/>
              </a:ext>
            </a:extLst>
          </p:cNvPr>
          <p:cNvSpPr>
            <a:spLocks noGrp="1"/>
          </p:cNvSpPr>
          <p:nvPr>
            <p:ph idx="1"/>
          </p:nvPr>
        </p:nvSpPr>
        <p:spPr/>
        <p:txBody>
          <a:bodyPr/>
          <a:lstStyle/>
          <a:p>
            <a:r>
              <a:rPr lang="en-US" dirty="0"/>
              <a:t>The RV850 is real time multitasking OS developed with the aim of providing an efficient real-time process and multitasking environment, and for enlarging the arena of embedded control application running on the target devices.</a:t>
            </a:r>
          </a:p>
          <a:p>
            <a:endParaRPr lang="en-US" dirty="0"/>
          </a:p>
        </p:txBody>
      </p:sp>
    </p:spTree>
    <p:extLst>
      <p:ext uri="{BB962C8B-B14F-4D97-AF65-F5344CB8AC3E}">
        <p14:creationId xmlns:p14="http://schemas.microsoft.com/office/powerpoint/2010/main" val="413441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18A-9E30-479C-966C-483D46650798}"/>
              </a:ext>
            </a:extLst>
          </p:cNvPr>
          <p:cNvSpPr>
            <a:spLocks noGrp="1"/>
          </p:cNvSpPr>
          <p:nvPr>
            <p:ph type="title"/>
          </p:nvPr>
        </p:nvSpPr>
        <p:spPr/>
        <p:txBody>
          <a:bodyPr>
            <a:normAutofit/>
          </a:bodyPr>
          <a:lstStyle/>
          <a:p>
            <a:r>
              <a:rPr lang="en-US" dirty="0"/>
              <a:t>Data types</a:t>
            </a:r>
            <a:br>
              <a:rPr lang="en-US" dirty="0"/>
            </a:br>
            <a:r>
              <a:rPr lang="en-US" sz="1800" dirty="0"/>
              <a:t>The data types are defined in the header file "</a:t>
            </a:r>
            <a:r>
              <a:rPr lang="en-US" sz="1800" dirty="0" err="1"/>
              <a:t>Os_types.h</a:t>
            </a:r>
            <a:r>
              <a:rPr lang="en-US" sz="1800" dirty="0"/>
              <a:t>" that is called from standard header file "</a:t>
            </a:r>
            <a:r>
              <a:rPr lang="en-US" sz="1800" dirty="0" err="1"/>
              <a:t>Os.h</a:t>
            </a:r>
            <a:r>
              <a:rPr lang="en-US" sz="1800" dirty="0"/>
              <a:t>".</a:t>
            </a:r>
            <a:endParaRPr lang="en-US" dirty="0"/>
          </a:p>
        </p:txBody>
      </p:sp>
      <p:pic>
        <p:nvPicPr>
          <p:cNvPr id="4" name="Picture 3">
            <a:extLst>
              <a:ext uri="{FF2B5EF4-FFF2-40B4-BE49-F238E27FC236}">
                <a16:creationId xmlns:a16="http://schemas.microsoft.com/office/drawing/2014/main" id="{6668F816-611F-425E-A92B-4B17005DA8A1}"/>
              </a:ext>
            </a:extLst>
          </p:cNvPr>
          <p:cNvPicPr>
            <a:picLocks noChangeAspect="1"/>
          </p:cNvPicPr>
          <p:nvPr/>
        </p:nvPicPr>
        <p:blipFill>
          <a:blip r:embed="rId2"/>
          <a:stretch>
            <a:fillRect/>
          </a:stretch>
        </p:blipFill>
        <p:spPr>
          <a:xfrm>
            <a:off x="2530549" y="1441360"/>
            <a:ext cx="4500852" cy="5416640"/>
          </a:xfrm>
          <a:prstGeom prst="rect">
            <a:avLst/>
          </a:prstGeom>
        </p:spPr>
      </p:pic>
    </p:spTree>
    <p:extLst>
      <p:ext uri="{BB962C8B-B14F-4D97-AF65-F5344CB8AC3E}">
        <p14:creationId xmlns:p14="http://schemas.microsoft.com/office/powerpoint/2010/main" val="1267993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518A-9E30-479C-966C-483D46650798}"/>
              </a:ext>
            </a:extLst>
          </p:cNvPr>
          <p:cNvSpPr>
            <a:spLocks noGrp="1"/>
          </p:cNvSpPr>
          <p:nvPr>
            <p:ph type="title"/>
          </p:nvPr>
        </p:nvSpPr>
        <p:spPr/>
        <p:txBody>
          <a:bodyPr>
            <a:normAutofit/>
          </a:bodyPr>
          <a:lstStyle/>
          <a:p>
            <a:r>
              <a:rPr lang="en-US" dirty="0"/>
              <a:t>Data types(Cont.)</a:t>
            </a:r>
          </a:p>
        </p:txBody>
      </p:sp>
      <p:pic>
        <p:nvPicPr>
          <p:cNvPr id="3" name="Picture 2">
            <a:extLst>
              <a:ext uri="{FF2B5EF4-FFF2-40B4-BE49-F238E27FC236}">
                <a16:creationId xmlns:a16="http://schemas.microsoft.com/office/drawing/2014/main" id="{80F3BDA4-2C2F-4F2E-B1D4-50D342D17C93}"/>
              </a:ext>
            </a:extLst>
          </p:cNvPr>
          <p:cNvPicPr>
            <a:picLocks noChangeAspect="1"/>
          </p:cNvPicPr>
          <p:nvPr/>
        </p:nvPicPr>
        <p:blipFill>
          <a:blip r:embed="rId2"/>
          <a:stretch>
            <a:fillRect/>
          </a:stretch>
        </p:blipFill>
        <p:spPr>
          <a:xfrm>
            <a:off x="2541182" y="1478036"/>
            <a:ext cx="4710224" cy="5354548"/>
          </a:xfrm>
          <a:prstGeom prst="rect">
            <a:avLst/>
          </a:prstGeom>
        </p:spPr>
      </p:pic>
    </p:spTree>
    <p:extLst>
      <p:ext uri="{BB962C8B-B14F-4D97-AF65-F5344CB8AC3E}">
        <p14:creationId xmlns:p14="http://schemas.microsoft.com/office/powerpoint/2010/main" val="4141758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9413-5A58-4091-8D0E-3CCF23989E84}"/>
              </a:ext>
            </a:extLst>
          </p:cNvPr>
          <p:cNvSpPr>
            <a:spLocks noGrp="1"/>
          </p:cNvSpPr>
          <p:nvPr>
            <p:ph type="title"/>
          </p:nvPr>
        </p:nvSpPr>
        <p:spPr/>
        <p:txBody>
          <a:bodyPr>
            <a:normAutofit/>
          </a:bodyPr>
          <a:lstStyle/>
          <a:p>
            <a:r>
              <a:rPr lang="en-US" dirty="0"/>
              <a:t>Error status</a:t>
            </a:r>
            <a:br>
              <a:rPr lang="en-US" dirty="0"/>
            </a:br>
            <a:r>
              <a:rPr lang="en-US" sz="1800" dirty="0"/>
              <a:t>Below are the macros corresponding to the return values (error status) from system services. </a:t>
            </a:r>
            <a:br>
              <a:rPr lang="en-US" sz="1800" dirty="0"/>
            </a:br>
            <a:r>
              <a:rPr lang="en-US" sz="1800" dirty="0"/>
              <a:t>The error status is defined in the header file "</a:t>
            </a:r>
            <a:r>
              <a:rPr lang="en-US" sz="1800" dirty="0" err="1"/>
              <a:t>Os_error.h</a:t>
            </a:r>
            <a:r>
              <a:rPr lang="en-US" sz="1800" dirty="0"/>
              <a:t>" that is called from standard header file "</a:t>
            </a:r>
            <a:r>
              <a:rPr lang="en-US" sz="1800" dirty="0" err="1"/>
              <a:t>Os.h</a:t>
            </a:r>
            <a:r>
              <a:rPr lang="en-US" sz="1800" dirty="0"/>
              <a:t>".</a:t>
            </a:r>
            <a:endParaRPr lang="en-US" dirty="0"/>
          </a:p>
        </p:txBody>
      </p:sp>
      <p:pic>
        <p:nvPicPr>
          <p:cNvPr id="4" name="Picture 3">
            <a:extLst>
              <a:ext uri="{FF2B5EF4-FFF2-40B4-BE49-F238E27FC236}">
                <a16:creationId xmlns:a16="http://schemas.microsoft.com/office/drawing/2014/main" id="{75B8E751-2E92-4EF2-9F23-936F685698ED}"/>
              </a:ext>
            </a:extLst>
          </p:cNvPr>
          <p:cNvPicPr>
            <a:picLocks noChangeAspect="1"/>
          </p:cNvPicPr>
          <p:nvPr/>
        </p:nvPicPr>
        <p:blipFill>
          <a:blip r:embed="rId2"/>
          <a:stretch>
            <a:fillRect/>
          </a:stretch>
        </p:blipFill>
        <p:spPr>
          <a:xfrm>
            <a:off x="2460993" y="1690688"/>
            <a:ext cx="5530511" cy="5017460"/>
          </a:xfrm>
          <a:prstGeom prst="rect">
            <a:avLst/>
          </a:prstGeom>
        </p:spPr>
      </p:pic>
    </p:spTree>
    <p:extLst>
      <p:ext uri="{BB962C8B-B14F-4D97-AF65-F5344CB8AC3E}">
        <p14:creationId xmlns:p14="http://schemas.microsoft.com/office/powerpoint/2010/main" val="391087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3FCF-794B-4105-8EED-506AC56E1875}"/>
              </a:ext>
            </a:extLst>
          </p:cNvPr>
          <p:cNvSpPr>
            <a:spLocks noGrp="1"/>
          </p:cNvSpPr>
          <p:nvPr>
            <p:ph type="title"/>
          </p:nvPr>
        </p:nvSpPr>
        <p:spPr/>
        <p:txBody>
          <a:bodyPr/>
          <a:lstStyle/>
          <a:p>
            <a:r>
              <a:rPr lang="en-US" dirty="0"/>
              <a:t>Invalid task identifier</a:t>
            </a:r>
          </a:p>
        </p:txBody>
      </p:sp>
      <p:pic>
        <p:nvPicPr>
          <p:cNvPr id="4" name="Picture 3">
            <a:extLst>
              <a:ext uri="{FF2B5EF4-FFF2-40B4-BE49-F238E27FC236}">
                <a16:creationId xmlns:a16="http://schemas.microsoft.com/office/drawing/2014/main" id="{7DB8E9AC-6494-47E4-A152-58BFE96DCC0E}"/>
              </a:ext>
            </a:extLst>
          </p:cNvPr>
          <p:cNvPicPr>
            <a:picLocks noChangeAspect="1"/>
          </p:cNvPicPr>
          <p:nvPr/>
        </p:nvPicPr>
        <p:blipFill>
          <a:blip r:embed="rId2"/>
          <a:stretch>
            <a:fillRect/>
          </a:stretch>
        </p:blipFill>
        <p:spPr>
          <a:xfrm>
            <a:off x="914511" y="1690688"/>
            <a:ext cx="7346988" cy="634355"/>
          </a:xfrm>
          <a:prstGeom prst="rect">
            <a:avLst/>
          </a:prstGeom>
        </p:spPr>
      </p:pic>
      <p:sp>
        <p:nvSpPr>
          <p:cNvPr id="5" name="Title 1">
            <a:extLst>
              <a:ext uri="{FF2B5EF4-FFF2-40B4-BE49-F238E27FC236}">
                <a16:creationId xmlns:a16="http://schemas.microsoft.com/office/drawing/2014/main" id="{23504B87-D2E7-4BD8-B785-2F259F41EA4A}"/>
              </a:ext>
            </a:extLst>
          </p:cNvPr>
          <p:cNvSpPr txBox="1">
            <a:spLocks/>
          </p:cNvSpPr>
          <p:nvPr/>
        </p:nvSpPr>
        <p:spPr>
          <a:xfrm>
            <a:off x="838200" y="2609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States</a:t>
            </a:r>
          </a:p>
        </p:txBody>
      </p:sp>
      <p:pic>
        <p:nvPicPr>
          <p:cNvPr id="6" name="Picture 5">
            <a:extLst>
              <a:ext uri="{FF2B5EF4-FFF2-40B4-BE49-F238E27FC236}">
                <a16:creationId xmlns:a16="http://schemas.microsoft.com/office/drawing/2014/main" id="{5F73C84F-8123-41EC-93C2-2F3C6E4399A4}"/>
              </a:ext>
            </a:extLst>
          </p:cNvPr>
          <p:cNvPicPr>
            <a:picLocks noChangeAspect="1"/>
          </p:cNvPicPr>
          <p:nvPr/>
        </p:nvPicPr>
        <p:blipFill>
          <a:blip r:embed="rId3"/>
          <a:stretch>
            <a:fillRect/>
          </a:stretch>
        </p:blipFill>
        <p:spPr>
          <a:xfrm>
            <a:off x="914510" y="3911521"/>
            <a:ext cx="7346990" cy="1513295"/>
          </a:xfrm>
          <a:prstGeom prst="rect">
            <a:avLst/>
          </a:prstGeom>
        </p:spPr>
      </p:pic>
    </p:spTree>
    <p:extLst>
      <p:ext uri="{BB962C8B-B14F-4D97-AF65-F5344CB8AC3E}">
        <p14:creationId xmlns:p14="http://schemas.microsoft.com/office/powerpoint/2010/main" val="4154870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CF00-2C72-4DB8-B3FC-9EA3000FD7BD}"/>
              </a:ext>
            </a:extLst>
          </p:cNvPr>
          <p:cNvSpPr>
            <a:spLocks noGrp="1"/>
          </p:cNvSpPr>
          <p:nvPr>
            <p:ph type="title"/>
          </p:nvPr>
        </p:nvSpPr>
        <p:spPr/>
        <p:txBody>
          <a:bodyPr/>
          <a:lstStyle/>
          <a:p>
            <a:r>
              <a:rPr lang="en-US" dirty="0"/>
              <a:t>Schedule table states</a:t>
            </a:r>
          </a:p>
        </p:txBody>
      </p:sp>
      <p:pic>
        <p:nvPicPr>
          <p:cNvPr id="4" name="Picture 3">
            <a:extLst>
              <a:ext uri="{FF2B5EF4-FFF2-40B4-BE49-F238E27FC236}">
                <a16:creationId xmlns:a16="http://schemas.microsoft.com/office/drawing/2014/main" id="{5BEC2369-D526-485A-A7B0-F3CCCD210370}"/>
              </a:ext>
            </a:extLst>
          </p:cNvPr>
          <p:cNvPicPr>
            <a:picLocks noChangeAspect="1"/>
          </p:cNvPicPr>
          <p:nvPr/>
        </p:nvPicPr>
        <p:blipFill>
          <a:blip r:embed="rId2"/>
          <a:stretch>
            <a:fillRect/>
          </a:stretch>
        </p:blipFill>
        <p:spPr>
          <a:xfrm>
            <a:off x="838200" y="1690688"/>
            <a:ext cx="7973754" cy="1328959"/>
          </a:xfrm>
          <a:prstGeom prst="rect">
            <a:avLst/>
          </a:prstGeom>
        </p:spPr>
      </p:pic>
      <p:sp>
        <p:nvSpPr>
          <p:cNvPr id="5" name="Title 1">
            <a:extLst>
              <a:ext uri="{FF2B5EF4-FFF2-40B4-BE49-F238E27FC236}">
                <a16:creationId xmlns:a16="http://schemas.microsoft.com/office/drawing/2014/main" id="{DB61291A-0650-45E5-8D55-C36271D16639}"/>
              </a:ext>
            </a:extLst>
          </p:cNvPr>
          <p:cNvSpPr txBox="1">
            <a:spLocks/>
          </p:cNvSpPr>
          <p:nvPr/>
        </p:nvSpPr>
        <p:spPr>
          <a:xfrm>
            <a:off x="838200" y="34432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Exit with error</a:t>
            </a:r>
          </a:p>
        </p:txBody>
      </p:sp>
      <p:pic>
        <p:nvPicPr>
          <p:cNvPr id="6" name="Picture 5">
            <a:extLst>
              <a:ext uri="{FF2B5EF4-FFF2-40B4-BE49-F238E27FC236}">
                <a16:creationId xmlns:a16="http://schemas.microsoft.com/office/drawing/2014/main" id="{1BC8318B-D5F7-4C5E-ACD6-9EC899D30D7B}"/>
              </a:ext>
            </a:extLst>
          </p:cNvPr>
          <p:cNvPicPr>
            <a:picLocks noChangeAspect="1"/>
          </p:cNvPicPr>
          <p:nvPr/>
        </p:nvPicPr>
        <p:blipFill>
          <a:blip r:embed="rId3"/>
          <a:stretch>
            <a:fillRect/>
          </a:stretch>
        </p:blipFill>
        <p:spPr>
          <a:xfrm>
            <a:off x="838200" y="4601461"/>
            <a:ext cx="7973754" cy="1028063"/>
          </a:xfrm>
          <a:prstGeom prst="rect">
            <a:avLst/>
          </a:prstGeom>
        </p:spPr>
      </p:pic>
    </p:spTree>
    <p:extLst>
      <p:ext uri="{BB962C8B-B14F-4D97-AF65-F5344CB8AC3E}">
        <p14:creationId xmlns:p14="http://schemas.microsoft.com/office/powerpoint/2010/main" val="121426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44F7-B16E-49BA-B2DC-4990C09918C9}"/>
              </a:ext>
            </a:extLst>
          </p:cNvPr>
          <p:cNvSpPr>
            <a:spLocks noGrp="1"/>
          </p:cNvSpPr>
          <p:nvPr>
            <p:ph type="title"/>
          </p:nvPr>
        </p:nvSpPr>
        <p:spPr/>
        <p:txBody>
          <a:bodyPr/>
          <a:lstStyle/>
          <a:p>
            <a:r>
              <a:rPr lang="en-US" dirty="0"/>
              <a:t> Access privilege types</a:t>
            </a:r>
          </a:p>
        </p:txBody>
      </p:sp>
      <p:pic>
        <p:nvPicPr>
          <p:cNvPr id="4" name="Picture 3">
            <a:extLst>
              <a:ext uri="{FF2B5EF4-FFF2-40B4-BE49-F238E27FC236}">
                <a16:creationId xmlns:a16="http://schemas.microsoft.com/office/drawing/2014/main" id="{CED18C19-3E40-48FE-ABAE-34FAFE408891}"/>
              </a:ext>
            </a:extLst>
          </p:cNvPr>
          <p:cNvPicPr>
            <a:picLocks noChangeAspect="1"/>
          </p:cNvPicPr>
          <p:nvPr/>
        </p:nvPicPr>
        <p:blipFill>
          <a:blip r:embed="rId2"/>
          <a:stretch>
            <a:fillRect/>
          </a:stretch>
        </p:blipFill>
        <p:spPr>
          <a:xfrm>
            <a:off x="838201" y="1690688"/>
            <a:ext cx="7040526" cy="1726921"/>
          </a:xfrm>
          <a:prstGeom prst="rect">
            <a:avLst/>
          </a:prstGeom>
        </p:spPr>
      </p:pic>
      <p:sp>
        <p:nvSpPr>
          <p:cNvPr id="5" name="Title 1">
            <a:extLst>
              <a:ext uri="{FF2B5EF4-FFF2-40B4-BE49-F238E27FC236}">
                <a16:creationId xmlns:a16="http://schemas.microsoft.com/office/drawing/2014/main" id="{55C4AD03-F0E7-4009-8268-22535EF34925}"/>
              </a:ext>
            </a:extLst>
          </p:cNvPr>
          <p:cNvSpPr txBox="1">
            <a:spLocks/>
          </p:cNvSpPr>
          <p:nvPr/>
        </p:nvSpPr>
        <p:spPr>
          <a:xfrm>
            <a:off x="838200" y="3417609"/>
            <a:ext cx="10515600" cy="98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Object types</a:t>
            </a:r>
          </a:p>
        </p:txBody>
      </p:sp>
      <p:pic>
        <p:nvPicPr>
          <p:cNvPr id="6" name="Picture 5">
            <a:extLst>
              <a:ext uri="{FF2B5EF4-FFF2-40B4-BE49-F238E27FC236}">
                <a16:creationId xmlns:a16="http://schemas.microsoft.com/office/drawing/2014/main" id="{3D181679-7DAF-4A2F-AE9F-55D65EA2280E}"/>
              </a:ext>
            </a:extLst>
          </p:cNvPr>
          <p:cNvPicPr>
            <a:picLocks noChangeAspect="1"/>
          </p:cNvPicPr>
          <p:nvPr/>
        </p:nvPicPr>
        <p:blipFill>
          <a:blip r:embed="rId3"/>
          <a:stretch>
            <a:fillRect/>
          </a:stretch>
        </p:blipFill>
        <p:spPr>
          <a:xfrm>
            <a:off x="838200" y="4450810"/>
            <a:ext cx="7040526" cy="2036882"/>
          </a:xfrm>
          <a:prstGeom prst="rect">
            <a:avLst/>
          </a:prstGeom>
        </p:spPr>
      </p:pic>
    </p:spTree>
    <p:extLst>
      <p:ext uri="{BB962C8B-B14F-4D97-AF65-F5344CB8AC3E}">
        <p14:creationId xmlns:p14="http://schemas.microsoft.com/office/powerpoint/2010/main" val="8039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339F-4EBA-41B8-8C83-7E510399FD5F}"/>
              </a:ext>
            </a:extLst>
          </p:cNvPr>
          <p:cNvSpPr>
            <a:spLocks noGrp="1"/>
          </p:cNvSpPr>
          <p:nvPr>
            <p:ph type="title"/>
          </p:nvPr>
        </p:nvSpPr>
        <p:spPr>
          <a:xfrm>
            <a:off x="838200" y="365126"/>
            <a:ext cx="10515600" cy="1070270"/>
          </a:xfrm>
        </p:spPr>
        <p:txBody>
          <a:bodyPr/>
          <a:lstStyle/>
          <a:p>
            <a:r>
              <a:rPr lang="en-US" dirty="0"/>
              <a:t>Checking for access privileges</a:t>
            </a:r>
          </a:p>
        </p:txBody>
      </p:sp>
      <p:pic>
        <p:nvPicPr>
          <p:cNvPr id="4" name="Picture 3">
            <a:extLst>
              <a:ext uri="{FF2B5EF4-FFF2-40B4-BE49-F238E27FC236}">
                <a16:creationId xmlns:a16="http://schemas.microsoft.com/office/drawing/2014/main" id="{492150DA-7CBB-4BC0-8E6C-A53F25C738C9}"/>
              </a:ext>
            </a:extLst>
          </p:cNvPr>
          <p:cNvPicPr>
            <a:picLocks noChangeAspect="1"/>
          </p:cNvPicPr>
          <p:nvPr/>
        </p:nvPicPr>
        <p:blipFill>
          <a:blip r:embed="rId2"/>
          <a:stretch>
            <a:fillRect/>
          </a:stretch>
        </p:blipFill>
        <p:spPr>
          <a:xfrm>
            <a:off x="972436" y="1494632"/>
            <a:ext cx="6057900" cy="781050"/>
          </a:xfrm>
          <a:prstGeom prst="rect">
            <a:avLst/>
          </a:prstGeom>
        </p:spPr>
      </p:pic>
      <p:sp>
        <p:nvSpPr>
          <p:cNvPr id="5" name="Title 1">
            <a:extLst>
              <a:ext uri="{FF2B5EF4-FFF2-40B4-BE49-F238E27FC236}">
                <a16:creationId xmlns:a16="http://schemas.microsoft.com/office/drawing/2014/main" id="{C5D96DC2-1730-4973-84E7-03BEC6D188FD}"/>
              </a:ext>
            </a:extLst>
          </p:cNvPr>
          <p:cNvSpPr txBox="1">
            <a:spLocks/>
          </p:cNvSpPr>
          <p:nvPr/>
        </p:nvSpPr>
        <p:spPr>
          <a:xfrm>
            <a:off x="689344" y="2244524"/>
            <a:ext cx="10515600" cy="83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Restart options</a:t>
            </a:r>
          </a:p>
        </p:txBody>
      </p:sp>
      <p:pic>
        <p:nvPicPr>
          <p:cNvPr id="6" name="Picture 5">
            <a:extLst>
              <a:ext uri="{FF2B5EF4-FFF2-40B4-BE49-F238E27FC236}">
                <a16:creationId xmlns:a16="http://schemas.microsoft.com/office/drawing/2014/main" id="{54614837-C0FD-40B4-AE0A-7BB1014415E1}"/>
              </a:ext>
            </a:extLst>
          </p:cNvPr>
          <p:cNvPicPr>
            <a:picLocks noChangeAspect="1"/>
          </p:cNvPicPr>
          <p:nvPr/>
        </p:nvPicPr>
        <p:blipFill>
          <a:blip r:embed="rId3"/>
          <a:stretch>
            <a:fillRect/>
          </a:stretch>
        </p:blipFill>
        <p:spPr>
          <a:xfrm>
            <a:off x="972436" y="3025574"/>
            <a:ext cx="6038850" cy="1866900"/>
          </a:xfrm>
          <a:prstGeom prst="rect">
            <a:avLst/>
          </a:prstGeom>
        </p:spPr>
      </p:pic>
      <p:sp>
        <p:nvSpPr>
          <p:cNvPr id="8" name="Title 1">
            <a:extLst>
              <a:ext uri="{FF2B5EF4-FFF2-40B4-BE49-F238E27FC236}">
                <a16:creationId xmlns:a16="http://schemas.microsoft.com/office/drawing/2014/main" id="{9385C58B-FD23-4F78-A35D-1024AF28E9CF}"/>
              </a:ext>
            </a:extLst>
          </p:cNvPr>
          <p:cNvSpPr txBox="1">
            <a:spLocks/>
          </p:cNvSpPr>
          <p:nvPr/>
        </p:nvSpPr>
        <p:spPr>
          <a:xfrm>
            <a:off x="689344" y="4892474"/>
            <a:ext cx="10515600" cy="7720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State of OS-Application</a:t>
            </a:r>
          </a:p>
        </p:txBody>
      </p:sp>
      <p:pic>
        <p:nvPicPr>
          <p:cNvPr id="10" name="Picture 9">
            <a:extLst>
              <a:ext uri="{FF2B5EF4-FFF2-40B4-BE49-F238E27FC236}">
                <a16:creationId xmlns:a16="http://schemas.microsoft.com/office/drawing/2014/main" id="{B6B22153-C90F-4AC8-9748-CA0461858357}"/>
              </a:ext>
            </a:extLst>
          </p:cNvPr>
          <p:cNvPicPr>
            <a:picLocks noChangeAspect="1"/>
          </p:cNvPicPr>
          <p:nvPr/>
        </p:nvPicPr>
        <p:blipFill>
          <a:blip r:embed="rId4"/>
          <a:stretch>
            <a:fillRect/>
          </a:stretch>
        </p:blipFill>
        <p:spPr>
          <a:xfrm>
            <a:off x="960689" y="5514865"/>
            <a:ext cx="7694207" cy="1322821"/>
          </a:xfrm>
          <a:prstGeom prst="rect">
            <a:avLst/>
          </a:prstGeom>
        </p:spPr>
      </p:pic>
    </p:spTree>
    <p:extLst>
      <p:ext uri="{BB962C8B-B14F-4D97-AF65-F5344CB8AC3E}">
        <p14:creationId xmlns:p14="http://schemas.microsoft.com/office/powerpoint/2010/main" val="154854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1E89-AFD2-46CB-B959-9707EB440832}"/>
              </a:ext>
            </a:extLst>
          </p:cNvPr>
          <p:cNvSpPr>
            <a:spLocks noGrp="1"/>
          </p:cNvSpPr>
          <p:nvPr>
            <p:ph type="title"/>
          </p:nvPr>
        </p:nvSpPr>
        <p:spPr/>
        <p:txBody>
          <a:bodyPr>
            <a:normAutofit/>
          </a:bodyPr>
          <a:lstStyle/>
          <a:p>
            <a:r>
              <a:rPr lang="en-US" dirty="0"/>
              <a:t>Task management</a:t>
            </a:r>
            <a:br>
              <a:rPr lang="en-US" dirty="0"/>
            </a:br>
            <a:r>
              <a:rPr lang="en-US" sz="1800" dirty="0"/>
              <a:t>The following shows the system services for task management provided by the RV850</a:t>
            </a:r>
          </a:p>
        </p:txBody>
      </p:sp>
      <p:pic>
        <p:nvPicPr>
          <p:cNvPr id="4" name="Picture 3">
            <a:extLst>
              <a:ext uri="{FF2B5EF4-FFF2-40B4-BE49-F238E27FC236}">
                <a16:creationId xmlns:a16="http://schemas.microsoft.com/office/drawing/2014/main" id="{B55ED539-6D99-4BF3-8453-FB6B68239BEC}"/>
              </a:ext>
            </a:extLst>
          </p:cNvPr>
          <p:cNvPicPr>
            <a:picLocks noChangeAspect="1"/>
          </p:cNvPicPr>
          <p:nvPr/>
        </p:nvPicPr>
        <p:blipFill>
          <a:blip r:embed="rId2"/>
          <a:stretch>
            <a:fillRect/>
          </a:stretch>
        </p:blipFill>
        <p:spPr>
          <a:xfrm>
            <a:off x="978305" y="1690687"/>
            <a:ext cx="8888709" cy="2762895"/>
          </a:xfrm>
          <a:prstGeom prst="rect">
            <a:avLst/>
          </a:prstGeom>
        </p:spPr>
      </p:pic>
    </p:spTree>
    <p:extLst>
      <p:ext uri="{BB962C8B-B14F-4D97-AF65-F5344CB8AC3E}">
        <p14:creationId xmlns:p14="http://schemas.microsoft.com/office/powerpoint/2010/main" val="279494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7869-951D-4DEF-983B-748DF6447F39}"/>
              </a:ext>
            </a:extLst>
          </p:cNvPr>
          <p:cNvSpPr>
            <a:spLocks noGrp="1"/>
          </p:cNvSpPr>
          <p:nvPr>
            <p:ph type="title"/>
          </p:nvPr>
        </p:nvSpPr>
        <p:spPr/>
        <p:txBody>
          <a:bodyPr>
            <a:normAutofit/>
          </a:bodyPr>
          <a:lstStyle/>
          <a:p>
            <a:r>
              <a:rPr lang="en-US" dirty="0" err="1"/>
              <a:t>ActivateTask</a:t>
            </a:r>
            <a:br>
              <a:rPr lang="en-US" dirty="0"/>
            </a:br>
            <a:r>
              <a:rPr lang="en-US" sz="1600" dirty="0"/>
              <a:t>Activates the task.</a:t>
            </a:r>
          </a:p>
        </p:txBody>
      </p:sp>
      <p:sp>
        <p:nvSpPr>
          <p:cNvPr id="3" name="Content Placeholder 2">
            <a:extLst>
              <a:ext uri="{FF2B5EF4-FFF2-40B4-BE49-F238E27FC236}">
                <a16:creationId xmlns:a16="http://schemas.microsoft.com/office/drawing/2014/main" id="{01F7947F-493E-435A-B4EA-5D2C71168EEE}"/>
              </a:ext>
            </a:extLst>
          </p:cNvPr>
          <p:cNvSpPr>
            <a:spLocks noGrp="1"/>
          </p:cNvSpPr>
          <p:nvPr>
            <p:ph idx="1"/>
          </p:nvPr>
        </p:nvSpPr>
        <p:spPr/>
        <p:txBody>
          <a:bodyPr/>
          <a:lstStyle/>
          <a:p>
            <a:r>
              <a:rPr lang="en-US" b="1" dirty="0"/>
              <a:t>[Syntax]</a:t>
            </a:r>
            <a:r>
              <a:rPr lang="en-US" dirty="0"/>
              <a:t> </a:t>
            </a:r>
            <a:r>
              <a:rPr lang="en-US" dirty="0" err="1">
                <a:solidFill>
                  <a:srgbClr val="0070C0"/>
                </a:solidFill>
              </a:rPr>
              <a:t>StatusType</a:t>
            </a:r>
            <a:r>
              <a:rPr lang="en-US" dirty="0">
                <a:solidFill>
                  <a:srgbClr val="0070C0"/>
                </a:solidFill>
              </a:rPr>
              <a:t> </a:t>
            </a:r>
            <a:r>
              <a:rPr lang="en-US" dirty="0" err="1">
                <a:solidFill>
                  <a:srgbClr val="0070C0"/>
                </a:solidFill>
              </a:rPr>
              <a:t>ActivateTask</a:t>
            </a:r>
            <a:r>
              <a:rPr lang="en-US" dirty="0">
                <a:solidFill>
                  <a:srgbClr val="0070C0"/>
                </a:solidFill>
              </a:rPr>
              <a:t> ( </a:t>
            </a:r>
            <a:r>
              <a:rPr lang="en-US" dirty="0" err="1">
                <a:solidFill>
                  <a:srgbClr val="0070C0"/>
                </a:solidFill>
              </a:rPr>
              <a:t>TaskType</a:t>
            </a:r>
            <a:r>
              <a:rPr lang="en-US" dirty="0">
                <a:solidFill>
                  <a:srgbClr val="0070C0"/>
                </a:solidFill>
              </a:rPr>
              <a:t> </a:t>
            </a:r>
            <a:r>
              <a:rPr lang="en-US" dirty="0" err="1">
                <a:solidFill>
                  <a:srgbClr val="0070C0"/>
                </a:solidFill>
              </a:rPr>
              <a:t>TaskID</a:t>
            </a:r>
            <a:r>
              <a:rPr lang="en-US" dirty="0">
                <a:solidFill>
                  <a:srgbClr val="0070C0"/>
                </a:solidFill>
              </a:rPr>
              <a:t> );</a:t>
            </a:r>
          </a:p>
          <a:p>
            <a:r>
              <a:rPr lang="en-US" b="1" dirty="0"/>
              <a:t>[Function]</a:t>
            </a:r>
            <a:r>
              <a:rPr lang="en-US" dirty="0"/>
              <a:t>: Shifts the target task (the task specified in parameter </a:t>
            </a:r>
            <a:r>
              <a:rPr lang="en-US" dirty="0" err="1"/>
              <a:t>TaskID</a:t>
            </a:r>
            <a:r>
              <a:rPr lang="en-US" dirty="0"/>
              <a:t>) from SUSPENDED state to READY state</a:t>
            </a:r>
          </a:p>
          <a:p>
            <a:r>
              <a:rPr lang="en-US" b="1" dirty="0"/>
              <a:t>[Return values]</a:t>
            </a: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2E3C2A0D-8B86-4C7A-BC6B-A44A75FF92E6}"/>
              </a:ext>
            </a:extLst>
          </p:cNvPr>
          <p:cNvPicPr>
            <a:picLocks noChangeAspect="1"/>
          </p:cNvPicPr>
          <p:nvPr/>
        </p:nvPicPr>
        <p:blipFill>
          <a:blip r:embed="rId2"/>
          <a:stretch>
            <a:fillRect/>
          </a:stretch>
        </p:blipFill>
        <p:spPr>
          <a:xfrm>
            <a:off x="3699133" y="3275013"/>
            <a:ext cx="6057900" cy="2228850"/>
          </a:xfrm>
          <a:prstGeom prst="rect">
            <a:avLst/>
          </a:prstGeom>
        </p:spPr>
      </p:pic>
      <p:pic>
        <p:nvPicPr>
          <p:cNvPr id="5" name="Picture 4">
            <a:extLst>
              <a:ext uri="{FF2B5EF4-FFF2-40B4-BE49-F238E27FC236}">
                <a16:creationId xmlns:a16="http://schemas.microsoft.com/office/drawing/2014/main" id="{D2755539-CC3A-42A3-B615-67B50F4BDC2C}"/>
              </a:ext>
            </a:extLst>
          </p:cNvPr>
          <p:cNvPicPr>
            <a:picLocks noChangeAspect="1"/>
          </p:cNvPicPr>
          <p:nvPr/>
        </p:nvPicPr>
        <p:blipFill>
          <a:blip r:embed="rId3"/>
          <a:stretch>
            <a:fillRect/>
          </a:stretch>
        </p:blipFill>
        <p:spPr>
          <a:xfrm>
            <a:off x="3699133" y="5503863"/>
            <a:ext cx="6067425" cy="1219200"/>
          </a:xfrm>
          <a:prstGeom prst="rect">
            <a:avLst/>
          </a:prstGeom>
        </p:spPr>
      </p:pic>
    </p:spTree>
    <p:extLst>
      <p:ext uri="{BB962C8B-B14F-4D97-AF65-F5344CB8AC3E}">
        <p14:creationId xmlns:p14="http://schemas.microsoft.com/office/powerpoint/2010/main" val="134899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7869-951D-4DEF-983B-748DF6447F39}"/>
              </a:ext>
            </a:extLst>
          </p:cNvPr>
          <p:cNvSpPr>
            <a:spLocks noGrp="1"/>
          </p:cNvSpPr>
          <p:nvPr>
            <p:ph type="title"/>
          </p:nvPr>
        </p:nvSpPr>
        <p:spPr/>
        <p:txBody>
          <a:bodyPr>
            <a:normAutofit/>
          </a:bodyPr>
          <a:lstStyle/>
          <a:p>
            <a:r>
              <a:rPr lang="en-US" dirty="0" err="1"/>
              <a:t>TerminateTask</a:t>
            </a:r>
            <a:br>
              <a:rPr lang="en-US" dirty="0"/>
            </a:br>
            <a:r>
              <a:rPr lang="en-US" sz="1600" dirty="0"/>
              <a:t>Terminates the task.</a:t>
            </a:r>
          </a:p>
        </p:txBody>
      </p:sp>
      <p:sp>
        <p:nvSpPr>
          <p:cNvPr id="3" name="Content Placeholder 2">
            <a:extLst>
              <a:ext uri="{FF2B5EF4-FFF2-40B4-BE49-F238E27FC236}">
                <a16:creationId xmlns:a16="http://schemas.microsoft.com/office/drawing/2014/main" id="{01F7947F-493E-435A-B4EA-5D2C71168EEE}"/>
              </a:ext>
            </a:extLst>
          </p:cNvPr>
          <p:cNvSpPr>
            <a:spLocks noGrp="1"/>
          </p:cNvSpPr>
          <p:nvPr>
            <p:ph idx="1"/>
          </p:nvPr>
        </p:nvSpPr>
        <p:spPr/>
        <p:txBody>
          <a:bodyPr/>
          <a:lstStyle/>
          <a:p>
            <a:r>
              <a:rPr lang="en-US" b="1" dirty="0"/>
              <a:t>[Syntax]</a:t>
            </a:r>
            <a:r>
              <a:rPr lang="en-US" dirty="0"/>
              <a:t> </a:t>
            </a:r>
            <a:r>
              <a:rPr lang="en-US" dirty="0" err="1">
                <a:solidFill>
                  <a:srgbClr val="0070C0"/>
                </a:solidFill>
              </a:rPr>
              <a:t>StatusType</a:t>
            </a:r>
            <a:r>
              <a:rPr lang="en-US" dirty="0">
                <a:solidFill>
                  <a:srgbClr val="0070C0"/>
                </a:solidFill>
              </a:rPr>
              <a:t> </a:t>
            </a:r>
            <a:r>
              <a:rPr lang="en-US" dirty="0" err="1">
                <a:solidFill>
                  <a:srgbClr val="0070C0"/>
                </a:solidFill>
              </a:rPr>
              <a:t>TerminateTask</a:t>
            </a:r>
            <a:r>
              <a:rPr lang="en-US" dirty="0">
                <a:solidFill>
                  <a:srgbClr val="0070C0"/>
                </a:solidFill>
              </a:rPr>
              <a:t> ( void );</a:t>
            </a:r>
          </a:p>
          <a:p>
            <a:r>
              <a:rPr lang="en-US" b="1" dirty="0"/>
              <a:t>[Function]</a:t>
            </a:r>
            <a:r>
              <a:rPr lang="en-US" dirty="0"/>
              <a:t> Shifts the current task (the task that issued this system service) from RUNNING state to SUSPENDED state</a:t>
            </a:r>
          </a:p>
          <a:p>
            <a:r>
              <a:rPr lang="en-US" b="1" dirty="0"/>
              <a:t>[Return values]</a:t>
            </a:r>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0EF2C006-5BF5-4381-832A-4CCA4D2BB71D}"/>
              </a:ext>
            </a:extLst>
          </p:cNvPr>
          <p:cNvPicPr>
            <a:picLocks noChangeAspect="1"/>
          </p:cNvPicPr>
          <p:nvPr/>
        </p:nvPicPr>
        <p:blipFill>
          <a:blip r:embed="rId2"/>
          <a:stretch>
            <a:fillRect/>
          </a:stretch>
        </p:blipFill>
        <p:spPr>
          <a:xfrm>
            <a:off x="1168585" y="3778453"/>
            <a:ext cx="6048375" cy="1009650"/>
          </a:xfrm>
          <a:prstGeom prst="rect">
            <a:avLst/>
          </a:prstGeom>
        </p:spPr>
      </p:pic>
    </p:spTree>
    <p:extLst>
      <p:ext uri="{BB962C8B-B14F-4D97-AF65-F5344CB8AC3E}">
        <p14:creationId xmlns:p14="http://schemas.microsoft.com/office/powerpoint/2010/main" val="347611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5DA4-D842-4380-8419-9CE9A363A589}"/>
              </a:ext>
            </a:extLst>
          </p:cNvPr>
          <p:cNvSpPr>
            <a:spLocks noGrp="1"/>
          </p:cNvSpPr>
          <p:nvPr>
            <p:ph type="title"/>
          </p:nvPr>
        </p:nvSpPr>
        <p:spPr/>
        <p:txBody>
          <a:bodyPr/>
          <a:lstStyle/>
          <a:p>
            <a:r>
              <a:rPr lang="en-US" dirty="0"/>
              <a:t>Task State</a:t>
            </a:r>
          </a:p>
        </p:txBody>
      </p:sp>
      <p:sp>
        <p:nvSpPr>
          <p:cNvPr id="4" name="Rectangle 3">
            <a:extLst>
              <a:ext uri="{FF2B5EF4-FFF2-40B4-BE49-F238E27FC236}">
                <a16:creationId xmlns:a16="http://schemas.microsoft.com/office/drawing/2014/main" id="{C1683E3E-5416-4770-AF81-13C44F2803C8}"/>
              </a:ext>
            </a:extLst>
          </p:cNvPr>
          <p:cNvSpPr/>
          <p:nvPr/>
        </p:nvSpPr>
        <p:spPr>
          <a:xfrm>
            <a:off x="3700129" y="1541721"/>
            <a:ext cx="2137145" cy="5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State</a:t>
            </a:r>
          </a:p>
        </p:txBody>
      </p:sp>
      <p:sp>
        <p:nvSpPr>
          <p:cNvPr id="5" name="Rectangle 4">
            <a:extLst>
              <a:ext uri="{FF2B5EF4-FFF2-40B4-BE49-F238E27FC236}">
                <a16:creationId xmlns:a16="http://schemas.microsoft.com/office/drawing/2014/main" id="{092D7BFE-18DD-41AD-8794-2ECE69E6A7C9}"/>
              </a:ext>
            </a:extLst>
          </p:cNvPr>
          <p:cNvSpPr/>
          <p:nvPr/>
        </p:nvSpPr>
        <p:spPr>
          <a:xfrm>
            <a:off x="3700129" y="3054996"/>
            <a:ext cx="2137145" cy="5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 State</a:t>
            </a:r>
          </a:p>
        </p:txBody>
      </p:sp>
      <p:sp>
        <p:nvSpPr>
          <p:cNvPr id="6" name="Rectangle 5">
            <a:extLst>
              <a:ext uri="{FF2B5EF4-FFF2-40B4-BE49-F238E27FC236}">
                <a16:creationId xmlns:a16="http://schemas.microsoft.com/office/drawing/2014/main" id="{E6367BD5-3D7C-4879-BB92-0E8A3E05CB73}"/>
              </a:ext>
            </a:extLst>
          </p:cNvPr>
          <p:cNvSpPr/>
          <p:nvPr/>
        </p:nvSpPr>
        <p:spPr>
          <a:xfrm>
            <a:off x="6659524" y="2321442"/>
            <a:ext cx="2137145" cy="5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SUSPENDED State</a:t>
            </a:r>
          </a:p>
        </p:txBody>
      </p:sp>
      <p:sp>
        <p:nvSpPr>
          <p:cNvPr id="7" name="Rectangle 6">
            <a:extLst>
              <a:ext uri="{FF2B5EF4-FFF2-40B4-BE49-F238E27FC236}">
                <a16:creationId xmlns:a16="http://schemas.microsoft.com/office/drawing/2014/main" id="{CF6E797A-5BB2-44C3-8183-2B59A0985CC8}"/>
              </a:ext>
            </a:extLst>
          </p:cNvPr>
          <p:cNvSpPr/>
          <p:nvPr/>
        </p:nvSpPr>
        <p:spPr>
          <a:xfrm>
            <a:off x="838200" y="2321442"/>
            <a:ext cx="2137145" cy="5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 State</a:t>
            </a:r>
          </a:p>
        </p:txBody>
      </p:sp>
      <p:cxnSp>
        <p:nvCxnSpPr>
          <p:cNvPr id="9" name="Connector: Elbow 8">
            <a:extLst>
              <a:ext uri="{FF2B5EF4-FFF2-40B4-BE49-F238E27FC236}">
                <a16:creationId xmlns:a16="http://schemas.microsoft.com/office/drawing/2014/main" id="{9731D019-E07E-4FB6-AE65-1C59CC5A400A}"/>
              </a:ext>
            </a:extLst>
          </p:cNvPr>
          <p:cNvCxnSpPr>
            <a:stCxn id="4" idx="3"/>
            <a:endCxn id="6" idx="0"/>
          </p:cNvCxnSpPr>
          <p:nvPr/>
        </p:nvCxnSpPr>
        <p:spPr>
          <a:xfrm>
            <a:off x="5837274" y="1834116"/>
            <a:ext cx="1890823" cy="4873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3E90B20-C189-4193-A207-89E6E5155ED5}"/>
              </a:ext>
            </a:extLst>
          </p:cNvPr>
          <p:cNvCxnSpPr>
            <a:stCxn id="4" idx="1"/>
            <a:endCxn id="7" idx="0"/>
          </p:cNvCxnSpPr>
          <p:nvPr/>
        </p:nvCxnSpPr>
        <p:spPr>
          <a:xfrm rot="10800000" flipV="1">
            <a:off x="1906773" y="1834116"/>
            <a:ext cx="1793356" cy="4873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F597F47-3FF7-4558-BF60-8F9BDE188179}"/>
              </a:ext>
            </a:extLst>
          </p:cNvPr>
          <p:cNvCxnSpPr>
            <a:stCxn id="7" idx="2"/>
            <a:endCxn id="5" idx="1"/>
          </p:cNvCxnSpPr>
          <p:nvPr/>
        </p:nvCxnSpPr>
        <p:spPr>
          <a:xfrm rot="16200000" flipH="1">
            <a:off x="2582872" y="2230133"/>
            <a:ext cx="441159" cy="1793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663BBAF-85EF-476D-97ED-188E8246CD89}"/>
              </a:ext>
            </a:extLst>
          </p:cNvPr>
          <p:cNvCxnSpPr>
            <a:stCxn id="6" idx="2"/>
            <a:endCxn id="5" idx="3"/>
          </p:cNvCxnSpPr>
          <p:nvPr/>
        </p:nvCxnSpPr>
        <p:spPr>
          <a:xfrm rot="5400000">
            <a:off x="6562107" y="2181400"/>
            <a:ext cx="441159" cy="18908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8AB891-F10C-4152-8C43-42D1AFB86B65}"/>
              </a:ext>
            </a:extLst>
          </p:cNvPr>
          <p:cNvCxnSpPr>
            <a:stCxn id="4" idx="2"/>
            <a:endCxn id="5" idx="0"/>
          </p:cNvCxnSpPr>
          <p:nvPr/>
        </p:nvCxnSpPr>
        <p:spPr>
          <a:xfrm>
            <a:off x="4768702" y="2126511"/>
            <a:ext cx="0" cy="9284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4AFCA70-9B57-441A-B785-A79C496E4FD0}"/>
              </a:ext>
            </a:extLst>
          </p:cNvPr>
          <p:cNvSpPr/>
          <p:nvPr/>
        </p:nvSpPr>
        <p:spPr>
          <a:xfrm>
            <a:off x="838200" y="3932179"/>
            <a:ext cx="10515600" cy="2308324"/>
          </a:xfrm>
          <a:prstGeom prst="rect">
            <a:avLst/>
          </a:prstGeom>
        </p:spPr>
        <p:txBody>
          <a:bodyPr wrap="square">
            <a:spAutoFit/>
          </a:bodyPr>
          <a:lstStyle/>
          <a:p>
            <a:pPr marL="342900" indent="-342900">
              <a:buFont typeface="+mj-lt"/>
              <a:buAutoNum type="arabicPeriod"/>
            </a:pPr>
            <a:r>
              <a:rPr lang="en-US" b="1" dirty="0"/>
              <a:t>SUSPENDED state</a:t>
            </a:r>
            <a:r>
              <a:rPr lang="en-US" dirty="0"/>
              <a:t>: In this state, the task is under the management of the RV850, but it is not subject to scheduling. </a:t>
            </a:r>
          </a:p>
          <a:p>
            <a:pPr marL="342900" indent="-342900">
              <a:buFont typeface="+mj-lt"/>
              <a:buAutoNum type="arabicPeriod"/>
            </a:pPr>
            <a:r>
              <a:rPr lang="en-US" b="1" dirty="0"/>
              <a:t>READY state</a:t>
            </a:r>
            <a:r>
              <a:rPr lang="en-US" dirty="0"/>
              <a:t>: In this state, the task is subject to RV850 scheduling, but it is waiting for allocation of the processor, because another task's process is currently running. </a:t>
            </a:r>
          </a:p>
          <a:p>
            <a:pPr marL="342900" indent="-342900">
              <a:buFont typeface="+mj-lt"/>
              <a:buAutoNum type="arabicPeriod"/>
            </a:pPr>
            <a:r>
              <a:rPr lang="en-US" b="1" dirty="0"/>
              <a:t>RUNNING state</a:t>
            </a:r>
            <a:r>
              <a:rPr lang="en-US" dirty="0"/>
              <a:t>: State in which the processor have been allocated to the task, and is currently being processed. Only one task can be in the running state at one time in the whole system. </a:t>
            </a:r>
          </a:p>
          <a:p>
            <a:pPr marL="342900" indent="-342900">
              <a:buFont typeface="+mj-lt"/>
              <a:buAutoNum type="arabicPeriod"/>
            </a:pPr>
            <a:r>
              <a:rPr lang="en-US" b="1" dirty="0"/>
              <a:t>WAITING state</a:t>
            </a:r>
            <a:r>
              <a:rPr lang="en-US" dirty="0"/>
              <a:t>: Tasks transition to this state when the conditions required to continue processing as a task are not met.</a:t>
            </a:r>
          </a:p>
        </p:txBody>
      </p:sp>
    </p:spTree>
    <p:extLst>
      <p:ext uri="{BB962C8B-B14F-4D97-AF65-F5344CB8AC3E}">
        <p14:creationId xmlns:p14="http://schemas.microsoft.com/office/powerpoint/2010/main" val="3060611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7869-951D-4DEF-983B-748DF6447F39}"/>
              </a:ext>
            </a:extLst>
          </p:cNvPr>
          <p:cNvSpPr>
            <a:spLocks noGrp="1"/>
          </p:cNvSpPr>
          <p:nvPr>
            <p:ph type="title"/>
          </p:nvPr>
        </p:nvSpPr>
        <p:spPr/>
        <p:txBody>
          <a:bodyPr>
            <a:normAutofit/>
          </a:bodyPr>
          <a:lstStyle/>
          <a:p>
            <a:r>
              <a:rPr lang="en-US" dirty="0" err="1"/>
              <a:t>ChainTask</a:t>
            </a:r>
            <a:br>
              <a:rPr lang="en-US" dirty="0"/>
            </a:br>
            <a:r>
              <a:rPr lang="en-US" sz="1600" dirty="0"/>
              <a:t>Terminates and activates tasks.</a:t>
            </a:r>
          </a:p>
        </p:txBody>
      </p:sp>
      <p:sp>
        <p:nvSpPr>
          <p:cNvPr id="3" name="Content Placeholder 2">
            <a:extLst>
              <a:ext uri="{FF2B5EF4-FFF2-40B4-BE49-F238E27FC236}">
                <a16:creationId xmlns:a16="http://schemas.microsoft.com/office/drawing/2014/main" id="{01F7947F-493E-435A-B4EA-5D2C71168EEE}"/>
              </a:ext>
            </a:extLst>
          </p:cNvPr>
          <p:cNvSpPr>
            <a:spLocks noGrp="1"/>
          </p:cNvSpPr>
          <p:nvPr>
            <p:ph idx="1"/>
          </p:nvPr>
        </p:nvSpPr>
        <p:spPr/>
        <p:txBody>
          <a:bodyPr/>
          <a:lstStyle/>
          <a:p>
            <a:r>
              <a:rPr lang="en-US" b="1" dirty="0"/>
              <a:t>[Syntax]</a:t>
            </a:r>
            <a:r>
              <a:rPr lang="en-US" dirty="0"/>
              <a:t> </a:t>
            </a:r>
            <a:r>
              <a:rPr lang="en-US" dirty="0" err="1">
                <a:solidFill>
                  <a:srgbClr val="0070C0"/>
                </a:solidFill>
              </a:rPr>
              <a:t>StatusType</a:t>
            </a:r>
            <a:r>
              <a:rPr lang="en-US" dirty="0">
                <a:solidFill>
                  <a:srgbClr val="0070C0"/>
                </a:solidFill>
              </a:rPr>
              <a:t> </a:t>
            </a:r>
            <a:r>
              <a:rPr lang="en-US" dirty="0" err="1">
                <a:solidFill>
                  <a:srgbClr val="0070C0"/>
                </a:solidFill>
              </a:rPr>
              <a:t>ChainTask</a:t>
            </a:r>
            <a:r>
              <a:rPr lang="en-US" dirty="0">
                <a:solidFill>
                  <a:srgbClr val="0070C0"/>
                </a:solidFill>
              </a:rPr>
              <a:t> ( </a:t>
            </a:r>
            <a:r>
              <a:rPr lang="en-US" dirty="0" err="1">
                <a:solidFill>
                  <a:srgbClr val="0070C0"/>
                </a:solidFill>
              </a:rPr>
              <a:t>TaskType</a:t>
            </a:r>
            <a:r>
              <a:rPr lang="en-US" dirty="0">
                <a:solidFill>
                  <a:srgbClr val="0070C0"/>
                </a:solidFill>
              </a:rPr>
              <a:t> </a:t>
            </a:r>
            <a:r>
              <a:rPr lang="en-US" dirty="0" err="1">
                <a:solidFill>
                  <a:srgbClr val="0070C0"/>
                </a:solidFill>
              </a:rPr>
              <a:t>TaskID</a:t>
            </a:r>
            <a:r>
              <a:rPr lang="en-US" dirty="0">
                <a:solidFill>
                  <a:srgbClr val="0070C0"/>
                </a:solidFill>
              </a:rPr>
              <a:t> )</a:t>
            </a:r>
          </a:p>
          <a:p>
            <a:r>
              <a:rPr lang="en-US" b="1" dirty="0"/>
              <a:t>[Function]</a:t>
            </a:r>
            <a:r>
              <a:rPr lang="en-US" dirty="0"/>
              <a:t> Shifts the current task (the task that issued this system service) from RUNNING state to SUSPENDED state and shifts the target task (the task specified in parameter </a:t>
            </a:r>
            <a:r>
              <a:rPr lang="en-US" dirty="0" err="1"/>
              <a:t>TaskID</a:t>
            </a:r>
            <a:r>
              <a:rPr lang="en-US" dirty="0"/>
              <a:t>) from SUSPENDED state to READY state. </a:t>
            </a:r>
          </a:p>
          <a:p>
            <a:r>
              <a:rPr lang="en-US" b="1" dirty="0"/>
              <a:t>[Return values]</a:t>
            </a: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B1D44104-4A8E-4805-A580-D7DA5BB27F8C}"/>
              </a:ext>
            </a:extLst>
          </p:cNvPr>
          <p:cNvPicPr>
            <a:picLocks noChangeAspect="1"/>
          </p:cNvPicPr>
          <p:nvPr/>
        </p:nvPicPr>
        <p:blipFill>
          <a:blip r:embed="rId2"/>
          <a:stretch>
            <a:fillRect/>
          </a:stretch>
        </p:blipFill>
        <p:spPr>
          <a:xfrm>
            <a:off x="3720398" y="3994883"/>
            <a:ext cx="4976244" cy="2703629"/>
          </a:xfrm>
          <a:prstGeom prst="rect">
            <a:avLst/>
          </a:prstGeom>
        </p:spPr>
      </p:pic>
    </p:spTree>
    <p:extLst>
      <p:ext uri="{BB962C8B-B14F-4D97-AF65-F5344CB8AC3E}">
        <p14:creationId xmlns:p14="http://schemas.microsoft.com/office/powerpoint/2010/main" val="235352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152B-22EA-4A2A-B6DE-29B70C40DF75}"/>
              </a:ext>
            </a:extLst>
          </p:cNvPr>
          <p:cNvSpPr>
            <a:spLocks noGrp="1"/>
          </p:cNvSpPr>
          <p:nvPr>
            <p:ph type="title"/>
          </p:nvPr>
        </p:nvSpPr>
        <p:spPr/>
        <p:txBody>
          <a:bodyPr>
            <a:normAutofit/>
          </a:bodyPr>
          <a:lstStyle/>
          <a:p>
            <a:r>
              <a:rPr lang="en-US" dirty="0"/>
              <a:t>Schedule</a:t>
            </a:r>
            <a:br>
              <a:rPr lang="en-US" dirty="0"/>
            </a:br>
            <a:r>
              <a:rPr lang="en-US" sz="1600" dirty="0"/>
              <a:t>Activates the scheduler.</a:t>
            </a:r>
          </a:p>
        </p:txBody>
      </p:sp>
      <p:sp>
        <p:nvSpPr>
          <p:cNvPr id="3" name="Content Placeholder 2">
            <a:extLst>
              <a:ext uri="{FF2B5EF4-FFF2-40B4-BE49-F238E27FC236}">
                <a16:creationId xmlns:a16="http://schemas.microsoft.com/office/drawing/2014/main" id="{DB23DA59-1B57-4BA5-AE46-2938BA00A397}"/>
              </a:ext>
            </a:extLst>
          </p:cNvPr>
          <p:cNvSpPr>
            <a:spLocks noGrp="1"/>
          </p:cNvSpPr>
          <p:nvPr>
            <p:ph idx="1"/>
          </p:nvPr>
        </p:nvSpPr>
        <p:spPr/>
        <p:txBody>
          <a:bodyPr/>
          <a:lstStyle/>
          <a:p>
            <a:r>
              <a:rPr lang="en-US" b="1" dirty="0"/>
              <a:t>[Syntax]</a:t>
            </a:r>
            <a:r>
              <a:rPr lang="en-US" dirty="0"/>
              <a:t> </a:t>
            </a:r>
            <a:r>
              <a:rPr lang="en-US" dirty="0" err="1">
                <a:solidFill>
                  <a:srgbClr val="0070C0"/>
                </a:solidFill>
              </a:rPr>
              <a:t>StatusType</a:t>
            </a:r>
            <a:r>
              <a:rPr lang="en-US" dirty="0">
                <a:solidFill>
                  <a:srgbClr val="0070C0"/>
                </a:solidFill>
              </a:rPr>
              <a:t> Schedule ( void );</a:t>
            </a:r>
          </a:p>
          <a:p>
            <a:r>
              <a:rPr lang="en-US" b="1" dirty="0"/>
              <a:t>[Function]</a:t>
            </a:r>
            <a:r>
              <a:rPr lang="en-US" dirty="0"/>
              <a:t> Activates the scheduler </a:t>
            </a:r>
          </a:p>
          <a:p>
            <a:r>
              <a:rPr lang="en-US" b="1" dirty="0"/>
              <a:t>[Return values]</a:t>
            </a:r>
          </a:p>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9742316-8000-498C-B0ED-A1E70008AAEA}"/>
              </a:ext>
            </a:extLst>
          </p:cNvPr>
          <p:cNvPicPr>
            <a:picLocks noChangeAspect="1"/>
          </p:cNvPicPr>
          <p:nvPr/>
        </p:nvPicPr>
        <p:blipFill>
          <a:blip r:embed="rId2"/>
          <a:stretch>
            <a:fillRect/>
          </a:stretch>
        </p:blipFill>
        <p:spPr>
          <a:xfrm>
            <a:off x="1168584" y="3372643"/>
            <a:ext cx="9196614" cy="1911737"/>
          </a:xfrm>
          <a:prstGeom prst="rect">
            <a:avLst/>
          </a:prstGeom>
        </p:spPr>
      </p:pic>
    </p:spTree>
    <p:extLst>
      <p:ext uri="{BB962C8B-B14F-4D97-AF65-F5344CB8AC3E}">
        <p14:creationId xmlns:p14="http://schemas.microsoft.com/office/powerpoint/2010/main" val="276127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152B-22EA-4A2A-B6DE-29B70C40DF75}"/>
              </a:ext>
            </a:extLst>
          </p:cNvPr>
          <p:cNvSpPr>
            <a:spLocks noGrp="1"/>
          </p:cNvSpPr>
          <p:nvPr>
            <p:ph type="title"/>
          </p:nvPr>
        </p:nvSpPr>
        <p:spPr/>
        <p:txBody>
          <a:bodyPr>
            <a:normAutofit/>
          </a:bodyPr>
          <a:lstStyle/>
          <a:p>
            <a:r>
              <a:rPr lang="en-US" dirty="0" err="1"/>
              <a:t>GetTaskID</a:t>
            </a:r>
            <a:br>
              <a:rPr lang="en-US" dirty="0"/>
            </a:br>
            <a:r>
              <a:rPr lang="en-US" sz="1600" dirty="0"/>
              <a:t>Gets the task identifier of the task that has been shifted to RUNNING state.</a:t>
            </a:r>
          </a:p>
        </p:txBody>
      </p:sp>
      <p:sp>
        <p:nvSpPr>
          <p:cNvPr id="3" name="Content Placeholder 2">
            <a:extLst>
              <a:ext uri="{FF2B5EF4-FFF2-40B4-BE49-F238E27FC236}">
                <a16:creationId xmlns:a16="http://schemas.microsoft.com/office/drawing/2014/main" id="{DB23DA59-1B57-4BA5-AE46-2938BA00A397}"/>
              </a:ext>
            </a:extLst>
          </p:cNvPr>
          <p:cNvSpPr>
            <a:spLocks noGrp="1"/>
          </p:cNvSpPr>
          <p:nvPr>
            <p:ph idx="1"/>
          </p:nvPr>
        </p:nvSpPr>
        <p:spPr/>
        <p:txBody>
          <a:bodyPr/>
          <a:lstStyle/>
          <a:p>
            <a:r>
              <a:rPr lang="en-US" b="1" dirty="0"/>
              <a:t>[Syntax]</a:t>
            </a:r>
            <a:r>
              <a:rPr lang="en-US" dirty="0"/>
              <a:t> </a:t>
            </a:r>
            <a:r>
              <a:rPr lang="en-US" dirty="0" err="1">
                <a:solidFill>
                  <a:srgbClr val="0070C0"/>
                </a:solidFill>
              </a:rPr>
              <a:t>StatusType</a:t>
            </a:r>
            <a:r>
              <a:rPr lang="en-US" dirty="0">
                <a:solidFill>
                  <a:srgbClr val="0070C0"/>
                </a:solidFill>
              </a:rPr>
              <a:t> </a:t>
            </a:r>
            <a:r>
              <a:rPr lang="en-US" dirty="0" err="1">
                <a:solidFill>
                  <a:srgbClr val="0070C0"/>
                </a:solidFill>
              </a:rPr>
              <a:t>GetTaskID</a:t>
            </a:r>
            <a:r>
              <a:rPr lang="en-US" dirty="0">
                <a:solidFill>
                  <a:srgbClr val="0070C0"/>
                </a:solidFill>
              </a:rPr>
              <a:t> ( </a:t>
            </a:r>
            <a:r>
              <a:rPr lang="en-US" dirty="0" err="1">
                <a:solidFill>
                  <a:srgbClr val="0070C0"/>
                </a:solidFill>
              </a:rPr>
              <a:t>TaskRefType</a:t>
            </a:r>
            <a:r>
              <a:rPr lang="en-US" dirty="0">
                <a:solidFill>
                  <a:srgbClr val="0070C0"/>
                </a:solidFill>
              </a:rPr>
              <a:t> </a:t>
            </a:r>
            <a:r>
              <a:rPr lang="en-US" dirty="0" err="1">
                <a:solidFill>
                  <a:srgbClr val="0070C0"/>
                </a:solidFill>
              </a:rPr>
              <a:t>TaskID</a:t>
            </a:r>
            <a:r>
              <a:rPr lang="en-US" dirty="0">
                <a:solidFill>
                  <a:srgbClr val="0070C0"/>
                </a:solidFill>
              </a:rPr>
              <a:t> )</a:t>
            </a:r>
          </a:p>
          <a:p>
            <a:r>
              <a:rPr lang="en-US" b="1" dirty="0"/>
              <a:t>[Function]</a:t>
            </a:r>
            <a:r>
              <a:rPr lang="en-US" dirty="0"/>
              <a:t> Gets the task identifier of the target task (the task that changes to RUNNING state when this system service is issued) and stores it in the area specified in parameter </a:t>
            </a:r>
            <a:r>
              <a:rPr lang="en-US" dirty="0" err="1"/>
              <a:t>TaskID</a:t>
            </a:r>
            <a:r>
              <a:rPr lang="en-US" dirty="0"/>
              <a:t> </a:t>
            </a:r>
          </a:p>
          <a:p>
            <a:r>
              <a:rPr lang="en-US" b="1" dirty="0"/>
              <a:t>[Return values]</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E4CF29B0-A6BC-4FC5-8FF8-6E74B5FD7C70}"/>
              </a:ext>
            </a:extLst>
          </p:cNvPr>
          <p:cNvPicPr>
            <a:picLocks noChangeAspect="1"/>
          </p:cNvPicPr>
          <p:nvPr/>
        </p:nvPicPr>
        <p:blipFill>
          <a:blip r:embed="rId2"/>
          <a:stretch>
            <a:fillRect/>
          </a:stretch>
        </p:blipFill>
        <p:spPr>
          <a:xfrm>
            <a:off x="1185087" y="4133296"/>
            <a:ext cx="8054606" cy="2368257"/>
          </a:xfrm>
          <a:prstGeom prst="rect">
            <a:avLst/>
          </a:prstGeom>
        </p:spPr>
      </p:pic>
    </p:spTree>
    <p:extLst>
      <p:ext uri="{BB962C8B-B14F-4D97-AF65-F5344CB8AC3E}">
        <p14:creationId xmlns:p14="http://schemas.microsoft.com/office/powerpoint/2010/main" val="239281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152B-22EA-4A2A-B6DE-29B70C40DF75}"/>
              </a:ext>
            </a:extLst>
          </p:cNvPr>
          <p:cNvSpPr>
            <a:spLocks noGrp="1"/>
          </p:cNvSpPr>
          <p:nvPr>
            <p:ph type="title"/>
          </p:nvPr>
        </p:nvSpPr>
        <p:spPr/>
        <p:txBody>
          <a:bodyPr>
            <a:normAutofit/>
          </a:bodyPr>
          <a:lstStyle/>
          <a:p>
            <a:r>
              <a:rPr lang="en-US" dirty="0" err="1"/>
              <a:t>GetTaskState</a:t>
            </a:r>
            <a:br>
              <a:rPr lang="en-US" dirty="0"/>
            </a:br>
            <a:r>
              <a:rPr lang="en-US" sz="1600" dirty="0"/>
              <a:t>Gets the current state of the task.</a:t>
            </a:r>
          </a:p>
        </p:txBody>
      </p:sp>
      <p:sp>
        <p:nvSpPr>
          <p:cNvPr id="3" name="Content Placeholder 2">
            <a:extLst>
              <a:ext uri="{FF2B5EF4-FFF2-40B4-BE49-F238E27FC236}">
                <a16:creationId xmlns:a16="http://schemas.microsoft.com/office/drawing/2014/main" id="{DB23DA59-1B57-4BA5-AE46-2938BA00A397}"/>
              </a:ext>
            </a:extLst>
          </p:cNvPr>
          <p:cNvSpPr>
            <a:spLocks noGrp="1"/>
          </p:cNvSpPr>
          <p:nvPr>
            <p:ph idx="1"/>
          </p:nvPr>
        </p:nvSpPr>
        <p:spPr/>
        <p:txBody>
          <a:bodyPr/>
          <a:lstStyle/>
          <a:p>
            <a:r>
              <a:rPr lang="en-US" b="1" dirty="0"/>
              <a:t>[Syntax]</a:t>
            </a:r>
            <a:r>
              <a:rPr lang="en-US" dirty="0"/>
              <a:t> </a:t>
            </a:r>
            <a:r>
              <a:rPr lang="en-US" dirty="0" err="1">
                <a:solidFill>
                  <a:srgbClr val="0070C0"/>
                </a:solidFill>
              </a:rPr>
              <a:t>StatusType</a:t>
            </a:r>
            <a:r>
              <a:rPr lang="en-US" dirty="0">
                <a:solidFill>
                  <a:srgbClr val="0070C0"/>
                </a:solidFill>
              </a:rPr>
              <a:t> </a:t>
            </a:r>
            <a:r>
              <a:rPr lang="en-US" dirty="0" err="1">
                <a:solidFill>
                  <a:srgbClr val="0070C0"/>
                </a:solidFill>
              </a:rPr>
              <a:t>GetTaskState</a:t>
            </a:r>
            <a:r>
              <a:rPr lang="en-US" dirty="0">
                <a:solidFill>
                  <a:srgbClr val="0070C0"/>
                </a:solidFill>
              </a:rPr>
              <a:t> ( </a:t>
            </a:r>
            <a:r>
              <a:rPr lang="en-US" dirty="0" err="1">
                <a:solidFill>
                  <a:srgbClr val="0070C0"/>
                </a:solidFill>
              </a:rPr>
              <a:t>TaskType</a:t>
            </a:r>
            <a:r>
              <a:rPr lang="en-US" dirty="0">
                <a:solidFill>
                  <a:srgbClr val="0070C0"/>
                </a:solidFill>
              </a:rPr>
              <a:t> </a:t>
            </a:r>
            <a:r>
              <a:rPr lang="en-US" dirty="0" err="1">
                <a:solidFill>
                  <a:srgbClr val="0070C0"/>
                </a:solidFill>
              </a:rPr>
              <a:t>TaskID</a:t>
            </a:r>
            <a:r>
              <a:rPr lang="en-US" dirty="0">
                <a:solidFill>
                  <a:srgbClr val="0070C0"/>
                </a:solidFill>
              </a:rPr>
              <a:t>, </a:t>
            </a:r>
            <a:r>
              <a:rPr lang="en-US" dirty="0" err="1">
                <a:solidFill>
                  <a:srgbClr val="0070C0"/>
                </a:solidFill>
              </a:rPr>
              <a:t>TaskStateRefType</a:t>
            </a:r>
            <a:r>
              <a:rPr lang="en-US" dirty="0">
                <a:solidFill>
                  <a:srgbClr val="0070C0"/>
                </a:solidFill>
              </a:rPr>
              <a:t> State );</a:t>
            </a:r>
          </a:p>
          <a:p>
            <a:r>
              <a:rPr lang="en-US" b="1" dirty="0"/>
              <a:t>[Function]</a:t>
            </a:r>
            <a:r>
              <a:rPr lang="en-US" dirty="0"/>
              <a:t> Gets the current state of the target task (the task specified in parameter </a:t>
            </a:r>
            <a:r>
              <a:rPr lang="en-US" dirty="0" err="1"/>
              <a:t>TaskID</a:t>
            </a:r>
            <a:r>
              <a:rPr lang="en-US" dirty="0"/>
              <a:t>) and stores it in the area specified in parameter State. </a:t>
            </a:r>
          </a:p>
          <a:p>
            <a:pPr lvl="1">
              <a:buFont typeface="Wingdings" panose="05000000000000000000" pitchFamily="2" charset="2"/>
              <a:buChar char="v"/>
            </a:pPr>
            <a:r>
              <a:rPr lang="en-US" dirty="0"/>
              <a:t>The value stored in parameter State depends on the type of the current state, as shown below</a:t>
            </a:r>
            <a:endParaRPr lang="en-US" b="1" dirty="0"/>
          </a:p>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F145F6B-B9B4-4300-AF1C-32C56217808D}"/>
              </a:ext>
            </a:extLst>
          </p:cNvPr>
          <p:cNvPicPr>
            <a:picLocks noChangeAspect="1"/>
          </p:cNvPicPr>
          <p:nvPr/>
        </p:nvPicPr>
        <p:blipFill>
          <a:blip r:embed="rId2"/>
          <a:stretch>
            <a:fillRect/>
          </a:stretch>
        </p:blipFill>
        <p:spPr>
          <a:xfrm>
            <a:off x="1631655" y="4624387"/>
            <a:ext cx="6057900" cy="1266825"/>
          </a:xfrm>
          <a:prstGeom prst="rect">
            <a:avLst/>
          </a:prstGeom>
        </p:spPr>
      </p:pic>
    </p:spTree>
    <p:extLst>
      <p:ext uri="{BB962C8B-B14F-4D97-AF65-F5344CB8AC3E}">
        <p14:creationId xmlns:p14="http://schemas.microsoft.com/office/powerpoint/2010/main" val="304317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8242-C6B5-4485-9886-319757214C08}"/>
              </a:ext>
            </a:extLst>
          </p:cNvPr>
          <p:cNvSpPr>
            <a:spLocks noGrp="1"/>
          </p:cNvSpPr>
          <p:nvPr>
            <p:ph type="title"/>
          </p:nvPr>
        </p:nvSpPr>
        <p:spPr/>
        <p:txBody>
          <a:bodyPr/>
          <a:lstStyle/>
          <a:p>
            <a:r>
              <a:rPr lang="en-US" dirty="0"/>
              <a:t> Interrupt handling</a:t>
            </a:r>
          </a:p>
        </p:txBody>
      </p:sp>
      <p:pic>
        <p:nvPicPr>
          <p:cNvPr id="4" name="Content Placeholder 3">
            <a:extLst>
              <a:ext uri="{FF2B5EF4-FFF2-40B4-BE49-F238E27FC236}">
                <a16:creationId xmlns:a16="http://schemas.microsoft.com/office/drawing/2014/main" id="{25CABED6-F0B9-4793-8000-F526A5A9EC39}"/>
              </a:ext>
            </a:extLst>
          </p:cNvPr>
          <p:cNvPicPr>
            <a:picLocks noGrp="1" noChangeAspect="1"/>
          </p:cNvPicPr>
          <p:nvPr>
            <p:ph idx="1"/>
          </p:nvPr>
        </p:nvPicPr>
        <p:blipFill>
          <a:blip r:embed="rId2"/>
          <a:stretch>
            <a:fillRect/>
          </a:stretch>
        </p:blipFill>
        <p:spPr>
          <a:xfrm>
            <a:off x="1037339" y="1690688"/>
            <a:ext cx="9297508" cy="3104027"/>
          </a:xfrm>
          <a:prstGeom prst="rect">
            <a:avLst/>
          </a:prstGeom>
        </p:spPr>
      </p:pic>
    </p:spTree>
    <p:extLst>
      <p:ext uri="{BB962C8B-B14F-4D97-AF65-F5344CB8AC3E}">
        <p14:creationId xmlns:p14="http://schemas.microsoft.com/office/powerpoint/2010/main" val="3817226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6030-501E-4E2E-84DF-9135517848B8}"/>
              </a:ext>
            </a:extLst>
          </p:cNvPr>
          <p:cNvSpPr>
            <a:spLocks noGrp="1"/>
          </p:cNvSpPr>
          <p:nvPr>
            <p:ph type="title"/>
          </p:nvPr>
        </p:nvSpPr>
        <p:spPr/>
        <p:txBody>
          <a:bodyPr/>
          <a:lstStyle/>
          <a:p>
            <a:r>
              <a:rPr lang="en-US" dirty="0"/>
              <a:t> Resource management</a:t>
            </a:r>
          </a:p>
        </p:txBody>
      </p:sp>
      <p:pic>
        <p:nvPicPr>
          <p:cNvPr id="4" name="Content Placeholder 3">
            <a:extLst>
              <a:ext uri="{FF2B5EF4-FFF2-40B4-BE49-F238E27FC236}">
                <a16:creationId xmlns:a16="http://schemas.microsoft.com/office/drawing/2014/main" id="{2C906A29-2C71-4B81-BC22-920041CC3046}"/>
              </a:ext>
            </a:extLst>
          </p:cNvPr>
          <p:cNvPicPr>
            <a:picLocks noGrp="1" noChangeAspect="1"/>
          </p:cNvPicPr>
          <p:nvPr>
            <p:ph idx="1"/>
          </p:nvPr>
        </p:nvPicPr>
        <p:blipFill>
          <a:blip r:embed="rId2"/>
          <a:stretch>
            <a:fillRect/>
          </a:stretch>
        </p:blipFill>
        <p:spPr>
          <a:xfrm>
            <a:off x="1040994" y="1690688"/>
            <a:ext cx="9038671" cy="1152964"/>
          </a:xfrm>
          <a:prstGeom prst="rect">
            <a:avLst/>
          </a:prstGeom>
        </p:spPr>
      </p:pic>
      <p:sp>
        <p:nvSpPr>
          <p:cNvPr id="5" name="Content Placeholder 2">
            <a:extLst>
              <a:ext uri="{FF2B5EF4-FFF2-40B4-BE49-F238E27FC236}">
                <a16:creationId xmlns:a16="http://schemas.microsoft.com/office/drawing/2014/main" id="{7B753768-A6D5-4B6B-A865-0F18A8A676B2}"/>
              </a:ext>
            </a:extLst>
          </p:cNvPr>
          <p:cNvSpPr txBox="1">
            <a:spLocks/>
          </p:cNvSpPr>
          <p:nvPr/>
        </p:nvSpPr>
        <p:spPr>
          <a:xfrm>
            <a:off x="1040994" y="3016251"/>
            <a:ext cx="10515600" cy="36716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b="1" dirty="0" err="1"/>
              <a:t>GetResource</a:t>
            </a:r>
            <a:r>
              <a:rPr lang="en-US" dirty="0"/>
              <a:t>: Acquires the target resource (the resource specified in parameter </a:t>
            </a:r>
            <a:r>
              <a:rPr lang="en-US" dirty="0" err="1"/>
              <a:t>ResID</a:t>
            </a:r>
            <a:r>
              <a:rPr lang="en-US" dirty="0"/>
              <a:t>). In this system service, a resource is acquired (the target resource is occupied between issuance of this system service and issuance of </a:t>
            </a:r>
            <a:r>
              <a:rPr lang="en-US" dirty="0" err="1"/>
              <a:t>ReleaseResource</a:t>
            </a:r>
            <a:r>
              <a:rPr lang="en-US" dirty="0"/>
              <a:t>) and the current priority is changed.</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GetResource</a:t>
            </a:r>
            <a:r>
              <a:rPr lang="en-US" b="1" dirty="0">
                <a:solidFill>
                  <a:srgbClr val="0070C0"/>
                </a:solidFill>
              </a:rPr>
              <a:t> ( </a:t>
            </a:r>
            <a:r>
              <a:rPr lang="en-US" b="1" dirty="0" err="1">
                <a:solidFill>
                  <a:srgbClr val="0070C0"/>
                </a:solidFill>
              </a:rPr>
              <a:t>ResourceType</a:t>
            </a:r>
            <a:r>
              <a:rPr lang="en-US" b="1" dirty="0">
                <a:solidFill>
                  <a:srgbClr val="0070C0"/>
                </a:solidFill>
              </a:rPr>
              <a:t> </a:t>
            </a:r>
            <a:r>
              <a:rPr lang="en-US" b="1" dirty="0" err="1">
                <a:solidFill>
                  <a:srgbClr val="0070C0"/>
                </a:solidFill>
              </a:rPr>
              <a:t>ResID</a:t>
            </a:r>
            <a:r>
              <a:rPr lang="en-US" b="1" dirty="0">
                <a:solidFill>
                  <a:srgbClr val="0070C0"/>
                </a:solidFill>
              </a:rPr>
              <a:t> );</a:t>
            </a:r>
          </a:p>
          <a:p>
            <a:pPr marL="514350" indent="-514350">
              <a:buFont typeface="+mj-lt"/>
              <a:buAutoNum type="arabicPeriod"/>
            </a:pPr>
            <a:r>
              <a:rPr lang="en-US" b="1" dirty="0" err="1"/>
              <a:t>ReleaseResource</a:t>
            </a:r>
            <a:r>
              <a:rPr lang="en-US" dirty="0"/>
              <a:t>: Releases the target resource (the resource specified in parameter </a:t>
            </a:r>
            <a:r>
              <a:rPr lang="en-US" dirty="0" err="1"/>
              <a:t>ResID</a:t>
            </a:r>
            <a:r>
              <a:rPr lang="en-US" dirty="0"/>
              <a:t>). In this system service, a resource is released (the occupied target resource is released between issuance of </a:t>
            </a:r>
            <a:r>
              <a:rPr lang="en-US" dirty="0" err="1"/>
              <a:t>GetResource</a:t>
            </a:r>
            <a:r>
              <a:rPr lang="en-US" dirty="0"/>
              <a:t> and issuance of this system service) and the current priority is changed.</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ReleaseResource</a:t>
            </a:r>
            <a:r>
              <a:rPr lang="en-US" b="1" dirty="0">
                <a:solidFill>
                  <a:srgbClr val="0070C0"/>
                </a:solidFill>
              </a:rPr>
              <a:t> ( </a:t>
            </a:r>
            <a:r>
              <a:rPr lang="en-US" b="1" dirty="0" err="1">
                <a:solidFill>
                  <a:srgbClr val="0070C0"/>
                </a:solidFill>
              </a:rPr>
              <a:t>ResourceType</a:t>
            </a:r>
            <a:r>
              <a:rPr lang="en-US" b="1" dirty="0">
                <a:solidFill>
                  <a:srgbClr val="0070C0"/>
                </a:solidFill>
              </a:rPr>
              <a:t> </a:t>
            </a:r>
            <a:r>
              <a:rPr lang="en-US" b="1" dirty="0" err="1">
                <a:solidFill>
                  <a:srgbClr val="0070C0"/>
                </a:solidFill>
              </a:rPr>
              <a:t>ResID</a:t>
            </a:r>
            <a:r>
              <a:rPr lang="en-US" b="1" dirty="0">
                <a:solidFill>
                  <a:srgbClr val="0070C0"/>
                </a:solidFill>
              </a:rPr>
              <a:t> );</a:t>
            </a:r>
            <a:endParaRPr lang="en-US" b="1" dirty="0"/>
          </a:p>
        </p:txBody>
      </p:sp>
    </p:spTree>
    <p:extLst>
      <p:ext uri="{BB962C8B-B14F-4D97-AF65-F5344CB8AC3E}">
        <p14:creationId xmlns:p14="http://schemas.microsoft.com/office/powerpoint/2010/main" val="4062898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8145-37CD-44E1-89D9-BF0A8A6B4B27}"/>
              </a:ext>
            </a:extLst>
          </p:cNvPr>
          <p:cNvSpPr>
            <a:spLocks noGrp="1"/>
          </p:cNvSpPr>
          <p:nvPr>
            <p:ph type="title"/>
          </p:nvPr>
        </p:nvSpPr>
        <p:spPr/>
        <p:txBody>
          <a:bodyPr/>
          <a:lstStyle/>
          <a:p>
            <a:r>
              <a:rPr lang="en-US" dirty="0"/>
              <a:t> Event management</a:t>
            </a:r>
          </a:p>
        </p:txBody>
      </p:sp>
      <p:pic>
        <p:nvPicPr>
          <p:cNvPr id="4" name="Picture 3">
            <a:extLst>
              <a:ext uri="{FF2B5EF4-FFF2-40B4-BE49-F238E27FC236}">
                <a16:creationId xmlns:a16="http://schemas.microsoft.com/office/drawing/2014/main" id="{5AAC1F52-2358-4DF1-B5D5-D021DD2EB94F}"/>
              </a:ext>
            </a:extLst>
          </p:cNvPr>
          <p:cNvPicPr>
            <a:picLocks noChangeAspect="1"/>
          </p:cNvPicPr>
          <p:nvPr/>
        </p:nvPicPr>
        <p:blipFill>
          <a:blip r:embed="rId2"/>
          <a:stretch>
            <a:fillRect/>
          </a:stretch>
        </p:blipFill>
        <p:spPr>
          <a:xfrm>
            <a:off x="1043209" y="1572843"/>
            <a:ext cx="6888679" cy="1433794"/>
          </a:xfrm>
          <a:prstGeom prst="rect">
            <a:avLst/>
          </a:prstGeom>
        </p:spPr>
      </p:pic>
      <p:sp>
        <p:nvSpPr>
          <p:cNvPr id="5" name="Rectangle 4">
            <a:extLst>
              <a:ext uri="{FF2B5EF4-FFF2-40B4-BE49-F238E27FC236}">
                <a16:creationId xmlns:a16="http://schemas.microsoft.com/office/drawing/2014/main" id="{4AECD265-192A-454E-95C2-BAEA2DB0216B}"/>
              </a:ext>
            </a:extLst>
          </p:cNvPr>
          <p:cNvSpPr/>
          <p:nvPr/>
        </p:nvSpPr>
        <p:spPr>
          <a:xfrm>
            <a:off x="1043209" y="3006637"/>
            <a:ext cx="10310591" cy="3970318"/>
          </a:xfrm>
          <a:prstGeom prst="rect">
            <a:avLst/>
          </a:prstGeom>
        </p:spPr>
        <p:txBody>
          <a:bodyPr wrap="square">
            <a:spAutoFit/>
          </a:bodyPr>
          <a:lstStyle/>
          <a:p>
            <a:pPr marL="342900" indent="-342900">
              <a:buFont typeface="+mj-lt"/>
              <a:buAutoNum type="arabicPeriod"/>
            </a:pPr>
            <a:r>
              <a:rPr lang="en-US" b="1" dirty="0" err="1"/>
              <a:t>SetEvent</a:t>
            </a:r>
            <a:r>
              <a:rPr lang="en-US" dirty="0"/>
              <a:t>: Sets the event mask specified in parameter Mask to the event (32-bit width) assigned to the target task (the extended task specified in parameter </a:t>
            </a:r>
            <a:r>
              <a:rPr lang="en-US" dirty="0" err="1"/>
              <a:t>TaskID</a:t>
            </a:r>
            <a:r>
              <a:rPr lang="en-US" dirty="0"/>
              <a:t>).</a:t>
            </a:r>
          </a:p>
          <a:p>
            <a:pPr lvl="1"/>
            <a:r>
              <a:rPr lang="nb-NO" b="1" dirty="0">
                <a:solidFill>
                  <a:srgbClr val="0070C0"/>
                </a:solidFill>
              </a:rPr>
              <a:t>StatusType SetEvent ( TaskType TaskID, EventMaskType Mask );</a:t>
            </a:r>
            <a:endParaRPr lang="en-US" b="1" dirty="0">
              <a:solidFill>
                <a:srgbClr val="0070C0"/>
              </a:solidFill>
            </a:endParaRPr>
          </a:p>
          <a:p>
            <a:pPr marL="342900" indent="-342900">
              <a:buFont typeface="+mj-lt"/>
              <a:buAutoNum type="arabicPeriod"/>
            </a:pPr>
            <a:r>
              <a:rPr lang="en-US" b="1" dirty="0" err="1"/>
              <a:t>ClearEvent</a:t>
            </a:r>
            <a:r>
              <a:rPr lang="en-US" dirty="0"/>
              <a:t>: Clears the current pattern of the event (32-bit width) assigned to the current task (the extended task that issued this system service), using the event mask specified in parameter Mask. </a:t>
            </a:r>
          </a:p>
          <a:p>
            <a:pPr lvl="1"/>
            <a:r>
              <a:rPr lang="en-US" b="1" dirty="0" err="1">
                <a:solidFill>
                  <a:srgbClr val="0070C0"/>
                </a:solidFill>
              </a:rPr>
              <a:t>StatusType</a:t>
            </a:r>
            <a:r>
              <a:rPr lang="en-US" b="1" dirty="0">
                <a:solidFill>
                  <a:srgbClr val="0070C0"/>
                </a:solidFill>
              </a:rPr>
              <a:t> </a:t>
            </a:r>
            <a:r>
              <a:rPr lang="en-US" b="1" dirty="0" err="1">
                <a:solidFill>
                  <a:srgbClr val="0070C0"/>
                </a:solidFill>
              </a:rPr>
              <a:t>ClearEvent</a:t>
            </a:r>
            <a:r>
              <a:rPr lang="en-US" b="1" dirty="0">
                <a:solidFill>
                  <a:srgbClr val="0070C0"/>
                </a:solidFill>
              </a:rPr>
              <a:t> ( </a:t>
            </a:r>
            <a:r>
              <a:rPr lang="en-US" b="1" dirty="0" err="1">
                <a:solidFill>
                  <a:srgbClr val="0070C0"/>
                </a:solidFill>
              </a:rPr>
              <a:t>EventMaskType</a:t>
            </a:r>
            <a:r>
              <a:rPr lang="en-US" b="1" dirty="0">
                <a:solidFill>
                  <a:srgbClr val="0070C0"/>
                </a:solidFill>
              </a:rPr>
              <a:t> Mask );</a:t>
            </a:r>
          </a:p>
          <a:p>
            <a:pPr marL="342900" indent="-342900">
              <a:buFont typeface="+mj-lt"/>
              <a:buAutoNum type="arabicPeriod"/>
            </a:pPr>
            <a:r>
              <a:rPr lang="en-US" b="1" dirty="0" err="1"/>
              <a:t>GetEvent</a:t>
            </a:r>
            <a:r>
              <a:rPr lang="en-US" dirty="0"/>
              <a:t>: Gets the current pattern of the event assigned to the target task (the task specified in parameter </a:t>
            </a:r>
            <a:r>
              <a:rPr lang="en-US" dirty="0" err="1"/>
              <a:t>TaskID</a:t>
            </a:r>
            <a:r>
              <a:rPr lang="en-US" dirty="0"/>
              <a:t>), and stores it in the area specified in parameter Event. </a:t>
            </a:r>
          </a:p>
          <a:p>
            <a:pPr lvl="1"/>
            <a:r>
              <a:rPr lang="en-US" b="1" dirty="0" err="1">
                <a:solidFill>
                  <a:srgbClr val="0070C0"/>
                </a:solidFill>
              </a:rPr>
              <a:t>StatusType</a:t>
            </a:r>
            <a:r>
              <a:rPr lang="en-US" b="1" dirty="0">
                <a:solidFill>
                  <a:srgbClr val="0070C0"/>
                </a:solidFill>
              </a:rPr>
              <a:t> </a:t>
            </a:r>
            <a:r>
              <a:rPr lang="en-US" b="1" dirty="0" err="1">
                <a:solidFill>
                  <a:srgbClr val="0070C0"/>
                </a:solidFill>
              </a:rPr>
              <a:t>GetEvent</a:t>
            </a:r>
            <a:r>
              <a:rPr lang="en-US" b="1" dirty="0">
                <a:solidFill>
                  <a:srgbClr val="0070C0"/>
                </a:solidFill>
              </a:rPr>
              <a:t> ( </a:t>
            </a:r>
            <a:r>
              <a:rPr lang="en-US" b="1" dirty="0" err="1">
                <a:solidFill>
                  <a:srgbClr val="0070C0"/>
                </a:solidFill>
              </a:rPr>
              <a:t>TaskType</a:t>
            </a:r>
            <a:r>
              <a:rPr lang="en-US" b="1" dirty="0">
                <a:solidFill>
                  <a:srgbClr val="0070C0"/>
                </a:solidFill>
              </a:rPr>
              <a:t> </a:t>
            </a:r>
            <a:r>
              <a:rPr lang="en-US" b="1" dirty="0" err="1">
                <a:solidFill>
                  <a:srgbClr val="0070C0"/>
                </a:solidFill>
              </a:rPr>
              <a:t>TaskID</a:t>
            </a:r>
            <a:r>
              <a:rPr lang="en-US" b="1" dirty="0">
                <a:solidFill>
                  <a:srgbClr val="0070C0"/>
                </a:solidFill>
              </a:rPr>
              <a:t>, </a:t>
            </a:r>
            <a:r>
              <a:rPr lang="en-US" b="1" dirty="0" err="1">
                <a:solidFill>
                  <a:srgbClr val="0070C0"/>
                </a:solidFill>
              </a:rPr>
              <a:t>EventMaskRefType</a:t>
            </a:r>
            <a:r>
              <a:rPr lang="en-US" b="1" dirty="0">
                <a:solidFill>
                  <a:srgbClr val="0070C0"/>
                </a:solidFill>
              </a:rPr>
              <a:t> Event );</a:t>
            </a:r>
          </a:p>
          <a:p>
            <a:pPr marL="342900" indent="-342900">
              <a:buFont typeface="+mj-lt"/>
              <a:buAutoNum type="arabicPeriod"/>
            </a:pPr>
            <a:r>
              <a:rPr lang="en-US" b="1" dirty="0" err="1"/>
              <a:t>WaitEvent</a:t>
            </a:r>
            <a:r>
              <a:rPr lang="en-US" dirty="0"/>
              <a:t>: Checks whether the current pattern of the event assigned to the current task (the task that issued this system service) meets the conditions of the request pattern specified in parameter Mask. </a:t>
            </a:r>
          </a:p>
          <a:p>
            <a:pPr lvl="1"/>
            <a:r>
              <a:rPr lang="en-US" b="1" dirty="0" err="1">
                <a:solidFill>
                  <a:srgbClr val="0070C0"/>
                </a:solidFill>
              </a:rPr>
              <a:t>StatusType</a:t>
            </a:r>
            <a:r>
              <a:rPr lang="en-US" b="1" dirty="0">
                <a:solidFill>
                  <a:srgbClr val="0070C0"/>
                </a:solidFill>
              </a:rPr>
              <a:t> </a:t>
            </a:r>
            <a:r>
              <a:rPr lang="en-US" b="1" dirty="0" err="1">
                <a:solidFill>
                  <a:srgbClr val="0070C0"/>
                </a:solidFill>
              </a:rPr>
              <a:t>WaitEvent</a:t>
            </a:r>
            <a:r>
              <a:rPr lang="en-US" b="1" dirty="0">
                <a:solidFill>
                  <a:srgbClr val="0070C0"/>
                </a:solidFill>
              </a:rPr>
              <a:t> ( </a:t>
            </a:r>
            <a:r>
              <a:rPr lang="en-US" b="1" dirty="0" err="1">
                <a:solidFill>
                  <a:srgbClr val="0070C0"/>
                </a:solidFill>
              </a:rPr>
              <a:t>EventMaskType</a:t>
            </a:r>
            <a:r>
              <a:rPr lang="en-US" b="1" dirty="0">
                <a:solidFill>
                  <a:srgbClr val="0070C0"/>
                </a:solidFill>
              </a:rPr>
              <a:t> Mask );</a:t>
            </a:r>
          </a:p>
          <a:p>
            <a:pPr lvl="1"/>
            <a:endParaRPr lang="en-US" dirty="0"/>
          </a:p>
          <a:p>
            <a:endParaRPr lang="en-US" dirty="0"/>
          </a:p>
        </p:txBody>
      </p:sp>
    </p:spTree>
    <p:extLst>
      <p:ext uri="{BB962C8B-B14F-4D97-AF65-F5344CB8AC3E}">
        <p14:creationId xmlns:p14="http://schemas.microsoft.com/office/powerpoint/2010/main" val="1857711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B206-DA35-45F4-8375-749E36D362CB}"/>
              </a:ext>
            </a:extLst>
          </p:cNvPr>
          <p:cNvSpPr>
            <a:spLocks noGrp="1"/>
          </p:cNvSpPr>
          <p:nvPr>
            <p:ph type="title"/>
          </p:nvPr>
        </p:nvSpPr>
        <p:spPr/>
        <p:txBody>
          <a:bodyPr/>
          <a:lstStyle/>
          <a:p>
            <a:r>
              <a:rPr lang="en-US" dirty="0"/>
              <a:t>Counter management</a:t>
            </a:r>
          </a:p>
        </p:txBody>
      </p:sp>
      <p:sp>
        <p:nvSpPr>
          <p:cNvPr id="3" name="Content Placeholder 2">
            <a:extLst>
              <a:ext uri="{FF2B5EF4-FFF2-40B4-BE49-F238E27FC236}">
                <a16:creationId xmlns:a16="http://schemas.microsoft.com/office/drawing/2014/main" id="{28C2C615-0A76-4C43-A23B-79BF7511319E}"/>
              </a:ext>
            </a:extLst>
          </p:cNvPr>
          <p:cNvSpPr>
            <a:spLocks noGrp="1"/>
          </p:cNvSpPr>
          <p:nvPr>
            <p:ph idx="1"/>
          </p:nvPr>
        </p:nvSpPr>
        <p:spPr>
          <a:xfrm>
            <a:off x="838200" y="2604977"/>
            <a:ext cx="10515600" cy="3571985"/>
          </a:xfrm>
        </p:spPr>
        <p:txBody>
          <a:bodyPr>
            <a:normAutofit fontScale="70000" lnSpcReduction="20000"/>
          </a:bodyPr>
          <a:lstStyle/>
          <a:p>
            <a:pPr marL="514350" indent="-514350">
              <a:buFont typeface="+mj-lt"/>
              <a:buAutoNum type="arabicPeriod"/>
            </a:pPr>
            <a:r>
              <a:rPr lang="en-US" b="1" dirty="0" err="1"/>
              <a:t>IncrementCounter</a:t>
            </a:r>
            <a:r>
              <a:rPr lang="en-US" dirty="0"/>
              <a:t>: Increments the target counter (software counter specified by parameter </a:t>
            </a:r>
            <a:r>
              <a:rPr lang="en-US" dirty="0" err="1"/>
              <a:t>CounterID</a:t>
            </a:r>
            <a:r>
              <a:rPr lang="en-US" dirty="0"/>
              <a:t>, unit: tick) by 0x1. </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IncrementCounter</a:t>
            </a:r>
            <a:r>
              <a:rPr lang="en-US" b="1" dirty="0">
                <a:solidFill>
                  <a:srgbClr val="0070C0"/>
                </a:solidFill>
              </a:rPr>
              <a:t> ( </a:t>
            </a:r>
            <a:r>
              <a:rPr lang="en-US" b="1" dirty="0" err="1">
                <a:solidFill>
                  <a:srgbClr val="0070C0"/>
                </a:solidFill>
              </a:rPr>
              <a:t>CounterType</a:t>
            </a:r>
            <a:r>
              <a:rPr lang="en-US" b="1" dirty="0">
                <a:solidFill>
                  <a:srgbClr val="0070C0"/>
                </a:solidFill>
              </a:rPr>
              <a:t> </a:t>
            </a:r>
            <a:r>
              <a:rPr lang="en-US" b="1" dirty="0" err="1">
                <a:solidFill>
                  <a:srgbClr val="0070C0"/>
                </a:solidFill>
              </a:rPr>
              <a:t>CounterID</a:t>
            </a:r>
            <a:r>
              <a:rPr lang="en-US" b="1" dirty="0">
                <a:solidFill>
                  <a:srgbClr val="0070C0"/>
                </a:solidFill>
              </a:rPr>
              <a:t> );</a:t>
            </a:r>
          </a:p>
          <a:p>
            <a:pPr marL="514350" indent="-514350">
              <a:buFont typeface="+mj-lt"/>
              <a:buAutoNum type="arabicPeriod"/>
            </a:pPr>
            <a:r>
              <a:rPr lang="en-US" b="1" dirty="0" err="1"/>
              <a:t>GetCounterValue</a:t>
            </a:r>
            <a:r>
              <a:rPr lang="en-US" b="1" dirty="0"/>
              <a:t>: </a:t>
            </a:r>
            <a:r>
              <a:rPr lang="en-US" dirty="0"/>
              <a:t>Gets the current count value (unit: tick) of the target counter (counter specified by parameter </a:t>
            </a:r>
            <a:r>
              <a:rPr lang="en-US" dirty="0" err="1"/>
              <a:t>CounterID</a:t>
            </a:r>
            <a:r>
              <a:rPr lang="en-US" dirty="0"/>
              <a:t>), and stores it in the area specified by parameter Value. </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GetCounterValue</a:t>
            </a:r>
            <a:r>
              <a:rPr lang="en-US" b="1" dirty="0">
                <a:solidFill>
                  <a:srgbClr val="0070C0"/>
                </a:solidFill>
              </a:rPr>
              <a:t> ( </a:t>
            </a:r>
            <a:r>
              <a:rPr lang="en-US" b="1" dirty="0" err="1">
                <a:solidFill>
                  <a:srgbClr val="0070C0"/>
                </a:solidFill>
              </a:rPr>
              <a:t>CounterType</a:t>
            </a:r>
            <a:r>
              <a:rPr lang="en-US" b="1" dirty="0">
                <a:solidFill>
                  <a:srgbClr val="0070C0"/>
                </a:solidFill>
              </a:rPr>
              <a:t> </a:t>
            </a:r>
            <a:r>
              <a:rPr lang="en-US" b="1" dirty="0" err="1">
                <a:solidFill>
                  <a:srgbClr val="0070C0"/>
                </a:solidFill>
              </a:rPr>
              <a:t>CounterID</a:t>
            </a:r>
            <a:r>
              <a:rPr lang="en-US" b="1" dirty="0">
                <a:solidFill>
                  <a:srgbClr val="0070C0"/>
                </a:solidFill>
              </a:rPr>
              <a:t>, </a:t>
            </a:r>
            <a:r>
              <a:rPr lang="en-US" b="1" dirty="0" err="1">
                <a:solidFill>
                  <a:srgbClr val="0070C0"/>
                </a:solidFill>
              </a:rPr>
              <a:t>TickRefType</a:t>
            </a:r>
            <a:r>
              <a:rPr lang="en-US" b="1" dirty="0">
                <a:solidFill>
                  <a:srgbClr val="0070C0"/>
                </a:solidFill>
              </a:rPr>
              <a:t> Value );</a:t>
            </a:r>
          </a:p>
          <a:p>
            <a:pPr marL="514350" indent="-514350">
              <a:buFont typeface="+mj-lt"/>
              <a:buAutoNum type="arabicPeriod"/>
            </a:pPr>
            <a:r>
              <a:rPr lang="en-US" b="1" dirty="0" err="1"/>
              <a:t>GetElapsedValue</a:t>
            </a:r>
            <a:r>
              <a:rPr lang="en-US" b="1" dirty="0"/>
              <a:t>: </a:t>
            </a:r>
            <a:r>
              <a:rPr lang="en-US" dirty="0"/>
              <a:t>Gets the current count value (unit: tick) of the target counter (counter specified by parameter </a:t>
            </a:r>
            <a:r>
              <a:rPr lang="en-US" dirty="0" err="1"/>
              <a:t>CounterID</a:t>
            </a:r>
            <a:r>
              <a:rPr lang="en-US" dirty="0"/>
              <a:t>), and stores that current count value in the area specified by parameter Value. Also, the difference between the starting count value (unit: tick) specified in parameter Value and the current count value (relative count value, unit: tick) is stored in the area specified by parameter </a:t>
            </a:r>
            <a:r>
              <a:rPr lang="en-US" dirty="0" err="1"/>
              <a:t>ElapsedValue</a:t>
            </a:r>
            <a:r>
              <a:rPr lang="en-US" dirty="0"/>
              <a:t>. </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GetElapsedValue</a:t>
            </a:r>
            <a:r>
              <a:rPr lang="en-US" b="1" dirty="0">
                <a:solidFill>
                  <a:srgbClr val="0070C0"/>
                </a:solidFill>
              </a:rPr>
              <a:t> ( </a:t>
            </a:r>
            <a:r>
              <a:rPr lang="en-US" b="1" dirty="0" err="1">
                <a:solidFill>
                  <a:srgbClr val="0070C0"/>
                </a:solidFill>
              </a:rPr>
              <a:t>CounterType</a:t>
            </a:r>
            <a:r>
              <a:rPr lang="en-US" b="1" dirty="0">
                <a:solidFill>
                  <a:srgbClr val="0070C0"/>
                </a:solidFill>
              </a:rPr>
              <a:t> </a:t>
            </a:r>
            <a:r>
              <a:rPr lang="en-US" b="1" dirty="0" err="1">
                <a:solidFill>
                  <a:srgbClr val="0070C0"/>
                </a:solidFill>
              </a:rPr>
              <a:t>CounterID</a:t>
            </a:r>
            <a:r>
              <a:rPr lang="en-US" b="1" dirty="0">
                <a:solidFill>
                  <a:srgbClr val="0070C0"/>
                </a:solidFill>
              </a:rPr>
              <a:t>, </a:t>
            </a:r>
            <a:r>
              <a:rPr lang="en-US" b="1" dirty="0" err="1">
                <a:solidFill>
                  <a:srgbClr val="0070C0"/>
                </a:solidFill>
              </a:rPr>
              <a:t>TickRefType</a:t>
            </a:r>
            <a:r>
              <a:rPr lang="en-US" b="1" dirty="0">
                <a:solidFill>
                  <a:srgbClr val="0070C0"/>
                </a:solidFill>
              </a:rPr>
              <a:t> Value, </a:t>
            </a:r>
            <a:r>
              <a:rPr lang="en-US" b="1" dirty="0" err="1">
                <a:solidFill>
                  <a:srgbClr val="0070C0"/>
                </a:solidFill>
              </a:rPr>
              <a:t>TickRefType</a:t>
            </a:r>
            <a:r>
              <a:rPr lang="en-US" b="1" dirty="0">
                <a:solidFill>
                  <a:srgbClr val="0070C0"/>
                </a:solidFill>
              </a:rPr>
              <a:t> </a:t>
            </a:r>
            <a:r>
              <a:rPr lang="en-US" b="1" dirty="0" err="1">
                <a:solidFill>
                  <a:srgbClr val="0070C0"/>
                </a:solidFill>
              </a:rPr>
              <a:t>ElapsedValue</a:t>
            </a:r>
            <a:r>
              <a:rPr lang="en-US" b="1" dirty="0">
                <a:solidFill>
                  <a:srgbClr val="0070C0"/>
                </a:solidFill>
              </a:rPr>
              <a:t> );</a:t>
            </a:r>
            <a:endParaRPr lang="en-US" dirty="0">
              <a:solidFill>
                <a:srgbClr val="0070C0"/>
              </a:solidFill>
            </a:endParaRPr>
          </a:p>
          <a:p>
            <a:pPr marL="514350" indent="-514350">
              <a:buFont typeface="+mj-lt"/>
              <a:buAutoNum type="arabicPeriod"/>
            </a:pPr>
            <a:endParaRPr lang="en-US" b="1" dirty="0"/>
          </a:p>
          <a:p>
            <a:pPr marL="457200" lvl="1" indent="0">
              <a:buNone/>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84649908-BDAC-4D6D-85CE-360CFF4C2D6C}"/>
              </a:ext>
            </a:extLst>
          </p:cNvPr>
          <p:cNvPicPr>
            <a:picLocks noChangeAspect="1"/>
          </p:cNvPicPr>
          <p:nvPr/>
        </p:nvPicPr>
        <p:blipFill>
          <a:blip r:embed="rId2"/>
          <a:stretch>
            <a:fillRect/>
          </a:stretch>
        </p:blipFill>
        <p:spPr>
          <a:xfrm>
            <a:off x="838200" y="1494649"/>
            <a:ext cx="6067425" cy="1019175"/>
          </a:xfrm>
          <a:prstGeom prst="rect">
            <a:avLst/>
          </a:prstGeom>
        </p:spPr>
      </p:pic>
    </p:spTree>
    <p:extLst>
      <p:ext uri="{BB962C8B-B14F-4D97-AF65-F5344CB8AC3E}">
        <p14:creationId xmlns:p14="http://schemas.microsoft.com/office/powerpoint/2010/main" val="423407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F799-59B9-45BC-8F6A-E7C984B531A7}"/>
              </a:ext>
            </a:extLst>
          </p:cNvPr>
          <p:cNvSpPr>
            <a:spLocks noGrp="1"/>
          </p:cNvSpPr>
          <p:nvPr>
            <p:ph type="title"/>
          </p:nvPr>
        </p:nvSpPr>
        <p:spPr/>
        <p:txBody>
          <a:bodyPr/>
          <a:lstStyle/>
          <a:p>
            <a:r>
              <a:rPr lang="en-US" dirty="0"/>
              <a:t>Alarm management</a:t>
            </a:r>
          </a:p>
        </p:txBody>
      </p:sp>
      <p:sp>
        <p:nvSpPr>
          <p:cNvPr id="3" name="Content Placeholder 2">
            <a:extLst>
              <a:ext uri="{FF2B5EF4-FFF2-40B4-BE49-F238E27FC236}">
                <a16:creationId xmlns:a16="http://schemas.microsoft.com/office/drawing/2014/main" id="{7BFC69D2-25E4-4CD7-A07E-640C91037FD5}"/>
              </a:ext>
            </a:extLst>
          </p:cNvPr>
          <p:cNvSpPr>
            <a:spLocks noGrp="1"/>
          </p:cNvSpPr>
          <p:nvPr>
            <p:ph idx="1"/>
          </p:nvPr>
        </p:nvSpPr>
        <p:spPr>
          <a:xfrm>
            <a:off x="838200" y="2977115"/>
            <a:ext cx="10515600" cy="3732029"/>
          </a:xfrm>
        </p:spPr>
        <p:txBody>
          <a:bodyPr>
            <a:normAutofit fontScale="55000" lnSpcReduction="20000"/>
          </a:bodyPr>
          <a:lstStyle/>
          <a:p>
            <a:pPr marL="514350" indent="-514350">
              <a:buFont typeface="+mj-lt"/>
              <a:buAutoNum type="arabicPeriod"/>
            </a:pPr>
            <a:r>
              <a:rPr lang="en-US" b="1" dirty="0" err="1"/>
              <a:t>GetAlarmBase</a:t>
            </a:r>
            <a:r>
              <a:rPr lang="en-US" dirty="0"/>
              <a:t>: Gets the alarm base information (Maximum count value "</a:t>
            </a:r>
            <a:r>
              <a:rPr lang="en-US" dirty="0" err="1"/>
              <a:t>OsCounterMaxAllowedValue</a:t>
            </a:r>
            <a:r>
              <a:rPr lang="en-US" dirty="0"/>
              <a:t>", Minimum cycle value "</a:t>
            </a:r>
            <a:r>
              <a:rPr lang="en-US" dirty="0" err="1"/>
              <a:t>OsCounterMinCycle</a:t>
            </a:r>
            <a:r>
              <a:rPr lang="en-US" dirty="0"/>
              <a:t>", and Basic count value "</a:t>
            </a:r>
            <a:r>
              <a:rPr lang="en-US" dirty="0" err="1"/>
              <a:t>OsCounterTicksPerBase</a:t>
            </a:r>
            <a:r>
              <a:rPr lang="en-US" dirty="0"/>
              <a:t>" of the counter associated with the target alarm) for the target alarm (alarm specified in parameter </a:t>
            </a:r>
            <a:r>
              <a:rPr lang="en-US" dirty="0" err="1"/>
              <a:t>AlarmID</a:t>
            </a:r>
            <a:r>
              <a:rPr lang="en-US" dirty="0"/>
              <a:t>), and stores it in the area specified by parameter Info. </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GetAlarmBase</a:t>
            </a:r>
            <a:r>
              <a:rPr lang="en-US" b="1" dirty="0">
                <a:solidFill>
                  <a:srgbClr val="0070C0"/>
                </a:solidFill>
              </a:rPr>
              <a:t> ( </a:t>
            </a:r>
            <a:r>
              <a:rPr lang="en-US" b="1" dirty="0" err="1">
                <a:solidFill>
                  <a:srgbClr val="0070C0"/>
                </a:solidFill>
              </a:rPr>
              <a:t>AlarmType</a:t>
            </a:r>
            <a:r>
              <a:rPr lang="en-US" b="1" dirty="0">
                <a:solidFill>
                  <a:srgbClr val="0070C0"/>
                </a:solidFill>
              </a:rPr>
              <a:t> </a:t>
            </a:r>
            <a:r>
              <a:rPr lang="en-US" b="1" dirty="0" err="1">
                <a:solidFill>
                  <a:srgbClr val="0070C0"/>
                </a:solidFill>
              </a:rPr>
              <a:t>AlarmID</a:t>
            </a:r>
            <a:r>
              <a:rPr lang="en-US" b="1" dirty="0">
                <a:solidFill>
                  <a:srgbClr val="0070C0"/>
                </a:solidFill>
              </a:rPr>
              <a:t>, </a:t>
            </a:r>
            <a:r>
              <a:rPr lang="en-US" b="1" dirty="0" err="1">
                <a:solidFill>
                  <a:srgbClr val="0070C0"/>
                </a:solidFill>
              </a:rPr>
              <a:t>AlarmBaseRefType</a:t>
            </a:r>
            <a:r>
              <a:rPr lang="en-US" b="1" dirty="0">
                <a:solidFill>
                  <a:srgbClr val="0070C0"/>
                </a:solidFill>
              </a:rPr>
              <a:t> Info );</a:t>
            </a:r>
          </a:p>
          <a:p>
            <a:pPr marL="514350" indent="-514350">
              <a:buFont typeface="+mj-lt"/>
              <a:buAutoNum type="arabicPeriod"/>
            </a:pPr>
            <a:r>
              <a:rPr lang="en-US" b="1" dirty="0" err="1"/>
              <a:t>GetAlarm</a:t>
            </a:r>
            <a:r>
              <a:rPr lang="en-US" dirty="0"/>
              <a:t>: Gets the remainder count value (unit: tick) until expiry conditions of the target alarm (alarm specified in parameter </a:t>
            </a:r>
            <a:r>
              <a:rPr lang="en-US" dirty="0" err="1"/>
              <a:t>AlarmID</a:t>
            </a:r>
            <a:r>
              <a:rPr lang="en-US" dirty="0"/>
              <a:t>) are met, and stores it in the area specified by parameter Tick</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GetAlarm</a:t>
            </a:r>
            <a:r>
              <a:rPr lang="en-US" b="1" dirty="0">
                <a:solidFill>
                  <a:srgbClr val="0070C0"/>
                </a:solidFill>
              </a:rPr>
              <a:t> ( </a:t>
            </a:r>
            <a:r>
              <a:rPr lang="en-US" b="1" dirty="0" err="1">
                <a:solidFill>
                  <a:srgbClr val="0070C0"/>
                </a:solidFill>
              </a:rPr>
              <a:t>AlarmType</a:t>
            </a:r>
            <a:r>
              <a:rPr lang="en-US" b="1" dirty="0">
                <a:solidFill>
                  <a:srgbClr val="0070C0"/>
                </a:solidFill>
              </a:rPr>
              <a:t> </a:t>
            </a:r>
            <a:r>
              <a:rPr lang="en-US" b="1" dirty="0" err="1">
                <a:solidFill>
                  <a:srgbClr val="0070C0"/>
                </a:solidFill>
              </a:rPr>
              <a:t>AlarmID</a:t>
            </a:r>
            <a:r>
              <a:rPr lang="en-US" b="1" dirty="0">
                <a:solidFill>
                  <a:srgbClr val="0070C0"/>
                </a:solidFill>
              </a:rPr>
              <a:t>, </a:t>
            </a:r>
            <a:r>
              <a:rPr lang="en-US" b="1" dirty="0" err="1">
                <a:solidFill>
                  <a:srgbClr val="0070C0"/>
                </a:solidFill>
              </a:rPr>
              <a:t>TickRefType</a:t>
            </a:r>
            <a:r>
              <a:rPr lang="en-US" b="1" dirty="0">
                <a:solidFill>
                  <a:srgbClr val="0070C0"/>
                </a:solidFill>
              </a:rPr>
              <a:t> Tick );</a:t>
            </a:r>
          </a:p>
          <a:p>
            <a:pPr marL="514350" indent="-514350">
              <a:buFont typeface="+mj-lt"/>
              <a:buAutoNum type="arabicPeriod"/>
            </a:pPr>
            <a:r>
              <a:rPr lang="en-US" b="1" dirty="0" err="1"/>
              <a:t>SetRelAlarm</a:t>
            </a:r>
            <a:r>
              <a:rPr lang="en-US" b="1" dirty="0"/>
              <a:t>: </a:t>
            </a:r>
            <a:r>
              <a:rPr lang="en-US" dirty="0"/>
              <a:t>Sets the expiry conditions specified by parameters increment and cycle in the target alarm (alarm specified in parameter </a:t>
            </a:r>
            <a:r>
              <a:rPr lang="en-US" dirty="0" err="1"/>
              <a:t>AlarmID</a:t>
            </a:r>
            <a:r>
              <a:rPr lang="en-US" dirty="0"/>
              <a:t>) and switches the target alarm from the inactive state to the active state. </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SetRelAlarm</a:t>
            </a:r>
            <a:r>
              <a:rPr lang="en-US" b="1" dirty="0">
                <a:solidFill>
                  <a:srgbClr val="0070C0"/>
                </a:solidFill>
              </a:rPr>
              <a:t> ( </a:t>
            </a:r>
            <a:r>
              <a:rPr lang="en-US" b="1" dirty="0" err="1">
                <a:solidFill>
                  <a:srgbClr val="0070C0"/>
                </a:solidFill>
              </a:rPr>
              <a:t>AlarmType</a:t>
            </a:r>
            <a:r>
              <a:rPr lang="en-US" b="1" dirty="0">
                <a:solidFill>
                  <a:srgbClr val="0070C0"/>
                </a:solidFill>
              </a:rPr>
              <a:t> </a:t>
            </a:r>
            <a:r>
              <a:rPr lang="en-US" b="1" dirty="0" err="1">
                <a:solidFill>
                  <a:srgbClr val="0070C0"/>
                </a:solidFill>
              </a:rPr>
              <a:t>AlarmID</a:t>
            </a:r>
            <a:r>
              <a:rPr lang="en-US" b="1" dirty="0">
                <a:solidFill>
                  <a:srgbClr val="0070C0"/>
                </a:solidFill>
              </a:rPr>
              <a:t>, </a:t>
            </a:r>
            <a:r>
              <a:rPr lang="en-US" b="1" dirty="0" err="1">
                <a:solidFill>
                  <a:srgbClr val="0070C0"/>
                </a:solidFill>
              </a:rPr>
              <a:t>TickType</a:t>
            </a:r>
            <a:r>
              <a:rPr lang="en-US" b="1" dirty="0">
                <a:solidFill>
                  <a:srgbClr val="0070C0"/>
                </a:solidFill>
              </a:rPr>
              <a:t> increment, </a:t>
            </a:r>
            <a:r>
              <a:rPr lang="en-US" b="1" dirty="0" err="1">
                <a:solidFill>
                  <a:srgbClr val="0070C0"/>
                </a:solidFill>
              </a:rPr>
              <a:t>TickType</a:t>
            </a:r>
            <a:r>
              <a:rPr lang="en-US" b="1" dirty="0">
                <a:solidFill>
                  <a:srgbClr val="0070C0"/>
                </a:solidFill>
              </a:rPr>
              <a:t> cycle );</a:t>
            </a:r>
          </a:p>
          <a:p>
            <a:pPr marL="514350" indent="-514350">
              <a:buFont typeface="+mj-lt"/>
              <a:buAutoNum type="arabicPeriod"/>
            </a:pPr>
            <a:r>
              <a:rPr lang="en-US" b="1" dirty="0" err="1"/>
              <a:t>SetAbsAlarm</a:t>
            </a:r>
            <a:r>
              <a:rPr lang="en-US" b="1" dirty="0"/>
              <a:t>: </a:t>
            </a:r>
            <a:r>
              <a:rPr lang="en-US" dirty="0"/>
              <a:t>Sets the expiry conditions specified by parameters start and cycle in the target alarm (alarm specified in parameter </a:t>
            </a:r>
            <a:r>
              <a:rPr lang="en-US" dirty="0" err="1"/>
              <a:t>AlarmID</a:t>
            </a:r>
            <a:r>
              <a:rPr lang="en-US" dirty="0"/>
              <a:t>) and switches the target alarm from the inactive state to the active state</a:t>
            </a:r>
          </a:p>
          <a:p>
            <a:pPr marL="457200" lvl="1" indent="0">
              <a:buNone/>
            </a:pPr>
            <a:r>
              <a:rPr lang="en-US" b="1" dirty="0" err="1">
                <a:solidFill>
                  <a:srgbClr val="0070C0"/>
                </a:solidFill>
              </a:rPr>
              <a:t>StatusType</a:t>
            </a:r>
            <a:r>
              <a:rPr lang="en-US" b="1" dirty="0">
                <a:solidFill>
                  <a:srgbClr val="0070C0"/>
                </a:solidFill>
              </a:rPr>
              <a:t> </a:t>
            </a:r>
            <a:r>
              <a:rPr lang="en-US" b="1" dirty="0" err="1">
                <a:solidFill>
                  <a:srgbClr val="0070C0"/>
                </a:solidFill>
              </a:rPr>
              <a:t>SetAbsAlarm</a:t>
            </a:r>
            <a:r>
              <a:rPr lang="en-US" b="1" dirty="0">
                <a:solidFill>
                  <a:srgbClr val="0070C0"/>
                </a:solidFill>
              </a:rPr>
              <a:t> ( </a:t>
            </a:r>
            <a:r>
              <a:rPr lang="en-US" b="1" dirty="0" err="1">
                <a:solidFill>
                  <a:srgbClr val="0070C0"/>
                </a:solidFill>
              </a:rPr>
              <a:t>AlarmType</a:t>
            </a:r>
            <a:r>
              <a:rPr lang="en-US" b="1" dirty="0">
                <a:solidFill>
                  <a:srgbClr val="0070C0"/>
                </a:solidFill>
              </a:rPr>
              <a:t> </a:t>
            </a:r>
            <a:r>
              <a:rPr lang="en-US" b="1" dirty="0" err="1">
                <a:solidFill>
                  <a:srgbClr val="0070C0"/>
                </a:solidFill>
              </a:rPr>
              <a:t>AlarmID</a:t>
            </a:r>
            <a:r>
              <a:rPr lang="en-US" b="1" dirty="0">
                <a:solidFill>
                  <a:srgbClr val="0070C0"/>
                </a:solidFill>
              </a:rPr>
              <a:t>, </a:t>
            </a:r>
            <a:r>
              <a:rPr lang="en-US" b="1" dirty="0" err="1">
                <a:solidFill>
                  <a:srgbClr val="0070C0"/>
                </a:solidFill>
              </a:rPr>
              <a:t>TickType</a:t>
            </a:r>
            <a:r>
              <a:rPr lang="en-US" b="1" dirty="0">
                <a:solidFill>
                  <a:srgbClr val="0070C0"/>
                </a:solidFill>
              </a:rPr>
              <a:t> start, </a:t>
            </a:r>
            <a:r>
              <a:rPr lang="en-US" b="1" dirty="0" err="1">
                <a:solidFill>
                  <a:srgbClr val="0070C0"/>
                </a:solidFill>
              </a:rPr>
              <a:t>TickType</a:t>
            </a:r>
            <a:r>
              <a:rPr lang="en-US" b="1" dirty="0">
                <a:solidFill>
                  <a:srgbClr val="0070C0"/>
                </a:solidFill>
              </a:rPr>
              <a:t> cycle );</a:t>
            </a:r>
          </a:p>
          <a:p>
            <a:pPr marL="514350" indent="-514350">
              <a:buFont typeface="+mj-lt"/>
              <a:buAutoNum type="arabicPeriod"/>
            </a:pPr>
            <a:r>
              <a:rPr lang="en-US" b="1" dirty="0" err="1"/>
              <a:t>CancelAlarm</a:t>
            </a:r>
            <a:r>
              <a:rPr lang="en-US" b="1" dirty="0"/>
              <a:t>: </a:t>
            </a:r>
            <a:r>
              <a:rPr lang="en-US" dirty="0"/>
              <a:t>Shifts the target alarm (alarm specified in parameter </a:t>
            </a:r>
            <a:r>
              <a:rPr lang="en-US" dirty="0" err="1"/>
              <a:t>AlarmID</a:t>
            </a:r>
            <a:r>
              <a:rPr lang="en-US" dirty="0"/>
              <a:t>) from the active state to the inactive state.</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CancelAlarm</a:t>
            </a:r>
            <a:r>
              <a:rPr lang="en-US" b="1" dirty="0">
                <a:solidFill>
                  <a:schemeClr val="accent1"/>
                </a:solidFill>
              </a:rPr>
              <a:t> ( </a:t>
            </a:r>
            <a:r>
              <a:rPr lang="en-US" b="1" dirty="0" err="1">
                <a:solidFill>
                  <a:schemeClr val="accent1"/>
                </a:solidFill>
              </a:rPr>
              <a:t>AlarmType</a:t>
            </a:r>
            <a:r>
              <a:rPr lang="en-US" b="1" dirty="0">
                <a:solidFill>
                  <a:schemeClr val="accent1"/>
                </a:solidFill>
              </a:rPr>
              <a:t> </a:t>
            </a:r>
            <a:r>
              <a:rPr lang="en-US" b="1" dirty="0" err="1">
                <a:solidFill>
                  <a:schemeClr val="accent1"/>
                </a:solidFill>
              </a:rPr>
              <a:t>AlarmID</a:t>
            </a:r>
            <a:r>
              <a:rPr lang="en-US" b="1" dirty="0">
                <a:solidFill>
                  <a:schemeClr val="accent1"/>
                </a:solidFill>
              </a:rPr>
              <a:t> );</a:t>
            </a:r>
            <a:endParaRPr lang="en-US" b="1" dirty="0">
              <a:solidFill>
                <a:srgbClr val="0070C0"/>
              </a:solidFill>
            </a:endParaRPr>
          </a:p>
          <a:p>
            <a:pPr marL="457200" lvl="1" indent="0">
              <a:buNone/>
            </a:pPr>
            <a:endParaRPr lang="en-US" dirty="0"/>
          </a:p>
          <a:p>
            <a:pPr marL="514350" indent="-514350">
              <a:buFont typeface="+mj-lt"/>
              <a:buAutoNum type="arabicPeriod"/>
            </a:pPr>
            <a:endParaRPr lang="en-US" b="1" dirty="0"/>
          </a:p>
          <a:p>
            <a:pPr marL="457200" lvl="1" indent="0">
              <a:buNone/>
            </a:pPr>
            <a:endParaRPr lang="en-US" dirty="0"/>
          </a:p>
          <a:p>
            <a:pPr marL="514350" indent="-514350">
              <a:buFont typeface="+mj-lt"/>
              <a:buAutoNum type="arabicPeriod"/>
            </a:pPr>
            <a:endParaRPr lang="en-US" b="1" dirty="0"/>
          </a:p>
          <a:p>
            <a:pPr marL="457200" lvl="1" indent="0">
              <a:buNone/>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941F9611-B17C-40A1-AD66-A80F0AD7BB63}"/>
              </a:ext>
            </a:extLst>
          </p:cNvPr>
          <p:cNvPicPr>
            <a:picLocks noChangeAspect="1"/>
          </p:cNvPicPr>
          <p:nvPr/>
        </p:nvPicPr>
        <p:blipFill>
          <a:blip r:embed="rId2"/>
          <a:stretch>
            <a:fillRect/>
          </a:stretch>
        </p:blipFill>
        <p:spPr>
          <a:xfrm>
            <a:off x="838200" y="1472165"/>
            <a:ext cx="6076950" cy="1504950"/>
          </a:xfrm>
          <a:prstGeom prst="rect">
            <a:avLst/>
          </a:prstGeom>
        </p:spPr>
      </p:pic>
    </p:spTree>
    <p:extLst>
      <p:ext uri="{BB962C8B-B14F-4D97-AF65-F5344CB8AC3E}">
        <p14:creationId xmlns:p14="http://schemas.microsoft.com/office/powerpoint/2010/main" val="4197774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0C50-C1F2-4E4E-BE8D-187CC249B166}"/>
              </a:ext>
            </a:extLst>
          </p:cNvPr>
          <p:cNvSpPr>
            <a:spLocks noGrp="1"/>
          </p:cNvSpPr>
          <p:nvPr>
            <p:ph type="title"/>
          </p:nvPr>
        </p:nvSpPr>
        <p:spPr/>
        <p:txBody>
          <a:bodyPr/>
          <a:lstStyle/>
          <a:p>
            <a:r>
              <a:rPr lang="en-US" dirty="0"/>
              <a:t>Schedule table management</a:t>
            </a:r>
          </a:p>
        </p:txBody>
      </p:sp>
      <p:sp>
        <p:nvSpPr>
          <p:cNvPr id="3" name="Content Placeholder 2">
            <a:extLst>
              <a:ext uri="{FF2B5EF4-FFF2-40B4-BE49-F238E27FC236}">
                <a16:creationId xmlns:a16="http://schemas.microsoft.com/office/drawing/2014/main" id="{88CD74BE-3F52-4EC6-9B89-F06180DE0F56}"/>
              </a:ext>
            </a:extLst>
          </p:cNvPr>
          <p:cNvSpPr>
            <a:spLocks noGrp="1"/>
          </p:cNvSpPr>
          <p:nvPr>
            <p:ph idx="1"/>
          </p:nvPr>
        </p:nvSpPr>
        <p:spPr>
          <a:xfrm>
            <a:off x="838200" y="2832249"/>
            <a:ext cx="10515600" cy="3930058"/>
          </a:xfrm>
        </p:spPr>
        <p:txBody>
          <a:bodyPr>
            <a:normAutofit fontScale="62500" lnSpcReduction="20000"/>
          </a:bodyPr>
          <a:lstStyle/>
          <a:p>
            <a:pPr marL="514350" indent="-514350">
              <a:buFont typeface="+mj-lt"/>
              <a:buAutoNum type="arabicPeriod"/>
            </a:pPr>
            <a:r>
              <a:rPr lang="en-US" b="1" dirty="0" err="1"/>
              <a:t>StartScheduleTableRel</a:t>
            </a:r>
            <a:r>
              <a:rPr lang="en-US" dirty="0"/>
              <a:t>: Shifts the target schedule table (the relative schedule table specified in parameter </a:t>
            </a:r>
            <a:r>
              <a:rPr lang="en-US" dirty="0" err="1"/>
              <a:t>ScheduleTableID</a:t>
            </a:r>
            <a:r>
              <a:rPr lang="en-US" dirty="0"/>
              <a:t>) from STOPPED state to RUNNING state. </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StartScheduleTableRel</a:t>
            </a:r>
            <a:r>
              <a:rPr lang="en-US" b="1" dirty="0">
                <a:solidFill>
                  <a:schemeClr val="accent1"/>
                </a:solidFill>
              </a:rPr>
              <a:t> ( </a:t>
            </a:r>
            <a:r>
              <a:rPr lang="en-US" b="1" dirty="0" err="1">
                <a:solidFill>
                  <a:schemeClr val="accent1"/>
                </a:solidFill>
              </a:rPr>
              <a:t>ScheduleTableType</a:t>
            </a:r>
            <a:r>
              <a:rPr lang="en-US" b="1" dirty="0">
                <a:solidFill>
                  <a:schemeClr val="accent1"/>
                </a:solidFill>
              </a:rPr>
              <a:t> </a:t>
            </a:r>
            <a:r>
              <a:rPr lang="en-US" b="1" dirty="0" err="1">
                <a:solidFill>
                  <a:schemeClr val="accent1"/>
                </a:solidFill>
              </a:rPr>
              <a:t>ScheduleTableID</a:t>
            </a:r>
            <a:r>
              <a:rPr lang="en-US" b="1" dirty="0">
                <a:solidFill>
                  <a:schemeClr val="accent1"/>
                </a:solidFill>
              </a:rPr>
              <a:t>, </a:t>
            </a:r>
            <a:r>
              <a:rPr lang="en-US" b="1" dirty="0" err="1">
                <a:solidFill>
                  <a:schemeClr val="accent1"/>
                </a:solidFill>
              </a:rPr>
              <a:t>TickType</a:t>
            </a:r>
            <a:r>
              <a:rPr lang="en-US" b="1" dirty="0">
                <a:solidFill>
                  <a:schemeClr val="accent1"/>
                </a:solidFill>
              </a:rPr>
              <a:t> Offset );</a:t>
            </a:r>
          </a:p>
          <a:p>
            <a:pPr marL="514350" indent="-514350">
              <a:buFont typeface="+mj-lt"/>
              <a:buAutoNum type="arabicPeriod"/>
            </a:pPr>
            <a:r>
              <a:rPr lang="en-US" b="1" dirty="0" err="1"/>
              <a:t>StartScheduleTableAbs</a:t>
            </a:r>
            <a:r>
              <a:rPr lang="en-US" dirty="0"/>
              <a:t>: Shifts the target schedule table (the absolute schedule table specified in parameter </a:t>
            </a:r>
            <a:r>
              <a:rPr lang="en-US" dirty="0" err="1"/>
              <a:t>ScheduleTableID</a:t>
            </a:r>
            <a:r>
              <a:rPr lang="en-US" dirty="0"/>
              <a:t>) from STOPPED state to RUNNING state</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StartScheduleTableAbs</a:t>
            </a:r>
            <a:r>
              <a:rPr lang="en-US" b="1" dirty="0">
                <a:solidFill>
                  <a:schemeClr val="accent1"/>
                </a:solidFill>
              </a:rPr>
              <a:t> ( </a:t>
            </a:r>
            <a:r>
              <a:rPr lang="en-US" b="1" dirty="0" err="1">
                <a:solidFill>
                  <a:schemeClr val="accent1"/>
                </a:solidFill>
              </a:rPr>
              <a:t>ScheduleTableType</a:t>
            </a:r>
            <a:r>
              <a:rPr lang="en-US" b="1" dirty="0">
                <a:solidFill>
                  <a:schemeClr val="accent1"/>
                </a:solidFill>
              </a:rPr>
              <a:t> </a:t>
            </a:r>
            <a:r>
              <a:rPr lang="en-US" b="1" dirty="0" err="1">
                <a:solidFill>
                  <a:schemeClr val="accent1"/>
                </a:solidFill>
              </a:rPr>
              <a:t>ScheduleTableID</a:t>
            </a:r>
            <a:r>
              <a:rPr lang="en-US" b="1" dirty="0">
                <a:solidFill>
                  <a:schemeClr val="accent1"/>
                </a:solidFill>
              </a:rPr>
              <a:t>, </a:t>
            </a:r>
            <a:r>
              <a:rPr lang="en-US" b="1" dirty="0" err="1">
                <a:solidFill>
                  <a:schemeClr val="accent1"/>
                </a:solidFill>
              </a:rPr>
              <a:t>TickType</a:t>
            </a:r>
            <a:r>
              <a:rPr lang="en-US" b="1" dirty="0">
                <a:solidFill>
                  <a:schemeClr val="accent1"/>
                </a:solidFill>
              </a:rPr>
              <a:t> Start );</a:t>
            </a:r>
          </a:p>
          <a:p>
            <a:pPr marL="514350" indent="-514350">
              <a:buFont typeface="+mj-lt"/>
              <a:buAutoNum type="arabicPeriod"/>
            </a:pPr>
            <a:r>
              <a:rPr lang="en-US" b="1" dirty="0" err="1"/>
              <a:t>StopScheduleTable</a:t>
            </a:r>
            <a:r>
              <a:rPr lang="en-US" dirty="0"/>
              <a:t>: Shifts the target schedule table (the schedule table specified in parameter </a:t>
            </a:r>
            <a:r>
              <a:rPr lang="en-US" dirty="0" err="1"/>
              <a:t>ScheduleTableID</a:t>
            </a:r>
            <a:r>
              <a:rPr lang="en-US" dirty="0"/>
              <a:t>) from RUNNING state or NEXT state to STOPPED state. </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StopScheduleTable</a:t>
            </a:r>
            <a:r>
              <a:rPr lang="en-US" b="1" dirty="0">
                <a:solidFill>
                  <a:schemeClr val="accent1"/>
                </a:solidFill>
              </a:rPr>
              <a:t> ( </a:t>
            </a:r>
            <a:r>
              <a:rPr lang="en-US" b="1" dirty="0" err="1">
                <a:solidFill>
                  <a:schemeClr val="accent1"/>
                </a:solidFill>
              </a:rPr>
              <a:t>ScheduleTableType</a:t>
            </a:r>
            <a:r>
              <a:rPr lang="en-US" b="1" dirty="0">
                <a:solidFill>
                  <a:schemeClr val="accent1"/>
                </a:solidFill>
              </a:rPr>
              <a:t> </a:t>
            </a:r>
            <a:r>
              <a:rPr lang="en-US" b="1" dirty="0" err="1">
                <a:solidFill>
                  <a:schemeClr val="accent1"/>
                </a:solidFill>
              </a:rPr>
              <a:t>ScheduleTableID</a:t>
            </a:r>
            <a:r>
              <a:rPr lang="en-US" b="1" dirty="0">
                <a:solidFill>
                  <a:schemeClr val="accent1"/>
                </a:solidFill>
              </a:rPr>
              <a:t> );</a:t>
            </a:r>
          </a:p>
          <a:p>
            <a:pPr marL="514350" indent="-514350">
              <a:buFont typeface="+mj-lt"/>
              <a:buAutoNum type="arabicPeriod"/>
            </a:pPr>
            <a:r>
              <a:rPr lang="en-US" b="1" dirty="0" err="1"/>
              <a:t>NextScheduleTable</a:t>
            </a:r>
            <a:r>
              <a:rPr lang="en-US" dirty="0"/>
              <a:t>: Switches from the schedule table specified by parameter </a:t>
            </a:r>
            <a:r>
              <a:rPr lang="en-US" dirty="0" err="1"/>
              <a:t>ScheduleTableID_From</a:t>
            </a:r>
            <a:r>
              <a:rPr lang="en-US" dirty="0"/>
              <a:t> to the schedule table specified by parameter </a:t>
            </a:r>
            <a:r>
              <a:rPr lang="en-US" dirty="0" err="1"/>
              <a:t>ScheduleTableID_To</a:t>
            </a:r>
            <a:r>
              <a:rPr lang="en-US" dirty="0"/>
              <a:t>. </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NextScheduleTable</a:t>
            </a:r>
            <a:r>
              <a:rPr lang="en-US" b="1" dirty="0">
                <a:solidFill>
                  <a:schemeClr val="accent1"/>
                </a:solidFill>
              </a:rPr>
              <a:t> ( </a:t>
            </a:r>
            <a:r>
              <a:rPr lang="en-US" b="1" dirty="0" err="1">
                <a:solidFill>
                  <a:schemeClr val="accent1"/>
                </a:solidFill>
              </a:rPr>
              <a:t>ScheduleTableType</a:t>
            </a:r>
            <a:r>
              <a:rPr lang="en-US" b="1" dirty="0">
                <a:solidFill>
                  <a:schemeClr val="accent1"/>
                </a:solidFill>
              </a:rPr>
              <a:t> </a:t>
            </a:r>
            <a:r>
              <a:rPr lang="en-US" b="1" dirty="0" err="1">
                <a:solidFill>
                  <a:schemeClr val="accent1"/>
                </a:solidFill>
              </a:rPr>
              <a:t>ScheduleTableID_From</a:t>
            </a:r>
            <a:r>
              <a:rPr lang="en-US" b="1" dirty="0">
                <a:solidFill>
                  <a:schemeClr val="accent1"/>
                </a:solidFill>
              </a:rPr>
              <a:t>, </a:t>
            </a:r>
            <a:r>
              <a:rPr lang="en-US" b="1" dirty="0" err="1">
                <a:solidFill>
                  <a:schemeClr val="accent1"/>
                </a:solidFill>
              </a:rPr>
              <a:t>ScheduleTableType</a:t>
            </a:r>
            <a:r>
              <a:rPr lang="en-US" b="1" dirty="0">
                <a:solidFill>
                  <a:schemeClr val="accent1"/>
                </a:solidFill>
              </a:rPr>
              <a:t> </a:t>
            </a:r>
            <a:r>
              <a:rPr lang="en-US" b="1" dirty="0" err="1">
                <a:solidFill>
                  <a:schemeClr val="accent1"/>
                </a:solidFill>
              </a:rPr>
              <a:t>ScheduleTableID_To</a:t>
            </a:r>
            <a:r>
              <a:rPr lang="en-US" b="1" dirty="0">
                <a:solidFill>
                  <a:schemeClr val="accent1"/>
                </a:solidFill>
              </a:rPr>
              <a:t> );</a:t>
            </a:r>
          </a:p>
          <a:p>
            <a:pPr marL="514350" indent="-514350">
              <a:buFont typeface="+mj-lt"/>
              <a:buAutoNum type="arabicPeriod"/>
            </a:pPr>
            <a:r>
              <a:rPr lang="en-US" b="1" dirty="0" err="1"/>
              <a:t>GetScheduleTableStatus</a:t>
            </a:r>
            <a:r>
              <a:rPr lang="en-US" dirty="0"/>
              <a:t>: Gets the current state of the target schedule table (the schedule table specified in parameter </a:t>
            </a:r>
            <a:r>
              <a:rPr lang="en-US" dirty="0" err="1"/>
              <a:t>ScheduleTableID</a:t>
            </a:r>
            <a:r>
              <a:rPr lang="en-US" dirty="0"/>
              <a:t>), and stores it in the area specified in parameter </a:t>
            </a:r>
            <a:r>
              <a:rPr lang="en-US" dirty="0" err="1"/>
              <a:t>ScheduleStatus</a:t>
            </a:r>
            <a:r>
              <a:rPr lang="en-US" dirty="0"/>
              <a:t>.</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GetScheduleTableStatus</a:t>
            </a:r>
            <a:r>
              <a:rPr lang="en-US" b="1" dirty="0">
                <a:solidFill>
                  <a:schemeClr val="accent1"/>
                </a:solidFill>
              </a:rPr>
              <a:t> ( </a:t>
            </a:r>
            <a:r>
              <a:rPr lang="en-US" b="1" dirty="0" err="1">
                <a:solidFill>
                  <a:schemeClr val="accent1"/>
                </a:solidFill>
              </a:rPr>
              <a:t>ScheduleTableType</a:t>
            </a:r>
            <a:r>
              <a:rPr lang="en-US" b="1" dirty="0">
                <a:solidFill>
                  <a:schemeClr val="accent1"/>
                </a:solidFill>
              </a:rPr>
              <a:t> </a:t>
            </a:r>
            <a:r>
              <a:rPr lang="en-US" b="1" dirty="0" err="1">
                <a:solidFill>
                  <a:schemeClr val="accent1"/>
                </a:solidFill>
              </a:rPr>
              <a:t>ScheduleTableID</a:t>
            </a:r>
            <a:r>
              <a:rPr lang="en-US" b="1" dirty="0">
                <a:solidFill>
                  <a:schemeClr val="accent1"/>
                </a:solidFill>
              </a:rPr>
              <a:t>, </a:t>
            </a:r>
            <a:r>
              <a:rPr lang="en-US" b="1" dirty="0" err="1">
                <a:solidFill>
                  <a:schemeClr val="accent1"/>
                </a:solidFill>
              </a:rPr>
              <a:t>ScheduleTableStatusRefType</a:t>
            </a:r>
            <a:r>
              <a:rPr lang="en-US" b="1" dirty="0">
                <a:solidFill>
                  <a:schemeClr val="accent1"/>
                </a:solidFill>
              </a:rPr>
              <a:t> </a:t>
            </a:r>
            <a:r>
              <a:rPr lang="en-US" b="1" dirty="0" err="1">
                <a:solidFill>
                  <a:schemeClr val="accent1"/>
                </a:solidFill>
              </a:rPr>
              <a:t>ScheduleStatus</a:t>
            </a:r>
            <a:r>
              <a:rPr lang="en-US" b="1" dirty="0">
                <a:solidFill>
                  <a:schemeClr val="accent1"/>
                </a:solidFill>
              </a:rPr>
              <a:t> );</a:t>
            </a:r>
          </a:p>
          <a:p>
            <a:pPr marL="457200" lvl="1" indent="0">
              <a:buNone/>
            </a:pPr>
            <a:endParaRPr lang="en-US" dirty="0"/>
          </a:p>
          <a:p>
            <a:pPr marL="514350" indent="-514350">
              <a:buFont typeface="+mj-lt"/>
              <a:buAutoNum type="arabicPeriod"/>
            </a:pPr>
            <a:endParaRPr lang="en-US" dirty="0"/>
          </a:p>
          <a:p>
            <a:pPr marL="457200" lvl="1" indent="0">
              <a:buNone/>
            </a:pPr>
            <a:endParaRPr lang="en-US" dirty="0"/>
          </a:p>
          <a:p>
            <a:pPr marL="514350" indent="-514350">
              <a:buFont typeface="+mj-lt"/>
              <a:buAutoNum type="arabicPeriod"/>
            </a:pPr>
            <a:endParaRPr lang="en-US" dirty="0"/>
          </a:p>
          <a:p>
            <a:pPr marL="457200" lvl="1"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1A633898-261A-4AFE-823E-15B034CFEEF5}"/>
              </a:ext>
            </a:extLst>
          </p:cNvPr>
          <p:cNvPicPr>
            <a:picLocks noChangeAspect="1"/>
          </p:cNvPicPr>
          <p:nvPr/>
        </p:nvPicPr>
        <p:blipFill>
          <a:blip r:embed="rId2"/>
          <a:stretch>
            <a:fillRect/>
          </a:stretch>
        </p:blipFill>
        <p:spPr>
          <a:xfrm>
            <a:off x="838200" y="1346348"/>
            <a:ext cx="6048375" cy="1485900"/>
          </a:xfrm>
          <a:prstGeom prst="rect">
            <a:avLst/>
          </a:prstGeom>
        </p:spPr>
      </p:pic>
    </p:spTree>
    <p:extLst>
      <p:ext uri="{BB962C8B-B14F-4D97-AF65-F5344CB8AC3E}">
        <p14:creationId xmlns:p14="http://schemas.microsoft.com/office/powerpoint/2010/main" val="108415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40C0-CBFF-4FF1-8A47-DED53DF19993}"/>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89F7E22F-4EF8-4E28-AAB8-E36032CFB2A1}"/>
              </a:ext>
            </a:extLst>
          </p:cNvPr>
          <p:cNvSpPr>
            <a:spLocks noGrp="1"/>
          </p:cNvSpPr>
          <p:nvPr>
            <p:ph idx="1"/>
          </p:nvPr>
        </p:nvSpPr>
        <p:spPr/>
        <p:txBody>
          <a:bodyPr/>
          <a:lstStyle/>
          <a:p>
            <a:pPr>
              <a:buFontTx/>
              <a:buChar char="-"/>
            </a:pPr>
            <a:r>
              <a:rPr lang="en-US" dirty="0"/>
              <a:t>Tasks are processing routines that are not executed unless the state is manipulated using a system service, or if conditions defined in a CF file are met. </a:t>
            </a:r>
          </a:p>
          <a:p>
            <a:pPr>
              <a:buFontTx/>
              <a:buChar char="-"/>
            </a:pPr>
            <a:r>
              <a:rPr lang="en-US" dirty="0"/>
              <a:t>The basic form for coding a task in the C language is shown below.</a:t>
            </a:r>
          </a:p>
          <a:p>
            <a:pPr marL="0" indent="0">
              <a:buNone/>
            </a:pPr>
            <a:endParaRPr lang="en-US" dirty="0"/>
          </a:p>
          <a:p>
            <a:pPr marL="0" indent="0">
              <a:buNone/>
            </a:pPr>
            <a:r>
              <a:rPr lang="en-US" dirty="0"/>
              <a:t>	TASK ( </a:t>
            </a:r>
            <a:r>
              <a:rPr lang="en-US" dirty="0" err="1"/>
              <a:t>OsTask</a:t>
            </a:r>
            <a:r>
              <a:rPr lang="en-US" dirty="0"/>
              <a:t> ) {    </a:t>
            </a:r>
          </a:p>
          <a:p>
            <a:pPr marL="0" indent="0">
              <a:buNone/>
            </a:pPr>
            <a:r>
              <a:rPr lang="en-US" dirty="0"/>
              <a:t>		..................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541676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69B4-36F3-4D20-8F62-0B47C0F8D696}"/>
              </a:ext>
            </a:extLst>
          </p:cNvPr>
          <p:cNvSpPr>
            <a:spLocks noGrp="1"/>
          </p:cNvSpPr>
          <p:nvPr>
            <p:ph type="title"/>
          </p:nvPr>
        </p:nvSpPr>
        <p:spPr/>
        <p:txBody>
          <a:bodyPr/>
          <a:lstStyle/>
          <a:p>
            <a:r>
              <a:rPr lang="en-US" dirty="0"/>
              <a:t>OS-Application management</a:t>
            </a:r>
          </a:p>
        </p:txBody>
      </p:sp>
      <p:sp>
        <p:nvSpPr>
          <p:cNvPr id="3" name="Content Placeholder 2">
            <a:extLst>
              <a:ext uri="{FF2B5EF4-FFF2-40B4-BE49-F238E27FC236}">
                <a16:creationId xmlns:a16="http://schemas.microsoft.com/office/drawing/2014/main" id="{819D4B9A-9C80-4A91-83A7-EAFAECD53947}"/>
              </a:ext>
            </a:extLst>
          </p:cNvPr>
          <p:cNvSpPr>
            <a:spLocks noGrp="1"/>
          </p:cNvSpPr>
          <p:nvPr>
            <p:ph idx="1"/>
          </p:nvPr>
        </p:nvSpPr>
        <p:spPr>
          <a:xfrm>
            <a:off x="838200" y="4199860"/>
            <a:ext cx="10515600" cy="1977103"/>
          </a:xfrm>
        </p:spPr>
        <p:txBody>
          <a:bodyPr>
            <a:normAutofit fontScale="62500" lnSpcReduction="20000"/>
          </a:bodyPr>
          <a:lstStyle/>
          <a:p>
            <a:pPr marL="514350" indent="-514350">
              <a:buFont typeface="+mj-lt"/>
              <a:buAutoNum type="arabicPeriod"/>
            </a:pPr>
            <a:r>
              <a:rPr lang="en-US" b="1" dirty="0" err="1"/>
              <a:t>GetApplicationID</a:t>
            </a:r>
            <a:r>
              <a:rPr lang="en-US" dirty="0"/>
              <a:t>: Gets the identifier of the target OS-Application (the OS-Application to which the processing program that issued this system service belongs), and returns the OS-Application identifier</a:t>
            </a:r>
          </a:p>
          <a:p>
            <a:pPr marL="457200" lvl="1" indent="0">
              <a:buNone/>
            </a:pPr>
            <a:r>
              <a:rPr lang="en-US" b="1" dirty="0" err="1">
                <a:solidFill>
                  <a:schemeClr val="accent1"/>
                </a:solidFill>
              </a:rPr>
              <a:t>ApplicationType</a:t>
            </a:r>
            <a:r>
              <a:rPr lang="en-US" b="1" dirty="0">
                <a:solidFill>
                  <a:schemeClr val="accent1"/>
                </a:solidFill>
              </a:rPr>
              <a:t> </a:t>
            </a:r>
            <a:r>
              <a:rPr lang="en-US" b="1" dirty="0" err="1">
                <a:solidFill>
                  <a:schemeClr val="accent1"/>
                </a:solidFill>
              </a:rPr>
              <a:t>GetApplicationID</a:t>
            </a:r>
            <a:r>
              <a:rPr lang="en-US" b="1" dirty="0">
                <a:solidFill>
                  <a:schemeClr val="accent1"/>
                </a:solidFill>
              </a:rPr>
              <a:t> ( void );</a:t>
            </a:r>
          </a:p>
          <a:p>
            <a:pPr marL="514350" indent="-514350">
              <a:buFont typeface="+mj-lt"/>
              <a:buAutoNum type="arabicPeriod"/>
            </a:pPr>
            <a:r>
              <a:rPr lang="en-US" b="1" dirty="0" err="1"/>
              <a:t>GetISRID</a:t>
            </a:r>
            <a:r>
              <a:rPr lang="en-US" dirty="0"/>
              <a:t>: Gets the identifier of the target interrupt service routine (the interrupt service routine that issued this system service, or the interrupt service routine that called the hook routine that issued this system service), and returns the interrupt service routine identifier. </a:t>
            </a:r>
          </a:p>
          <a:p>
            <a:pPr marL="457200" lvl="1" indent="0">
              <a:buNone/>
            </a:pPr>
            <a:r>
              <a:rPr lang="en-US" b="1" dirty="0" err="1">
                <a:solidFill>
                  <a:schemeClr val="accent1"/>
                </a:solidFill>
              </a:rPr>
              <a:t>ISRType</a:t>
            </a:r>
            <a:r>
              <a:rPr lang="en-US" b="1" dirty="0">
                <a:solidFill>
                  <a:schemeClr val="accent1"/>
                </a:solidFill>
              </a:rPr>
              <a:t> </a:t>
            </a:r>
            <a:r>
              <a:rPr lang="en-US" b="1" dirty="0" err="1">
                <a:solidFill>
                  <a:schemeClr val="accent1"/>
                </a:solidFill>
              </a:rPr>
              <a:t>GetISRID</a:t>
            </a:r>
            <a:r>
              <a:rPr lang="en-US" b="1" dirty="0">
                <a:solidFill>
                  <a:schemeClr val="accent1"/>
                </a:solidFill>
              </a:rPr>
              <a:t> ( void );</a:t>
            </a:r>
          </a:p>
          <a:p>
            <a:pPr marL="457200" lvl="1" indent="0">
              <a:buNone/>
            </a:pPr>
            <a:endParaRPr lang="en-US" dirty="0"/>
          </a:p>
        </p:txBody>
      </p:sp>
      <p:pic>
        <p:nvPicPr>
          <p:cNvPr id="4" name="Picture 3">
            <a:extLst>
              <a:ext uri="{FF2B5EF4-FFF2-40B4-BE49-F238E27FC236}">
                <a16:creationId xmlns:a16="http://schemas.microsoft.com/office/drawing/2014/main" id="{2A076C22-37CE-43FF-94FA-F9F272DDE7BB}"/>
              </a:ext>
            </a:extLst>
          </p:cNvPr>
          <p:cNvPicPr>
            <a:picLocks noChangeAspect="1"/>
          </p:cNvPicPr>
          <p:nvPr/>
        </p:nvPicPr>
        <p:blipFill>
          <a:blip r:embed="rId2"/>
          <a:stretch>
            <a:fillRect/>
          </a:stretch>
        </p:blipFill>
        <p:spPr>
          <a:xfrm>
            <a:off x="838200" y="1417232"/>
            <a:ext cx="6057900" cy="2705100"/>
          </a:xfrm>
          <a:prstGeom prst="rect">
            <a:avLst/>
          </a:prstGeom>
        </p:spPr>
      </p:pic>
    </p:spTree>
    <p:extLst>
      <p:ext uri="{BB962C8B-B14F-4D97-AF65-F5344CB8AC3E}">
        <p14:creationId xmlns:p14="http://schemas.microsoft.com/office/powerpoint/2010/main" val="4274785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69B4-36F3-4D20-8F62-0B47C0F8D696}"/>
              </a:ext>
            </a:extLst>
          </p:cNvPr>
          <p:cNvSpPr>
            <a:spLocks noGrp="1"/>
          </p:cNvSpPr>
          <p:nvPr>
            <p:ph type="title"/>
          </p:nvPr>
        </p:nvSpPr>
        <p:spPr/>
        <p:txBody>
          <a:bodyPr/>
          <a:lstStyle/>
          <a:p>
            <a:r>
              <a:rPr lang="en-US" dirty="0"/>
              <a:t>OS-Application management(Cont.)</a:t>
            </a:r>
          </a:p>
        </p:txBody>
      </p:sp>
      <p:sp>
        <p:nvSpPr>
          <p:cNvPr id="3" name="Content Placeholder 2">
            <a:extLst>
              <a:ext uri="{FF2B5EF4-FFF2-40B4-BE49-F238E27FC236}">
                <a16:creationId xmlns:a16="http://schemas.microsoft.com/office/drawing/2014/main" id="{819D4B9A-9C80-4A91-83A7-EAFAECD53947}"/>
              </a:ext>
            </a:extLst>
          </p:cNvPr>
          <p:cNvSpPr>
            <a:spLocks noGrp="1"/>
          </p:cNvSpPr>
          <p:nvPr>
            <p:ph idx="1"/>
          </p:nvPr>
        </p:nvSpPr>
        <p:spPr>
          <a:xfrm>
            <a:off x="838200" y="1499192"/>
            <a:ext cx="10515600" cy="4677772"/>
          </a:xfrm>
        </p:spPr>
        <p:txBody>
          <a:bodyPr>
            <a:normAutofit fontScale="62500" lnSpcReduction="20000"/>
          </a:bodyPr>
          <a:lstStyle/>
          <a:p>
            <a:pPr marL="514350" indent="-514350">
              <a:buFont typeface="+mj-lt"/>
              <a:buAutoNum type="arabicPeriod" startAt="3"/>
            </a:pPr>
            <a:r>
              <a:rPr lang="en-US" b="1" dirty="0" err="1"/>
              <a:t>CallTrustedFunction</a:t>
            </a:r>
            <a:r>
              <a:rPr lang="en-US" dirty="0"/>
              <a:t>: Calls the target trusted function (the trusted function specified in parameter </a:t>
            </a:r>
            <a:r>
              <a:rPr lang="en-US" dirty="0" err="1"/>
              <a:t>FunctionIndex</a:t>
            </a:r>
            <a:r>
              <a:rPr lang="en-US" dirty="0"/>
              <a:t>). When a trusted function is called from processing of this system service, the value specified in parameter </a:t>
            </a:r>
            <a:r>
              <a:rPr lang="en-US" dirty="0" err="1"/>
              <a:t>FunctionIndex</a:t>
            </a:r>
            <a:r>
              <a:rPr lang="en-US" dirty="0"/>
              <a:t> is passed as the first argument to the trusted function and the value (pointer) specified in parameter </a:t>
            </a:r>
            <a:r>
              <a:rPr lang="en-US" dirty="0" err="1"/>
              <a:t>FunctionParams</a:t>
            </a:r>
            <a:r>
              <a:rPr lang="en-US" dirty="0"/>
              <a:t> is passed as the second argument to the trusted function</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CallTrustedFunction</a:t>
            </a:r>
            <a:r>
              <a:rPr lang="en-US" b="1" dirty="0">
                <a:solidFill>
                  <a:schemeClr val="accent1"/>
                </a:solidFill>
              </a:rPr>
              <a:t> ( </a:t>
            </a:r>
            <a:r>
              <a:rPr lang="en-US" b="1" dirty="0" err="1">
                <a:solidFill>
                  <a:schemeClr val="accent1"/>
                </a:solidFill>
              </a:rPr>
              <a:t>TrustedFunctionIndexType</a:t>
            </a:r>
            <a:r>
              <a:rPr lang="en-US" b="1" dirty="0">
                <a:solidFill>
                  <a:schemeClr val="accent1"/>
                </a:solidFill>
              </a:rPr>
              <a:t> </a:t>
            </a:r>
            <a:r>
              <a:rPr lang="en-US" b="1" dirty="0" err="1">
                <a:solidFill>
                  <a:schemeClr val="accent1"/>
                </a:solidFill>
              </a:rPr>
              <a:t>FunctionIndex</a:t>
            </a:r>
            <a:r>
              <a:rPr lang="en-US" b="1" dirty="0">
                <a:solidFill>
                  <a:schemeClr val="accent1"/>
                </a:solidFill>
              </a:rPr>
              <a:t>, </a:t>
            </a:r>
            <a:r>
              <a:rPr lang="en-US" b="1" dirty="0" err="1">
                <a:solidFill>
                  <a:schemeClr val="accent1"/>
                </a:solidFill>
              </a:rPr>
              <a:t>TrustedFunctionParameterRefType</a:t>
            </a:r>
            <a:r>
              <a:rPr lang="en-US" b="1" dirty="0">
                <a:solidFill>
                  <a:schemeClr val="accent1"/>
                </a:solidFill>
              </a:rPr>
              <a:t> </a:t>
            </a:r>
            <a:r>
              <a:rPr lang="en-US" b="1" dirty="0" err="1">
                <a:solidFill>
                  <a:schemeClr val="accent1"/>
                </a:solidFill>
              </a:rPr>
              <a:t>FunctionParams</a:t>
            </a:r>
            <a:r>
              <a:rPr lang="en-US" b="1" dirty="0">
                <a:solidFill>
                  <a:schemeClr val="accent1"/>
                </a:solidFill>
              </a:rPr>
              <a:t> );</a:t>
            </a:r>
          </a:p>
          <a:p>
            <a:pPr marL="514350" indent="-514350">
              <a:buFont typeface="+mj-lt"/>
              <a:buAutoNum type="arabicPeriod" startAt="3"/>
            </a:pPr>
            <a:r>
              <a:rPr lang="en-US" b="1" dirty="0" err="1"/>
              <a:t>CheckISRMemoryAccess</a:t>
            </a:r>
            <a:r>
              <a:rPr lang="en-US" dirty="0"/>
              <a:t>: Checks whether the target interrupt service routine (the interrupt service routine specified in parameter ISRID) has access privileges for the target memory area (the memory area specified by parameters Address and Size) and whether the target memory area is a stack area, and returns a value indicating the results. </a:t>
            </a:r>
          </a:p>
          <a:p>
            <a:pPr marL="457200" lvl="1" indent="0">
              <a:buNone/>
            </a:pPr>
            <a:r>
              <a:rPr lang="en-US" b="1" dirty="0" err="1">
                <a:solidFill>
                  <a:schemeClr val="accent1"/>
                </a:solidFill>
              </a:rPr>
              <a:t>AccessType</a:t>
            </a:r>
            <a:r>
              <a:rPr lang="en-US" b="1" dirty="0">
                <a:solidFill>
                  <a:schemeClr val="accent1"/>
                </a:solidFill>
              </a:rPr>
              <a:t> </a:t>
            </a:r>
            <a:r>
              <a:rPr lang="en-US" b="1" dirty="0" err="1">
                <a:solidFill>
                  <a:schemeClr val="accent1"/>
                </a:solidFill>
              </a:rPr>
              <a:t>CheckISRMemoryAccess</a:t>
            </a:r>
            <a:r>
              <a:rPr lang="en-US" b="1" dirty="0">
                <a:solidFill>
                  <a:schemeClr val="accent1"/>
                </a:solidFill>
              </a:rPr>
              <a:t> ( </a:t>
            </a:r>
            <a:r>
              <a:rPr lang="en-US" b="1" dirty="0" err="1">
                <a:solidFill>
                  <a:schemeClr val="accent1"/>
                </a:solidFill>
              </a:rPr>
              <a:t>ISRType</a:t>
            </a:r>
            <a:r>
              <a:rPr lang="en-US" b="1" dirty="0">
                <a:solidFill>
                  <a:schemeClr val="accent1"/>
                </a:solidFill>
              </a:rPr>
              <a:t> ISRID, </a:t>
            </a:r>
            <a:r>
              <a:rPr lang="en-US" b="1" dirty="0" err="1">
                <a:solidFill>
                  <a:schemeClr val="accent1"/>
                </a:solidFill>
              </a:rPr>
              <a:t>MemoryStartAddressType</a:t>
            </a:r>
            <a:r>
              <a:rPr lang="en-US" b="1" dirty="0">
                <a:solidFill>
                  <a:schemeClr val="accent1"/>
                </a:solidFill>
              </a:rPr>
              <a:t> Address, </a:t>
            </a:r>
            <a:r>
              <a:rPr lang="en-US" b="1" dirty="0" err="1">
                <a:solidFill>
                  <a:schemeClr val="accent1"/>
                </a:solidFill>
              </a:rPr>
              <a:t>MemorySizeType</a:t>
            </a:r>
            <a:r>
              <a:rPr lang="en-US" b="1" dirty="0">
                <a:solidFill>
                  <a:schemeClr val="accent1"/>
                </a:solidFill>
              </a:rPr>
              <a:t> Size );</a:t>
            </a:r>
          </a:p>
          <a:p>
            <a:pPr marL="514350" indent="-514350">
              <a:buFont typeface="+mj-lt"/>
              <a:buAutoNum type="arabicPeriod" startAt="3"/>
            </a:pPr>
            <a:r>
              <a:rPr lang="en-US" b="1" dirty="0" err="1"/>
              <a:t>CheckTaskMemoryAccess</a:t>
            </a:r>
            <a:r>
              <a:rPr lang="en-US" b="1" dirty="0"/>
              <a:t>: </a:t>
            </a:r>
            <a:r>
              <a:rPr lang="en-US" dirty="0"/>
              <a:t>Checks whether the target task (the task specified in parameter </a:t>
            </a:r>
            <a:r>
              <a:rPr lang="en-US" dirty="0" err="1"/>
              <a:t>TaskID</a:t>
            </a:r>
            <a:r>
              <a:rPr lang="en-US" dirty="0"/>
              <a:t>) has access privileges for the target memory area (the memory area specified by parameters Address and Size) and whether the target memory area is a stack area, and returns a value indicating the results. </a:t>
            </a:r>
          </a:p>
          <a:p>
            <a:pPr marL="457200" lvl="1" indent="0">
              <a:buNone/>
            </a:pPr>
            <a:r>
              <a:rPr lang="en-US" b="1" dirty="0" err="1">
                <a:solidFill>
                  <a:schemeClr val="accent1"/>
                </a:solidFill>
              </a:rPr>
              <a:t>AccessType</a:t>
            </a:r>
            <a:r>
              <a:rPr lang="en-US" b="1" dirty="0">
                <a:solidFill>
                  <a:schemeClr val="accent1"/>
                </a:solidFill>
              </a:rPr>
              <a:t> </a:t>
            </a:r>
            <a:r>
              <a:rPr lang="en-US" b="1" dirty="0" err="1">
                <a:solidFill>
                  <a:schemeClr val="accent1"/>
                </a:solidFill>
              </a:rPr>
              <a:t>CheckTaskMemoryAccess</a:t>
            </a:r>
            <a:r>
              <a:rPr lang="en-US" b="1" dirty="0">
                <a:solidFill>
                  <a:schemeClr val="accent1"/>
                </a:solidFill>
              </a:rPr>
              <a:t> ( </a:t>
            </a:r>
            <a:r>
              <a:rPr lang="en-US" b="1" dirty="0" err="1">
                <a:solidFill>
                  <a:schemeClr val="accent1"/>
                </a:solidFill>
              </a:rPr>
              <a:t>TaskType</a:t>
            </a:r>
            <a:r>
              <a:rPr lang="en-US" b="1" dirty="0">
                <a:solidFill>
                  <a:schemeClr val="accent1"/>
                </a:solidFill>
              </a:rPr>
              <a:t> </a:t>
            </a:r>
            <a:r>
              <a:rPr lang="en-US" b="1" dirty="0" err="1">
                <a:solidFill>
                  <a:schemeClr val="accent1"/>
                </a:solidFill>
              </a:rPr>
              <a:t>TaskID</a:t>
            </a:r>
            <a:r>
              <a:rPr lang="en-US" b="1" dirty="0">
                <a:solidFill>
                  <a:schemeClr val="accent1"/>
                </a:solidFill>
              </a:rPr>
              <a:t>, </a:t>
            </a:r>
            <a:r>
              <a:rPr lang="en-US" b="1" dirty="0" err="1">
                <a:solidFill>
                  <a:schemeClr val="accent1"/>
                </a:solidFill>
              </a:rPr>
              <a:t>MemoryStartAddressType</a:t>
            </a:r>
            <a:r>
              <a:rPr lang="en-US" b="1" dirty="0">
                <a:solidFill>
                  <a:schemeClr val="accent1"/>
                </a:solidFill>
              </a:rPr>
              <a:t> Address, </a:t>
            </a:r>
            <a:r>
              <a:rPr lang="en-US" b="1" dirty="0" err="1">
                <a:solidFill>
                  <a:schemeClr val="accent1"/>
                </a:solidFill>
              </a:rPr>
              <a:t>MemorySizeType</a:t>
            </a:r>
            <a:r>
              <a:rPr lang="en-US" b="1" dirty="0">
                <a:solidFill>
                  <a:schemeClr val="accent1"/>
                </a:solidFill>
              </a:rPr>
              <a:t> Size );</a:t>
            </a:r>
          </a:p>
          <a:p>
            <a:pPr marL="514350" indent="-514350">
              <a:buFont typeface="+mj-lt"/>
              <a:buAutoNum type="arabicPeriod" startAt="3"/>
            </a:pPr>
            <a:r>
              <a:rPr lang="en-US" b="1" dirty="0" err="1"/>
              <a:t>CheckObjectAccess</a:t>
            </a:r>
            <a:r>
              <a:rPr lang="en-US" dirty="0"/>
              <a:t>: Checks whether objects (tasks, interrupt service routines, alarms, etc.) belonging to the target OS-Application (the </a:t>
            </a:r>
            <a:r>
              <a:rPr lang="en-US" dirty="0" err="1"/>
              <a:t>OSApplication</a:t>
            </a:r>
            <a:r>
              <a:rPr lang="en-US" dirty="0"/>
              <a:t> specified in parameter </a:t>
            </a:r>
            <a:r>
              <a:rPr lang="en-US" dirty="0" err="1"/>
              <a:t>ApplID</a:t>
            </a:r>
            <a:r>
              <a:rPr lang="en-US" dirty="0"/>
              <a:t>) have access privileges for the object specified by parameters </a:t>
            </a:r>
            <a:r>
              <a:rPr lang="en-US" dirty="0" err="1"/>
              <a:t>ObjectType</a:t>
            </a:r>
            <a:r>
              <a:rPr lang="en-US" dirty="0"/>
              <a:t> and </a:t>
            </a:r>
            <a:r>
              <a:rPr lang="en-US" dirty="0" err="1"/>
              <a:t>ObjectID</a:t>
            </a:r>
            <a:r>
              <a:rPr lang="en-US" dirty="0"/>
              <a:t>, and returns a value indicating the result</a:t>
            </a:r>
          </a:p>
          <a:p>
            <a:pPr marL="457200" lvl="1" indent="0">
              <a:buNone/>
            </a:pPr>
            <a:r>
              <a:rPr lang="en-US" b="1" dirty="0" err="1">
                <a:solidFill>
                  <a:schemeClr val="accent1"/>
                </a:solidFill>
              </a:rPr>
              <a:t>ObjectAccessType</a:t>
            </a:r>
            <a:r>
              <a:rPr lang="en-US" b="1" dirty="0">
                <a:solidFill>
                  <a:schemeClr val="accent1"/>
                </a:solidFill>
              </a:rPr>
              <a:t> </a:t>
            </a:r>
            <a:r>
              <a:rPr lang="en-US" b="1" dirty="0" err="1">
                <a:solidFill>
                  <a:schemeClr val="accent1"/>
                </a:solidFill>
              </a:rPr>
              <a:t>CheckObjectAccess</a:t>
            </a:r>
            <a:r>
              <a:rPr lang="en-US" b="1" dirty="0">
                <a:solidFill>
                  <a:schemeClr val="accent1"/>
                </a:solidFill>
              </a:rPr>
              <a:t> ( </a:t>
            </a:r>
            <a:r>
              <a:rPr lang="en-US" b="1" dirty="0" err="1">
                <a:solidFill>
                  <a:schemeClr val="accent1"/>
                </a:solidFill>
              </a:rPr>
              <a:t>ApplicationType</a:t>
            </a:r>
            <a:r>
              <a:rPr lang="en-US" b="1" dirty="0">
                <a:solidFill>
                  <a:schemeClr val="accent1"/>
                </a:solidFill>
              </a:rPr>
              <a:t> </a:t>
            </a:r>
            <a:r>
              <a:rPr lang="en-US" b="1" dirty="0" err="1">
                <a:solidFill>
                  <a:schemeClr val="accent1"/>
                </a:solidFill>
              </a:rPr>
              <a:t>ApplID</a:t>
            </a:r>
            <a:r>
              <a:rPr lang="en-US" b="1" dirty="0">
                <a:solidFill>
                  <a:schemeClr val="accent1"/>
                </a:solidFill>
              </a:rPr>
              <a:t>, </a:t>
            </a:r>
            <a:r>
              <a:rPr lang="en-US" b="1" dirty="0" err="1">
                <a:solidFill>
                  <a:schemeClr val="accent1"/>
                </a:solidFill>
              </a:rPr>
              <a:t>ObjectTypeType</a:t>
            </a:r>
            <a:r>
              <a:rPr lang="en-US" b="1" dirty="0">
                <a:solidFill>
                  <a:schemeClr val="accent1"/>
                </a:solidFill>
              </a:rPr>
              <a:t> </a:t>
            </a:r>
            <a:r>
              <a:rPr lang="en-US" b="1" dirty="0" err="1">
                <a:solidFill>
                  <a:schemeClr val="accent1"/>
                </a:solidFill>
              </a:rPr>
              <a:t>ObjectType</a:t>
            </a:r>
            <a:r>
              <a:rPr lang="en-US" b="1" dirty="0">
                <a:solidFill>
                  <a:schemeClr val="accent1"/>
                </a:solidFill>
              </a:rPr>
              <a:t>, &lt;Object&gt;Type </a:t>
            </a:r>
            <a:r>
              <a:rPr lang="en-US" b="1" dirty="0" err="1">
                <a:solidFill>
                  <a:schemeClr val="accent1"/>
                </a:solidFill>
              </a:rPr>
              <a:t>ObjectID</a:t>
            </a:r>
            <a:r>
              <a:rPr lang="en-US" b="1" dirty="0">
                <a:solidFill>
                  <a:schemeClr val="accent1"/>
                </a:solidFill>
              </a:rPr>
              <a:t> );</a:t>
            </a:r>
          </a:p>
          <a:p>
            <a:pPr marL="0" indent="0">
              <a:buNone/>
            </a:pPr>
            <a:endParaRPr lang="en-US" dirty="0"/>
          </a:p>
          <a:p>
            <a:pPr marL="514350" indent="-514350">
              <a:buFont typeface="+mj-lt"/>
              <a:buAutoNum type="arabicPeriod" startAt="3"/>
            </a:pPr>
            <a:endParaRPr lang="en-US" b="1" dirty="0">
              <a:solidFill>
                <a:schemeClr val="accent1"/>
              </a:solidFill>
            </a:endParaRPr>
          </a:p>
          <a:p>
            <a:pPr marL="457200" lvl="1" indent="0">
              <a:buNone/>
            </a:pPr>
            <a:endParaRPr lang="en-US" dirty="0"/>
          </a:p>
        </p:txBody>
      </p:sp>
    </p:spTree>
    <p:extLst>
      <p:ext uri="{BB962C8B-B14F-4D97-AF65-F5344CB8AC3E}">
        <p14:creationId xmlns:p14="http://schemas.microsoft.com/office/powerpoint/2010/main" val="548650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69B4-36F3-4D20-8F62-0B47C0F8D696}"/>
              </a:ext>
            </a:extLst>
          </p:cNvPr>
          <p:cNvSpPr>
            <a:spLocks noGrp="1"/>
          </p:cNvSpPr>
          <p:nvPr>
            <p:ph type="title"/>
          </p:nvPr>
        </p:nvSpPr>
        <p:spPr/>
        <p:txBody>
          <a:bodyPr/>
          <a:lstStyle/>
          <a:p>
            <a:r>
              <a:rPr lang="en-US" dirty="0"/>
              <a:t>OS-Application management(Cont.)</a:t>
            </a:r>
          </a:p>
        </p:txBody>
      </p:sp>
      <p:sp>
        <p:nvSpPr>
          <p:cNvPr id="3" name="Content Placeholder 2">
            <a:extLst>
              <a:ext uri="{FF2B5EF4-FFF2-40B4-BE49-F238E27FC236}">
                <a16:creationId xmlns:a16="http://schemas.microsoft.com/office/drawing/2014/main" id="{819D4B9A-9C80-4A91-83A7-EAFAECD53947}"/>
              </a:ext>
            </a:extLst>
          </p:cNvPr>
          <p:cNvSpPr>
            <a:spLocks noGrp="1"/>
          </p:cNvSpPr>
          <p:nvPr>
            <p:ph idx="1"/>
          </p:nvPr>
        </p:nvSpPr>
        <p:spPr>
          <a:xfrm>
            <a:off x="838200" y="1499192"/>
            <a:ext cx="10515600" cy="4677772"/>
          </a:xfrm>
        </p:spPr>
        <p:txBody>
          <a:bodyPr>
            <a:normAutofit fontScale="77500" lnSpcReduction="20000"/>
          </a:bodyPr>
          <a:lstStyle/>
          <a:p>
            <a:pPr marL="514350" indent="-514350">
              <a:buFont typeface="+mj-lt"/>
              <a:buAutoNum type="arabicPeriod" startAt="7"/>
            </a:pPr>
            <a:r>
              <a:rPr lang="en-US" b="1" dirty="0" err="1"/>
              <a:t>CheckObjectOwnership</a:t>
            </a:r>
            <a:r>
              <a:rPr lang="en-US" dirty="0"/>
              <a:t>: Gets the identifier of the OS-Application to which the target object (the object specified by parameters </a:t>
            </a:r>
            <a:r>
              <a:rPr lang="en-US" dirty="0" err="1"/>
              <a:t>ObjectType</a:t>
            </a:r>
            <a:r>
              <a:rPr lang="en-US" dirty="0"/>
              <a:t> and </a:t>
            </a:r>
            <a:r>
              <a:rPr lang="en-US" dirty="0" err="1"/>
              <a:t>ObjectID</a:t>
            </a:r>
            <a:r>
              <a:rPr lang="en-US" dirty="0"/>
              <a:t>) belongs, and returns a value indicating the result. </a:t>
            </a:r>
          </a:p>
          <a:p>
            <a:pPr marL="457200" lvl="1" indent="0">
              <a:buNone/>
            </a:pPr>
            <a:r>
              <a:rPr lang="en-US" b="1" dirty="0" err="1">
                <a:solidFill>
                  <a:schemeClr val="accent1"/>
                </a:solidFill>
              </a:rPr>
              <a:t>ApplicationType</a:t>
            </a:r>
            <a:r>
              <a:rPr lang="en-US" b="1" dirty="0">
                <a:solidFill>
                  <a:schemeClr val="accent1"/>
                </a:solidFill>
              </a:rPr>
              <a:t> </a:t>
            </a:r>
            <a:r>
              <a:rPr lang="en-US" b="1" dirty="0" err="1">
                <a:solidFill>
                  <a:schemeClr val="accent1"/>
                </a:solidFill>
              </a:rPr>
              <a:t>CheckObjectOwnership</a:t>
            </a:r>
            <a:r>
              <a:rPr lang="en-US" b="1" dirty="0">
                <a:solidFill>
                  <a:schemeClr val="accent1"/>
                </a:solidFill>
              </a:rPr>
              <a:t> ( </a:t>
            </a:r>
            <a:r>
              <a:rPr lang="en-US" b="1" dirty="0" err="1">
                <a:solidFill>
                  <a:schemeClr val="accent1"/>
                </a:solidFill>
              </a:rPr>
              <a:t>ObjectTypeType</a:t>
            </a:r>
            <a:r>
              <a:rPr lang="en-US" b="1" dirty="0">
                <a:solidFill>
                  <a:schemeClr val="accent1"/>
                </a:solidFill>
              </a:rPr>
              <a:t> </a:t>
            </a:r>
            <a:r>
              <a:rPr lang="en-US" b="1" dirty="0" err="1">
                <a:solidFill>
                  <a:schemeClr val="accent1"/>
                </a:solidFill>
              </a:rPr>
              <a:t>ObjectType</a:t>
            </a:r>
            <a:r>
              <a:rPr lang="en-US" b="1" dirty="0">
                <a:solidFill>
                  <a:schemeClr val="accent1"/>
                </a:solidFill>
              </a:rPr>
              <a:t>, &lt;Object&gt;Type </a:t>
            </a:r>
            <a:r>
              <a:rPr lang="en-US" b="1" dirty="0" err="1">
                <a:solidFill>
                  <a:schemeClr val="accent1"/>
                </a:solidFill>
              </a:rPr>
              <a:t>ObjectID</a:t>
            </a:r>
            <a:r>
              <a:rPr lang="en-US" b="1" dirty="0">
                <a:solidFill>
                  <a:schemeClr val="accent1"/>
                </a:solidFill>
              </a:rPr>
              <a:t> );</a:t>
            </a:r>
          </a:p>
          <a:p>
            <a:pPr marL="514350" indent="-514350">
              <a:buFont typeface="+mj-lt"/>
              <a:buAutoNum type="arabicPeriod" startAt="7"/>
            </a:pPr>
            <a:r>
              <a:rPr lang="en-US" b="1" dirty="0" err="1"/>
              <a:t>TerminateApplication</a:t>
            </a:r>
            <a:r>
              <a:rPr lang="en-US" dirty="0"/>
              <a:t>: Executes the operation specified in parameter </a:t>
            </a:r>
            <a:r>
              <a:rPr lang="en-US" dirty="0" err="1"/>
              <a:t>RestartOption</a:t>
            </a:r>
            <a:r>
              <a:rPr lang="en-US" dirty="0"/>
              <a:t> for the target OS-Application (the OS-Application specified in parameter Application). </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TerminateApplication</a:t>
            </a:r>
            <a:r>
              <a:rPr lang="en-US" b="1" dirty="0">
                <a:solidFill>
                  <a:schemeClr val="accent1"/>
                </a:solidFill>
              </a:rPr>
              <a:t> ( </a:t>
            </a:r>
            <a:r>
              <a:rPr lang="en-US" b="1" dirty="0" err="1">
                <a:solidFill>
                  <a:schemeClr val="accent1"/>
                </a:solidFill>
              </a:rPr>
              <a:t>ApplicationType</a:t>
            </a:r>
            <a:r>
              <a:rPr lang="en-US" b="1" dirty="0">
                <a:solidFill>
                  <a:schemeClr val="accent1"/>
                </a:solidFill>
              </a:rPr>
              <a:t> Application, </a:t>
            </a:r>
            <a:r>
              <a:rPr lang="en-US" b="1" dirty="0" err="1">
                <a:solidFill>
                  <a:schemeClr val="accent1"/>
                </a:solidFill>
              </a:rPr>
              <a:t>RestartType</a:t>
            </a:r>
            <a:r>
              <a:rPr lang="en-US" b="1" dirty="0">
                <a:solidFill>
                  <a:schemeClr val="accent1"/>
                </a:solidFill>
              </a:rPr>
              <a:t> </a:t>
            </a:r>
            <a:r>
              <a:rPr lang="en-US" b="1" dirty="0" err="1">
                <a:solidFill>
                  <a:schemeClr val="accent1"/>
                </a:solidFill>
              </a:rPr>
              <a:t>RestartOption</a:t>
            </a:r>
            <a:r>
              <a:rPr lang="en-US" b="1" dirty="0">
                <a:solidFill>
                  <a:schemeClr val="accent1"/>
                </a:solidFill>
              </a:rPr>
              <a:t> );</a:t>
            </a:r>
          </a:p>
          <a:p>
            <a:pPr marL="514350" indent="-514350">
              <a:buFont typeface="+mj-lt"/>
              <a:buAutoNum type="arabicPeriod" startAt="7"/>
            </a:pPr>
            <a:r>
              <a:rPr lang="en-US" b="1" dirty="0" err="1"/>
              <a:t>AllowAccess</a:t>
            </a:r>
            <a:r>
              <a:rPr lang="en-US" b="1" dirty="0"/>
              <a:t>: </a:t>
            </a:r>
            <a:r>
              <a:rPr lang="en-US" dirty="0"/>
              <a:t>Shifts the target OS-Application (the OS-Application to which the processing program that issued this system service belongs) from APPLICATION_RESTARTING state to APPLICATION_ACCESSIBLE state. </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AllowAccess</a:t>
            </a:r>
            <a:r>
              <a:rPr lang="en-US" b="1" dirty="0">
                <a:solidFill>
                  <a:schemeClr val="accent1"/>
                </a:solidFill>
              </a:rPr>
              <a:t> ( void );</a:t>
            </a:r>
          </a:p>
          <a:p>
            <a:pPr marL="514350" indent="-514350">
              <a:buFont typeface="+mj-lt"/>
              <a:buAutoNum type="arabicPeriod" startAt="7"/>
            </a:pPr>
            <a:r>
              <a:rPr lang="en-US" b="1" dirty="0" err="1"/>
              <a:t>GetApplicationState</a:t>
            </a:r>
            <a:r>
              <a:rPr lang="en-US" dirty="0"/>
              <a:t>: Gets the current state of the target OS-Application (the OS-Application specified in parameter Application) and stores it in the area specified in parameter Value</a:t>
            </a:r>
          </a:p>
          <a:p>
            <a:pPr marL="457200" lvl="1" indent="0">
              <a:buNone/>
            </a:pPr>
            <a:r>
              <a:rPr lang="en-US" b="1" dirty="0" err="1">
                <a:solidFill>
                  <a:schemeClr val="accent1"/>
                </a:solidFill>
              </a:rPr>
              <a:t>StatusType</a:t>
            </a:r>
            <a:r>
              <a:rPr lang="en-US" b="1" dirty="0">
                <a:solidFill>
                  <a:schemeClr val="accent1"/>
                </a:solidFill>
              </a:rPr>
              <a:t> </a:t>
            </a:r>
            <a:r>
              <a:rPr lang="en-US" b="1" dirty="0" err="1">
                <a:solidFill>
                  <a:schemeClr val="accent1"/>
                </a:solidFill>
              </a:rPr>
              <a:t>GetApplicationState</a:t>
            </a:r>
            <a:r>
              <a:rPr lang="en-US" b="1" dirty="0">
                <a:solidFill>
                  <a:schemeClr val="accent1"/>
                </a:solidFill>
              </a:rPr>
              <a:t> ( </a:t>
            </a:r>
            <a:r>
              <a:rPr lang="en-US" b="1" dirty="0" err="1">
                <a:solidFill>
                  <a:schemeClr val="accent1"/>
                </a:solidFill>
              </a:rPr>
              <a:t>ApplicationType</a:t>
            </a:r>
            <a:r>
              <a:rPr lang="en-US" b="1" dirty="0">
                <a:solidFill>
                  <a:schemeClr val="accent1"/>
                </a:solidFill>
              </a:rPr>
              <a:t> Application, </a:t>
            </a:r>
            <a:r>
              <a:rPr lang="en-US" b="1" dirty="0" err="1">
                <a:solidFill>
                  <a:schemeClr val="accent1"/>
                </a:solidFill>
              </a:rPr>
              <a:t>ApplicationStateRefType</a:t>
            </a:r>
            <a:r>
              <a:rPr lang="en-US" b="1" dirty="0">
                <a:solidFill>
                  <a:schemeClr val="accent1"/>
                </a:solidFill>
              </a:rPr>
              <a:t> Value );</a:t>
            </a:r>
          </a:p>
          <a:p>
            <a:pPr marL="0" indent="0">
              <a:buNone/>
            </a:pPr>
            <a:endParaRPr lang="en-US" dirty="0"/>
          </a:p>
          <a:p>
            <a:pPr marL="514350" indent="-514350">
              <a:buFont typeface="+mj-lt"/>
              <a:buAutoNum type="arabicPeriod" startAt="3"/>
            </a:pPr>
            <a:endParaRPr lang="en-US" b="1" dirty="0">
              <a:solidFill>
                <a:schemeClr val="accent1"/>
              </a:solidFill>
            </a:endParaRPr>
          </a:p>
          <a:p>
            <a:pPr marL="457200" lvl="1" indent="0">
              <a:buNone/>
            </a:pPr>
            <a:endParaRPr lang="en-US" dirty="0"/>
          </a:p>
        </p:txBody>
      </p:sp>
    </p:spTree>
    <p:extLst>
      <p:ext uri="{BB962C8B-B14F-4D97-AF65-F5344CB8AC3E}">
        <p14:creationId xmlns:p14="http://schemas.microsoft.com/office/powerpoint/2010/main" val="597419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C021-E330-4029-9AB1-2D799DD6FADD}"/>
              </a:ext>
            </a:extLst>
          </p:cNvPr>
          <p:cNvSpPr>
            <a:spLocks noGrp="1"/>
          </p:cNvSpPr>
          <p:nvPr>
            <p:ph type="title"/>
          </p:nvPr>
        </p:nvSpPr>
        <p:spPr/>
        <p:txBody>
          <a:bodyPr/>
          <a:lstStyle/>
          <a:p>
            <a:r>
              <a:rPr lang="en-US" dirty="0"/>
              <a:t>OS execution management</a:t>
            </a:r>
          </a:p>
        </p:txBody>
      </p:sp>
      <p:sp>
        <p:nvSpPr>
          <p:cNvPr id="3" name="Content Placeholder 2">
            <a:extLst>
              <a:ext uri="{FF2B5EF4-FFF2-40B4-BE49-F238E27FC236}">
                <a16:creationId xmlns:a16="http://schemas.microsoft.com/office/drawing/2014/main" id="{5E75DC57-B0AB-479E-AAA9-5D181AA932CF}"/>
              </a:ext>
            </a:extLst>
          </p:cNvPr>
          <p:cNvSpPr>
            <a:spLocks noGrp="1"/>
          </p:cNvSpPr>
          <p:nvPr>
            <p:ph idx="1"/>
          </p:nvPr>
        </p:nvSpPr>
        <p:spPr>
          <a:xfrm>
            <a:off x="838200" y="2615609"/>
            <a:ext cx="10515600" cy="3561354"/>
          </a:xfrm>
        </p:spPr>
        <p:txBody>
          <a:bodyPr/>
          <a:lstStyle/>
          <a:p>
            <a:pPr marL="514350" indent="-514350">
              <a:buFont typeface="+mj-lt"/>
              <a:buAutoNum type="arabicPeriod"/>
            </a:pPr>
            <a:r>
              <a:rPr lang="en-US" b="1" dirty="0" err="1"/>
              <a:t>StartOS</a:t>
            </a:r>
            <a:r>
              <a:rPr lang="en-US" dirty="0"/>
              <a:t>: Executes the startup processing for the RV850</a:t>
            </a:r>
          </a:p>
          <a:p>
            <a:pPr marL="457200" lvl="1" indent="0">
              <a:buNone/>
            </a:pPr>
            <a:r>
              <a:rPr lang="en-US" b="1" dirty="0">
                <a:solidFill>
                  <a:schemeClr val="accent1"/>
                </a:solidFill>
              </a:rPr>
              <a:t>void </a:t>
            </a:r>
            <a:r>
              <a:rPr lang="en-US" b="1" dirty="0" err="1">
                <a:solidFill>
                  <a:schemeClr val="accent1"/>
                </a:solidFill>
              </a:rPr>
              <a:t>StartOS</a:t>
            </a:r>
            <a:r>
              <a:rPr lang="en-US" b="1" dirty="0">
                <a:solidFill>
                  <a:schemeClr val="accent1"/>
                </a:solidFill>
              </a:rPr>
              <a:t> ( </a:t>
            </a:r>
            <a:r>
              <a:rPr lang="en-US" b="1" dirty="0" err="1">
                <a:solidFill>
                  <a:schemeClr val="accent1"/>
                </a:solidFill>
              </a:rPr>
              <a:t>AppModeType</a:t>
            </a:r>
            <a:r>
              <a:rPr lang="en-US" b="1" dirty="0">
                <a:solidFill>
                  <a:schemeClr val="accent1"/>
                </a:solidFill>
              </a:rPr>
              <a:t> Mode );</a:t>
            </a:r>
          </a:p>
          <a:p>
            <a:pPr marL="514350" indent="-514350">
              <a:buFont typeface="+mj-lt"/>
              <a:buAutoNum type="arabicPeriod"/>
            </a:pPr>
            <a:r>
              <a:rPr lang="en-US" b="1" dirty="0" err="1"/>
              <a:t>ShutdownOS</a:t>
            </a:r>
            <a:r>
              <a:rPr lang="en-US" dirty="0"/>
              <a:t>: Executes the termination processing for the RV850</a:t>
            </a:r>
          </a:p>
          <a:p>
            <a:pPr marL="457200" lvl="1" indent="0">
              <a:buNone/>
            </a:pPr>
            <a:r>
              <a:rPr lang="en-US" b="1" dirty="0">
                <a:solidFill>
                  <a:schemeClr val="accent1"/>
                </a:solidFill>
              </a:rPr>
              <a:t>void </a:t>
            </a:r>
            <a:r>
              <a:rPr lang="en-US" b="1" dirty="0" err="1">
                <a:solidFill>
                  <a:schemeClr val="accent1"/>
                </a:solidFill>
              </a:rPr>
              <a:t>ShutdownOS</a:t>
            </a:r>
            <a:r>
              <a:rPr lang="en-US" b="1" dirty="0">
                <a:solidFill>
                  <a:schemeClr val="accent1"/>
                </a:solidFill>
              </a:rPr>
              <a:t> ( </a:t>
            </a:r>
            <a:r>
              <a:rPr lang="en-US" b="1" dirty="0" err="1">
                <a:solidFill>
                  <a:schemeClr val="accent1"/>
                </a:solidFill>
              </a:rPr>
              <a:t>StatusType</a:t>
            </a:r>
            <a:r>
              <a:rPr lang="en-US" b="1" dirty="0">
                <a:solidFill>
                  <a:schemeClr val="accent1"/>
                </a:solidFill>
              </a:rPr>
              <a:t> Error );</a:t>
            </a:r>
          </a:p>
          <a:p>
            <a:pPr marL="514350" indent="-514350">
              <a:buFont typeface="+mj-lt"/>
              <a:buAutoNum type="arabicPeriod"/>
            </a:pPr>
            <a:r>
              <a:rPr lang="en-US" b="1" dirty="0" err="1"/>
              <a:t>GetActiveApplicationMode</a:t>
            </a:r>
            <a:r>
              <a:rPr lang="en-US" dirty="0"/>
              <a:t>: Gets the application mode that was specified in parameter </a:t>
            </a:r>
            <a:r>
              <a:rPr lang="en-US" dirty="0" err="1"/>
              <a:t>OsAppMode</a:t>
            </a:r>
            <a:r>
              <a:rPr lang="en-US" dirty="0"/>
              <a:t> in </a:t>
            </a:r>
            <a:r>
              <a:rPr lang="en-US" dirty="0" err="1"/>
              <a:t>StartOS</a:t>
            </a:r>
            <a:r>
              <a:rPr lang="en-US" dirty="0"/>
              <a:t>, and returns the application mode</a:t>
            </a:r>
          </a:p>
          <a:p>
            <a:pPr marL="457200" lvl="1" indent="0">
              <a:buNone/>
            </a:pPr>
            <a:r>
              <a:rPr lang="en-US" b="1" dirty="0" err="1">
                <a:solidFill>
                  <a:schemeClr val="accent1"/>
                </a:solidFill>
              </a:rPr>
              <a:t>AppModeType</a:t>
            </a:r>
            <a:r>
              <a:rPr lang="en-US" b="1" dirty="0">
                <a:solidFill>
                  <a:schemeClr val="accent1"/>
                </a:solidFill>
              </a:rPr>
              <a:t> </a:t>
            </a:r>
            <a:r>
              <a:rPr lang="en-US" b="1" dirty="0" err="1">
                <a:solidFill>
                  <a:schemeClr val="accent1"/>
                </a:solidFill>
              </a:rPr>
              <a:t>GetActiveApplicationMode</a:t>
            </a:r>
            <a:r>
              <a:rPr lang="en-US" b="1" dirty="0">
                <a:solidFill>
                  <a:schemeClr val="accent1"/>
                </a:solidFill>
              </a:rPr>
              <a:t> ( void );</a:t>
            </a:r>
          </a:p>
          <a:p>
            <a:pPr marL="457200" lvl="1"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457200" lvl="1" indent="0">
              <a:buNone/>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5D0AE041-0DD3-43DE-BF21-D0998BC3B066}"/>
              </a:ext>
            </a:extLst>
          </p:cNvPr>
          <p:cNvPicPr>
            <a:picLocks noChangeAspect="1"/>
          </p:cNvPicPr>
          <p:nvPr/>
        </p:nvPicPr>
        <p:blipFill>
          <a:blip r:embed="rId2"/>
          <a:stretch>
            <a:fillRect/>
          </a:stretch>
        </p:blipFill>
        <p:spPr>
          <a:xfrm>
            <a:off x="838200" y="1495480"/>
            <a:ext cx="6057900" cy="1019175"/>
          </a:xfrm>
          <a:prstGeom prst="rect">
            <a:avLst/>
          </a:prstGeom>
        </p:spPr>
      </p:pic>
    </p:spTree>
    <p:extLst>
      <p:ext uri="{BB962C8B-B14F-4D97-AF65-F5344CB8AC3E}">
        <p14:creationId xmlns:p14="http://schemas.microsoft.com/office/powerpoint/2010/main" val="1662275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8F0-6622-427D-AC2C-CFFD94C9201D}"/>
              </a:ext>
            </a:extLst>
          </p:cNvPr>
          <p:cNvSpPr>
            <a:spLocks noGrp="1"/>
          </p:cNvSpPr>
          <p:nvPr>
            <p:ph type="title"/>
          </p:nvPr>
        </p:nvSpPr>
        <p:spPr/>
        <p:txBody>
          <a:bodyPr/>
          <a:lstStyle/>
          <a:p>
            <a:r>
              <a:rPr lang="en-US" dirty="0"/>
              <a:t>Utility functions</a:t>
            </a:r>
          </a:p>
        </p:txBody>
      </p:sp>
      <p:pic>
        <p:nvPicPr>
          <p:cNvPr id="4" name="Picture 3">
            <a:extLst>
              <a:ext uri="{FF2B5EF4-FFF2-40B4-BE49-F238E27FC236}">
                <a16:creationId xmlns:a16="http://schemas.microsoft.com/office/drawing/2014/main" id="{FD1B203E-64EE-46FB-8757-4477EC3E4ACF}"/>
              </a:ext>
            </a:extLst>
          </p:cNvPr>
          <p:cNvPicPr>
            <a:picLocks noChangeAspect="1"/>
          </p:cNvPicPr>
          <p:nvPr/>
        </p:nvPicPr>
        <p:blipFill>
          <a:blip r:embed="rId2"/>
          <a:stretch>
            <a:fillRect/>
          </a:stretch>
        </p:blipFill>
        <p:spPr>
          <a:xfrm>
            <a:off x="992593" y="1558112"/>
            <a:ext cx="10126137" cy="3386027"/>
          </a:xfrm>
          <a:prstGeom prst="rect">
            <a:avLst/>
          </a:prstGeom>
        </p:spPr>
      </p:pic>
    </p:spTree>
    <p:extLst>
      <p:ext uri="{BB962C8B-B14F-4D97-AF65-F5344CB8AC3E}">
        <p14:creationId xmlns:p14="http://schemas.microsoft.com/office/powerpoint/2010/main" val="4163813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a:t>
            </a:r>
          </a:p>
        </p:txBody>
      </p:sp>
      <p:pic>
        <p:nvPicPr>
          <p:cNvPr id="4" name="Picture 3">
            <a:extLst>
              <a:ext uri="{FF2B5EF4-FFF2-40B4-BE49-F238E27FC236}">
                <a16:creationId xmlns:a16="http://schemas.microsoft.com/office/drawing/2014/main" id="{050F3A29-0E27-4DC2-A138-C3D6F80E3A46}"/>
              </a:ext>
            </a:extLst>
          </p:cNvPr>
          <p:cNvPicPr>
            <a:picLocks noChangeAspect="1"/>
          </p:cNvPicPr>
          <p:nvPr/>
        </p:nvPicPr>
        <p:blipFill>
          <a:blip r:embed="rId2"/>
          <a:stretch>
            <a:fillRect/>
          </a:stretch>
        </p:blipFill>
        <p:spPr>
          <a:xfrm>
            <a:off x="1052733" y="2477496"/>
            <a:ext cx="10126189" cy="3274717"/>
          </a:xfrm>
          <a:prstGeom prst="rect">
            <a:avLst/>
          </a:prstGeom>
        </p:spPr>
      </p:pic>
      <p:sp>
        <p:nvSpPr>
          <p:cNvPr id="5" name="Rectangle 4">
            <a:extLst>
              <a:ext uri="{FF2B5EF4-FFF2-40B4-BE49-F238E27FC236}">
                <a16:creationId xmlns:a16="http://schemas.microsoft.com/office/drawing/2014/main" id="{3DC77DBE-7217-497C-A2EC-D385DEE06D0F}"/>
              </a:ext>
            </a:extLst>
          </p:cNvPr>
          <p:cNvSpPr/>
          <p:nvPr/>
        </p:nvSpPr>
        <p:spPr>
          <a:xfrm>
            <a:off x="1052733" y="1899426"/>
            <a:ext cx="627095" cy="369332"/>
          </a:xfrm>
          <a:prstGeom prst="rect">
            <a:avLst/>
          </a:prstGeom>
        </p:spPr>
        <p:txBody>
          <a:bodyPr wrap="none">
            <a:spAutoFit/>
          </a:bodyPr>
          <a:lstStyle/>
          <a:p>
            <a:r>
              <a:rPr lang="en-US" dirty="0"/>
              <a:t>CPU </a:t>
            </a:r>
          </a:p>
        </p:txBody>
      </p:sp>
    </p:spTree>
    <p:extLst>
      <p:ext uri="{BB962C8B-B14F-4D97-AF65-F5344CB8AC3E}">
        <p14:creationId xmlns:p14="http://schemas.microsoft.com/office/powerpoint/2010/main" val="2078381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798617" cy="369332"/>
          </a:xfrm>
          <a:prstGeom prst="rect">
            <a:avLst/>
          </a:prstGeom>
        </p:spPr>
        <p:txBody>
          <a:bodyPr wrap="none">
            <a:spAutoFit/>
          </a:bodyPr>
          <a:lstStyle/>
          <a:p>
            <a:r>
              <a:rPr lang="en-US" dirty="0"/>
              <a:t>Alarm </a:t>
            </a:r>
          </a:p>
        </p:txBody>
      </p:sp>
      <p:pic>
        <p:nvPicPr>
          <p:cNvPr id="3" name="Picture 2">
            <a:extLst>
              <a:ext uri="{FF2B5EF4-FFF2-40B4-BE49-F238E27FC236}">
                <a16:creationId xmlns:a16="http://schemas.microsoft.com/office/drawing/2014/main" id="{FFE9E044-D366-463C-AF21-0661FDD79B4B}"/>
              </a:ext>
            </a:extLst>
          </p:cNvPr>
          <p:cNvPicPr>
            <a:picLocks noChangeAspect="1"/>
          </p:cNvPicPr>
          <p:nvPr/>
        </p:nvPicPr>
        <p:blipFill>
          <a:blip r:embed="rId2"/>
          <a:stretch>
            <a:fillRect/>
          </a:stretch>
        </p:blipFill>
        <p:spPr>
          <a:xfrm>
            <a:off x="1052733" y="2477496"/>
            <a:ext cx="6057900" cy="2524125"/>
          </a:xfrm>
          <a:prstGeom prst="rect">
            <a:avLst/>
          </a:prstGeom>
        </p:spPr>
      </p:pic>
      <p:sp>
        <p:nvSpPr>
          <p:cNvPr id="6" name="Rectangle 5">
            <a:extLst>
              <a:ext uri="{FF2B5EF4-FFF2-40B4-BE49-F238E27FC236}">
                <a16:creationId xmlns:a16="http://schemas.microsoft.com/office/drawing/2014/main" id="{594C2FE3-614E-47E5-A25E-5791E3EFA0CC}"/>
              </a:ext>
            </a:extLst>
          </p:cNvPr>
          <p:cNvSpPr/>
          <p:nvPr/>
        </p:nvSpPr>
        <p:spPr>
          <a:xfrm>
            <a:off x="1027192" y="5210359"/>
            <a:ext cx="3054491" cy="369332"/>
          </a:xfrm>
          <a:prstGeom prst="rect">
            <a:avLst/>
          </a:prstGeom>
        </p:spPr>
        <p:txBody>
          <a:bodyPr wrap="none">
            <a:spAutoFit/>
          </a:bodyPr>
          <a:lstStyle/>
          <a:p>
            <a:r>
              <a:rPr lang="en-US" dirty="0"/>
              <a:t> Application mode information</a:t>
            </a:r>
          </a:p>
        </p:txBody>
      </p:sp>
      <p:pic>
        <p:nvPicPr>
          <p:cNvPr id="7" name="Picture 6">
            <a:extLst>
              <a:ext uri="{FF2B5EF4-FFF2-40B4-BE49-F238E27FC236}">
                <a16:creationId xmlns:a16="http://schemas.microsoft.com/office/drawing/2014/main" id="{84FBC45B-B2ED-4985-8B1C-9981F4241637}"/>
              </a:ext>
            </a:extLst>
          </p:cNvPr>
          <p:cNvPicPr>
            <a:picLocks noChangeAspect="1"/>
          </p:cNvPicPr>
          <p:nvPr/>
        </p:nvPicPr>
        <p:blipFill>
          <a:blip r:embed="rId3"/>
          <a:stretch>
            <a:fillRect/>
          </a:stretch>
        </p:blipFill>
        <p:spPr>
          <a:xfrm>
            <a:off x="1052733" y="5788429"/>
            <a:ext cx="6057900" cy="295275"/>
          </a:xfrm>
          <a:prstGeom prst="rect">
            <a:avLst/>
          </a:prstGeom>
        </p:spPr>
      </p:pic>
    </p:spTree>
    <p:extLst>
      <p:ext uri="{BB962C8B-B14F-4D97-AF65-F5344CB8AC3E}">
        <p14:creationId xmlns:p14="http://schemas.microsoft.com/office/powerpoint/2010/main" val="2710767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2786789" cy="369332"/>
          </a:xfrm>
          <a:prstGeom prst="rect">
            <a:avLst/>
          </a:prstGeom>
        </p:spPr>
        <p:txBody>
          <a:bodyPr wrap="none">
            <a:spAutoFit/>
          </a:bodyPr>
          <a:lstStyle/>
          <a:p>
            <a:r>
              <a:rPr lang="en-US" dirty="0"/>
              <a:t>OS-Application information </a:t>
            </a:r>
          </a:p>
        </p:txBody>
      </p:sp>
      <p:pic>
        <p:nvPicPr>
          <p:cNvPr id="4" name="Picture 3">
            <a:extLst>
              <a:ext uri="{FF2B5EF4-FFF2-40B4-BE49-F238E27FC236}">
                <a16:creationId xmlns:a16="http://schemas.microsoft.com/office/drawing/2014/main" id="{C7ED4085-DA12-4F7D-8B59-DB84B7C67935}"/>
              </a:ext>
            </a:extLst>
          </p:cNvPr>
          <p:cNvPicPr>
            <a:picLocks noChangeAspect="1"/>
          </p:cNvPicPr>
          <p:nvPr/>
        </p:nvPicPr>
        <p:blipFill>
          <a:blip r:embed="rId2"/>
          <a:stretch>
            <a:fillRect/>
          </a:stretch>
        </p:blipFill>
        <p:spPr>
          <a:xfrm>
            <a:off x="1052733" y="2267134"/>
            <a:ext cx="6057900" cy="2943225"/>
          </a:xfrm>
          <a:prstGeom prst="rect">
            <a:avLst/>
          </a:prstGeom>
        </p:spPr>
      </p:pic>
      <p:pic>
        <p:nvPicPr>
          <p:cNvPr id="8" name="Picture 7">
            <a:extLst>
              <a:ext uri="{FF2B5EF4-FFF2-40B4-BE49-F238E27FC236}">
                <a16:creationId xmlns:a16="http://schemas.microsoft.com/office/drawing/2014/main" id="{494230DA-A14C-4332-8DF4-289F3AEB1175}"/>
              </a:ext>
            </a:extLst>
          </p:cNvPr>
          <p:cNvPicPr>
            <a:picLocks noChangeAspect="1"/>
          </p:cNvPicPr>
          <p:nvPr/>
        </p:nvPicPr>
        <p:blipFill>
          <a:blip r:embed="rId3"/>
          <a:stretch>
            <a:fillRect/>
          </a:stretch>
        </p:blipFill>
        <p:spPr>
          <a:xfrm>
            <a:off x="1052733" y="5106654"/>
            <a:ext cx="6067425" cy="400050"/>
          </a:xfrm>
          <a:prstGeom prst="rect">
            <a:avLst/>
          </a:prstGeom>
        </p:spPr>
      </p:pic>
    </p:spTree>
    <p:extLst>
      <p:ext uri="{BB962C8B-B14F-4D97-AF65-F5344CB8AC3E}">
        <p14:creationId xmlns:p14="http://schemas.microsoft.com/office/powerpoint/2010/main" val="396788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2101729" cy="369332"/>
          </a:xfrm>
          <a:prstGeom prst="rect">
            <a:avLst/>
          </a:prstGeom>
        </p:spPr>
        <p:txBody>
          <a:bodyPr wrap="none">
            <a:spAutoFit/>
          </a:bodyPr>
          <a:lstStyle/>
          <a:p>
            <a:r>
              <a:rPr lang="en-US" dirty="0"/>
              <a:t>Counter information</a:t>
            </a:r>
          </a:p>
        </p:txBody>
      </p:sp>
      <p:pic>
        <p:nvPicPr>
          <p:cNvPr id="3" name="Picture 2">
            <a:extLst>
              <a:ext uri="{FF2B5EF4-FFF2-40B4-BE49-F238E27FC236}">
                <a16:creationId xmlns:a16="http://schemas.microsoft.com/office/drawing/2014/main" id="{B96C5858-530E-46ED-8E42-4783E463BD83}"/>
              </a:ext>
            </a:extLst>
          </p:cNvPr>
          <p:cNvPicPr>
            <a:picLocks noChangeAspect="1"/>
          </p:cNvPicPr>
          <p:nvPr/>
        </p:nvPicPr>
        <p:blipFill>
          <a:blip r:embed="rId2"/>
          <a:stretch>
            <a:fillRect/>
          </a:stretch>
        </p:blipFill>
        <p:spPr>
          <a:xfrm>
            <a:off x="1052733" y="2268758"/>
            <a:ext cx="6067425" cy="2390775"/>
          </a:xfrm>
          <a:prstGeom prst="rect">
            <a:avLst/>
          </a:prstGeom>
        </p:spPr>
      </p:pic>
      <p:sp>
        <p:nvSpPr>
          <p:cNvPr id="6" name="Rectangle 5">
            <a:extLst>
              <a:ext uri="{FF2B5EF4-FFF2-40B4-BE49-F238E27FC236}">
                <a16:creationId xmlns:a16="http://schemas.microsoft.com/office/drawing/2014/main" id="{46BB8BB8-9284-45EA-85E6-52DF729C1D2E}"/>
              </a:ext>
            </a:extLst>
          </p:cNvPr>
          <p:cNvSpPr/>
          <p:nvPr/>
        </p:nvSpPr>
        <p:spPr>
          <a:xfrm>
            <a:off x="1052733" y="4659533"/>
            <a:ext cx="1918667" cy="369332"/>
          </a:xfrm>
          <a:prstGeom prst="rect">
            <a:avLst/>
          </a:prstGeom>
        </p:spPr>
        <p:txBody>
          <a:bodyPr wrap="none">
            <a:spAutoFit/>
          </a:bodyPr>
          <a:lstStyle/>
          <a:p>
            <a:r>
              <a:rPr lang="en-US" dirty="0"/>
              <a:t> Event information</a:t>
            </a:r>
          </a:p>
        </p:txBody>
      </p:sp>
      <p:pic>
        <p:nvPicPr>
          <p:cNvPr id="7" name="Picture 6">
            <a:extLst>
              <a:ext uri="{FF2B5EF4-FFF2-40B4-BE49-F238E27FC236}">
                <a16:creationId xmlns:a16="http://schemas.microsoft.com/office/drawing/2014/main" id="{0EE72F8C-C48C-4E40-9D94-876803EF1944}"/>
              </a:ext>
            </a:extLst>
          </p:cNvPr>
          <p:cNvPicPr>
            <a:picLocks noChangeAspect="1"/>
          </p:cNvPicPr>
          <p:nvPr/>
        </p:nvPicPr>
        <p:blipFill>
          <a:blip r:embed="rId3"/>
          <a:stretch>
            <a:fillRect/>
          </a:stretch>
        </p:blipFill>
        <p:spPr>
          <a:xfrm>
            <a:off x="1052733" y="5152804"/>
            <a:ext cx="6057900" cy="571500"/>
          </a:xfrm>
          <a:prstGeom prst="rect">
            <a:avLst/>
          </a:prstGeom>
        </p:spPr>
      </p:pic>
    </p:spTree>
    <p:extLst>
      <p:ext uri="{BB962C8B-B14F-4D97-AF65-F5344CB8AC3E}">
        <p14:creationId xmlns:p14="http://schemas.microsoft.com/office/powerpoint/2010/main" val="1825708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3642792" cy="369332"/>
          </a:xfrm>
          <a:prstGeom prst="rect">
            <a:avLst/>
          </a:prstGeom>
        </p:spPr>
        <p:txBody>
          <a:bodyPr wrap="none">
            <a:spAutoFit/>
          </a:bodyPr>
          <a:lstStyle/>
          <a:p>
            <a:r>
              <a:rPr lang="en-US" dirty="0"/>
              <a:t>Interrupt service routine information</a:t>
            </a:r>
          </a:p>
        </p:txBody>
      </p:sp>
      <p:sp>
        <p:nvSpPr>
          <p:cNvPr id="6" name="Rectangle 5">
            <a:extLst>
              <a:ext uri="{FF2B5EF4-FFF2-40B4-BE49-F238E27FC236}">
                <a16:creationId xmlns:a16="http://schemas.microsoft.com/office/drawing/2014/main" id="{46BB8BB8-9284-45EA-85E6-52DF729C1D2E}"/>
              </a:ext>
            </a:extLst>
          </p:cNvPr>
          <p:cNvSpPr/>
          <p:nvPr/>
        </p:nvSpPr>
        <p:spPr>
          <a:xfrm>
            <a:off x="1052733" y="3588085"/>
            <a:ext cx="1603003" cy="369332"/>
          </a:xfrm>
          <a:prstGeom prst="rect">
            <a:avLst/>
          </a:prstGeom>
        </p:spPr>
        <p:txBody>
          <a:bodyPr wrap="none">
            <a:spAutoFit/>
          </a:bodyPr>
          <a:lstStyle/>
          <a:p>
            <a:r>
              <a:rPr lang="en-US" dirty="0"/>
              <a:t>OS information</a:t>
            </a:r>
          </a:p>
        </p:txBody>
      </p:sp>
      <p:pic>
        <p:nvPicPr>
          <p:cNvPr id="4" name="Picture 3">
            <a:extLst>
              <a:ext uri="{FF2B5EF4-FFF2-40B4-BE49-F238E27FC236}">
                <a16:creationId xmlns:a16="http://schemas.microsoft.com/office/drawing/2014/main" id="{B6B3B0FA-8036-4E41-A2E7-B9182424BA7E}"/>
              </a:ext>
            </a:extLst>
          </p:cNvPr>
          <p:cNvPicPr>
            <a:picLocks noChangeAspect="1"/>
          </p:cNvPicPr>
          <p:nvPr/>
        </p:nvPicPr>
        <p:blipFill>
          <a:blip r:embed="rId2"/>
          <a:stretch>
            <a:fillRect/>
          </a:stretch>
        </p:blipFill>
        <p:spPr>
          <a:xfrm>
            <a:off x="1052733" y="2321145"/>
            <a:ext cx="6057900" cy="1143000"/>
          </a:xfrm>
          <a:prstGeom prst="rect">
            <a:avLst/>
          </a:prstGeom>
        </p:spPr>
      </p:pic>
      <p:pic>
        <p:nvPicPr>
          <p:cNvPr id="8" name="Picture 7">
            <a:extLst>
              <a:ext uri="{FF2B5EF4-FFF2-40B4-BE49-F238E27FC236}">
                <a16:creationId xmlns:a16="http://schemas.microsoft.com/office/drawing/2014/main" id="{6CC9FB87-3DA2-4D23-BADC-4209F7D23EDC}"/>
              </a:ext>
            </a:extLst>
          </p:cNvPr>
          <p:cNvPicPr>
            <a:picLocks noChangeAspect="1"/>
          </p:cNvPicPr>
          <p:nvPr/>
        </p:nvPicPr>
        <p:blipFill>
          <a:blip r:embed="rId3"/>
          <a:stretch>
            <a:fillRect/>
          </a:stretch>
        </p:blipFill>
        <p:spPr>
          <a:xfrm>
            <a:off x="2874129" y="3588085"/>
            <a:ext cx="6067425" cy="3219450"/>
          </a:xfrm>
          <a:prstGeom prst="rect">
            <a:avLst/>
          </a:prstGeom>
        </p:spPr>
      </p:pic>
    </p:spTree>
    <p:extLst>
      <p:ext uri="{BB962C8B-B14F-4D97-AF65-F5344CB8AC3E}">
        <p14:creationId xmlns:p14="http://schemas.microsoft.com/office/powerpoint/2010/main" val="50400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3635-D782-4822-8090-B3B97CBDE66C}"/>
              </a:ext>
            </a:extLst>
          </p:cNvPr>
          <p:cNvSpPr>
            <a:spLocks noGrp="1"/>
          </p:cNvSpPr>
          <p:nvPr>
            <p:ph type="title"/>
          </p:nvPr>
        </p:nvSpPr>
        <p:spPr/>
        <p:txBody>
          <a:bodyPr/>
          <a:lstStyle/>
          <a:p>
            <a:r>
              <a:rPr lang="en-US" dirty="0"/>
              <a:t>Interrupt Service Routines</a:t>
            </a:r>
          </a:p>
        </p:txBody>
      </p:sp>
      <p:sp>
        <p:nvSpPr>
          <p:cNvPr id="3" name="Content Placeholder 2">
            <a:extLst>
              <a:ext uri="{FF2B5EF4-FFF2-40B4-BE49-F238E27FC236}">
                <a16:creationId xmlns:a16="http://schemas.microsoft.com/office/drawing/2014/main" id="{E9C9C2F0-7E86-4FA5-B2A1-8B8361A73CF3}"/>
              </a:ext>
            </a:extLst>
          </p:cNvPr>
          <p:cNvSpPr>
            <a:spLocks noGrp="1"/>
          </p:cNvSpPr>
          <p:nvPr>
            <p:ph idx="1"/>
          </p:nvPr>
        </p:nvSpPr>
        <p:spPr/>
        <p:txBody>
          <a:bodyPr/>
          <a:lstStyle/>
          <a:p>
            <a:pPr marL="0" indent="0">
              <a:buNone/>
            </a:pPr>
            <a:r>
              <a:rPr lang="en-US" dirty="0"/>
              <a:t>#pragma </a:t>
            </a:r>
            <a:r>
              <a:rPr lang="en-US" dirty="0" err="1"/>
              <a:t>ghs</a:t>
            </a:r>
            <a:r>
              <a:rPr lang="en-US" dirty="0"/>
              <a:t> interrupt</a:t>
            </a:r>
          </a:p>
          <a:p>
            <a:pPr marL="0" indent="0">
              <a:buNone/>
            </a:pPr>
            <a:r>
              <a:rPr lang="en-US" dirty="0"/>
              <a:t>ISR ( </a:t>
            </a:r>
            <a:r>
              <a:rPr lang="en-US" dirty="0" err="1"/>
              <a:t>OsIsr</a:t>
            </a:r>
            <a:r>
              <a:rPr lang="en-US" dirty="0"/>
              <a:t> ) {    </a:t>
            </a:r>
          </a:p>
          <a:p>
            <a:pPr marL="0" indent="0">
              <a:buNone/>
            </a:pPr>
            <a:r>
              <a:rPr lang="en-US" dirty="0"/>
              <a:t>	..................    </a:t>
            </a:r>
          </a:p>
          <a:p>
            <a:pPr marL="0" indent="0">
              <a:buNone/>
            </a:pPr>
            <a:r>
              <a:rPr lang="en-US" dirty="0"/>
              <a:t>	..................    </a:t>
            </a:r>
          </a:p>
          <a:p>
            <a:pPr marL="0" indent="0">
              <a:buNone/>
            </a:pPr>
            <a:r>
              <a:rPr lang="en-US" dirty="0"/>
              <a:t>	return;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915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2204706" cy="369332"/>
          </a:xfrm>
          <a:prstGeom prst="rect">
            <a:avLst/>
          </a:prstGeom>
        </p:spPr>
        <p:txBody>
          <a:bodyPr wrap="none">
            <a:spAutoFit/>
          </a:bodyPr>
          <a:lstStyle/>
          <a:p>
            <a:r>
              <a:rPr lang="en-US" dirty="0"/>
              <a:t>Resource information</a:t>
            </a:r>
          </a:p>
        </p:txBody>
      </p:sp>
      <p:sp>
        <p:nvSpPr>
          <p:cNvPr id="6" name="Rectangle 5">
            <a:extLst>
              <a:ext uri="{FF2B5EF4-FFF2-40B4-BE49-F238E27FC236}">
                <a16:creationId xmlns:a16="http://schemas.microsoft.com/office/drawing/2014/main" id="{46BB8BB8-9284-45EA-85E6-52DF729C1D2E}"/>
              </a:ext>
            </a:extLst>
          </p:cNvPr>
          <p:cNvSpPr/>
          <p:nvPr/>
        </p:nvSpPr>
        <p:spPr>
          <a:xfrm>
            <a:off x="1052733" y="3588085"/>
            <a:ext cx="2725490" cy="369332"/>
          </a:xfrm>
          <a:prstGeom prst="rect">
            <a:avLst/>
          </a:prstGeom>
        </p:spPr>
        <p:txBody>
          <a:bodyPr wrap="none">
            <a:spAutoFit/>
          </a:bodyPr>
          <a:lstStyle/>
          <a:p>
            <a:r>
              <a:rPr lang="en-US" dirty="0"/>
              <a:t>Schedule table information</a:t>
            </a:r>
          </a:p>
        </p:txBody>
      </p:sp>
      <p:pic>
        <p:nvPicPr>
          <p:cNvPr id="3" name="Picture 2">
            <a:extLst>
              <a:ext uri="{FF2B5EF4-FFF2-40B4-BE49-F238E27FC236}">
                <a16:creationId xmlns:a16="http://schemas.microsoft.com/office/drawing/2014/main" id="{EC663B5B-865B-4A71-A00A-A4816AEE2139}"/>
              </a:ext>
            </a:extLst>
          </p:cNvPr>
          <p:cNvPicPr>
            <a:picLocks noChangeAspect="1"/>
          </p:cNvPicPr>
          <p:nvPr/>
        </p:nvPicPr>
        <p:blipFill>
          <a:blip r:embed="rId2"/>
          <a:stretch>
            <a:fillRect/>
          </a:stretch>
        </p:blipFill>
        <p:spPr>
          <a:xfrm>
            <a:off x="1052733" y="2268758"/>
            <a:ext cx="7315200" cy="1200150"/>
          </a:xfrm>
          <a:prstGeom prst="rect">
            <a:avLst/>
          </a:prstGeom>
        </p:spPr>
      </p:pic>
      <p:pic>
        <p:nvPicPr>
          <p:cNvPr id="7" name="Picture 6">
            <a:extLst>
              <a:ext uri="{FF2B5EF4-FFF2-40B4-BE49-F238E27FC236}">
                <a16:creationId xmlns:a16="http://schemas.microsoft.com/office/drawing/2014/main" id="{EFE63009-EFA2-4BF8-89FF-DC1F6BF441BF}"/>
              </a:ext>
            </a:extLst>
          </p:cNvPr>
          <p:cNvPicPr>
            <a:picLocks noChangeAspect="1"/>
          </p:cNvPicPr>
          <p:nvPr/>
        </p:nvPicPr>
        <p:blipFill>
          <a:blip r:embed="rId3"/>
          <a:stretch>
            <a:fillRect/>
          </a:stretch>
        </p:blipFill>
        <p:spPr>
          <a:xfrm>
            <a:off x="3778223" y="3468908"/>
            <a:ext cx="6556624" cy="3355147"/>
          </a:xfrm>
          <a:prstGeom prst="rect">
            <a:avLst/>
          </a:prstGeom>
        </p:spPr>
      </p:pic>
    </p:spTree>
    <p:extLst>
      <p:ext uri="{BB962C8B-B14F-4D97-AF65-F5344CB8AC3E}">
        <p14:creationId xmlns:p14="http://schemas.microsoft.com/office/powerpoint/2010/main" val="2509390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1743682" cy="369332"/>
          </a:xfrm>
          <a:prstGeom prst="rect">
            <a:avLst/>
          </a:prstGeom>
        </p:spPr>
        <p:txBody>
          <a:bodyPr wrap="none">
            <a:spAutoFit/>
          </a:bodyPr>
          <a:lstStyle/>
          <a:p>
            <a:r>
              <a:rPr lang="en-US" dirty="0"/>
              <a:t>Task information</a:t>
            </a:r>
          </a:p>
        </p:txBody>
      </p:sp>
      <p:pic>
        <p:nvPicPr>
          <p:cNvPr id="4" name="Picture 3">
            <a:extLst>
              <a:ext uri="{FF2B5EF4-FFF2-40B4-BE49-F238E27FC236}">
                <a16:creationId xmlns:a16="http://schemas.microsoft.com/office/drawing/2014/main" id="{DD559B9E-FB42-45C2-B33A-BA99D8C076D0}"/>
              </a:ext>
            </a:extLst>
          </p:cNvPr>
          <p:cNvPicPr>
            <a:picLocks noChangeAspect="1"/>
          </p:cNvPicPr>
          <p:nvPr/>
        </p:nvPicPr>
        <p:blipFill>
          <a:blip r:embed="rId2"/>
          <a:stretch>
            <a:fillRect/>
          </a:stretch>
        </p:blipFill>
        <p:spPr>
          <a:xfrm>
            <a:off x="1052733" y="2268758"/>
            <a:ext cx="7334250" cy="2381250"/>
          </a:xfrm>
          <a:prstGeom prst="rect">
            <a:avLst/>
          </a:prstGeom>
        </p:spPr>
      </p:pic>
    </p:spTree>
    <p:extLst>
      <p:ext uri="{BB962C8B-B14F-4D97-AF65-F5344CB8AC3E}">
        <p14:creationId xmlns:p14="http://schemas.microsoft.com/office/powerpoint/2010/main" val="1843194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E4-E8D9-4D38-9247-5496B4AE87FA}"/>
              </a:ext>
            </a:extLst>
          </p:cNvPr>
          <p:cNvSpPr>
            <a:spLocks noGrp="1"/>
          </p:cNvSpPr>
          <p:nvPr>
            <p:ph type="title"/>
          </p:nvPr>
        </p:nvSpPr>
        <p:spPr/>
        <p:txBody>
          <a:bodyPr/>
          <a:lstStyle/>
          <a:p>
            <a:r>
              <a:rPr lang="en-US" dirty="0"/>
              <a:t>Configuration Information(CI)(Cont.)</a:t>
            </a:r>
          </a:p>
        </p:txBody>
      </p:sp>
      <p:sp>
        <p:nvSpPr>
          <p:cNvPr id="5" name="Rectangle 4">
            <a:extLst>
              <a:ext uri="{FF2B5EF4-FFF2-40B4-BE49-F238E27FC236}">
                <a16:creationId xmlns:a16="http://schemas.microsoft.com/office/drawing/2014/main" id="{3DC77DBE-7217-497C-A2EC-D385DEE06D0F}"/>
              </a:ext>
            </a:extLst>
          </p:cNvPr>
          <p:cNvSpPr/>
          <p:nvPr/>
        </p:nvSpPr>
        <p:spPr>
          <a:xfrm>
            <a:off x="1052733" y="1899426"/>
            <a:ext cx="2011384" cy="369332"/>
          </a:xfrm>
          <a:prstGeom prst="rect">
            <a:avLst/>
          </a:prstGeom>
        </p:spPr>
        <p:txBody>
          <a:bodyPr wrap="none">
            <a:spAutoFit/>
          </a:bodyPr>
          <a:lstStyle/>
          <a:p>
            <a:r>
              <a:rPr lang="en-US" dirty="0"/>
              <a:t>System information</a:t>
            </a:r>
          </a:p>
        </p:txBody>
      </p:sp>
      <p:pic>
        <p:nvPicPr>
          <p:cNvPr id="3" name="Picture 2">
            <a:extLst>
              <a:ext uri="{FF2B5EF4-FFF2-40B4-BE49-F238E27FC236}">
                <a16:creationId xmlns:a16="http://schemas.microsoft.com/office/drawing/2014/main" id="{5FB4E519-4B5C-44F7-B32E-A78C42E5EACB}"/>
              </a:ext>
            </a:extLst>
          </p:cNvPr>
          <p:cNvPicPr>
            <a:picLocks noChangeAspect="1"/>
          </p:cNvPicPr>
          <p:nvPr/>
        </p:nvPicPr>
        <p:blipFill>
          <a:blip r:embed="rId2"/>
          <a:stretch>
            <a:fillRect/>
          </a:stretch>
        </p:blipFill>
        <p:spPr>
          <a:xfrm>
            <a:off x="1052733" y="2371170"/>
            <a:ext cx="7315200" cy="2533650"/>
          </a:xfrm>
          <a:prstGeom prst="rect">
            <a:avLst/>
          </a:prstGeom>
        </p:spPr>
      </p:pic>
    </p:spTree>
    <p:extLst>
      <p:ext uri="{BB962C8B-B14F-4D97-AF65-F5344CB8AC3E}">
        <p14:creationId xmlns:p14="http://schemas.microsoft.com/office/powerpoint/2010/main" val="2213139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8C0E-6DE1-4EBB-9F29-D4D420C9800F}"/>
              </a:ext>
            </a:extLst>
          </p:cNvPr>
          <p:cNvSpPr>
            <a:spLocks noGrp="1"/>
          </p:cNvSpPr>
          <p:nvPr>
            <p:ph type="title"/>
          </p:nvPr>
        </p:nvSpPr>
        <p:spPr/>
        <p:txBody>
          <a:bodyPr/>
          <a:lstStyle/>
          <a:p>
            <a:r>
              <a:rPr lang="en-US" dirty="0"/>
              <a:t>MEMORY FOOTPRINT</a:t>
            </a:r>
          </a:p>
        </p:txBody>
      </p:sp>
      <p:pic>
        <p:nvPicPr>
          <p:cNvPr id="4" name="Picture 3">
            <a:extLst>
              <a:ext uri="{FF2B5EF4-FFF2-40B4-BE49-F238E27FC236}">
                <a16:creationId xmlns:a16="http://schemas.microsoft.com/office/drawing/2014/main" id="{BE28220B-BFC1-4366-A0DC-FCC28F34F230}"/>
              </a:ext>
            </a:extLst>
          </p:cNvPr>
          <p:cNvPicPr>
            <a:picLocks noChangeAspect="1"/>
          </p:cNvPicPr>
          <p:nvPr/>
        </p:nvPicPr>
        <p:blipFill>
          <a:blip r:embed="rId2"/>
          <a:stretch>
            <a:fillRect/>
          </a:stretch>
        </p:blipFill>
        <p:spPr>
          <a:xfrm>
            <a:off x="838200" y="1587684"/>
            <a:ext cx="8048625" cy="2619375"/>
          </a:xfrm>
          <a:prstGeom prst="rect">
            <a:avLst/>
          </a:prstGeom>
        </p:spPr>
      </p:pic>
    </p:spTree>
    <p:extLst>
      <p:ext uri="{BB962C8B-B14F-4D97-AF65-F5344CB8AC3E}">
        <p14:creationId xmlns:p14="http://schemas.microsoft.com/office/powerpoint/2010/main" val="77814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7F14-8C0B-470A-AB49-DC724511978F}"/>
              </a:ext>
            </a:extLst>
          </p:cNvPr>
          <p:cNvSpPr>
            <a:spLocks noGrp="1"/>
          </p:cNvSpPr>
          <p:nvPr>
            <p:ph type="title"/>
          </p:nvPr>
        </p:nvSpPr>
        <p:spPr/>
        <p:txBody>
          <a:bodyPr/>
          <a:lstStyle/>
          <a:p>
            <a:r>
              <a:rPr lang="en-US" dirty="0"/>
              <a:t>RESOURCE MANAGEMENT</a:t>
            </a:r>
          </a:p>
        </p:txBody>
      </p:sp>
      <p:sp>
        <p:nvSpPr>
          <p:cNvPr id="3" name="Content Placeholder 2">
            <a:extLst>
              <a:ext uri="{FF2B5EF4-FFF2-40B4-BE49-F238E27FC236}">
                <a16:creationId xmlns:a16="http://schemas.microsoft.com/office/drawing/2014/main" id="{4CED75E7-C097-48E3-8B85-A6B126B28868}"/>
              </a:ext>
            </a:extLst>
          </p:cNvPr>
          <p:cNvSpPr>
            <a:spLocks noGrp="1"/>
          </p:cNvSpPr>
          <p:nvPr>
            <p:ph idx="1"/>
          </p:nvPr>
        </p:nvSpPr>
        <p:spPr/>
        <p:txBody>
          <a:bodyPr>
            <a:normAutofit fontScale="92500" lnSpcReduction="20000"/>
          </a:bodyPr>
          <a:lstStyle/>
          <a:p>
            <a:pPr marL="0" indent="0">
              <a:buNone/>
            </a:pPr>
            <a:r>
              <a:rPr lang="en-US" dirty="0"/>
              <a:t>- The RV850 provides resource management facilities as a mechanism for achieving mutual exclusion. Resources are exclusively controlled using "priority ceiling protocols", and racing over resources by tasks or interrupt service routines (category 2) that use the limited number of shared resources (data, peripheral devices, common functions, etc.) or deadlocks can be prevented</a:t>
            </a:r>
          </a:p>
          <a:p>
            <a:pPr marL="0" indent="0">
              <a:buNone/>
            </a:pPr>
            <a:r>
              <a:rPr lang="en-US" dirty="0"/>
              <a:t>- The RV850 supports three types of resource:</a:t>
            </a:r>
          </a:p>
          <a:p>
            <a:pPr marL="514350" indent="-514350">
              <a:buFont typeface="+mj-lt"/>
              <a:buAutoNum type="arabicPeriod"/>
            </a:pPr>
            <a:r>
              <a:rPr lang="en-US" b="1" dirty="0"/>
              <a:t>Normal resources</a:t>
            </a:r>
            <a:r>
              <a:rPr lang="en-US" dirty="0"/>
              <a:t>: These resources can be acquired and released dynamically by issuing </a:t>
            </a:r>
            <a:r>
              <a:rPr lang="en-US" dirty="0" err="1"/>
              <a:t>GetResource</a:t>
            </a:r>
            <a:r>
              <a:rPr lang="en-US" dirty="0"/>
              <a:t> and </a:t>
            </a:r>
            <a:r>
              <a:rPr lang="en-US" dirty="0" err="1"/>
              <a:t>ReleaseResource</a:t>
            </a:r>
            <a:endParaRPr lang="en-US" dirty="0"/>
          </a:p>
          <a:p>
            <a:pPr marL="514350" indent="-514350">
              <a:buFont typeface="+mj-lt"/>
              <a:buAutoNum type="arabicPeriod"/>
            </a:pPr>
            <a:r>
              <a:rPr lang="en-US" b="1" dirty="0"/>
              <a:t>Internal resources</a:t>
            </a:r>
            <a:r>
              <a:rPr lang="en-US" dirty="0"/>
              <a:t>: These resources are allocated automatically by the RV850 when the task state changes from READY to RUNNING. </a:t>
            </a:r>
          </a:p>
          <a:p>
            <a:pPr marL="514350" indent="-514350">
              <a:buFont typeface="+mj-lt"/>
              <a:buAutoNum type="arabicPeriod"/>
            </a:pPr>
            <a:r>
              <a:rPr lang="en-US" b="1" dirty="0"/>
              <a:t>Linked resources</a:t>
            </a:r>
            <a:r>
              <a:rPr lang="en-US" dirty="0"/>
              <a:t>: These resources inherit properties (ceiling values and OS-Application identifiers) from another resource.</a:t>
            </a:r>
          </a:p>
          <a:p>
            <a:pPr marL="0" indent="0">
              <a:buNone/>
            </a:pPr>
            <a:endParaRPr lang="en-US" dirty="0"/>
          </a:p>
        </p:txBody>
      </p:sp>
    </p:spTree>
    <p:extLst>
      <p:ext uri="{BB962C8B-B14F-4D97-AF65-F5344CB8AC3E}">
        <p14:creationId xmlns:p14="http://schemas.microsoft.com/office/powerpoint/2010/main" val="103534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6D27-6745-4D3F-AEAA-73B1A8F067BC}"/>
              </a:ext>
            </a:extLst>
          </p:cNvPr>
          <p:cNvSpPr>
            <a:spLocks noGrp="1"/>
          </p:cNvSpPr>
          <p:nvPr>
            <p:ph type="title"/>
          </p:nvPr>
        </p:nvSpPr>
        <p:spPr/>
        <p:txBody>
          <a:bodyPr/>
          <a:lstStyle/>
          <a:p>
            <a:r>
              <a:rPr lang="en-US" dirty="0"/>
              <a:t>Ceiling Values</a:t>
            </a:r>
          </a:p>
        </p:txBody>
      </p:sp>
      <p:sp>
        <p:nvSpPr>
          <p:cNvPr id="3" name="Content Placeholder 2">
            <a:extLst>
              <a:ext uri="{FF2B5EF4-FFF2-40B4-BE49-F238E27FC236}">
                <a16:creationId xmlns:a16="http://schemas.microsoft.com/office/drawing/2014/main" id="{A8960108-D093-4BE3-B086-42756AACFC80}"/>
              </a:ext>
            </a:extLst>
          </p:cNvPr>
          <p:cNvSpPr>
            <a:spLocks noGrp="1"/>
          </p:cNvSpPr>
          <p:nvPr>
            <p:ph idx="1"/>
          </p:nvPr>
        </p:nvSpPr>
        <p:spPr/>
        <p:txBody>
          <a:bodyPr/>
          <a:lstStyle/>
          <a:p>
            <a:r>
              <a:rPr lang="en-US" dirty="0"/>
              <a:t>A ceiling value is a priority assigned to the interval between the acquisition and release of a resource by a processing program (task or interrupt service routine). </a:t>
            </a:r>
          </a:p>
          <a:p>
            <a:r>
              <a:rPr lang="en-US" dirty="0"/>
              <a:t>Priorities range: 0 – 29, INTPRI0 - INTPRI5 </a:t>
            </a:r>
          </a:p>
        </p:txBody>
      </p:sp>
    </p:spTree>
    <p:extLst>
      <p:ext uri="{BB962C8B-B14F-4D97-AF65-F5344CB8AC3E}">
        <p14:creationId xmlns:p14="http://schemas.microsoft.com/office/powerpoint/2010/main" val="30312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C4D9-65D3-4FC3-A814-B4CF987EDCDC}"/>
              </a:ext>
            </a:extLst>
          </p:cNvPr>
          <p:cNvSpPr>
            <a:spLocks noGrp="1"/>
          </p:cNvSpPr>
          <p:nvPr>
            <p:ph type="title"/>
          </p:nvPr>
        </p:nvSpPr>
        <p:spPr/>
        <p:txBody>
          <a:bodyPr/>
          <a:lstStyle/>
          <a:p>
            <a:r>
              <a:rPr lang="en-US" dirty="0"/>
              <a:t> EVENT MANAGEMENT</a:t>
            </a:r>
          </a:p>
        </p:txBody>
      </p:sp>
      <p:pic>
        <p:nvPicPr>
          <p:cNvPr id="4" name="Picture 3">
            <a:extLst>
              <a:ext uri="{FF2B5EF4-FFF2-40B4-BE49-F238E27FC236}">
                <a16:creationId xmlns:a16="http://schemas.microsoft.com/office/drawing/2014/main" id="{B811C558-BF96-40DC-A6ED-AB2E49E34915}"/>
              </a:ext>
            </a:extLst>
          </p:cNvPr>
          <p:cNvPicPr>
            <a:picLocks noChangeAspect="1"/>
          </p:cNvPicPr>
          <p:nvPr/>
        </p:nvPicPr>
        <p:blipFill>
          <a:blip r:embed="rId2"/>
          <a:stretch>
            <a:fillRect/>
          </a:stretch>
        </p:blipFill>
        <p:spPr>
          <a:xfrm>
            <a:off x="967674" y="2581494"/>
            <a:ext cx="8810625" cy="2162175"/>
          </a:xfrm>
          <a:prstGeom prst="rect">
            <a:avLst/>
          </a:prstGeom>
        </p:spPr>
      </p:pic>
      <p:sp>
        <p:nvSpPr>
          <p:cNvPr id="5" name="Rectangle 4">
            <a:extLst>
              <a:ext uri="{FF2B5EF4-FFF2-40B4-BE49-F238E27FC236}">
                <a16:creationId xmlns:a16="http://schemas.microsoft.com/office/drawing/2014/main" id="{58B308D5-29D8-4723-AA6F-1C16745B6B16}"/>
              </a:ext>
            </a:extLst>
          </p:cNvPr>
          <p:cNvSpPr/>
          <p:nvPr/>
        </p:nvSpPr>
        <p:spPr>
          <a:xfrm>
            <a:off x="967674" y="1690688"/>
            <a:ext cx="10386126" cy="646331"/>
          </a:xfrm>
          <a:prstGeom prst="rect">
            <a:avLst/>
          </a:prstGeom>
        </p:spPr>
        <p:txBody>
          <a:bodyPr wrap="square">
            <a:spAutoFit/>
          </a:bodyPr>
          <a:lstStyle/>
          <a:p>
            <a:r>
              <a:rPr lang="en-US" dirty="0"/>
              <a:t>The RV850 provides event management functions as a mechanism for queuing tasks that are waiting to execute a process until another task outputs the results of its processing</a:t>
            </a:r>
          </a:p>
        </p:txBody>
      </p:sp>
      <p:sp>
        <p:nvSpPr>
          <p:cNvPr id="6" name="Rectangle 5">
            <a:extLst>
              <a:ext uri="{FF2B5EF4-FFF2-40B4-BE49-F238E27FC236}">
                <a16:creationId xmlns:a16="http://schemas.microsoft.com/office/drawing/2014/main" id="{46E8397C-1AE2-4CCA-8DC2-D5865FA8D316}"/>
              </a:ext>
            </a:extLst>
          </p:cNvPr>
          <p:cNvSpPr/>
          <p:nvPr/>
        </p:nvSpPr>
        <p:spPr>
          <a:xfrm>
            <a:off x="967674" y="4988144"/>
            <a:ext cx="10386126" cy="923330"/>
          </a:xfrm>
          <a:prstGeom prst="rect">
            <a:avLst/>
          </a:prstGeom>
        </p:spPr>
        <p:txBody>
          <a:bodyPr wrap="square">
            <a:spAutoFit/>
          </a:bodyPr>
          <a:lstStyle/>
          <a:p>
            <a:r>
              <a:rPr lang="en-US" dirty="0"/>
              <a:t>- In the RV850, the distinction between a basic task and an extended task is based on whether an event has been assigned (whether Event identifier "</a:t>
            </a:r>
            <a:r>
              <a:rPr lang="en-US" dirty="0" err="1"/>
              <a:t>OsTaskEventRef</a:t>
            </a:r>
            <a:r>
              <a:rPr lang="en-US" dirty="0"/>
              <a:t>" has been defined). </a:t>
            </a:r>
          </a:p>
          <a:p>
            <a:r>
              <a:rPr lang="en-US" dirty="0"/>
              <a:t>- In the RV850, the maximum number of events that can be assigned to an extended task is 32.</a:t>
            </a:r>
          </a:p>
        </p:txBody>
      </p:sp>
    </p:spTree>
    <p:extLst>
      <p:ext uri="{BB962C8B-B14F-4D97-AF65-F5344CB8AC3E}">
        <p14:creationId xmlns:p14="http://schemas.microsoft.com/office/powerpoint/2010/main" val="195789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1C9F-E2EB-4C54-88FA-DB863B58B0F1}"/>
              </a:ext>
            </a:extLst>
          </p:cNvPr>
          <p:cNvSpPr>
            <a:spLocks noGrp="1"/>
          </p:cNvSpPr>
          <p:nvPr>
            <p:ph type="title"/>
          </p:nvPr>
        </p:nvSpPr>
        <p:spPr/>
        <p:txBody>
          <a:bodyPr/>
          <a:lstStyle/>
          <a:p>
            <a:r>
              <a:rPr lang="en-US" dirty="0"/>
              <a:t>COUNTER MANAGEMENT</a:t>
            </a:r>
          </a:p>
        </p:txBody>
      </p:sp>
      <p:sp>
        <p:nvSpPr>
          <p:cNvPr id="3" name="Content Placeholder 2">
            <a:extLst>
              <a:ext uri="{FF2B5EF4-FFF2-40B4-BE49-F238E27FC236}">
                <a16:creationId xmlns:a16="http://schemas.microsoft.com/office/drawing/2014/main" id="{2BCDDBE5-01E6-4BC0-A06F-23B0D1443D2E}"/>
              </a:ext>
            </a:extLst>
          </p:cNvPr>
          <p:cNvSpPr>
            <a:spLocks noGrp="1"/>
          </p:cNvSpPr>
          <p:nvPr>
            <p:ph idx="1"/>
          </p:nvPr>
        </p:nvSpPr>
        <p:spPr/>
        <p:txBody>
          <a:bodyPr/>
          <a:lstStyle/>
          <a:p>
            <a:pPr marL="0" indent="0">
              <a:buNone/>
            </a:pPr>
            <a:r>
              <a:rPr lang="en-US" dirty="0"/>
              <a:t>The RV850 provides counter management functions as a mechanism to perform processing in accordance with the number of times an application specific trigger has occurred, and supports two types of counter. </a:t>
            </a:r>
          </a:p>
          <a:p>
            <a:pPr marL="514350" indent="-514350">
              <a:buFont typeface="+mj-lt"/>
              <a:buAutoNum type="arabicPeriod"/>
            </a:pPr>
            <a:r>
              <a:rPr lang="en-US" b="1" dirty="0"/>
              <a:t>Software counters:</a:t>
            </a:r>
            <a:r>
              <a:rPr lang="en-US" dirty="0"/>
              <a:t> The count value is updated when the system service "</a:t>
            </a:r>
            <a:r>
              <a:rPr lang="en-US" dirty="0" err="1"/>
              <a:t>IncrementCounter</a:t>
            </a:r>
            <a:r>
              <a:rPr lang="en-US" dirty="0"/>
              <a:t>" is called from a processing program. </a:t>
            </a:r>
          </a:p>
          <a:p>
            <a:pPr marL="514350" indent="-514350">
              <a:buFont typeface="+mj-lt"/>
              <a:buAutoNum type="arabicPeriod"/>
            </a:pPr>
            <a:r>
              <a:rPr lang="en-US" b="1" dirty="0"/>
              <a:t>Hardware counters:</a:t>
            </a:r>
            <a:r>
              <a:rPr lang="en-US" dirty="0"/>
              <a:t> The count value is updated when an interrupt occurs corresponding to the Exception code "</a:t>
            </a:r>
            <a:r>
              <a:rPr lang="en-US" dirty="0" err="1"/>
              <a:t>OsCounterExceptionCode</a:t>
            </a:r>
            <a:r>
              <a:rPr lang="en-US" dirty="0"/>
              <a:t>" defined in the Counter information.</a:t>
            </a:r>
          </a:p>
          <a:p>
            <a:endParaRPr lang="en-US" dirty="0"/>
          </a:p>
        </p:txBody>
      </p:sp>
    </p:spTree>
    <p:extLst>
      <p:ext uri="{BB962C8B-B14F-4D97-AF65-F5344CB8AC3E}">
        <p14:creationId xmlns:p14="http://schemas.microsoft.com/office/powerpoint/2010/main" val="358113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2870</Words>
  <Application>Microsoft Office PowerPoint</Application>
  <PresentationFormat>Widescreen</PresentationFormat>
  <Paragraphs>250</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RV850 </vt:lpstr>
      <vt:lpstr>Overview</vt:lpstr>
      <vt:lpstr>Task State</vt:lpstr>
      <vt:lpstr>Tasks</vt:lpstr>
      <vt:lpstr>Interrupt Service Routines</vt:lpstr>
      <vt:lpstr>RESOURCE MANAGEMENT</vt:lpstr>
      <vt:lpstr>Ceiling Values</vt:lpstr>
      <vt:lpstr> EVENT MANAGEMENT</vt:lpstr>
      <vt:lpstr>COUNTER MANAGEMENT</vt:lpstr>
      <vt:lpstr> ALARM MANAGEMENT</vt:lpstr>
      <vt:lpstr>SCHEDULE TABLE MANAGEMENT</vt:lpstr>
      <vt:lpstr>Schedule table states</vt:lpstr>
      <vt:lpstr> OS-APPLICATION MANAGEMENT</vt:lpstr>
      <vt:lpstr> OS-APPLICATION MANAGEMENT</vt:lpstr>
      <vt:lpstr>OS EXECUTION MANAGEMENT</vt:lpstr>
      <vt:lpstr>OS EXECUTION MANAGEMENT</vt:lpstr>
      <vt:lpstr> Common Hook Routines</vt:lpstr>
      <vt:lpstr> Idle Handler</vt:lpstr>
      <vt:lpstr> SYSTEM INITIALIZATION</vt:lpstr>
      <vt:lpstr>Data types The data types are defined in the header file "Os_types.h" that is called from standard header file "Os.h".</vt:lpstr>
      <vt:lpstr>Data types(Cont.)</vt:lpstr>
      <vt:lpstr>Error status Below are the macros corresponding to the return values (error status) from system services.  The error status is defined in the header file "Os_error.h" that is called from standard header file "Os.h".</vt:lpstr>
      <vt:lpstr>Invalid task identifier</vt:lpstr>
      <vt:lpstr>Schedule table states</vt:lpstr>
      <vt:lpstr> Access privilege types</vt:lpstr>
      <vt:lpstr>Checking for access privileges</vt:lpstr>
      <vt:lpstr>Task management The following shows the system services for task management provided by the RV850</vt:lpstr>
      <vt:lpstr>ActivateTask Activates the task.</vt:lpstr>
      <vt:lpstr>TerminateTask Terminates the task.</vt:lpstr>
      <vt:lpstr>ChainTask Terminates and activates tasks.</vt:lpstr>
      <vt:lpstr>Schedule Activates the scheduler.</vt:lpstr>
      <vt:lpstr>GetTaskID Gets the task identifier of the task that has been shifted to RUNNING state.</vt:lpstr>
      <vt:lpstr>GetTaskState Gets the current state of the task.</vt:lpstr>
      <vt:lpstr> Interrupt handling</vt:lpstr>
      <vt:lpstr> Resource management</vt:lpstr>
      <vt:lpstr> Event management</vt:lpstr>
      <vt:lpstr>Counter management</vt:lpstr>
      <vt:lpstr>Alarm management</vt:lpstr>
      <vt:lpstr>Schedule table management</vt:lpstr>
      <vt:lpstr>OS-Application management</vt:lpstr>
      <vt:lpstr>OS-Application management(Cont.)</vt:lpstr>
      <vt:lpstr>OS-Application management(Cont.)</vt:lpstr>
      <vt:lpstr>OS execution management</vt:lpstr>
      <vt:lpstr>Utility functions</vt:lpstr>
      <vt:lpstr>Configuration Information(CI)</vt:lpstr>
      <vt:lpstr>Configuration Information(CI)(Cont.)</vt:lpstr>
      <vt:lpstr>Configuration Information(CI)(Cont.)</vt:lpstr>
      <vt:lpstr>Configuration Information(CI)(Cont.)</vt:lpstr>
      <vt:lpstr>Configuration Information(CI)(Cont.)</vt:lpstr>
      <vt:lpstr>Configuration Information(CI)(Cont.)</vt:lpstr>
      <vt:lpstr>Configuration Information(CI)(Cont.)</vt:lpstr>
      <vt:lpstr>Configuration Information(CI)(Cont.)</vt:lpstr>
      <vt:lpstr>MEMORY FOOTPRINT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RV850 </dc:title>
  <dc:creator>Ban Vien</dc:creator>
  <cp:lastModifiedBy>Ban Vien</cp:lastModifiedBy>
  <cp:revision>267</cp:revision>
  <dcterms:created xsi:type="dcterms:W3CDTF">2017-06-21T05:54:16Z</dcterms:created>
  <dcterms:modified xsi:type="dcterms:W3CDTF">2017-06-22T09:22:00Z</dcterms:modified>
</cp:coreProperties>
</file>