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comments/comment30.xml" ContentType="application/vnd.openxmlformats-officedocument.presentationml.comments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33.xml" ContentType="application/vnd.openxmlformats-officedocument.presentationml.comments+xml"/>
  <Override PartName="/ppt/comments/comment34.xml" ContentType="application/vnd.openxmlformats-officedocument.presentationml.comments+xml"/>
  <Override PartName="/ppt/comments/comment35.xml" ContentType="application/vnd.openxmlformats-officedocument.presentationml.comments+xml"/>
  <Override PartName="/ppt/comments/comment36.xml" ContentType="application/vnd.openxmlformats-officedocument.presentationml.comments+xml"/>
  <Override PartName="/ppt/comments/comment37.xml" ContentType="application/vnd.openxmlformats-officedocument.presentationml.comments+xml"/>
  <Override PartName="/ppt/comments/comment38.xml" ContentType="application/vnd.openxmlformats-officedocument.presentationml.comments+xml"/>
  <Override PartName="/ppt/comments/comment39.xml" ContentType="application/vnd.openxmlformats-officedocument.presentationml.comments+xml"/>
  <Override PartName="/ppt/comments/comment40.xml" ContentType="application/vnd.openxmlformats-officedocument.presentationml.comments+xml"/>
  <Override PartName="/ppt/comments/comment41.xml" ContentType="application/vnd.openxmlformats-officedocument.presentationml.comments+xml"/>
  <Override PartName="/ppt/comments/comment42.xml" ContentType="application/vnd.openxmlformats-officedocument.presentationml.comments+xml"/>
  <Override PartName="/ppt/comments/comment43.xml" ContentType="application/vnd.openxmlformats-officedocument.presentationml.comments+xml"/>
  <Override PartName="/ppt/comments/comment44.xml" ContentType="application/vnd.openxmlformats-officedocument.presentationml.comments+xml"/>
  <Override PartName="/ppt/comments/comment45.xml" ContentType="application/vnd.openxmlformats-officedocument.presentationml.comments+xml"/>
  <Override PartName="/ppt/comments/comment46.xml" ContentType="application/vnd.openxmlformats-officedocument.presentationml.comments+xml"/>
  <Override PartName="/ppt/comments/comment47.xml" ContentType="application/vnd.openxmlformats-officedocument.presentationml.comments+xml"/>
  <Override PartName="/ppt/comments/comment48.xml" ContentType="application/vnd.openxmlformats-officedocument.presentationml.comments+xml"/>
  <Override PartName="/ppt/comments/comment49.xml" ContentType="application/vnd.openxmlformats-officedocument.presentationml.comments+xml"/>
  <Override PartName="/ppt/comments/comment50.xml" ContentType="application/vnd.openxmlformats-officedocument.presentationml.comments+xml"/>
  <Override PartName="/ppt/comments/comment51.xml" ContentType="application/vnd.openxmlformats-officedocument.presentationml.comments+xml"/>
  <Override PartName="/ppt/comments/comment52.xml" ContentType="application/vnd.openxmlformats-officedocument.presentationml.comments+xml"/>
  <Override PartName="/ppt/comments/comment53.xml" ContentType="application/vnd.openxmlformats-officedocument.presentationml.comments+xml"/>
  <Override PartName="/ppt/comments/comment54.xml" ContentType="application/vnd.openxmlformats-officedocument.presentationml.comments+xml"/>
  <Override PartName="/ppt/comments/comment55.xml" ContentType="application/vnd.openxmlformats-officedocument.presentationml.comments+xml"/>
  <Override PartName="/ppt/comments/comment56.xml" ContentType="application/vnd.openxmlformats-officedocument.presentationml.comments+xml"/>
  <Override PartName="/ppt/comments/comment57.xml" ContentType="application/vnd.openxmlformats-officedocument.presentationml.comments+xml"/>
  <Override PartName="/ppt/comments/comment58.xml" ContentType="application/vnd.openxmlformats-officedocument.presentationml.comments+xml"/>
  <Override PartName="/ppt/comments/comment59.xml" ContentType="application/vnd.openxmlformats-officedocument.presentationml.comments+xml"/>
  <Override PartName="/ppt/comments/comment60.xml" ContentType="application/vnd.openxmlformats-officedocument.presentationml.comments+xml"/>
  <Override PartName="/ppt/comments/comment61.xml" ContentType="application/vnd.openxmlformats-officedocument.presentationml.comments+xml"/>
  <Override PartName="/ppt/comments/comment62.xml" ContentType="application/vnd.openxmlformats-officedocument.presentationml.comments+xml"/>
  <Override PartName="/ppt/comments/comment63.xml" ContentType="application/vnd.openxmlformats-officedocument.presentationml.comments+xml"/>
  <Override PartName="/ppt/comments/comment64.xml" ContentType="application/vnd.openxmlformats-officedocument.presentationml.comments+xml"/>
  <Override PartName="/ppt/comments/comment65.xml" ContentType="application/vnd.openxmlformats-officedocument.presentationml.comments+xml"/>
  <Override PartName="/ppt/comments/comment66.xml" ContentType="application/vnd.openxmlformats-officedocument.presentationml.comments+xml"/>
  <Override PartName="/ppt/comments/comment67.xml" ContentType="application/vnd.openxmlformats-officedocument.presentationml.comments+xml"/>
  <Override PartName="/ppt/comments/comment68.xml" ContentType="application/vnd.openxmlformats-officedocument.presentationml.comments+xml"/>
  <Override PartName="/ppt/comments/comment69.xml" ContentType="application/vnd.openxmlformats-officedocument.presentationml.comments+xml"/>
  <Override PartName="/ppt/comments/comment70.xml" ContentType="application/vnd.openxmlformats-officedocument.presentationml.comments+xml"/>
  <Override PartName="/ppt/comments/comment71.xml" ContentType="application/vnd.openxmlformats-officedocument.presentationml.comments+xml"/>
  <Override PartName="/ppt/comments/comment72.xml" ContentType="application/vnd.openxmlformats-officedocument.presentationml.comments+xml"/>
  <Override PartName="/ppt/comments/comment73.xml" ContentType="application/vnd.openxmlformats-officedocument.presentationml.comments+xml"/>
  <Override PartName="/ppt/comments/comment74.xml" ContentType="application/vnd.openxmlformats-officedocument.presentationml.comments+xml"/>
  <Override PartName="/ppt/comments/comment75.xml" ContentType="application/vnd.openxmlformats-officedocument.presentationml.comments+xml"/>
  <Override PartName="/ppt/comments/comment76.xml" ContentType="application/vnd.openxmlformats-officedocument.presentationml.comments+xml"/>
  <Override PartName="/ppt/comments/comment77.xml" ContentType="application/vnd.openxmlformats-officedocument.presentationml.comments+xml"/>
  <Override PartName="/ppt/comments/comment78.xml" ContentType="application/vnd.openxmlformats-officedocument.presentationml.comments+xml"/>
  <Override PartName="/ppt/comments/comment79.xml" ContentType="application/vnd.openxmlformats-officedocument.presentationml.comments+xml"/>
  <Override PartName="/ppt/comments/comment80.xml" ContentType="application/vnd.openxmlformats-officedocument.presentationml.comments+xml"/>
  <Override PartName="/ppt/comments/comment81.xml" ContentType="application/vnd.openxmlformats-officedocument.presentationml.comments+xml"/>
  <Override PartName="/ppt/comments/comment82.xml" ContentType="application/vnd.openxmlformats-officedocument.presentationml.comments+xml"/>
  <Override PartName="/ppt/comments/comment83.xml" ContentType="application/vnd.openxmlformats-officedocument.presentationml.comments+xml"/>
  <Override PartName="/ppt/comments/comment84.xml" ContentType="application/vnd.openxmlformats-officedocument.presentationml.comments+xml"/>
  <Override PartName="/ppt/comments/comment85.xml" ContentType="application/vnd.openxmlformats-officedocument.presentationml.comments+xml"/>
  <Override PartName="/ppt/comments/comment86.xml" ContentType="application/vnd.openxmlformats-officedocument.presentationml.comments+xml"/>
  <Override PartName="/ppt/comments/comment87.xml" ContentType="application/vnd.openxmlformats-officedocument.presentationml.comments+xml"/>
  <Override PartName="/ppt/comments/comment88.xml" ContentType="application/vnd.openxmlformats-officedocument.presentationml.comments+xml"/>
  <Override PartName="/ppt/comments/comment89.xml" ContentType="application/vnd.openxmlformats-officedocument.presentationml.comments+xml"/>
  <Override PartName="/ppt/comments/comment90.xml" ContentType="application/vnd.openxmlformats-officedocument.presentationml.comments+xml"/>
  <Override PartName="/ppt/comments/comment91.xml" ContentType="application/vnd.openxmlformats-officedocument.presentationml.comments+xml"/>
  <Override PartName="/ppt/comments/comment92.xml" ContentType="application/vnd.openxmlformats-officedocument.presentationml.comments+xml"/>
  <Override PartName="/ppt/comments/comment93.xml" ContentType="application/vnd.openxmlformats-officedocument.presentationml.comments+xml"/>
  <Override PartName="/ppt/comments/comment94.xml" ContentType="application/vnd.openxmlformats-officedocument.presentationml.comments+xml"/>
  <Override PartName="/ppt/comments/comment95.xml" ContentType="application/vnd.openxmlformats-officedocument.presentationml.comments+xml"/>
  <Override PartName="/ppt/comments/comment96.xml" ContentType="application/vnd.openxmlformats-officedocument.presentationml.comments+xml"/>
  <Override PartName="/ppt/comments/comment97.xml" ContentType="application/vnd.openxmlformats-officedocument.presentationml.comments+xml"/>
  <Override PartName="/ppt/comments/comment98.xml" ContentType="application/vnd.openxmlformats-officedocument.presentationml.comments+xml"/>
  <Override PartName="/ppt/comments/comment99.xml" ContentType="application/vnd.openxmlformats-officedocument.presentationml.comments+xml"/>
  <Override PartName="/ppt/comments/comment100.xml" ContentType="application/vnd.openxmlformats-officedocument.presentationml.comments+xml"/>
  <Override PartName="/ppt/comments/comment101.xml" ContentType="application/vnd.openxmlformats-officedocument.presentationml.comments+xml"/>
  <Override PartName="/ppt/comments/comment102.xml" ContentType="application/vnd.openxmlformats-officedocument.presentationml.comments+xml"/>
  <Override PartName="/ppt/comments/comment103.xml" ContentType="application/vnd.openxmlformats-officedocument.presentationml.comments+xml"/>
  <Override PartName="/ppt/comments/comment104.xml" ContentType="application/vnd.openxmlformats-officedocument.presentationml.comments+xml"/>
  <Override PartName="/ppt/comments/comment105.xml" ContentType="application/vnd.openxmlformats-officedocument.presentationml.comments+xml"/>
  <Override PartName="/ppt/comments/comment106.xml" ContentType="application/vnd.openxmlformats-officedocument.presentationml.comments+xml"/>
  <Override PartName="/ppt/ink/ink1.xml" ContentType="application/inkml+xml"/>
  <Override PartName="/ppt/comments/comment107.xml" ContentType="application/vnd.openxmlformats-officedocument.presentationml.comments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comment108.xml" ContentType="application/vnd.openxmlformats-officedocument.presentationml.comments+xml"/>
  <Override PartName="/ppt/comments/comment109.xml" ContentType="application/vnd.openxmlformats-officedocument.presentationml.comments+xml"/>
  <Override PartName="/ppt/comments/comment110.xml" ContentType="application/vnd.openxmlformats-officedocument.presentationml.comments+xml"/>
  <Override PartName="/ppt/comments/comment111.xml" ContentType="application/vnd.openxmlformats-officedocument.presentationml.comments+xml"/>
  <Override PartName="/ppt/comments/comment112.xml" ContentType="application/vnd.openxmlformats-officedocument.presentationml.comments+xml"/>
  <Override PartName="/ppt/comments/comment113.xml" ContentType="application/vnd.openxmlformats-officedocument.presentationml.comments+xml"/>
  <Override PartName="/ppt/comments/comment114.xml" ContentType="application/vnd.openxmlformats-officedocument.presentationml.comments+xml"/>
  <Override PartName="/ppt/comments/comment115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50" r:id="rId3"/>
  </p:sldMasterIdLst>
  <p:notesMasterIdLst>
    <p:notesMasterId r:id="rId125"/>
  </p:notesMasterIdLst>
  <p:sldIdLst>
    <p:sldId id="256" r:id="rId4"/>
    <p:sldId id="257" r:id="rId5"/>
    <p:sldId id="400" r:id="rId6"/>
    <p:sldId id="278" r:id="rId7"/>
    <p:sldId id="279" r:id="rId8"/>
    <p:sldId id="281" r:id="rId9"/>
    <p:sldId id="280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1" r:id="rId27"/>
    <p:sldId id="282" r:id="rId28"/>
    <p:sldId id="303" r:id="rId29"/>
    <p:sldId id="304" r:id="rId30"/>
    <p:sldId id="305" r:id="rId31"/>
    <p:sldId id="306" r:id="rId32"/>
    <p:sldId id="290" r:id="rId33"/>
    <p:sldId id="308" r:id="rId34"/>
    <p:sldId id="309" r:id="rId35"/>
    <p:sldId id="310" r:id="rId36"/>
    <p:sldId id="291" r:id="rId37"/>
    <p:sldId id="307" r:id="rId38"/>
    <p:sldId id="311" r:id="rId39"/>
    <p:sldId id="312" r:id="rId40"/>
    <p:sldId id="314" r:id="rId41"/>
    <p:sldId id="313" r:id="rId42"/>
    <p:sldId id="315" r:id="rId43"/>
    <p:sldId id="316" r:id="rId44"/>
    <p:sldId id="317" r:id="rId45"/>
    <p:sldId id="318" r:id="rId46"/>
    <p:sldId id="319" r:id="rId47"/>
    <p:sldId id="320" r:id="rId48"/>
    <p:sldId id="328" r:id="rId49"/>
    <p:sldId id="322" r:id="rId50"/>
    <p:sldId id="323" r:id="rId51"/>
    <p:sldId id="329" r:id="rId52"/>
    <p:sldId id="330" r:id="rId53"/>
    <p:sldId id="331" r:id="rId54"/>
    <p:sldId id="324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3" r:id="rId66"/>
    <p:sldId id="344" r:id="rId67"/>
    <p:sldId id="345" r:id="rId68"/>
    <p:sldId id="346" r:id="rId69"/>
    <p:sldId id="347" r:id="rId70"/>
    <p:sldId id="351" r:id="rId71"/>
    <p:sldId id="348" r:id="rId72"/>
    <p:sldId id="349" r:id="rId73"/>
    <p:sldId id="352" r:id="rId74"/>
    <p:sldId id="350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401" r:id="rId89"/>
    <p:sldId id="366" r:id="rId90"/>
    <p:sldId id="367" r:id="rId91"/>
    <p:sldId id="368" r:id="rId92"/>
    <p:sldId id="370" r:id="rId93"/>
    <p:sldId id="372" r:id="rId94"/>
    <p:sldId id="373" r:id="rId95"/>
    <p:sldId id="374" r:id="rId96"/>
    <p:sldId id="375" r:id="rId97"/>
    <p:sldId id="378" r:id="rId98"/>
    <p:sldId id="376" r:id="rId99"/>
    <p:sldId id="377" r:id="rId100"/>
    <p:sldId id="371" r:id="rId101"/>
    <p:sldId id="386" r:id="rId102"/>
    <p:sldId id="379" r:id="rId103"/>
    <p:sldId id="380" r:id="rId104"/>
    <p:sldId id="381" r:id="rId105"/>
    <p:sldId id="382" r:id="rId106"/>
    <p:sldId id="383" r:id="rId107"/>
    <p:sldId id="384" r:id="rId108"/>
    <p:sldId id="385" r:id="rId109"/>
    <p:sldId id="387" r:id="rId110"/>
    <p:sldId id="388" r:id="rId111"/>
    <p:sldId id="389" r:id="rId112"/>
    <p:sldId id="390" r:id="rId113"/>
    <p:sldId id="391" r:id="rId114"/>
    <p:sldId id="392" r:id="rId115"/>
    <p:sldId id="393" r:id="rId116"/>
    <p:sldId id="394" r:id="rId117"/>
    <p:sldId id="395" r:id="rId118"/>
    <p:sldId id="396" r:id="rId119"/>
    <p:sldId id="397" r:id="rId120"/>
    <p:sldId id="398" r:id="rId121"/>
    <p:sldId id="399" r:id="rId122"/>
    <p:sldId id="276" r:id="rId123"/>
    <p:sldId id="342" r:id="rId1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Nguyen" initials="JN" lastIdx="2" clrIdx="0">
    <p:extLst>
      <p:ext uri="{19B8F6BF-5375-455C-9EA6-DF929625EA0E}">
        <p15:presenceInfo xmlns:p15="http://schemas.microsoft.com/office/powerpoint/2012/main" userId="29b3af519c05b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viewProps" Target="view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theme" Target="theme/theme1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tableStyles" Target="tableStyles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3:58:35.08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5T02:45:03.654"/>
    </inkml:context>
    <inkml:brush xml:id="br0">
      <inkml:brushProperty name="width" value="0.2" units="cm"/>
      <inkml:brushProperty name="height" value="0.2" units="cm"/>
      <inkml:brushProperty name="color" value="#FF4E00"/>
      <inkml:brushProperty name="ignorePressure" value="1"/>
      <inkml:brushProperty name="inkEffects" value="rainbow"/>
      <inkml:brushProperty name="anchorX" value="-1766.99329"/>
      <inkml:brushProperty name="anchorY" value="-1484.36926"/>
      <inkml:brushProperty name="scaleFactor" value="0.5"/>
    </inkml:brush>
  </inkml:definitions>
  <inkml:trace contextRef="#ctx0" brushRef="#br0">7940 518,'0'0,"0"4,-5 3,-6-2,0 5,-4-1,-3-2,-4-1,4 3,-2-2,-1 0,4 3,-2-2,0-1,-3-2,4 4,-1-1,-1-2,-2-1,-1-2,-2-2,5 5,-1 0,0-1,-1-1,-2-1,-1-1,0-1,-1-1,-1 0,0 0,1-1,-1 1,0 0,1 0,-1 0,1 0,-1 0,1 0,-1 0,1 0,0 0,-1 0,1 0,-1 0,1 0,-1 0,1 0,-1 0,1 0,0 0,-1 0,1 0,4-3,1 1,0-1,-1 1,-1 0,-2 1,0 1,-1-1,5-4,0-1,0 1,-1 1,-2 0,0 2,-2 1,0-4,0-1,-1 1,0 1,1 1,4-4,1 0,0 1,-1 2,4-5,-1 2,-1 1,-1 1,-3 2,5-4,-1 1,-1 0,-1 1,4-3,-2 1,0 1,-1 1,3-3,-1 1,-2 1,0 1,-3-3,-1 0,0 2,-2 1,1-3,-1 1,0 1,1 1,4-3,1 0,0 2,-1 1,-1-3,-2 1,0 1,-1 1,0-3,-1 0,0 2,0 1,1-3,-1 1,1 1,-1 1,1-3,-1 0,1 2,0 1,-1 2,6-4,0 1,0 0,-1 2,-1 1,-2 2,0 0,-1 1,5-6,0 1,-1 0,0 0,-1 2,-2 1,0 1,4-4,0-1,0 1,-2 1,0 1,-2 1,0 1,4-5,0 1,0-1,-1 2,-2 1,0 1,-2 1,5-4,0-1,0 1,-1 1,-1 1,-2 1,0 1,-1 1,4-5,1-1,0 1,-1 1,-2 1,0 1,-2 1,0 1,0-6,-1 1,0 0,1 0,-1 2,1 1,-1 1,6-4,0-1,0 1,-1 1,-2 1,0 1,-1 1,-1 1,-1 0,1 0,-1 0,0 0,1 1,-1-1,1 0,-1 0,1 0,-1 0,1 0,-1 0,1 0,-1-6,1 1,0-1,-1 2,1 0,-1 2,1 1,-1 1,1 0,-1 0,1 0,-1 0,1 1,0-1,-1 0,6-5,0-1,0 1,-1 1,-2 0,0 2,-1 1,-1 1,-1 0,1 0,-1 0,0 0,1-5,-1 0,1-1,-1 2,1 0,-1 2,1 1,-1 1,1 0,-1 0,1 0,0 0,-1 1,1-1,-1 0,1 0,-1 0,1 0,-1 0,1 0,-1 0,1 0,-1 0,1 0,0 0,-1 0,1 0,-1 0,1 0,-1 0,1 0,-1 0,1 0,-1 0,1 0,0 0,-1 0,1 0,-1 0,1 0,-1 0,1 0,-1 0,1 0,-1 0,1 0,-1 0,1 0,0 0,-1 0,1 0,-1 0,1 0,-1 0,1 0,-1 0,1 0,5 3,0-1,0 1,-1 0,-2-2,5 6,-1-1,0-1,-2 0,-2-2,0-1,3 4,1-1,-2 1,0-2,-1-1,-2-1,0-1,4 4,0 1,0-1,-2-1,0-1,3 5,0-2,0 0,-2-2,4 4,-1 0,4 3,-1 0,-2-3,3 4,-2-3,3 4,-1-2,-3-2,3 3,-2-3,-2-1,3 2,-2-1,-1 3,-2-1,3 3,-2-3,5 4,-1-3,3 2,-2-1,3 1,4 3,-4-2,3 3,-3 1,1 2,3 2,-4-3,3 0,2 2,-4-5,2 1,2 1,-3-3,1 2,2 1,2 2,-4-3,2 1,1 1,1 2,-3-4,1 1,1 2,1 0,2 3,1 1,1 0,1 2,0-1,0 1,1 0,-1-1,0 1,0-1,0 1,6 0,-1-1,1 1,-2-1,0 1,-2-1,-1 0,5-4,-1-2,0 2,-1-1,-1 3,-1 0,4-4,0 1,0 0,-2 1,-1 1,4-3,0 0,-2 1,5-5,-1 2,-2 1,-2 3,4-5,-2 2,0 1,3 2,-2 2,-1 1,4-5,-2 1,-2 0,3 1,-1 2,-2 1,-2 0,4-4,-2 0,-1 0,-1 1,3-3,-1 0,-1 1,-1 1,-2 3,4-5,-1 1,0 1,-1 1,3 1,-1 2,-1 1,-1 0,3 0,0 1,-2 0,-1 0,-2-1,-1 1,-1 0,-1-1,0 0,-1 1,1-1,0 1,0-1,-1 1,1-1,0 1,0-1,0 1,0-1,0 0,0 1,0-1,0 1,0-1,0 1,0-1,0 1,0-1,0 1,0-1,0 1,0-1,0 0,0 1,0-1,0 1,5-1,1 1,-1-1,0 1,-2-1,-1 1,-1-1,-1 0,0 1,0-1,0 1,0-1,0 1,-1-1,1 1,0-1,0 1,0-1,0 1,0-1,0 0,0 1,0-1,0 1,0-1,0 1,0-1,0 1,0-1,0 1,0-1,0 0,0 1,0-1,0 1,0-1,0 1,0-1,0 1,0-1,-5-5,0 0,-1 1,2 0,1 1,1 1,1 1,0 1,1 1,0-1,1 1,-6 0,-1-1,1 1,0 0,2-1,-4-5,0 0,1 0,2 1,1 1,-4-4,0 1,2 1,0 1,2 1,-4-3,1 0,0 1,-3 1,0 1,2 2,1 0,-2-4,0 0,2 1,1 0,2 1,2 2,0 1,-4-6,-1 1,1 1,1 0,2 1,0 2,1 0,0 1,-4-5,0 1,-1-1,2 1,1 2,1 0,1 2,0 0,1 0,0 1,1-1,-1 1,0 0,0-1,0 1,0-1,0 1,0-1,0 1,0-1,0 1,0-1,0 0,0 1,0-1,0 1,0-1,0 1,0-1,0 1,0-1,0 1,0-1,0 1,0-1,0 0,0 1,0-1,0 1,0-1,0 1,6-6,-1 0,1 0,-2 1,0 1,-2 2,-1 0,5-4,-1-1,0 2,-1 0,-1 1,-1 2,-1 1,5 0,-1 0,0 1,-1 0,-1-1,-1 1,4-6,0 0,0 0,-2 1,-1 1,-1 2,4-5,0 0,-1 2,0 0,-3 1,6-3,-2 0,5-5,-1 2,-2 1,4-4,-2 3,3-3,-2 1,3 3,-2 2,2-3,-2 2,-2 1,2-3,-3 1,-1 2,-3 1,3-3,-1 1,-1 1,-1 2,3 2,-1 0,-1 2,-1 0,3 1,-1 0,-1 0,-1-1,-2 1,4-6,-1 1,0-2,-2 2,-1 2,-2 0,0 1,5-4,-1 0,1 0,-2 1,-1 2,-1 1,-1 0,-1 1,0 1,0-1,0 1,0-1,5-4,0-1,0 0,0 1,-2 1,-1 2,-1 0,-1 1,0 1,0-1,0 1,0-1,0 1,-1 0,1-1,0 1,0-1,0 1,0-1,0 1,0-1,0 1,0-1,0 1,0-1,0 0,0 1,0-1,0 1,0-1,0 1,0-1,0 1,0-1,0 1,0-1,0 0,0 1,0-1,6-4,-1-1,1 0,-2 1,5 1,-2 1,0 2,-2 0,-2 0,4-5,0 0,-2 1,0 0,-2 1,4-4,-1 1,-1 1,0 1,3-4,-1 1,0 2,-2 0,3-3,-1 1,-1 2,4-5,-1 2,3-4,-1 2,-2 1,2-2,-1 2,3-3,-2 1,3-2,-3 2,4-3,-3 2,3-2,-3 2,2-2,-2 3,3-4,-3 4,2-3,-2 3,3-4,-3 4,2-3,-2 2,3-2,-3 3,2-4,-2 4,3-3,-3 3,2-4,3-1,-2 1,2-1,-3 2,2-1,-4 3,3-2,3-3,-4 3,3-3,2-2,-2 4,0-2,3-2,-4 3,2-1,1-2,-3 3,1-1,3-2,1-2,2-2,2-1,0-1,2-1,-6 5,1 0,-1 0,2-1,0-1,2-1,0 0,1-2,0 0,1 0,-1 0,1-1,0 1,0 0,-1 0,1 0,-1 0,1 0,-6 5,0 0,-1 1,3-2,0-1,1-1,-4 5,1-1,0 0,1-2,2-1,0-1,2-1,0-1,0 0,1 0,0 0,-1-1,1 1,0 0,-1 0,1 0,-1 0,1 0,-1 0,0 0,-4 5,-1 1,-1-1,3-1,0-1,1-1,2 0,0-2,0 0,1 0,-1 0,1-1,0 1,-1 0,1 0,-1 0,1 0,-1 0,1 0,-1 0,1 0,-1 0,1 0,-1 0,0 0,1 0,-1 0,1 0,-1 0,1 0,-1 0,1 0,-1 0,1 0,-1 0,1 0,-1 0,0 0,1 0,-1 0,1 0,-1 0,1 0,-1 0,1 0,-1 0,-5-3,0 1,0-1,1 1,2 0,0 1,1 1,1-1,1 1,-1 1,1-1,0 0,-1 0,1 0,0 0,-1 0,1 0,-1 0,0 0,-5 3,0-1,0 1,1-1,-3 5,-1 0,2-1,-3 4,0-2,3 0,1 2,2 0,1-3,-3 4,-1-2,-4 3,1-1,1-2,-3 2,2-1,-3 2,1-1,3-2,-3 2,2-1,-4 2,3-1,2-3,-3 4,2-3,-3 4,2-2,-4 3,3-3,-3 4,2-3,-2 3,2-3,-2 2,2-2,-2 3,3-3,-3 3,2-4,-2 4,3 2,-3 3,2-3,-2 2,3-4,-3 2,-3 1,3-2,-3 1,4-4,-3 3,4-3,-3 1,-1 3,1-2,-1 2,3-3,-3 2,4-4,-2 3,-3 2,3-2,-3 2,4-3,-2 1,-2 3,2-3,-2 2,4-3,-2 2,-3 2,4-3,-3 2,4-3,-2 1,-3 3,4-3,-3 2,4-3,-2 2,3 2,-3 2,4-3,-4 2,4-4,-3 1,3-3,-3 2,2-3,-2 2,3-2,-3 2,2 3,-2 3,3-2,-3 1,2-4,-2 1,3-2,-3 1,2-3,4 2,1-2,-1 2,1-2,-4 2,1-2,-3 2,2-2,3 3,2-4,-3 4,2-3,1 3,2-4,-4 4,2-3,0-3,-3 3,1-3,1-1,-3 2,1-1,3-2,-5 3,3-1,1-2,-3 3,2-1,1-2,2-1,-3 2,1-1,2 0,1-3,-4 4,1-1,2-1,0-1,3-2,-5 4,1-1,1 0,1-2,2-1,-5 4,1 0,1-2,1-1,2-1,-5 4,1 0,1-1,1-2,2-1,-5 4,1 0,1-2,1-1,1-1,2-1,-5 4,1 0,0 0,2-2,0-1,2-1,0-1,-4 4,0 1,0-1,1-1,2-1,0-1,-3 4,-1 0,1 0,2-2,0-1,2-1,-5 4,1 0,0-1,1-1,1-1,2 4,0 0,2-1,-1-2,1-1,-1-1,-4 4,-1 0,0-1,1-1,2-1,0-1,1 4,1 0,1 0,-1-2,1-1,0 4,-1-1,1 0,0-2,-1-1,1-1,-6 4,0 0,0-1,1-1,1-1,1-1,-4 4,1 0,0 0,1-2,2-1,0-1,2-1,-6 4,1 1,1-1,0-1,1-1,2-1,0 4,2 0,-1 0,1-2,-1-1,1-1,0-1,-6 4,0 1,0-1,1-1,1-1,2-1,0-1,1-1,1 5,-1 1,1-1,0-1,-1 0,1-2,-1-1,1-1,-1 0,1 5,-1 0,1 0,-1 0,1-2,-1-2,1 1,-1-2,0 0,1 0,-1 0,1 5,-1 0,1 1,-1-2,1-1,-1-1,1 0,-1-2,0 0,1 0,-1 0,1-1,-1 1,-5 5,0 1,0-1,1-1,2-1,0-1,2 0,0-2,0 0,1 0,-1 0,1-1,-1 1,1 0,0 0,-1 0,1 0,-1 0,1 0,-1 0,0 0,1 0,-1 0,1 0,-1 0,1 0,-1 0,1 0,-1 0,1 0,-1 0,1 0,-1 0,0 0,1 0,-1 0,1 0,-1 0,1 0,-1 0,1 0,-1 0,-5-3,0 1,0-1,1 1,2 0,0 1,1 1,1 0,1-1,-1 2,-4-7,-1 1,0-1,1 2,2 1,0 1,2 0,-1 2,2 0,-6-5,0 0,1 0,0 1,1 0,2 3,0-1,-4-3,0-1,0 1,1 0,2 2,-5-4,1 1,0 0,2 2,2 1,-5-4,1 0,1 2,1 1,-3-5,0 2,1 1,-3-4,0 1,3 2,1-4,2 2,1 2,-3-4,-1 2,2 2,0-3,2 1,0 2,-3-4,-1 2,1 2,-4-3,1 1,2 2,-5-4,3 2,1 2,-4-3,3 1,1 2,-3-4,2 2,1 2,-3-3,2 1,-4-3,2 1,1 2,-2-2,2 1,2 3,-3-4,2 2,1 2,-3-3,2 1,-4-3,2 1,1 2,-2-2,2 1,2 3,-3-4,2 2,1 2,-3-3,2 1,1 2,-3-3,2 1,1 2,-3-4,2 2,1 2,-3-3,2 1,1-4,2 3,3 1,-5-2,1 1,1 3,-4-4,1 2,2 2,-4-3,1 1,3 2,-5-3,3 1,1 2,2 1,-3-2,1 1,1 0,2 3,-4-4,2 0,0 2,2-4,1 2,2 1,1 2,-5-4,0 1,0 2,-4-4,1 2,1 1,2 1,-3-2,1 0,1 2,2 1,-4-3,1 1,2 1,1-4,1 2,2 1,0 2,-4-4,0 1,0 2,2 1,0 2,-3-4,0 1,0 1,2 0,2 3,-5-5,1 0,1 1,1 2,2 1,0 1,-4-4,1 0,0 1,2 1,0 1,2 1,0 1,2-4,-1-1,1 1,-1 0,1 2,0 1,-1 1,1 1,-1 0,1 0,-1 0,1 1,-1-1,1 0,-1 0,0 0,1 0,-1 0,1 0,-1 0,1 0,-1 0,1 0,-1 0,1 0,-1 0,1 0,-1 0,0 0,1 0,-1 0,1 0,-1 0,1 0,-1 0,1 0,-1 0,1 0,-1 0,0 0,1 0,-1 0,1 0,-1 0,1 0,-1 0,1 0,-1 0,1 0,-1 0,1 0,-1 0,0 0,1 0,-1 0,1 0,-1 0,1 0,-1 0,1 0,-1 0,1 0,-1 0,0 0,1 0,-1 0,1 0,-1 0,1 0,-1 0,1 0,-1 0,1 0,-1-5,1-1,-1 1,0 1,1 1,-1 1,1 0,-1 2,1 0,-1 0,1 0,-1-5,1 0,-1-1,0 2,1 1,-1 1,1 0,-1-3,1-1,-1 1,1 1,-1 1,1 1,-1-4,1 0,-1 0,0 2,1 1,-1 1,1 1,-6-4,0-1,0 1,1 1,1 1,2 1,0 1,-4-4,0-1,0 1,1 0,1 2,2 1,-5-4,1 0,0 1,1 1,2-4,0 1,2 0,-5-3,0 2,0 0,-4-2,1 1,1-4,2 2,-3-3,1-3,-5-3,3 3,-5-3,-2 0,2 3,-3-2,3 5,-2-2,-1-2,2 4,-2-3,4-2,-2-2,-3-2,4 3,-3 0,-2-1,4 4,-2-1,-2-2,3-1,-1-2,3-2,-1 0,-3-2,4 6,-3 0,-1 0,-3-2,4 5,-2-1,-1-1,-2-2,5-1,-2-2,-1 0,4 4,-2 0,0-1,-3 0,4-1,-2-2,-1 0,-1-1,-2-1,-1 1,-1-1,-1 0,0 0,-1 1,1-1,0 1,0-1,-1 1,1 0,0-1,0 1,0-1,0 1,0-1,0 1,0-1,0 1,0-1,-5 6,-1 0,1 0,0-1,2-1,1-1,-4 4,0-1,0 0,2-1,-4-2,0 0,2-2,-4 5,1 0,2 0,-3-1,1-2,-4 0,2-2,-3 0,3 0,-4-1,3 0,-3 1,3-1,-3 0,3 1,-2 0,2-1,-3 1,3-1,3 1,-3 4,3 1,2 0,-4 4,3 0,0-2,-2-2,2-2,1-1,-4 4,2-1,2 0,-3-2,1 0,-4-2,3-1,1 0,-2 5,1 0,3-1,-4 0,2-1,2-1,-3 3,1 1,2-1,-4 4,3-1,1-1,-4 3,2-2,2-1,2-2,-4 3,2-1,1-1,-4 3,1-1,2-1,-3-2,1-2,2-2,-4 0,2-2,-3 1,1-1,2 0,-2 0,1 0,-3 1,3-1,1 1,-2 5,1 0,3 0,-3 4,1-1,2-1,1-2,-2 4,1-2,-5-1,2-2,2-2,-3 5,1-1,3-1,-4 4,2-1,2-1,-4-2,3-2,-5-2,2 0,-3-2,3 1,-4-1,3 0,2 0,-1 6,1 0,3 0,-4 4,3-1,1-1,-3 4,1-3,2-1,2-2,-4 3,2-1,1-1,1-2,-3 4,1-2,1 0,1-2,-3 4,0-1,2-1,2-2,-5 4,2-1,1-2,-4 0,1-3,2 0,-4-2,3 0,0-1,-2 0,1 1,2-1,1 0,-2 1,0-1,2 1,2-1,-5 1,2-1,1 1,2-1,-5 6,2 0,1 0,1-1,2-1,1-1,-4 3,0 1,1-1,1-1,1-2,1-1,-4 0,1-1,-1-1,2 1,1-1,1 0,2 1,-6 4,0 1,1 0,1-1,1-1,1-2,1 0,0-1,1 0,0-1,1 1,-1-1,0 0,0 1,-5-1,0 1,0-1,0 1,2-1,1 1,1-1,0 1,1-1,0 1,1 0,-1-1,0 1,0-1,0 1,0-1,0 1,0-1,0 1,0-1,0 1,0-1,0 1,0 0,0-1,0 1,0-1,0 1,0-1,0 1,-5-1,-1 1,1-1,0 1,2 0,1-1,1 1,0-1,-4 6,0 0,0 0,1-1,1-2,-5 0,2-1,0-1,1 0,2-1,-4 6,1-1,0 1,2-1,1-1,-4 3,0 0,2 0,0-2,-3 4,1-1,1-1,1-2,-4 4,2-1,1-2,-4 5,1-2,2-1,2-3,-4 5,2-2,1-2,-4-1,1-1,2-2,-3 5,1-1,2 0,-4 4,2-1,2-1,-4-3,3 0,-5-3,2 0,-3-2,3 1,1-1,-1 5,1 1,2 0,-2 4,1-1,2-1,-3 4,1-3,2-1,-4 4,3-3,-5-1,2-3,-2-1,1-1,-3 3,3 0,3 0,-3 4,3-1,1-1,-2 3,1-2,-3-1,1-2,-3 3,3-1,1-1,-1 3,1-1,-3-1,-3-3,2 0,-3 2,3 0,4-1,-3 4,3-1,-3-1,3-2,-4 3,3-1,-3-1,2-2,-3-2,-2 0,2-2,-2 5,3 0,-2-1,3 0,-2 4,3-1,-2-1,2-2,-3 4,4-1,-4-1,3-2,-2 4,2-1,-3 4,3-2,-2-1,2-2,-3 3,4-1,-4 3,3-2,-2-1,2-2,-3 3,3-2,-2 4,2-2,-3 5,3-3,-2 3,2-3,-3 4,3-4,-2-2,-3-3,2-2,-2 3,3-1,-2 4,4-1,-3 4,3-2,-3 3,3-2,-2 2,2-2,-2 2,2-2,-3-3,-2 2,2-2,-2-2,-2-3,-2-1,-3-2,-1-1,5 0,-1 4,5 1,-1-1,-1 0,-3-1,4-2,-1 5,3-1,-1 5,3 0,-2 3,3-2,-2 4,2-4,-2 4,2-3,-2 2,2-2,-3 2,3-2,-2 2,2-3,-3 3,4-2,-4 2,-2-3,-3-2,-3 2,4-2,-1 3,4-2,-1 4,-2-3,-1-3,-3 4,4-3,-1 3,5-2,-2 4,-1-3,-2 3,3-2,-2 2,-1-3,3-2,-1 3,-1-3,-2-2,-2 3,3-2,0 3,4-1,-1 4,-1-3,-2 3,-2-2,-3-4,0-1,-1 2,4-2,1 4,5-2,-1 4,-1-2,-2 3,3-2,-2 2,5-2,-3 2,4-2,-1 2,-4 2,4-1,-3 1,3-2,-1 1,3-3,-3 3,-2 2,2-3,-2 2,-2-2,-2 1,-3-3,-1 3,0 2,-2-3,0 2,0 3,0 1,6-2,0 1,0 1,-1 2,-2 1,0 1,-1 1,-1 1,4-5,1 0,0 0,-1 0,-2 2,0 1,4-4,-1 0,0 1,-1 1,-1 1,-2 1,-1 1,6-5,-2 1,1-1,-1 2,-2 1,5-4,-1 1,0 0,-2 1,-2 2,0 2,3-6,1 2,-2-1,0 2,-1 1,-2 1,-1-4,0 0,0 1,-1 1,0 1,1 1,-1 1,6-5,0 1,0-1,-1 2,-2 1,0 1,-1 1,-1 1,-1 0,1 0,-1 0,0 0,1 1,-1-1,1 0,-1 0,1 0,-1 0,1 0,-1 0,1 0,-1 0,1 0,-1 0,1 0,0 0,-1 0,1 0,-1 0,1 0,-1 0,1 0,-1 0,1 0,-1 0,1 0,0 0,-1 0,1 0,-1 0,1 0,-1 0,1 0,-1 0,1 0,-1 0,1 0,-1 0,1 0,0 0,-1 0,1 0,-1 0,1 0,-1 0,1 0,-1 0,1 0,-1 0,1 0,5 3,0-1,0 1,-1 0,-2-2,0 0,-1 0,-1 4,-1 1,0-1,1-1,-1-1,1-1,-1-1,6 5,0 0,0-1,-1-1,-2 0,0-3,-1 0,-1 5,-1-1,1 1,-1-2,0-1,1-2,-1 0,1 0,4 4,1 0,0 0,-1-1,-1-1,-2-1,0-1,-1 0,0-1,-1 0,1-1,-1 1,6 5,-1 1,1-1,-1 0,-1-2,-2-1,0 4,-1 0,0 0,-1-2,1-1,4 4,1 0,0-2,-1 0,-2-2,0-1,-1-1,-1 4,-1 1,0-1,1-1,-1-1,1-2,-1 0,1 0,-1-1,6 5,0 0,0 1,-1-2,-2-1,0-1,-1-1,-1 0,-1-1,1 0,-1-1,0 1,1 0,-1 0,1 0,-1 0,1 0,-1 0,1 0,-1 0,1 0,-1 0,1 0,0 0,-1 0,1 0,-1 0,1 0,-1 0,1 0,-1 0,1 0,-1 0,1 0,0 0,-1 0,6-3,0 1,0-1,-1 1,-2 0,5-4,-1 0,5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5T02:45:03.654"/>
    </inkml:context>
    <inkml:brush xml:id="br0">
      <inkml:brushProperty name="width" value="0.2" units="cm"/>
      <inkml:brushProperty name="height" value="0.2" units="cm"/>
      <inkml:brushProperty name="color" value="#FF4E00"/>
      <inkml:brushProperty name="ignorePressure" value="1"/>
      <inkml:brushProperty name="inkEffects" value="rainbow"/>
      <inkml:brushProperty name="anchorX" value="-1766.99329"/>
      <inkml:brushProperty name="anchorY" value="-1484.36926"/>
      <inkml:brushProperty name="scaleFactor" value="0.5"/>
    </inkml:brush>
  </inkml:definitions>
  <inkml:trace contextRef="#ctx0" brushRef="#br0">7940 518,'0'0,"0"4,-5 3,-6-2,0 5,-4-1,-3-2,-4-1,4 3,-2-2,-1 0,4 3,-2-2,0-1,-3-2,4 4,-1-1,-1-2,-2-1,-1-2,-2-2,5 5,-1 0,0-1,-1-1,-2-1,-1-1,0-1,-1-1,-1 0,0 0,1-1,-1 1,0 0,1 0,-1 0,1 0,-1 0,1 0,-1 0,1 0,0 0,-1 0,1 0,-1 0,1 0,-1 0,1 0,-1 0,1 0,0 0,-1 0,1 0,4-3,1 1,0-1,-1 1,-1 0,-2 1,0 1,-1-1,5-4,0-1,0 1,-1 1,-2 0,0 2,-2 1,0-4,0-1,-1 1,0 1,1 1,4-4,1 0,0 1,-1 2,4-5,-1 2,-1 1,-1 1,-3 2,5-4,-1 1,-1 0,-1 1,4-3,-2 1,0 1,-1 1,3-3,-1 1,-2 1,0 1,-3-3,-1 0,0 2,-2 1,1-3,-1 1,0 1,1 1,4-3,1 0,0 2,-1 1,-1-3,-2 1,0 1,-1 1,0-3,-1 0,0 2,0 1,1-3,-1 1,1 1,-1 1,1-3,-1 0,1 2,0 1,-1 2,6-4,0 1,0 0,-1 2,-1 1,-2 2,0 0,-1 1,5-6,0 1,-1 0,0 0,-1 2,-2 1,0 1,4-4,0-1,0 1,-2 1,0 1,-2 1,0 1,4-5,0 1,0-1,-1 2,-2 1,0 1,-2 1,5-4,0-1,0 1,-1 1,-1 1,-2 1,0 1,-1 1,4-5,1-1,0 1,-1 1,-2 1,0 1,-2 1,0 1,0-6,-1 1,0 0,1 0,-1 2,1 1,-1 1,6-4,0-1,0 1,-1 1,-2 1,0 1,-1 1,-1 1,-1 0,1 0,-1 0,0 0,1 1,-1-1,1 0,-1 0,1 0,-1 0,1 0,-1 0,1 0,-1-6,1 1,0-1,-1 2,1 0,-1 2,1 1,-1 1,1 0,-1 0,1 0,-1 0,1 1,0-1,-1 0,6-5,0-1,0 1,-1 1,-2 0,0 2,-1 1,-1 1,-1 0,1 0,-1 0,0 0,1-5,-1 0,1-1,-1 2,1 0,-1 2,1 1,-1 1,1 0,-1 0,1 0,0 0,-1 1,1-1,-1 0,1 0,-1 0,1 0,-1 0,1 0,-1 0,1 0,-1 0,1 0,0 0,-1 0,1 0,-1 0,1 0,-1 0,1 0,-1 0,1 0,-1 0,1 0,0 0,-1 0,1 0,-1 0,1 0,-1 0,1 0,-1 0,1 0,-1 0,1 0,-1 0,1 0,0 0,-1 0,1 0,-1 0,1 0,-1 0,1 0,-1 0,1 0,5 3,0-1,0 1,-1 0,-2-2,5 6,-1-1,0-1,-2 0,-2-2,0-1,3 4,1-1,-2 1,0-2,-1-1,-2-1,0-1,4 4,0 1,0-1,-2-1,0-1,3 5,0-2,0 0,-2-2,4 4,-1 0,4 3,-1 0,-2-3,3 4,-2-3,3 4,-1-2,-3-2,3 3,-2-3,-2-1,3 2,-2-1,-1 3,-2-1,3 3,-2-3,5 4,-1-3,3 2,-2-1,3 1,4 3,-4-2,3 3,-3 1,1 2,3 2,-4-3,3 0,2 2,-4-5,2 1,2 1,-3-3,1 2,2 1,2 2,-4-3,2 1,1 1,1 2,-3-4,1 1,1 2,1 0,2 3,1 1,1 0,1 2,0-1,0 1,1 0,-1-1,0 1,0-1,0 1,6 0,-1-1,1 1,-2-1,0 1,-2-1,-1 0,5-4,-1-2,0 2,-1-1,-1 3,-1 0,4-4,0 1,0 0,-2 1,-1 1,4-3,0 0,-2 1,5-5,-1 2,-2 1,-2 3,4-5,-2 2,0 1,3 2,-2 2,-1 1,4-5,-2 1,-2 0,3 1,-1 2,-2 1,-2 0,4-4,-2 0,-1 0,-1 1,3-3,-1 0,-1 1,-1 1,-2 3,4-5,-1 1,0 1,-1 1,3 1,-1 2,-1 1,-1 0,3 0,0 1,-2 0,-1 0,-2-1,-1 1,-1 0,-1-1,0 0,-1 1,1-1,0 1,0-1,-1 1,1-1,0 1,0-1,0 1,0-1,0 0,0 1,0-1,0 1,0-1,0 1,0-1,0 1,0-1,0 1,0-1,0 1,0-1,0 0,0 1,0-1,0 1,5-1,1 1,-1-1,0 1,-2-1,-1 1,-1-1,-1 0,0 1,0-1,0 1,0-1,0 1,-1-1,1 1,0-1,0 1,0-1,0 1,0-1,0 0,0 1,0-1,0 1,0-1,0 1,0-1,0 1,0-1,0 1,0-1,0 0,0 1,0-1,0 1,0-1,0 1,0-1,0 1,0-1,-5-5,0 0,-1 1,2 0,1 1,1 1,1 1,0 1,1 1,0-1,1 1,-6 0,-1-1,1 1,0 0,2-1,-4-5,0 0,1 0,2 1,1 1,-4-4,0 1,2 1,0 1,2 1,-4-3,1 0,0 1,-3 1,0 1,2 2,1 0,-2-4,0 0,2 1,1 0,2 1,2 2,0 1,-4-6,-1 1,1 1,1 0,2 1,0 2,1 0,0 1,-4-5,0 1,-1-1,2 1,1 2,1 0,1 2,0 0,1 0,0 1,1-1,-1 1,0 0,0-1,0 1,0-1,0 1,0-1,0 1,0-1,0 1,0-1,0 0,0 1,0-1,0 1,0-1,0 1,0-1,0 1,0-1,0 1,0-1,0 1,0-1,0 0,0 1,0-1,0 1,0-1,0 1,6-6,-1 0,1 0,-2 1,0 1,-2 2,-1 0,5-4,-1-1,0 2,-1 0,-1 1,-1 2,-1 1,5 0,-1 0,0 1,-1 0,-1-1,-1 1,4-6,0 0,0 0,-2 1,-1 1,-1 2,4-5,0 0,-1 2,0 0,-3 1,6-3,-2 0,5-5,-1 2,-2 1,4-4,-2 3,3-3,-2 1,3 3,-2 2,2-3,-2 2,-2 1,2-3,-3 1,-1 2,-3 1,3-3,-1 1,-1 1,-1 2,3 2,-1 0,-1 2,-1 0,3 1,-1 0,-1 0,-1-1,-2 1,4-6,-1 1,0-2,-2 2,-1 2,-2 0,0 1,5-4,-1 0,1 0,-2 1,-1 2,-1 1,-1 0,-1 1,0 1,0-1,0 1,0-1,5-4,0-1,0 0,0 1,-2 1,-1 2,-1 0,-1 1,0 1,0-1,0 1,0-1,0 1,-1 0,1-1,0 1,0-1,0 1,0-1,0 1,0-1,0 1,0-1,0 1,0-1,0 0,0 1,0-1,0 1,0-1,0 1,0-1,0 1,0-1,0 1,0-1,0 0,0 1,0-1,6-4,-1-1,1 0,-2 1,5 1,-2 1,0 2,-2 0,-2 0,4-5,0 0,-2 1,0 0,-2 1,4-4,-1 1,-1 1,0 1,3-4,-1 1,0 2,-2 0,3-3,-1 1,-1 2,4-5,-1 2,3-4,-1 2,-2 1,2-2,-1 2,3-3,-2 1,3-2,-3 2,4-3,-3 2,3-2,-3 2,2-2,-2 3,3-4,-3 4,2-3,-2 3,3-4,-3 4,2-3,-2 2,3-2,-3 3,2-4,-2 4,3-3,-3 3,2-4,3-1,-2 1,2-1,-3 2,2-1,-4 3,3-2,3-3,-4 3,3-3,2-2,-2 4,0-2,3-2,-4 3,2-1,1-2,-3 3,1-1,3-2,1-2,2-2,2-1,0-1,2-1,-6 5,1 0,-1 0,2-1,0-1,2-1,0 0,1-2,0 0,1 0,-1 0,1-1,0 1,0 0,-1 0,1 0,-1 0,1 0,-6 5,0 0,-1 1,3-2,0-1,1-1,-4 5,1-1,0 0,1-2,2-1,0-1,2-1,0-1,0 0,1 0,0 0,-1-1,1 1,0 0,-1 0,1 0,-1 0,1 0,-1 0,0 0,-4 5,-1 1,-1-1,3-1,0-1,1-1,2 0,0-2,0 0,1 0,-1 0,1-1,0 1,-1 0,1 0,-1 0,1 0,-1 0,1 0,-1 0,1 0,-1 0,1 0,-1 0,0 0,1 0,-1 0,1 0,-1 0,1 0,-1 0,1 0,-1 0,1 0,-1 0,1 0,-1 0,0 0,1 0,-1 0,1 0,-1 0,1 0,-1 0,1 0,-1 0,-5-3,0 1,0-1,1 1,2 0,0 1,1 1,1-1,1 1,-1 1,1-1,0 0,-1 0,1 0,0 0,-1 0,1 0,-1 0,0 0,-5 3,0-1,0 1,1-1,-3 5,-1 0,2-1,-3 4,0-2,3 0,1 2,2 0,1-3,-3 4,-1-2,-4 3,1-1,1-2,-3 2,2-1,-3 2,1-1,3-2,-3 2,2-1,-4 2,3-1,2-3,-3 4,2-3,-3 4,2-2,-4 3,3-3,-3 4,2-3,-2 3,2-3,-2 2,2-2,-2 3,3-3,-3 3,2-4,-2 4,3 2,-3 3,2-3,-2 2,3-4,-3 2,-3 1,3-2,-3 1,4-4,-3 3,4-3,-3 1,-1 3,1-2,-1 2,3-3,-3 2,4-4,-2 3,-3 2,3-2,-3 2,4-3,-2 1,-2 3,2-3,-2 2,4-3,-2 2,-3 2,4-3,-3 2,4-3,-2 1,-3 3,4-3,-3 2,4-3,-2 2,3 2,-3 2,4-3,-4 2,4-4,-3 1,3-3,-3 2,2-3,-2 2,3-2,-3 2,2 3,-2 3,3-2,-3 1,2-4,-2 1,3-2,-3 1,2-3,4 2,1-2,-1 2,1-2,-4 2,1-2,-3 2,2-2,3 3,2-4,-3 4,2-3,1 3,2-4,-4 4,2-3,0-3,-3 3,1-3,1-1,-3 2,1-1,3-2,-5 3,3-1,1-2,-3 3,2-1,1-2,2-1,-3 2,1-1,2 0,1-3,-4 4,1-1,2-1,0-1,3-2,-5 4,1-1,1 0,1-2,2-1,-5 4,1 0,1-2,1-1,2-1,-5 4,1 0,1-1,1-2,2-1,-5 4,1 0,1-2,1-1,1-1,2-1,-5 4,1 0,0 0,2-2,0-1,2-1,0-1,-4 4,0 1,0-1,1-1,2-1,0-1,-3 4,-1 0,1 0,2-2,0-1,2-1,-5 4,1 0,0-1,1-1,1-1,2 4,0 0,2-1,-1-2,1-1,-1-1,-4 4,-1 0,0-1,1-1,2-1,0-1,1 4,1 0,1 0,-1-2,1-1,0 4,-1-1,1 0,0-2,-1-1,1-1,-6 4,0 0,0-1,1-1,1-1,1-1,-4 4,1 0,0 0,1-2,2-1,0-1,2-1,-6 4,1 1,1-1,0-1,1-1,2-1,0 4,2 0,-1 0,1-2,-1-1,1-1,0-1,-6 4,0 1,0-1,1-1,1-1,2-1,0-1,1-1,1 5,-1 1,1-1,0-1,-1 0,1-2,-1-1,1-1,-1 0,1 5,-1 0,1 0,-1 0,1-2,-1-2,1 1,-1-2,0 0,1 0,-1 0,1 5,-1 0,1 1,-1-2,1-1,-1-1,1 0,-1-2,0 0,1 0,-1 0,1-1,-1 1,-5 5,0 1,0-1,1-1,2-1,0-1,2 0,0-2,0 0,1 0,-1 0,1-1,-1 1,1 0,0 0,-1 0,1 0,-1 0,1 0,-1 0,0 0,1 0,-1 0,1 0,-1 0,1 0,-1 0,1 0,-1 0,1 0,-1 0,1 0,-1 0,0 0,1 0,-1 0,1 0,-1 0,1 0,-1 0,1 0,-1 0,-5-3,0 1,0-1,1 1,2 0,0 1,1 1,1 0,1-1,-1 2,-4-7,-1 1,0-1,1 2,2 1,0 1,2 0,-1 2,2 0,-6-5,0 0,1 0,0 1,1 0,2 3,0-1,-4-3,0-1,0 1,1 0,2 2,-5-4,1 1,0 0,2 2,2 1,-5-4,1 0,1 2,1 1,-3-5,0 2,1 1,-3-4,0 1,3 2,1-4,2 2,1 2,-3-4,-1 2,2 2,0-3,2 1,0 2,-3-4,-1 2,1 2,-4-3,1 1,2 2,-5-4,3 2,1 2,-4-3,3 1,1 2,-3-4,2 2,1 2,-3-3,2 1,-4-3,2 1,1 2,-2-2,2 1,2 3,-3-4,2 2,1 2,-3-3,2 1,-4-3,2 1,1 2,-2-2,2 1,2 3,-3-4,2 2,1 2,-3-3,2 1,1 2,-3-3,2 1,1 2,-3-4,2 2,1 2,-3-3,2 1,1-4,2 3,3 1,-5-2,1 1,1 3,-4-4,1 2,2 2,-4-3,1 1,3 2,-5-3,3 1,1 2,2 1,-3-2,1 1,1 0,2 3,-4-4,2 0,0 2,2-4,1 2,2 1,1 2,-5-4,0 1,0 2,-4-4,1 2,1 1,2 1,-3-2,1 0,1 2,2 1,-4-3,1 1,2 1,1-4,1 2,2 1,0 2,-4-4,0 1,0 2,2 1,0 2,-3-4,0 1,0 1,2 0,2 3,-5-5,1 0,1 1,1 2,2 1,0 1,-4-4,1 0,0 1,2 1,0 1,2 1,0 1,2-4,-1-1,1 1,-1 0,1 2,0 1,-1 1,1 1,-1 0,1 0,-1 0,1 1,-1-1,1 0,-1 0,0 0,1 0,-1 0,1 0,-1 0,1 0,-1 0,1 0,-1 0,1 0,-1 0,1 0,-1 0,0 0,1 0,-1 0,1 0,-1 0,1 0,-1 0,1 0,-1 0,1 0,-1 0,0 0,1 0,-1 0,1 0,-1 0,1 0,-1 0,1 0,-1 0,1 0,-1 0,1 0,-1 0,0 0,1 0,-1 0,1 0,-1 0,1 0,-1 0,1 0,-1 0,1 0,-1 0,0 0,1 0,-1 0,1 0,-1 0,1 0,-1 0,1 0,-1 0,1 0,-1-5,1-1,-1 1,0 1,1 1,-1 1,1 0,-1 2,1 0,-1 0,1 0,-1-5,1 0,-1-1,0 2,1 1,-1 1,1 0,-1-3,1-1,-1 1,1 1,-1 1,1 1,-1-4,1 0,-1 0,0 2,1 1,-1 1,1 1,-6-4,0-1,0 1,1 1,1 1,2 1,0 1,-4-4,0-1,0 1,1 0,1 2,2 1,-5-4,1 0,0 1,1 1,2-4,0 1,2 0,-5-3,0 2,0 0,-4-2,1 1,1-4,2 2,-3-3,1-3,-5-3,3 3,-5-3,-2 0,2 3,-3-2,3 5,-2-2,-1-2,2 4,-2-3,4-2,-2-2,-3-2,4 3,-3 0,-2-1,4 4,-2-1,-2-2,3-1,-1-2,3-2,-1 0,-3-2,4 6,-3 0,-1 0,-3-2,4 5,-2-1,-1-1,-2-2,5-1,-2-2,-1 0,4 4,-2 0,0-1,-3 0,4-1,-2-2,-1 0,-1-1,-2-1,-1 1,-1-1,-1 0,0 0,-1 1,1-1,0 1,0-1,-1 1,1 0,0-1,0 1,0-1,0 1,0-1,0 1,0-1,0 1,0-1,-5 6,-1 0,1 0,0-1,2-1,1-1,-4 4,0-1,0 0,2-1,-4-2,0 0,2-2,-4 5,1 0,2 0,-3-1,1-2,-4 0,2-2,-3 0,3 0,-4-1,3 0,-3 1,3-1,-3 0,3 1,-2 0,2-1,-3 1,3-1,3 1,-3 4,3 1,2 0,-4 4,3 0,0-2,-2-2,2-2,1-1,-4 4,2-1,2 0,-3-2,1 0,-4-2,3-1,1 0,-2 5,1 0,3-1,-4 0,2-1,2-1,-3 3,1 1,2-1,-4 4,3-1,1-1,-4 3,2-2,2-1,2-2,-4 3,2-1,1-1,-4 3,1-1,2-1,-3-2,1-2,2-2,-4 0,2-2,-3 1,1-1,2 0,-2 0,1 0,-3 1,3-1,1 1,-2 5,1 0,3 0,-3 4,1-1,2-1,1-2,-2 4,1-2,-5-1,2-2,2-2,-3 5,1-1,3-1,-4 4,2-1,2-1,-4-2,3-2,-5-2,2 0,-3-2,3 1,-4-1,3 0,2 0,-1 6,1 0,3 0,-4 4,3-1,1-1,-3 4,1-3,2-1,2-2,-4 3,2-1,1-1,1-2,-3 4,1-2,1 0,1-2,-3 4,0-1,2-1,2-2,-5 4,2-1,1-2,-4 0,1-3,2 0,-4-2,3 0,0-1,-2 0,1 1,2-1,1 0,-2 1,0-1,2 1,2-1,-5 1,2-1,1 1,2-1,-5 6,2 0,1 0,1-1,2-1,1-1,-4 3,0 1,1-1,1-1,1-2,1-1,-4 0,1-1,-1-1,2 1,1-1,1 0,2 1,-6 4,0 1,1 0,1-1,1-1,1-2,1 0,0-1,1 0,0-1,1 1,-1-1,0 0,0 1,-5-1,0 1,0-1,0 1,2-1,1 1,1-1,0 1,1-1,0 1,1 0,-1-1,0 1,0-1,0 1,0-1,0 1,0-1,0 1,0-1,0 1,0-1,0 1,0 0,0-1,0 1,0-1,0 1,0-1,0 1,-5-1,-1 1,1-1,0 1,2 0,1-1,1 1,0-1,-4 6,0 0,0 0,1-1,1-2,-5 0,2-1,0-1,1 0,2-1,-4 6,1-1,0 1,2-1,1-1,-4 3,0 0,2 0,0-2,-3 4,1-1,1-1,1-2,-4 4,2-1,1-2,-4 5,1-2,2-1,2-3,-4 5,2-2,1-2,-4-1,1-1,2-2,-3 5,1-1,2 0,-4 4,2-1,2-1,-4-3,3 0,-5-3,2 0,-3-2,3 1,1-1,-1 5,1 1,2 0,-2 4,1-1,2-1,-3 4,1-3,2-1,-4 4,3-3,-5-1,2-3,-2-1,1-1,-3 3,3 0,3 0,-3 4,3-1,1-1,-2 3,1-2,-3-1,1-2,-3 3,3-1,1-1,-1 3,1-1,-3-1,-3-3,2 0,-3 2,3 0,4-1,-3 4,3-1,-3-1,3-2,-4 3,3-1,-3-1,2-2,-3-2,-2 0,2-2,-2 5,3 0,-2-1,3 0,-2 4,3-1,-2-1,2-2,-3 4,4-1,-4-1,3-2,-2 4,2-1,-3 4,3-2,-2-1,2-2,-3 3,4-1,-4 3,3-2,-2-1,2-2,-3 3,3-2,-2 4,2-2,-3 5,3-3,-2 3,2-3,-3 4,3-4,-2-2,-3-3,2-2,-2 3,3-1,-2 4,4-1,-3 4,3-2,-3 3,3-2,-2 2,2-2,-2 2,2-2,-3-3,-2 2,2-2,-2-2,-2-3,-2-1,-3-2,-1-1,5 0,-1 4,5 1,-1-1,-1 0,-3-1,4-2,-1 5,3-1,-1 5,3 0,-2 3,3-2,-2 4,2-4,-2 4,2-3,-2 2,2-2,-3 2,3-2,-2 2,2-3,-3 3,4-2,-4 2,-2-3,-3-2,-3 2,4-2,-1 3,4-2,-1 4,-2-3,-1-3,-3 4,4-3,-1 3,5-2,-2 4,-1-3,-2 3,3-2,-2 2,-1-3,3-2,-1 3,-1-3,-2-2,-2 3,3-2,0 3,4-1,-1 4,-1-3,-2 3,-2-2,-3-4,0-1,-1 2,4-2,1 4,5-2,-1 4,-1-2,-2 3,3-2,-2 2,5-2,-3 2,4-2,-1 2,-4 2,4-1,-3 1,3-2,-1 1,3-3,-3 3,-2 2,2-3,-2 2,-2-2,-2 1,-3-3,-1 3,0 2,-2-3,0 2,0 3,0 1,6-2,0 1,0 1,-1 2,-2 1,0 1,-1 1,-1 1,4-5,1 0,0 0,-1 0,-2 2,0 1,4-4,-1 0,0 1,-1 1,-1 1,-2 1,-1 1,6-5,-2 1,1-1,-1 2,-2 1,5-4,-1 1,0 0,-2 1,-2 2,0 2,3-6,1 2,-2-1,0 2,-1 1,-2 1,-1-4,0 0,0 1,-1 1,0 1,1 1,-1 1,6-5,0 1,0-1,-1 2,-2 1,0 1,-1 1,-1 1,-1 0,1 0,-1 0,0 0,1 1,-1-1,1 0,-1 0,1 0,-1 0,1 0,-1 0,1 0,-1 0,1 0,-1 0,1 0,0 0,-1 0,1 0,-1 0,1 0,-1 0,1 0,-1 0,1 0,-1 0,1 0,0 0,-1 0,1 0,-1 0,1 0,-1 0,1 0,-1 0,1 0,-1 0,1 0,-1 0,1 0,0 0,-1 0,1 0,-1 0,1 0,-1 0,1 0,-1 0,1 0,-1 0,1 0,5 3,0-1,0 1,-1 0,-2-2,0 0,-1 0,-1 4,-1 1,0-1,1-1,-1-1,1-1,-1-1,6 5,0 0,0-1,-1-1,-2 0,0-3,-1 0,-1 5,-1-1,1 1,-1-2,0-1,1-2,-1 0,1 0,4 4,1 0,0 0,-1-1,-1-1,-2-1,0-1,-1 0,0-1,-1 0,1-1,-1 1,6 5,-1 1,1-1,-1 0,-1-2,-2-1,0 4,-1 0,0 0,-1-2,1-1,4 4,1 0,0-2,-1 0,-2-2,0-1,-1-1,-1 4,-1 1,0-1,1-1,-1-1,1-2,-1 0,1 0,-1-1,6 5,0 0,0 1,-1-2,-2-1,0-1,-1-1,-1 0,-1-1,1 0,-1-1,0 1,1 0,-1 0,1 0,-1 0,1 0,-1 0,1 0,-1 0,1 0,-1 0,1 0,0 0,-1 0,1 0,-1 0,1 0,-1 0,1 0,-1 0,1 0,-1 0,1 0,0 0,-1 0,6-3,0 1,0-1,-1 1,-2 0,5-4,-1 0,5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5T02:45:09.989"/>
    </inkml:context>
    <inkml:brush xml:id="br0">
      <inkml:brushProperty name="width" value="0.2" units="cm"/>
      <inkml:brushProperty name="height" value="0.2" units="cm"/>
      <inkml:brushProperty name="color" value="#FF4E00"/>
      <inkml:brushProperty name="ignorePressure" value="1"/>
      <inkml:brushProperty name="inkEffects" value="rainbow"/>
      <inkml:brushProperty name="anchorX" value="-1099.65991"/>
      <inkml:brushProperty name="anchorY" value="-793.39355"/>
      <inkml:brushProperty name="scaleFactor" value="0.5"/>
    </inkml:brush>
  </inkml:definitions>
  <inkml:trace contextRef="#ctx0" brushRef="#br0">2477 297,'0'0,"0"2,-5 1,0 5,-6 0,-4-1,1 3,-3 0,-3-3,3 4,-1-2,-2-1,4 2,-2-1,-1-1,2 2,0-1,-3-2,4 3,-1-1,-2-2,2 4,0-2,-2-2,-3 3,-1-1,-2-2,0-2,4 4,0-2,-1-1,0-1,-2-2,0-1,-2-2,0 0,0 0,-1 0,0 0,1-1,-1 1,1 0,-1 0,0 0,1 0,0 0,-1 0,1 0,-1 0,1 0,-1 0,1 0,-1 0,1 0,-1 0,1 0,0 0,-1 0,1 0,-1 0,1 0,-1 0,1 0,-1 0,1 0,-1 0,1 0,0 0,-1 0,1 0,-1 0,1 0,-1 0,1 0,-1 0,1 0,-1 0,1 0,-1 0,6-3,0 1,0-1,-1 1,4-5,-1 0,-1 1,4-4,-2 2,4-5,-1 2,-3 2,3-3,-2 3,-1 1,2-3,-2 2,4-3,-2 1,-1 3,2-4,-3 3,5-4,-3 2,-2 3,3-4,-2 3,3-4,-1 3,2-4,-2 2,3-2,-2 2,2-3,-2 3,2-3,-3 3,4-3,-4 4,3-4,3-2,-3 2,3-2,-4 3,3-2,1-2,8 3,3-2,1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5T02:45:14.939"/>
    </inkml:context>
    <inkml:brush xml:id="br0">
      <inkml:brushProperty name="width" value="0.2" units="cm"/>
      <inkml:brushProperty name="height" value="0.2" units="cm"/>
      <inkml:brushProperty name="color" value="#FF4E00"/>
      <inkml:brushProperty name="ignorePressure" value="1"/>
      <inkml:brushProperty name="inkEffects" value="rainbow"/>
      <inkml:brushProperty name="anchorX" value="377.46121"/>
      <inkml:brushProperty name="anchorY" value="-1.4312"/>
      <inkml:brushProperty name="scaleFactor" value="0.5"/>
    </inkml:brush>
  </inkml:definitions>
  <inkml:trace contextRef="#ctx0" brushRef="#br0">0 863,'0'0,"0"5,0-2,0-5,0-7,0-6,0-5,0-4,0-2,0-1,0-1,0 0,0 1,0-1,6 7,-1-1,1 1,4 4,-2 0,0-2,2 3,-1-1,-1-2,2 4,-1-3,-1-1,2 3,-1-2,-2-1,-2-2,4 3,-2-2,0 0,-3-2,4 4,-1-1,-1-2,-1 0,3 3,0-2,-2 0,4 4,-2-2,0-2,-3-1,4 3,3 4,5 5,4 3,3 3,-4 5,1 1,1 6,0-1,-3 5,1-1,0-3,-3 4,1-3,1-2,-3 2,1-1,2 4,2-3,-3 4,1-2,2-3,-5 3,2-3,2-1,-4 3,1-3,2-1,2-2,3-2,0-1,-3 4,0 0,0-1,1-1,-3 4,0-1,1 0,-4-3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FC255-CB37-412D-8EC4-A6DF573447A2}" type="datetimeFigureOut">
              <a:rPr lang="en-CA" smtClean="0"/>
              <a:t>3/17/20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6B59D-0FD2-4E51-8880-56E22EED68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52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0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950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770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89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49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984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074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236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832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07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601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355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773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773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7899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8913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897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1657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24565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2559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2605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A2B6-5DA3-4BE7-8A0E-7D7C9E99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0E206-3C97-4CC8-8F62-400DA077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A006-9F39-41AA-9418-9AABA2B1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9BDD-5BD1-4DB2-808A-8FC2843A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1B98F-434A-4496-A162-7ACFAC84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2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0423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1D4B-B9FC-42C6-8E18-4A504E44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554C-4B7C-4E2E-A0BB-2A54C77E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BF5B-C956-4572-B4B2-5BB63738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EB09-48BA-45C1-BBB2-A2A53EAC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8B8C-D98D-43BD-B7B3-7C6E64BB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720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AE31-EF62-4B05-9029-BD01A6F0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0B16-71C4-4D16-9EDF-CDB88F451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C62FB-1B95-4B6A-868C-8EDD5D78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9D8A-0C03-4284-80C6-6B11BB54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1802-D1B1-44B1-8172-3EDE1826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1345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C253-B575-4BD8-83E1-3155FA82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AF26-C268-4559-90E0-FE731FF6F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3A70-E313-4D48-8A20-486E6A80F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DC42F-A2CB-4F6B-8817-D416E46F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AD98-5CE0-4CB9-8232-80214CBC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06066-FAF9-4981-9A47-4761D003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320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BDFD-FF28-499C-AC32-4D1C458B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CAA5-6C61-4716-9B3F-8B9B03514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CCFD5-793A-45CE-BE8B-5375C0CA9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3BD9D-6CC7-4FE4-8564-41E25AE18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FC6E5-58DC-416F-B8AD-CF1660721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8FAED-D019-440C-8A2A-16FB937A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AEC44-D89A-4E94-AACD-33EB9FB6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C155D-5D70-4806-8A72-FE7CE78B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080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1B5F-2206-440E-BEC4-00353926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99C45-66E0-41C0-BA22-DCF86D52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52E51-4A87-44F0-BC90-AD1518B0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34614-DA38-42DB-A496-A32CA8CB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2623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A7F14-C826-4908-ABBA-BCA9C327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7A957-A2AA-4516-A27E-7894679B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E13B-0B15-490F-99B5-5D7DF9BF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77584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38B8-D6C0-4C4C-8600-CC87FB21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43F7-028C-4747-8CE8-8820916AB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BD95-03ED-4253-8EDC-B8669531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021D4-5308-4770-9BF8-58F5BE97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9D452-10D0-4E13-A19B-EFD4854E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CBF4-06D5-4251-A5EE-2E2FCF3C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1910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E695-A275-40E7-BECA-DDF11EE8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985E6-AFE4-4C9C-9256-14F286163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D0D0C-5E5D-4A55-A782-5100E144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6FD34-31AC-4618-8894-C39B6181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F06D6-C3B4-404F-A246-952614CA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64230-F16C-4CFF-B28C-C93E1340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243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B414-0583-44D3-A4A9-44579B15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89E29-207A-4832-8C9E-6297FE683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889E-B88C-4351-BEF3-2FFD7DE5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AE42A-FCC2-4D3E-AEE1-99F202B1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535E-F120-4AC1-8D8F-0C7123C8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1131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9DC5E-229E-41A4-A7AC-F06562A35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04A98-E0E9-4B0C-B6F7-D41161CBF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632B-C977-48E3-83BE-65635FCA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6B29C-E38F-4A70-AE39-CD2FD252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1F25-1EF5-49D6-AFFE-BDD3C77F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570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272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869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45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2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079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300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7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2ED7E-7DBD-4D7C-A20E-540009C4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4B9CA-51C4-4197-B582-425AB813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A37C-B827-41BD-B23C-94B8E805E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52BF4-1C94-4E65-9EFB-0BA40653F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3922-3969-4BCD-A337-BB4B87650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6.xml"/><Relationship Id="rId1" Type="http://schemas.openxmlformats.org/officeDocument/2006/relationships/slideLayout" Target="../slideLayouts/slideLayout3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7.xml"/><Relationship Id="rId1" Type="http://schemas.openxmlformats.org/officeDocument/2006/relationships/slideLayout" Target="../slideLayouts/slideLayout3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8.xml"/><Relationship Id="rId1" Type="http://schemas.openxmlformats.org/officeDocument/2006/relationships/slideLayout" Target="../slideLayouts/slideLayout3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9.xml"/><Relationship Id="rId1" Type="http://schemas.openxmlformats.org/officeDocument/2006/relationships/slideLayout" Target="../slideLayouts/slideLayout3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0.xml"/><Relationship Id="rId1" Type="http://schemas.openxmlformats.org/officeDocument/2006/relationships/slideLayout" Target="../slideLayouts/slideLayout3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1.xml"/><Relationship Id="rId1" Type="http://schemas.openxmlformats.org/officeDocument/2006/relationships/slideLayout" Target="../slideLayouts/slideLayout3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2.xml"/><Relationship Id="rId1" Type="http://schemas.openxmlformats.org/officeDocument/2006/relationships/slideLayout" Target="../slideLayouts/slideLayout3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3.xml"/><Relationship Id="rId1" Type="http://schemas.openxmlformats.org/officeDocument/2006/relationships/slideLayout" Target="../slideLayouts/slideLayout3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4.xml"/><Relationship Id="rId1" Type="http://schemas.openxmlformats.org/officeDocument/2006/relationships/slideLayout" Target="../slideLayouts/slideLayout3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5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6.xml"/><Relationship Id="rId1" Type="http://schemas.openxmlformats.org/officeDocument/2006/relationships/slideLayout" Target="../slideLayouts/slideLayout3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5.xml"/><Relationship Id="rId4" Type="http://schemas.openxmlformats.org/officeDocument/2006/relationships/comments" Target="../comments/comment107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08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5.xml"/><Relationship Id="rId6" Type="http://schemas.openxmlformats.org/officeDocument/2006/relationships/customXml" Target="../ink/ink4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9.xml"/><Relationship Id="rId1" Type="http://schemas.openxmlformats.org/officeDocument/2006/relationships/slideLayout" Target="../slideLayouts/slideLayout3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0.xml"/><Relationship Id="rId1" Type="http://schemas.openxmlformats.org/officeDocument/2006/relationships/slideLayout" Target="../slideLayouts/slideLayout3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1.xml"/><Relationship Id="rId1" Type="http://schemas.openxmlformats.org/officeDocument/2006/relationships/slideLayout" Target="../slideLayouts/slideLayout3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2.xml"/><Relationship Id="rId1" Type="http://schemas.openxmlformats.org/officeDocument/2006/relationships/slideLayout" Target="../slideLayouts/slideLayout3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3.xml"/><Relationship Id="rId1" Type="http://schemas.openxmlformats.org/officeDocument/2006/relationships/slideLayout" Target="../slideLayouts/slideLayout3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4.xml"/><Relationship Id="rId1" Type="http://schemas.openxmlformats.org/officeDocument/2006/relationships/slideLayout" Target="../slideLayouts/slideLayout3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5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5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6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7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8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9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0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1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2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3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4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5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6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7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8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9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0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1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2.xml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3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4.xml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6.xml"/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7.xml"/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8.xml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9.xml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0.xml"/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1.xml"/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2.xml"/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3.xml"/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4.xml"/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5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6.xml"/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7.xml"/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8.xml"/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9.xml"/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0.xml"/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1.xml"/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2.xml"/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3.xml"/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4.xml"/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6.xml"/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7.xml"/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8.xml"/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9.xml"/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0.xml"/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1.xml"/><Relationship Id="rId1" Type="http://schemas.openxmlformats.org/officeDocument/2006/relationships/slideLayout" Target="../slideLayouts/slideLayout3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2.xml"/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3.xml"/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4.xml"/><Relationship Id="rId1" Type="http://schemas.openxmlformats.org/officeDocument/2006/relationships/slideLayout" Target="../slideLayouts/slideLayout3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5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6.xml"/><Relationship Id="rId1" Type="http://schemas.openxmlformats.org/officeDocument/2006/relationships/slideLayout" Target="../slideLayouts/slideLayout3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7.xml"/><Relationship Id="rId1" Type="http://schemas.openxmlformats.org/officeDocument/2006/relationships/slideLayout" Target="../slideLayouts/slideLayout3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8.xml"/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9.xml"/><Relationship Id="rId1" Type="http://schemas.openxmlformats.org/officeDocument/2006/relationships/slideLayout" Target="../slideLayouts/slideLayout3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0.xml"/><Relationship Id="rId1" Type="http://schemas.openxmlformats.org/officeDocument/2006/relationships/slideLayout" Target="../slideLayouts/slideLayout3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1.xml"/><Relationship Id="rId1" Type="http://schemas.openxmlformats.org/officeDocument/2006/relationships/slideLayout" Target="../slideLayouts/slideLayout3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2.xml"/><Relationship Id="rId1" Type="http://schemas.openxmlformats.org/officeDocument/2006/relationships/slideLayout" Target="../slideLayouts/slideLayout3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3.xml"/><Relationship Id="rId1" Type="http://schemas.openxmlformats.org/officeDocument/2006/relationships/slideLayout" Target="../slideLayouts/slideLayout3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4.xml"/><Relationship Id="rId1" Type="http://schemas.openxmlformats.org/officeDocument/2006/relationships/slideLayout" Target="../slideLayouts/slideLayout3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5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n object&#10;&#10;Description automatically generated">
            <a:extLst>
              <a:ext uri="{FF2B5EF4-FFF2-40B4-BE49-F238E27FC236}">
                <a16:creationId xmlns:a16="http://schemas.microsoft.com/office/drawing/2014/main" id="{80331C37-928E-4F7C-B146-6DDD4E47E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D262D4-AE8B-4620-949A-609FC366F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4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05853C-E63A-49E2-84A4-4B7DD77A5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0549F-5B68-400C-A605-BDF102BD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CE12C213-76C6-4953-849D-69BD0C074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D5C439-F0A9-41AB-BF38-FB38EB00B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6" name="Rounded Rectangle 20">
              <a:extLst>
                <a:ext uri="{FF2B5EF4-FFF2-40B4-BE49-F238E27FC236}">
                  <a16:creationId xmlns:a16="http://schemas.microsoft.com/office/drawing/2014/main" id="{CE714C63-2EB2-4CE0-8982-994E7A37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568286-7D0B-4E62-BC33-A99A0FD74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4AE03F-9B02-4BCA-A303-6930AC988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CA" sz="5000" dirty="0"/>
              <a:t>SQRT.COB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E32EA-A673-4511-8FF7-52BFDCADC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/>
              <a:t>Jason Nguyen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22DAF0-5C05-4D01-A6C7-28326657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8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STANDARD-INPUT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WORKING-STORAGE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S9999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2007394"/>
            <a:ext cx="7350654" cy="252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8660340" y="1785937"/>
            <a:ext cx="3360209" cy="947738"/>
          </a:xfrm>
          <a:prstGeom prst="borderCallout1">
            <a:avLst>
              <a:gd name="adj1" fmla="val 48549"/>
              <a:gd name="adj2" fmla="val -2306"/>
              <a:gd name="adj3" fmla="val 34426"/>
              <a:gd name="adj4" fmla="val -3045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This is just a variable used in the perform loop that counts to 1000. 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B4F7CEA-CA2D-4720-87A1-F640187E1EB5}"/>
              </a:ext>
            </a:extLst>
          </p:cNvPr>
          <p:cNvSpPr/>
          <p:nvPr/>
        </p:nvSpPr>
        <p:spPr>
          <a:xfrm>
            <a:off x="9503303" y="357187"/>
            <a:ext cx="2369609" cy="681038"/>
          </a:xfrm>
          <a:prstGeom prst="borderCallout1">
            <a:avLst>
              <a:gd name="adj1" fmla="val 48549"/>
              <a:gd name="adj2" fmla="val -2306"/>
              <a:gd name="adj3" fmla="val 188065"/>
              <a:gd name="adj4" fmla="val -1528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You don’t have to memorize these yet.</a:t>
            </a:r>
          </a:p>
        </p:txBody>
      </p:sp>
    </p:spTree>
    <p:extLst>
      <p:ext uri="{BB962C8B-B14F-4D97-AF65-F5344CB8AC3E}">
        <p14:creationId xmlns:p14="http://schemas.microsoft.com/office/powerpoint/2010/main" val="13786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And this continuously repeats until we reach the desired accuracy from the epsilon…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22E6BC-EE2C-4919-8F64-A5C33983E37F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9C34257-B93B-4089-989F-655CD5B24D9C}"/>
              </a:ext>
            </a:extLst>
          </p:cNvPr>
          <p:cNvCxnSpPr>
            <a:cxnSpLocks/>
          </p:cNvCxnSpPr>
          <p:nvPr/>
        </p:nvCxnSpPr>
        <p:spPr>
          <a:xfrm>
            <a:off x="894254" y="3386482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3562008"/>
            <a:ext cx="5172075" cy="8722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7D08F28-539E-4BAF-A36E-6A51B07C409C}"/>
              </a:ext>
            </a:extLst>
          </p:cNvPr>
          <p:cNvCxnSpPr/>
          <p:nvPr/>
        </p:nvCxnSpPr>
        <p:spPr>
          <a:xfrm rot="10800000" flipV="1">
            <a:off x="734522" y="4210392"/>
            <a:ext cx="5361478" cy="1137896"/>
          </a:xfrm>
          <a:prstGeom prst="bentConnector3">
            <a:avLst>
              <a:gd name="adj1" fmla="val -14845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6E090B1-644F-4007-9222-8A8054DCC66D}"/>
              </a:ext>
            </a:extLst>
          </p:cNvPr>
          <p:cNvSpPr/>
          <p:nvPr/>
        </p:nvSpPr>
        <p:spPr>
          <a:xfrm>
            <a:off x="276962" y="5241131"/>
            <a:ext cx="423125" cy="2238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1C98D2-C1A2-4854-8F01-7EB6D22EB058}"/>
              </a:ext>
            </a:extLst>
          </p:cNvPr>
          <p:cNvSpPr/>
          <p:nvPr/>
        </p:nvSpPr>
        <p:spPr>
          <a:xfrm>
            <a:off x="709612" y="5453300"/>
            <a:ext cx="1371601" cy="2238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1EB6F-E2B5-4E6C-B4B2-FF82B6F45596}"/>
              </a:ext>
            </a:extLst>
          </p:cNvPr>
          <p:cNvCxnSpPr>
            <a:cxnSpLocks/>
          </p:cNvCxnSpPr>
          <p:nvPr/>
        </p:nvCxnSpPr>
        <p:spPr>
          <a:xfrm flipH="1">
            <a:off x="1257300" y="5677139"/>
            <a:ext cx="138113" cy="98378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AB7F9F-9A5A-4EB7-BF7E-A55041181155}"/>
              </a:ext>
            </a:extLst>
          </p:cNvPr>
          <p:cNvCxnSpPr>
            <a:cxnSpLocks/>
          </p:cNvCxnSpPr>
          <p:nvPr/>
        </p:nvCxnSpPr>
        <p:spPr>
          <a:xfrm>
            <a:off x="240695" y="6391275"/>
            <a:ext cx="1016605" cy="26964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8B16FE-0BC5-4038-B918-75F4DB85F26A}"/>
              </a:ext>
            </a:extLst>
          </p:cNvPr>
          <p:cNvCxnSpPr>
            <a:cxnSpLocks/>
          </p:cNvCxnSpPr>
          <p:nvPr/>
        </p:nvCxnSpPr>
        <p:spPr>
          <a:xfrm flipH="1">
            <a:off x="42863" y="2516405"/>
            <a:ext cx="106250" cy="19178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7E5186-C2B4-48E1-AB53-20ACC0EE64F1}"/>
              </a:ext>
            </a:extLst>
          </p:cNvPr>
          <p:cNvCxnSpPr>
            <a:cxnSpLocks/>
          </p:cNvCxnSpPr>
          <p:nvPr/>
        </p:nvCxnSpPr>
        <p:spPr>
          <a:xfrm>
            <a:off x="42863" y="4348163"/>
            <a:ext cx="211025" cy="204311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5042D3-8E5D-4C9C-84CA-4FD38F48CC53}"/>
              </a:ext>
            </a:extLst>
          </p:cNvPr>
          <p:cNvCxnSpPr/>
          <p:nvPr/>
        </p:nvCxnSpPr>
        <p:spPr>
          <a:xfrm flipV="1">
            <a:off x="138849" y="2407021"/>
            <a:ext cx="524782" cy="10938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C6C001F-BC0C-42D5-8E18-4DB0AFAE8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D2A660D-B844-40A7-8FF4-0D6D54152F2C}"/>
              </a:ext>
            </a:extLst>
          </p:cNvPr>
          <p:cNvSpPr/>
          <p:nvPr/>
        </p:nvSpPr>
        <p:spPr>
          <a:xfrm>
            <a:off x="734522" y="2275346"/>
            <a:ext cx="4308966" cy="4678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7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Until . . . eventually . . 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22E6BC-EE2C-4919-8F64-A5C33983E37F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9C34257-B93B-4089-989F-655CD5B24D9C}"/>
              </a:ext>
            </a:extLst>
          </p:cNvPr>
          <p:cNvCxnSpPr>
            <a:cxnSpLocks/>
          </p:cNvCxnSpPr>
          <p:nvPr/>
        </p:nvCxnSpPr>
        <p:spPr>
          <a:xfrm>
            <a:off x="894254" y="3386482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3562008"/>
            <a:ext cx="5172075" cy="8722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7D08F28-539E-4BAF-A36E-6A51B07C409C}"/>
              </a:ext>
            </a:extLst>
          </p:cNvPr>
          <p:cNvCxnSpPr/>
          <p:nvPr/>
        </p:nvCxnSpPr>
        <p:spPr>
          <a:xfrm rot="10800000" flipV="1">
            <a:off x="734522" y="4210392"/>
            <a:ext cx="5361478" cy="1137896"/>
          </a:xfrm>
          <a:prstGeom prst="bentConnector3">
            <a:avLst>
              <a:gd name="adj1" fmla="val -14845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6E090B1-644F-4007-9222-8A8054DCC66D}"/>
              </a:ext>
            </a:extLst>
          </p:cNvPr>
          <p:cNvSpPr/>
          <p:nvPr/>
        </p:nvSpPr>
        <p:spPr>
          <a:xfrm>
            <a:off x="276962" y="5241131"/>
            <a:ext cx="423125" cy="2238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1C98D2-C1A2-4854-8F01-7EB6D22EB058}"/>
              </a:ext>
            </a:extLst>
          </p:cNvPr>
          <p:cNvSpPr/>
          <p:nvPr/>
        </p:nvSpPr>
        <p:spPr>
          <a:xfrm>
            <a:off x="709612" y="5453300"/>
            <a:ext cx="1371601" cy="2238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1EB6F-E2B5-4E6C-B4B2-FF82B6F45596}"/>
              </a:ext>
            </a:extLst>
          </p:cNvPr>
          <p:cNvCxnSpPr>
            <a:cxnSpLocks/>
          </p:cNvCxnSpPr>
          <p:nvPr/>
        </p:nvCxnSpPr>
        <p:spPr>
          <a:xfrm flipH="1">
            <a:off x="1257300" y="5677139"/>
            <a:ext cx="138113" cy="98378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AB7F9F-9A5A-4EB7-BF7E-A55041181155}"/>
              </a:ext>
            </a:extLst>
          </p:cNvPr>
          <p:cNvCxnSpPr>
            <a:cxnSpLocks/>
          </p:cNvCxnSpPr>
          <p:nvPr/>
        </p:nvCxnSpPr>
        <p:spPr>
          <a:xfrm>
            <a:off x="240695" y="6391275"/>
            <a:ext cx="1016605" cy="26964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8B16FE-0BC5-4038-B918-75F4DB85F26A}"/>
              </a:ext>
            </a:extLst>
          </p:cNvPr>
          <p:cNvCxnSpPr>
            <a:cxnSpLocks/>
          </p:cNvCxnSpPr>
          <p:nvPr/>
        </p:nvCxnSpPr>
        <p:spPr>
          <a:xfrm flipH="1">
            <a:off x="42863" y="2516405"/>
            <a:ext cx="106250" cy="19178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7E5186-C2B4-48E1-AB53-20ACC0EE64F1}"/>
              </a:ext>
            </a:extLst>
          </p:cNvPr>
          <p:cNvCxnSpPr>
            <a:cxnSpLocks/>
          </p:cNvCxnSpPr>
          <p:nvPr/>
        </p:nvCxnSpPr>
        <p:spPr>
          <a:xfrm>
            <a:off x="42863" y="4348163"/>
            <a:ext cx="211025" cy="204311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5042D3-8E5D-4C9C-84CA-4FD38F48CC53}"/>
              </a:ext>
            </a:extLst>
          </p:cNvPr>
          <p:cNvCxnSpPr/>
          <p:nvPr/>
        </p:nvCxnSpPr>
        <p:spPr>
          <a:xfrm flipV="1">
            <a:off x="138849" y="2407021"/>
            <a:ext cx="524782" cy="10938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C6C001F-BC0C-42D5-8E18-4DB0AFAE8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D2A660D-B844-40A7-8FF4-0D6D54152F2C}"/>
              </a:ext>
            </a:extLst>
          </p:cNvPr>
          <p:cNvSpPr/>
          <p:nvPr/>
        </p:nvSpPr>
        <p:spPr>
          <a:xfrm>
            <a:off x="734522" y="2275346"/>
            <a:ext cx="4308966" cy="4678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4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Until . . . </a:t>
            </a:r>
            <a:r>
              <a:rPr lang="en-CA">
                <a:solidFill>
                  <a:schemeClr val="tx1"/>
                </a:solidFill>
              </a:rPr>
              <a:t>eventually </a:t>
            </a:r>
            <a:r>
              <a:rPr lang="en-CA" dirty="0">
                <a:solidFill>
                  <a:schemeClr val="tx1"/>
                </a:solidFill>
              </a:rPr>
              <a:t>. . </a:t>
            </a:r>
            <a:r>
              <a:rPr lang="en-CA">
                <a:solidFill>
                  <a:schemeClr val="tx1"/>
                </a:solidFill>
              </a:rPr>
              <a:t>.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22E6BC-EE2C-4919-8F64-A5C33983E37F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9C34257-B93B-4089-989F-655CD5B24D9C}"/>
              </a:ext>
            </a:extLst>
          </p:cNvPr>
          <p:cNvCxnSpPr>
            <a:cxnSpLocks/>
          </p:cNvCxnSpPr>
          <p:nvPr/>
        </p:nvCxnSpPr>
        <p:spPr>
          <a:xfrm>
            <a:off x="894254" y="3386482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3562008"/>
            <a:ext cx="5172075" cy="2027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C6C001F-BC0C-42D5-8E18-4DB0AFAE8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D2A660D-B844-40A7-8FF4-0D6D54152F2C}"/>
              </a:ext>
            </a:extLst>
          </p:cNvPr>
          <p:cNvSpPr/>
          <p:nvPr/>
        </p:nvSpPr>
        <p:spPr>
          <a:xfrm>
            <a:off x="734522" y="2275346"/>
            <a:ext cx="4308966" cy="4678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563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Until . . . </a:t>
            </a:r>
            <a:r>
              <a:rPr lang="en-CA">
                <a:solidFill>
                  <a:schemeClr val="tx1"/>
                </a:solidFill>
              </a:rPr>
              <a:t>eventually </a:t>
            </a:r>
            <a:r>
              <a:rPr lang="en-CA" dirty="0">
                <a:solidFill>
                  <a:schemeClr val="tx1"/>
                </a:solidFill>
              </a:rPr>
              <a:t>. . </a:t>
            </a:r>
            <a:r>
              <a:rPr lang="en-CA">
                <a:solidFill>
                  <a:schemeClr val="tx1"/>
                </a:solidFill>
              </a:rPr>
              <a:t>.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22E6BC-EE2C-4919-8F64-A5C33983E37F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9C34257-B93B-4089-989F-655CD5B24D9C}"/>
              </a:ext>
            </a:extLst>
          </p:cNvPr>
          <p:cNvCxnSpPr>
            <a:cxnSpLocks/>
          </p:cNvCxnSpPr>
          <p:nvPr/>
        </p:nvCxnSpPr>
        <p:spPr>
          <a:xfrm>
            <a:off x="894254" y="3386482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3752862"/>
            <a:ext cx="5172075" cy="2027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C6C001F-BC0C-42D5-8E18-4DB0AFAE8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D2A660D-B844-40A7-8FF4-0D6D54152F2C}"/>
              </a:ext>
            </a:extLst>
          </p:cNvPr>
          <p:cNvSpPr/>
          <p:nvPr/>
        </p:nvSpPr>
        <p:spPr>
          <a:xfrm>
            <a:off x="734522" y="2275346"/>
            <a:ext cx="4308966" cy="4678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28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Until . . . </a:t>
            </a:r>
            <a:r>
              <a:rPr lang="en-CA">
                <a:solidFill>
                  <a:schemeClr val="tx1"/>
                </a:solidFill>
              </a:rPr>
              <a:t>eventually </a:t>
            </a:r>
            <a:r>
              <a:rPr lang="en-CA" dirty="0">
                <a:solidFill>
                  <a:schemeClr val="tx1"/>
                </a:solidFill>
              </a:rPr>
              <a:t>. . </a:t>
            </a:r>
            <a:r>
              <a:rPr lang="en-CA">
                <a:solidFill>
                  <a:schemeClr val="tx1"/>
                </a:solidFill>
              </a:rPr>
              <a:t>.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22E6BC-EE2C-4919-8F64-A5C33983E37F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9C34257-B93B-4089-989F-655CD5B24D9C}"/>
              </a:ext>
            </a:extLst>
          </p:cNvPr>
          <p:cNvCxnSpPr>
            <a:cxnSpLocks/>
          </p:cNvCxnSpPr>
          <p:nvPr/>
        </p:nvCxnSpPr>
        <p:spPr>
          <a:xfrm>
            <a:off x="894254" y="3386482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3982483"/>
            <a:ext cx="5172075" cy="2027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C6C001F-BC0C-42D5-8E18-4DB0AFAE8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D2A660D-B844-40A7-8FF4-0D6D54152F2C}"/>
              </a:ext>
            </a:extLst>
          </p:cNvPr>
          <p:cNvSpPr/>
          <p:nvPr/>
        </p:nvSpPr>
        <p:spPr>
          <a:xfrm>
            <a:off x="734522" y="2275346"/>
            <a:ext cx="4308966" cy="4678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663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Until . . . </a:t>
            </a:r>
            <a:r>
              <a:rPr lang="en-CA">
                <a:solidFill>
                  <a:schemeClr val="tx1"/>
                </a:solidFill>
              </a:rPr>
              <a:t>eventually </a:t>
            </a:r>
            <a:r>
              <a:rPr lang="en-CA" dirty="0">
                <a:solidFill>
                  <a:schemeClr val="tx1"/>
                </a:solidFill>
              </a:rPr>
              <a:t>. . </a:t>
            </a:r>
            <a:r>
              <a:rPr lang="en-CA">
                <a:solidFill>
                  <a:schemeClr val="tx1"/>
                </a:solidFill>
              </a:rPr>
              <a:t>.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22E6BC-EE2C-4919-8F64-A5C33983E37F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9C34257-B93B-4089-989F-655CD5B24D9C}"/>
              </a:ext>
            </a:extLst>
          </p:cNvPr>
          <p:cNvCxnSpPr>
            <a:cxnSpLocks/>
          </p:cNvCxnSpPr>
          <p:nvPr/>
        </p:nvCxnSpPr>
        <p:spPr>
          <a:xfrm>
            <a:off x="894254" y="3386482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4205909"/>
            <a:ext cx="5172075" cy="2027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C6C001F-BC0C-42D5-8E18-4DB0AFAE8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D2A660D-B844-40A7-8FF4-0D6D54152F2C}"/>
              </a:ext>
            </a:extLst>
          </p:cNvPr>
          <p:cNvSpPr/>
          <p:nvPr/>
        </p:nvSpPr>
        <p:spPr>
          <a:xfrm>
            <a:off x="734522" y="2275346"/>
            <a:ext cx="4308966" cy="4678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46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. . . it finishes! Now, that’s one loop. Let’s finish off the bigger loop (the one created from </a:t>
            </a:r>
            <a:r>
              <a:rPr lang="en-CA" b="1" dirty="0">
                <a:solidFill>
                  <a:schemeClr val="tx1"/>
                </a:solidFill>
              </a:rPr>
              <a:t>go to</a:t>
            </a:r>
            <a:r>
              <a:rPr lang="en-CA" dirty="0">
                <a:solidFill>
                  <a:schemeClr val="tx1"/>
                </a:solidFill>
              </a:rPr>
              <a:t>) . . . 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4408659"/>
            <a:ext cx="5810251" cy="6538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654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. . . it finishes! Now, that’s one loop. Let’s finish off the bigger loop (the one created from </a:t>
            </a:r>
            <a:r>
              <a:rPr lang="en-CA" b="1" dirty="0">
                <a:solidFill>
                  <a:schemeClr val="tx1"/>
                </a:solidFill>
              </a:rPr>
              <a:t>go to</a:t>
            </a:r>
            <a:r>
              <a:rPr lang="en-CA" dirty="0">
                <a:solidFill>
                  <a:schemeClr val="tx1"/>
                </a:solidFill>
              </a:rPr>
              <a:t>) . . . 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5046835"/>
            <a:ext cx="1085851" cy="24430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2003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. . . it finishes! Now, that’s one loop. Let’s finish off the bigger loop (the one created from </a:t>
            </a:r>
            <a:r>
              <a:rPr lang="en-CA" b="1" dirty="0">
                <a:solidFill>
                  <a:schemeClr val="tx1"/>
                </a:solidFill>
              </a:rPr>
              <a:t>go to</a:t>
            </a:r>
            <a:r>
              <a:rPr lang="en-CA" dirty="0">
                <a:solidFill>
                  <a:schemeClr val="tx1"/>
                </a:solidFill>
              </a:rPr>
              <a:t>) . . . 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5046835"/>
            <a:ext cx="1085851" cy="24430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358601D-AF84-4F24-873F-FA0896435136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-2003334" y="2525802"/>
            <a:ext cx="4919974" cy="334472"/>
          </a:xfrm>
          <a:prstGeom prst="bentConnector4">
            <a:avLst>
              <a:gd name="adj1" fmla="val -284"/>
              <a:gd name="adj2" fmla="val 168347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289417" y="133349"/>
            <a:ext cx="410670" cy="19940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463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. . . it finishes! Now, that’s one loop. Let’s finish off the bigger loop (the one created from </a:t>
            </a:r>
            <a:r>
              <a:rPr lang="en-CA" b="1" dirty="0">
                <a:solidFill>
                  <a:schemeClr val="tx1"/>
                </a:solidFill>
              </a:rPr>
              <a:t>go to</a:t>
            </a:r>
            <a:r>
              <a:rPr lang="en-CA" dirty="0">
                <a:solidFill>
                  <a:schemeClr val="tx1"/>
                </a:solidFill>
              </a:rPr>
              <a:t>) . . . 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5046835"/>
            <a:ext cx="1085851" cy="24430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289417" y="133349"/>
            <a:ext cx="410670" cy="19940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9E3FA4-5C19-4D50-A37A-6350E2727465}"/>
              </a:ext>
            </a:extLst>
          </p:cNvPr>
          <p:cNvCxnSpPr>
            <a:cxnSpLocks/>
          </p:cNvCxnSpPr>
          <p:nvPr/>
        </p:nvCxnSpPr>
        <p:spPr>
          <a:xfrm>
            <a:off x="804863" y="219075"/>
            <a:ext cx="2371725" cy="113677"/>
          </a:xfrm>
          <a:prstGeom prst="bentConnector3">
            <a:avLst>
              <a:gd name="adj1" fmla="val 99799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4700EC-57D9-44A6-90D6-C8BB8AF0E662}"/>
              </a:ext>
            </a:extLst>
          </p:cNvPr>
          <p:cNvSpPr/>
          <p:nvPr/>
        </p:nvSpPr>
        <p:spPr>
          <a:xfrm>
            <a:off x="700087" y="363676"/>
            <a:ext cx="5286376" cy="4268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4C052A-B562-4F76-B011-030315EDE9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003334" y="2525802"/>
            <a:ext cx="4919974" cy="334472"/>
          </a:xfrm>
          <a:prstGeom prst="bentConnector4">
            <a:avLst>
              <a:gd name="adj1" fmla="val -284"/>
              <a:gd name="adj2" fmla="val 168347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STANDARD-INPUT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WORKING-STORAGE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S9999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2301242"/>
            <a:ext cx="7350654" cy="475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8660340" y="1785937"/>
            <a:ext cx="3360209" cy="947738"/>
          </a:xfrm>
          <a:prstGeom prst="borderCallout1">
            <a:avLst>
              <a:gd name="adj1" fmla="val 48549"/>
              <a:gd name="adj2" fmla="val -2306"/>
              <a:gd name="adj3" fmla="val 78647"/>
              <a:gd name="adj4" fmla="val -2988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These represent the previous guess and the current guess, respectively. Or, R</a:t>
            </a:r>
            <a:r>
              <a:rPr lang="en-CA" baseline="-25000" dirty="0">
                <a:solidFill>
                  <a:schemeClr val="tx1"/>
                </a:solidFill>
              </a:rPr>
              <a:t>0</a:t>
            </a:r>
            <a:r>
              <a:rPr lang="en-CA" dirty="0">
                <a:solidFill>
                  <a:schemeClr val="tx1"/>
                </a:solidFill>
              </a:rPr>
              <a:t> and R</a:t>
            </a:r>
            <a:r>
              <a:rPr lang="en-CA" baseline="-25000" dirty="0">
                <a:solidFill>
                  <a:schemeClr val="tx1"/>
                </a:solidFill>
              </a:rPr>
              <a:t>1</a:t>
            </a:r>
            <a:r>
              <a:rPr lang="en-CA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B4F7CEA-CA2D-4720-87A1-F640187E1EB5}"/>
              </a:ext>
            </a:extLst>
          </p:cNvPr>
          <p:cNvSpPr/>
          <p:nvPr/>
        </p:nvSpPr>
        <p:spPr>
          <a:xfrm>
            <a:off x="9503303" y="357187"/>
            <a:ext cx="2369609" cy="681038"/>
          </a:xfrm>
          <a:prstGeom prst="borderCallout1">
            <a:avLst>
              <a:gd name="adj1" fmla="val 48549"/>
              <a:gd name="adj2" fmla="val -2306"/>
              <a:gd name="adj3" fmla="val 188065"/>
              <a:gd name="adj4" fmla="val -1528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You don’t have to memorize these yet.</a:t>
            </a:r>
          </a:p>
        </p:txBody>
      </p:sp>
    </p:spTree>
    <p:extLst>
      <p:ext uri="{BB962C8B-B14F-4D97-AF65-F5344CB8AC3E}">
        <p14:creationId xmlns:p14="http://schemas.microsoft.com/office/powerpoint/2010/main" val="1105466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. . . it finishes! Now, that’s one loop. Let’s finish off the bigger loop (the one created from </a:t>
            </a:r>
            <a:r>
              <a:rPr lang="en-CA" b="1" dirty="0">
                <a:solidFill>
                  <a:schemeClr val="tx1"/>
                </a:solidFill>
              </a:rPr>
              <a:t>go to</a:t>
            </a:r>
            <a:r>
              <a:rPr lang="en-CA" dirty="0">
                <a:solidFill>
                  <a:schemeClr val="tx1"/>
                </a:solidFill>
              </a:rPr>
              <a:t>) . . . 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5046835"/>
            <a:ext cx="1085851" cy="24430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289417" y="133349"/>
            <a:ext cx="410670" cy="19940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9E3FA4-5C19-4D50-A37A-6350E2727465}"/>
              </a:ext>
            </a:extLst>
          </p:cNvPr>
          <p:cNvCxnSpPr>
            <a:cxnSpLocks/>
          </p:cNvCxnSpPr>
          <p:nvPr/>
        </p:nvCxnSpPr>
        <p:spPr>
          <a:xfrm>
            <a:off x="804863" y="219075"/>
            <a:ext cx="2371725" cy="113677"/>
          </a:xfrm>
          <a:prstGeom prst="bentConnector3">
            <a:avLst>
              <a:gd name="adj1" fmla="val 99799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4700EC-57D9-44A6-90D6-C8BB8AF0E662}"/>
              </a:ext>
            </a:extLst>
          </p:cNvPr>
          <p:cNvSpPr/>
          <p:nvPr/>
        </p:nvSpPr>
        <p:spPr>
          <a:xfrm>
            <a:off x="700087" y="363676"/>
            <a:ext cx="5286376" cy="4268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4C052A-B562-4F76-B011-030315EDE9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003334" y="2525802"/>
            <a:ext cx="4919974" cy="334472"/>
          </a:xfrm>
          <a:prstGeom prst="bentConnector4">
            <a:avLst>
              <a:gd name="adj1" fmla="val -284"/>
              <a:gd name="adj2" fmla="val 168347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1BED4C3F-A104-4B97-8D64-B276E9429999}"/>
              </a:ext>
            </a:extLst>
          </p:cNvPr>
          <p:cNvSpPr/>
          <p:nvPr/>
        </p:nvSpPr>
        <p:spPr>
          <a:xfrm>
            <a:off x="7167563" y="4859113"/>
            <a:ext cx="3443288" cy="679676"/>
          </a:xfrm>
          <a:prstGeom prst="borderCallout1">
            <a:avLst>
              <a:gd name="adj1" fmla="val 35341"/>
              <a:gd name="adj2" fmla="val -1807"/>
              <a:gd name="adj3" fmla="val 78814"/>
              <a:gd name="adj4" fmla="val -7951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Just going to move slide this to the right for some artistic merit…</a:t>
            </a:r>
          </a:p>
        </p:txBody>
      </p:sp>
    </p:spTree>
    <p:extLst>
      <p:ext uri="{BB962C8B-B14F-4D97-AF65-F5344CB8AC3E}">
        <p14:creationId xmlns:p14="http://schemas.microsoft.com/office/powerpoint/2010/main" val="5744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. . . it finishes! Now, that’s one loop. Let’s finish off the bigger loop (the one created from </a:t>
            </a:r>
            <a:r>
              <a:rPr lang="en-CA" b="1" dirty="0">
                <a:solidFill>
                  <a:schemeClr val="tx1"/>
                </a:solidFill>
              </a:rPr>
              <a:t>go to</a:t>
            </a:r>
            <a:r>
              <a:rPr lang="en-CA" dirty="0">
                <a:solidFill>
                  <a:schemeClr val="tx1"/>
                </a:solidFill>
              </a:rPr>
              <a:t>) . . . 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5046835"/>
            <a:ext cx="1085851" cy="24430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289417" y="133349"/>
            <a:ext cx="410670" cy="19940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9E3FA4-5C19-4D50-A37A-6350E2727465}"/>
              </a:ext>
            </a:extLst>
          </p:cNvPr>
          <p:cNvCxnSpPr>
            <a:cxnSpLocks/>
          </p:cNvCxnSpPr>
          <p:nvPr/>
        </p:nvCxnSpPr>
        <p:spPr>
          <a:xfrm>
            <a:off x="804863" y="219075"/>
            <a:ext cx="2371725" cy="113677"/>
          </a:xfrm>
          <a:prstGeom prst="bentConnector3">
            <a:avLst>
              <a:gd name="adj1" fmla="val 99799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4700EC-57D9-44A6-90D6-C8BB8AF0E662}"/>
              </a:ext>
            </a:extLst>
          </p:cNvPr>
          <p:cNvSpPr/>
          <p:nvPr/>
        </p:nvSpPr>
        <p:spPr>
          <a:xfrm>
            <a:off x="700087" y="363676"/>
            <a:ext cx="5286376" cy="4268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4C052A-B562-4F76-B011-030315EDE9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003334" y="2525802"/>
            <a:ext cx="4919974" cy="334472"/>
          </a:xfrm>
          <a:prstGeom prst="bentConnector4">
            <a:avLst>
              <a:gd name="adj1" fmla="val -284"/>
              <a:gd name="adj2" fmla="val 168347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2B97D4-5223-4601-85C7-C249003F9BFE}"/>
              </a:ext>
            </a:extLst>
          </p:cNvPr>
          <p:cNvCxnSpPr/>
          <p:nvPr/>
        </p:nvCxnSpPr>
        <p:spPr>
          <a:xfrm>
            <a:off x="3138488" y="919163"/>
            <a:ext cx="0" cy="3571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72A4BA-5810-4261-B177-3E4ACDE2BE40}"/>
                  </a:ext>
                </a:extLst>
              </p14:cNvPr>
              <p14:cNvContentPartPr/>
              <p14:nvPr/>
            </p14:nvContentPartPr>
            <p14:xfrm>
              <a:off x="217935" y="1165995"/>
              <a:ext cx="6535800" cy="4673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72A4BA-5810-4261-B177-3E4ACDE2BE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295" y="1130355"/>
                <a:ext cx="6607440" cy="47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7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. . . it finishes! Now, that’s one loop. Let’s finish off the bigger loop (the one created from </a:t>
            </a:r>
            <a:r>
              <a:rPr lang="en-CA" b="1" dirty="0">
                <a:solidFill>
                  <a:schemeClr val="tx1"/>
                </a:solidFill>
              </a:rPr>
              <a:t>go to</a:t>
            </a:r>
            <a:r>
              <a:rPr lang="en-CA" dirty="0">
                <a:solidFill>
                  <a:schemeClr val="tx1"/>
                </a:solidFill>
              </a:rPr>
              <a:t>) . . . 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5046835"/>
            <a:ext cx="1085851" cy="24430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289417" y="133349"/>
            <a:ext cx="410670" cy="19940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9E3FA4-5C19-4D50-A37A-6350E2727465}"/>
              </a:ext>
            </a:extLst>
          </p:cNvPr>
          <p:cNvCxnSpPr>
            <a:cxnSpLocks/>
          </p:cNvCxnSpPr>
          <p:nvPr/>
        </p:nvCxnSpPr>
        <p:spPr>
          <a:xfrm>
            <a:off x="804863" y="219075"/>
            <a:ext cx="2371725" cy="113677"/>
          </a:xfrm>
          <a:prstGeom prst="bentConnector3">
            <a:avLst>
              <a:gd name="adj1" fmla="val 99799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4700EC-57D9-44A6-90D6-C8BB8AF0E662}"/>
              </a:ext>
            </a:extLst>
          </p:cNvPr>
          <p:cNvSpPr/>
          <p:nvPr/>
        </p:nvSpPr>
        <p:spPr>
          <a:xfrm>
            <a:off x="700087" y="363676"/>
            <a:ext cx="5286376" cy="4268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4C052A-B562-4F76-B011-030315EDE9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003334" y="2525802"/>
            <a:ext cx="4919974" cy="334472"/>
          </a:xfrm>
          <a:prstGeom prst="bentConnector4">
            <a:avLst>
              <a:gd name="adj1" fmla="val -284"/>
              <a:gd name="adj2" fmla="val 168347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2B97D4-5223-4601-85C7-C249003F9BFE}"/>
              </a:ext>
            </a:extLst>
          </p:cNvPr>
          <p:cNvCxnSpPr/>
          <p:nvPr/>
        </p:nvCxnSpPr>
        <p:spPr>
          <a:xfrm>
            <a:off x="3138488" y="919163"/>
            <a:ext cx="0" cy="35718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72A4BA-5810-4261-B177-3E4ACDE2BE40}"/>
                  </a:ext>
                </a:extLst>
              </p14:cNvPr>
              <p14:cNvContentPartPr/>
              <p14:nvPr/>
            </p14:nvContentPartPr>
            <p14:xfrm>
              <a:off x="217935" y="1165995"/>
              <a:ext cx="6535800" cy="4673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72A4BA-5810-4261-B177-3E4ACDE2BE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295" y="1130355"/>
                <a:ext cx="6607440" cy="47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A06220-D128-489D-8A28-3EA464F922DD}"/>
                  </a:ext>
                </a:extLst>
              </p14:cNvPr>
              <p14:cNvContentPartPr/>
              <p14:nvPr/>
            </p14:nvContentPartPr>
            <p14:xfrm>
              <a:off x="1403415" y="5451075"/>
              <a:ext cx="892080" cy="19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A06220-D128-489D-8A28-3EA464F922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7415" y="5415075"/>
                <a:ext cx="9637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07BDE5-5D81-4BBB-A2FB-0602941E6E79}"/>
                  </a:ext>
                </a:extLst>
              </p14:cNvPr>
              <p14:cNvContentPartPr/>
              <p14:nvPr/>
            </p14:nvContentPartPr>
            <p14:xfrm>
              <a:off x="1314135" y="5385195"/>
              <a:ext cx="353160" cy="31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07BDE5-5D81-4BBB-A2FB-0602941E6E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8135" y="5349195"/>
                <a:ext cx="42480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2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234234" y="88449"/>
            <a:ext cx="871541" cy="389507"/>
          </a:xfrm>
          <a:prstGeom prst="borderCallout1">
            <a:avLst>
              <a:gd name="adj1" fmla="val 35341"/>
              <a:gd name="adj2" fmla="val -1807"/>
              <a:gd name="adj3" fmla="val 84913"/>
              <a:gd name="adj4" fmla="val -10807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Until…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289417" y="133349"/>
            <a:ext cx="410670" cy="19940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42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234234" y="88449"/>
            <a:ext cx="871541" cy="389507"/>
          </a:xfrm>
          <a:prstGeom prst="borderCallout1">
            <a:avLst>
              <a:gd name="adj1" fmla="val 35341"/>
              <a:gd name="adj2" fmla="val -1807"/>
              <a:gd name="adj3" fmla="val 84913"/>
              <a:gd name="adj4" fmla="val -10807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Until…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660891" y="342900"/>
            <a:ext cx="5330333" cy="19526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494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234234" y="88449"/>
            <a:ext cx="871541" cy="389507"/>
          </a:xfrm>
          <a:prstGeom prst="borderCallout1">
            <a:avLst>
              <a:gd name="adj1" fmla="val 35341"/>
              <a:gd name="adj2" fmla="val -1807"/>
              <a:gd name="adj3" fmla="val 84913"/>
              <a:gd name="adj4" fmla="val -10807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Until…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3810000" y="319088"/>
            <a:ext cx="2181224" cy="2190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917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234234" y="88449"/>
            <a:ext cx="871541" cy="389507"/>
          </a:xfrm>
          <a:prstGeom prst="borderCallout1">
            <a:avLst>
              <a:gd name="adj1" fmla="val 35341"/>
              <a:gd name="adj2" fmla="val -1807"/>
              <a:gd name="adj3" fmla="val 84913"/>
              <a:gd name="adj4" fmla="val -10807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Until…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4562474" y="319087"/>
            <a:ext cx="1428749" cy="22383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550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234234" y="88449"/>
            <a:ext cx="871541" cy="389507"/>
          </a:xfrm>
          <a:prstGeom prst="borderCallout1">
            <a:avLst>
              <a:gd name="adj1" fmla="val 35341"/>
              <a:gd name="adj2" fmla="val -1807"/>
              <a:gd name="adj3" fmla="val 84913"/>
              <a:gd name="adj4" fmla="val -10807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Until…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285750" y="5686425"/>
            <a:ext cx="885826" cy="2095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6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234234" y="88449"/>
            <a:ext cx="871541" cy="389507"/>
          </a:xfrm>
          <a:prstGeom prst="borderCallout1">
            <a:avLst>
              <a:gd name="adj1" fmla="val 35341"/>
              <a:gd name="adj2" fmla="val -1807"/>
              <a:gd name="adj3" fmla="val 84913"/>
              <a:gd name="adj4" fmla="val -10807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Until…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714375" y="5881688"/>
            <a:ext cx="3657600" cy="2285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1141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4786309" y="5842224"/>
            <a:ext cx="4643441" cy="389507"/>
          </a:xfrm>
          <a:prstGeom prst="borderCallout1">
            <a:avLst>
              <a:gd name="adj1" fmla="val 35341"/>
              <a:gd name="adj2" fmla="val -1807"/>
              <a:gd name="adj3" fmla="val 97140"/>
              <a:gd name="adj4" fmla="val -7135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The program terminates!!! Freedom!!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070F7-06D5-45FC-9107-0E00A394D9AA}"/>
              </a:ext>
            </a:extLst>
          </p:cNvPr>
          <p:cNvSpPr/>
          <p:nvPr/>
        </p:nvSpPr>
        <p:spPr>
          <a:xfrm>
            <a:off x="240695" y="6119813"/>
            <a:ext cx="1083280" cy="22383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504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STANDARD-INPUT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WORKING-STORAGE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S9999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2733674"/>
            <a:ext cx="735065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8660340" y="1785937"/>
            <a:ext cx="3360209" cy="947738"/>
          </a:xfrm>
          <a:prstGeom prst="borderCallout1">
            <a:avLst>
              <a:gd name="adj1" fmla="val 48549"/>
              <a:gd name="adj2" fmla="val -2306"/>
              <a:gd name="adj3" fmla="val 112818"/>
              <a:gd name="adj4" fmla="val -2988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This is used to temporarily store the difference between the two guesses for the precision check.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B4F7CEA-CA2D-4720-87A1-F640187E1EB5}"/>
              </a:ext>
            </a:extLst>
          </p:cNvPr>
          <p:cNvSpPr/>
          <p:nvPr/>
        </p:nvSpPr>
        <p:spPr>
          <a:xfrm>
            <a:off x="9503303" y="357187"/>
            <a:ext cx="2369609" cy="681038"/>
          </a:xfrm>
          <a:prstGeom prst="borderCallout1">
            <a:avLst>
              <a:gd name="adj1" fmla="val 48549"/>
              <a:gd name="adj2" fmla="val -2306"/>
              <a:gd name="adj3" fmla="val 188065"/>
              <a:gd name="adj4" fmla="val -1528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You don’t have to memorize these yet.</a:t>
            </a:r>
          </a:p>
        </p:txBody>
      </p:sp>
    </p:spTree>
    <p:extLst>
      <p:ext uri="{BB962C8B-B14F-4D97-AF65-F5344CB8AC3E}">
        <p14:creationId xmlns:p14="http://schemas.microsoft.com/office/powerpoint/2010/main" val="181327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Wirth’s </a:t>
            </a:r>
            <a:r>
              <a:rPr lang="en-CA" dirty="0" err="1"/>
              <a:t>perspecti</a:t>
            </a:r>
            <a:r>
              <a:rPr lang="en-CA" dirty="0"/>
              <a:t> </a:t>
            </a:r>
            <a:r>
              <a:rPr lang="en-CA" dirty="0" err="1"/>
              <a:t>ve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CA" dirty="0"/>
              <a:t>Here is the professor’s program flow.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5D735E-6A66-42F9-956A-D3BD917F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47" y="0"/>
            <a:ext cx="8086706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47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FLOWCHART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CA" dirty="0"/>
              <a:t>Here is a flowchart I made for this program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394D4-B571-49F8-811F-3820C3FF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0"/>
            <a:ext cx="6361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48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234950"/>
            <a:ext cx="7396162" cy="1012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8258175" y="321733"/>
            <a:ext cx="3719512" cy="4888442"/>
          </a:xfrm>
          <a:prstGeom prst="borderCallout1">
            <a:avLst>
              <a:gd name="adj1" fmla="val 48549"/>
              <a:gd name="adj2" fmla="val -2306"/>
              <a:gd name="adj3" fmla="val 8879"/>
              <a:gd name="adj4" fmla="val -1488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Each line read in from STANDARD-INPUT will be read into IN-CARD, which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IN-Z</a:t>
            </a:r>
            <a:r>
              <a:rPr lang="en-CA" dirty="0">
                <a:solidFill>
                  <a:schemeClr val="tx1"/>
                </a:solidFill>
              </a:rPr>
              <a:t> – input number consisting of the sign (</a:t>
            </a:r>
            <a:r>
              <a:rPr lang="en-CA" b="1" dirty="0">
                <a:solidFill>
                  <a:schemeClr val="tx1"/>
                </a:solidFill>
              </a:rPr>
              <a:t>S</a:t>
            </a:r>
            <a:r>
              <a:rPr lang="en-CA" dirty="0">
                <a:solidFill>
                  <a:schemeClr val="tx1"/>
                </a:solidFill>
              </a:rPr>
              <a:t>), 10 digits (</a:t>
            </a:r>
            <a:r>
              <a:rPr lang="en-CA" b="1" dirty="0">
                <a:solidFill>
                  <a:schemeClr val="tx1"/>
                </a:solidFill>
              </a:rPr>
              <a:t>9(10)</a:t>
            </a:r>
            <a:r>
              <a:rPr lang="en-CA" dirty="0">
                <a:solidFill>
                  <a:schemeClr val="tx1"/>
                </a:solidFill>
              </a:rPr>
              <a:t>), an implied decimal point (</a:t>
            </a:r>
            <a:r>
              <a:rPr lang="en-CA" b="1" dirty="0">
                <a:solidFill>
                  <a:schemeClr val="tx1"/>
                </a:solidFill>
              </a:rPr>
              <a:t>V</a:t>
            </a:r>
            <a:r>
              <a:rPr lang="en-CA" dirty="0">
                <a:solidFill>
                  <a:schemeClr val="tx1"/>
                </a:solidFill>
              </a:rPr>
              <a:t>), and 6 digits after the decimal (</a:t>
            </a:r>
            <a:r>
              <a:rPr lang="en-CA" b="1" dirty="0">
                <a:solidFill>
                  <a:schemeClr val="tx1"/>
                </a:solidFill>
              </a:rPr>
              <a:t>9(6)</a:t>
            </a:r>
            <a:r>
              <a:rPr lang="en-CA" dirty="0">
                <a:solidFill>
                  <a:schemeClr val="tx1"/>
                </a:solidFill>
              </a:rPr>
              <a:t>). This temporary variable is moved to </a:t>
            </a:r>
            <a:r>
              <a:rPr lang="en-CA" b="1" dirty="0">
                <a:solidFill>
                  <a:schemeClr val="tx1"/>
                </a:solidFill>
              </a:rPr>
              <a:t>Z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IN-DIFF</a:t>
            </a:r>
            <a:r>
              <a:rPr lang="en-CA" dirty="0">
                <a:solidFill>
                  <a:schemeClr val="tx1"/>
                </a:solidFill>
              </a:rPr>
              <a:t> – input difference consisting of the five digits that come after the </a:t>
            </a:r>
            <a:r>
              <a:rPr lang="en-CA" b="1" dirty="0">
                <a:solidFill>
                  <a:schemeClr val="tx1"/>
                </a:solidFill>
              </a:rPr>
              <a:t>IN-Z</a:t>
            </a:r>
            <a:r>
              <a:rPr lang="en-CA" dirty="0">
                <a:solidFill>
                  <a:schemeClr val="tx1"/>
                </a:solidFill>
              </a:rPr>
              <a:t> data. It starts off with a decimal point (</a:t>
            </a:r>
            <a:r>
              <a:rPr lang="en-CA" b="1" dirty="0">
                <a:solidFill>
                  <a:schemeClr val="tx1"/>
                </a:solidFill>
              </a:rPr>
              <a:t>V</a:t>
            </a:r>
            <a:r>
              <a:rPr lang="en-CA" dirty="0">
                <a:solidFill>
                  <a:schemeClr val="tx1"/>
                </a:solidFill>
              </a:rPr>
              <a:t>) and then is followed by 5 digits after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b="1" dirty="0">
                <a:solidFill>
                  <a:schemeClr val="tx1"/>
                </a:solidFill>
              </a:rPr>
              <a:t>FILLER</a:t>
            </a:r>
            <a:r>
              <a:rPr lang="en-CA" dirty="0">
                <a:solidFill>
                  <a:schemeClr val="tx1"/>
                </a:solidFill>
              </a:rPr>
              <a:t> is identical to struct padding in C. It’s just to fill the rest of the line. There are 58 spaces after the </a:t>
            </a:r>
            <a:r>
              <a:rPr lang="en-CA" b="1" dirty="0">
                <a:solidFill>
                  <a:schemeClr val="tx1"/>
                </a:solidFill>
              </a:rPr>
              <a:t>IN-Z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b="1" dirty="0">
                <a:solidFill>
                  <a:schemeClr val="tx1"/>
                </a:solidFill>
              </a:rPr>
              <a:t>IN-DIFF</a:t>
            </a:r>
            <a:r>
              <a:rPr lang="en-CA" dirty="0">
                <a:solidFill>
                  <a:schemeClr val="tx1"/>
                </a:solidFill>
              </a:rPr>
              <a:t>.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3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2" y="1225550"/>
            <a:ext cx="7881937" cy="369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8991599" y="321732"/>
            <a:ext cx="2986087" cy="2912005"/>
          </a:xfrm>
          <a:prstGeom prst="borderCallout1">
            <a:avLst>
              <a:gd name="adj1" fmla="val 48549"/>
              <a:gd name="adj2" fmla="val -2306"/>
              <a:gd name="adj3" fmla="val 88041"/>
              <a:gd name="adj4" fmla="val -2541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These are all constant fluff. They are used to draw the table. That is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TITLE-LINE</a:t>
            </a:r>
            <a:r>
              <a:rPr lang="en-CA" dirty="0">
                <a:solidFill>
                  <a:schemeClr val="tx1"/>
                </a:solidFill>
              </a:rPr>
              <a:t> is literally just spaces and the title.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UNDER-LINE</a:t>
            </a:r>
            <a:r>
              <a:rPr lang="en-CA" dirty="0">
                <a:solidFill>
                  <a:schemeClr val="tx1"/>
                </a:solidFill>
              </a:rPr>
              <a:t> is literally the horizontal table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COL-HEADS</a:t>
            </a:r>
            <a:r>
              <a:rPr lang="en-CA" dirty="0">
                <a:solidFill>
                  <a:schemeClr val="tx1"/>
                </a:solidFill>
              </a:rPr>
              <a:t> refers to the column headers.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UNDERLINE-2</a:t>
            </a:r>
            <a:r>
              <a:rPr lang="en-CA" dirty="0">
                <a:solidFill>
                  <a:schemeClr val="tx1"/>
                </a:solidFill>
              </a:rPr>
              <a:t> is gay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6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2" y="1495425"/>
            <a:ext cx="7881937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CF5B-2B5C-476D-BA59-2E382606E805}"/>
              </a:ext>
            </a:extLst>
          </p:cNvPr>
          <p:cNvSpPr/>
          <p:nvPr/>
        </p:nvSpPr>
        <p:spPr>
          <a:xfrm>
            <a:off x="1729845" y="2899834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D061-D8F7-40E7-B7C7-6DAA3C58115F}"/>
              </a:ext>
            </a:extLst>
          </p:cNvPr>
          <p:cNvSpPr/>
          <p:nvPr/>
        </p:nvSpPr>
        <p:spPr>
          <a:xfrm>
            <a:off x="1809751" y="2971800"/>
            <a:ext cx="118110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3538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2" y="1724025"/>
            <a:ext cx="7881937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CF5B-2B5C-476D-BA59-2E382606E805}"/>
              </a:ext>
            </a:extLst>
          </p:cNvPr>
          <p:cNvSpPr/>
          <p:nvPr/>
        </p:nvSpPr>
        <p:spPr>
          <a:xfrm>
            <a:off x="1729845" y="2899834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D061-D8F7-40E7-B7C7-6DAA3C58115F}"/>
              </a:ext>
            </a:extLst>
          </p:cNvPr>
          <p:cNvSpPr/>
          <p:nvPr/>
        </p:nvSpPr>
        <p:spPr>
          <a:xfrm>
            <a:off x="2952750" y="2971800"/>
            <a:ext cx="3690937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112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1166812" y="2438400"/>
            <a:ext cx="5910263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CF5B-2B5C-476D-BA59-2E382606E805}"/>
              </a:ext>
            </a:extLst>
          </p:cNvPr>
          <p:cNvSpPr/>
          <p:nvPr/>
        </p:nvSpPr>
        <p:spPr>
          <a:xfrm>
            <a:off x="1729845" y="2899834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D061-D8F7-40E7-B7C7-6DAA3C58115F}"/>
              </a:ext>
            </a:extLst>
          </p:cNvPr>
          <p:cNvSpPr/>
          <p:nvPr/>
        </p:nvSpPr>
        <p:spPr>
          <a:xfrm>
            <a:off x="1766887" y="3238500"/>
            <a:ext cx="6115051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290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862012" y="2943225"/>
            <a:ext cx="4443413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CF5B-2B5C-476D-BA59-2E382606E805}"/>
              </a:ext>
            </a:extLst>
          </p:cNvPr>
          <p:cNvSpPr/>
          <p:nvPr/>
        </p:nvSpPr>
        <p:spPr>
          <a:xfrm>
            <a:off x="2220383" y="232834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D061-D8F7-40E7-B7C7-6DAA3C58115F}"/>
              </a:ext>
            </a:extLst>
          </p:cNvPr>
          <p:cNvSpPr/>
          <p:nvPr/>
        </p:nvSpPr>
        <p:spPr>
          <a:xfrm>
            <a:off x="2276475" y="847725"/>
            <a:ext cx="1128714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16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862012" y="3190875"/>
            <a:ext cx="4733926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CF5B-2B5C-476D-BA59-2E382606E805}"/>
              </a:ext>
            </a:extLst>
          </p:cNvPr>
          <p:cNvSpPr/>
          <p:nvPr/>
        </p:nvSpPr>
        <p:spPr>
          <a:xfrm>
            <a:off x="2220383" y="232834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D061-D8F7-40E7-B7C7-6DAA3C58115F}"/>
              </a:ext>
            </a:extLst>
          </p:cNvPr>
          <p:cNvSpPr/>
          <p:nvPr/>
        </p:nvSpPr>
        <p:spPr>
          <a:xfrm>
            <a:off x="3371850" y="847725"/>
            <a:ext cx="895349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86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br>
              <a:rPr lang="en-CA" dirty="0"/>
            </a:br>
            <a:r>
              <a:rPr lang="en-CA" dirty="0"/>
              <a:t>The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CA" dirty="0"/>
              <a:t>Make sure you download the fixed SQRT.COB file from the A3 discussion</a:t>
            </a:r>
          </a:p>
          <a:p>
            <a:r>
              <a:rPr lang="en-CA" dirty="0"/>
              <a:t>Most of the code is constant string data used for print statements</a:t>
            </a:r>
          </a:p>
          <a:p>
            <a:r>
              <a:rPr lang="en-CA" dirty="0"/>
              <a:t>If you can trace programs with ease, you’ll be fine</a:t>
            </a:r>
          </a:p>
          <a:p>
            <a:r>
              <a:rPr lang="en-CA" dirty="0"/>
              <a:t>I suggest taking several breaks between reading sessions, perhaps even over the course of several days</a:t>
            </a:r>
          </a:p>
        </p:txBody>
      </p:sp>
    </p:spTree>
    <p:extLst>
      <p:ext uri="{BB962C8B-B14F-4D97-AF65-F5344CB8AC3E}">
        <p14:creationId xmlns:p14="http://schemas.microsoft.com/office/powerpoint/2010/main" val="114409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862012" y="3429000"/>
            <a:ext cx="4524376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CF5B-2B5C-476D-BA59-2E382606E805}"/>
              </a:ext>
            </a:extLst>
          </p:cNvPr>
          <p:cNvSpPr/>
          <p:nvPr/>
        </p:nvSpPr>
        <p:spPr>
          <a:xfrm>
            <a:off x="2220383" y="232834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D061-D8F7-40E7-B7C7-6DAA3C58115F}"/>
              </a:ext>
            </a:extLst>
          </p:cNvPr>
          <p:cNvSpPr/>
          <p:nvPr/>
        </p:nvSpPr>
        <p:spPr>
          <a:xfrm>
            <a:off x="4224338" y="847725"/>
            <a:ext cx="2014537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536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862012" y="3686175"/>
            <a:ext cx="5424488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CF5B-2B5C-476D-BA59-2E382606E805}"/>
              </a:ext>
            </a:extLst>
          </p:cNvPr>
          <p:cNvSpPr/>
          <p:nvPr/>
        </p:nvSpPr>
        <p:spPr>
          <a:xfrm>
            <a:off x="2220383" y="232834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D061-D8F7-40E7-B7C7-6DAA3C58115F}"/>
              </a:ext>
            </a:extLst>
          </p:cNvPr>
          <p:cNvSpPr/>
          <p:nvPr/>
        </p:nvSpPr>
        <p:spPr>
          <a:xfrm>
            <a:off x="6229350" y="847725"/>
            <a:ext cx="1571625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572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828673" y="4162425"/>
            <a:ext cx="6548439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CF5B-2B5C-476D-BA59-2E382606E805}"/>
              </a:ext>
            </a:extLst>
          </p:cNvPr>
          <p:cNvSpPr/>
          <p:nvPr/>
        </p:nvSpPr>
        <p:spPr>
          <a:xfrm>
            <a:off x="2220383" y="232834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D061-D8F7-40E7-B7C7-6DAA3C58115F}"/>
              </a:ext>
            </a:extLst>
          </p:cNvPr>
          <p:cNvSpPr/>
          <p:nvPr/>
        </p:nvSpPr>
        <p:spPr>
          <a:xfrm>
            <a:off x="2257425" y="1129433"/>
            <a:ext cx="2786063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093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828674" y="4391371"/>
            <a:ext cx="447199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CF5B-2B5C-476D-BA59-2E382606E805}"/>
              </a:ext>
            </a:extLst>
          </p:cNvPr>
          <p:cNvSpPr/>
          <p:nvPr/>
        </p:nvSpPr>
        <p:spPr>
          <a:xfrm>
            <a:off x="2220383" y="232834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D061-D8F7-40E7-B7C7-6DAA3C58115F}"/>
              </a:ext>
            </a:extLst>
          </p:cNvPr>
          <p:cNvSpPr/>
          <p:nvPr/>
        </p:nvSpPr>
        <p:spPr>
          <a:xfrm>
            <a:off x="5057775" y="1129433"/>
            <a:ext cx="671513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42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828673" y="4678894"/>
            <a:ext cx="6267452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CF5B-2B5C-476D-BA59-2E382606E805}"/>
              </a:ext>
            </a:extLst>
          </p:cNvPr>
          <p:cNvSpPr/>
          <p:nvPr/>
        </p:nvSpPr>
        <p:spPr>
          <a:xfrm>
            <a:off x="2220383" y="232834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D061-D8F7-40E7-B7C7-6DAA3C58115F}"/>
              </a:ext>
            </a:extLst>
          </p:cNvPr>
          <p:cNvSpPr/>
          <p:nvPr/>
        </p:nvSpPr>
        <p:spPr>
          <a:xfrm>
            <a:off x="5700713" y="1129433"/>
            <a:ext cx="2514599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120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196850"/>
            <a:ext cx="7350654" cy="1298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9072563" y="426508"/>
            <a:ext cx="2843213" cy="1030817"/>
          </a:xfrm>
          <a:prstGeom prst="borderCallout1">
            <a:avLst>
              <a:gd name="adj1" fmla="val 48549"/>
              <a:gd name="adj2" fmla="val -2306"/>
              <a:gd name="adj3" fmla="val 13973"/>
              <a:gd name="adj4" fmla="val -49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 dirty="0">
                <a:solidFill>
                  <a:schemeClr val="tx1"/>
                </a:solidFill>
              </a:rPr>
              <a:t>PRINT-LINE</a:t>
            </a:r>
            <a:r>
              <a:rPr lang="en-CA" dirty="0">
                <a:solidFill>
                  <a:schemeClr val="tx1"/>
                </a:solidFill>
              </a:rPr>
              <a:t> is used for printing the table’s next row upon successful calculation.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1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776288" y="476251"/>
            <a:ext cx="4010026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C9FE0-82E9-46E5-A744-DB7D857AB19A}"/>
              </a:ext>
            </a:extLst>
          </p:cNvPr>
          <p:cNvSpPr/>
          <p:nvPr/>
        </p:nvSpPr>
        <p:spPr>
          <a:xfrm>
            <a:off x="2515658" y="3804709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66D8D-A46C-453E-8025-4CD552897DE4}"/>
              </a:ext>
            </a:extLst>
          </p:cNvPr>
          <p:cNvSpPr/>
          <p:nvPr/>
        </p:nvSpPr>
        <p:spPr>
          <a:xfrm>
            <a:off x="2576513" y="4958483"/>
            <a:ext cx="15240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96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776288" y="736216"/>
            <a:ext cx="3814762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C9FE0-82E9-46E5-A744-DB7D857AB19A}"/>
              </a:ext>
            </a:extLst>
          </p:cNvPr>
          <p:cNvSpPr/>
          <p:nvPr/>
        </p:nvSpPr>
        <p:spPr>
          <a:xfrm>
            <a:off x="2515658" y="3804709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66D8D-A46C-453E-8025-4CD552897DE4}"/>
              </a:ext>
            </a:extLst>
          </p:cNvPr>
          <p:cNvSpPr/>
          <p:nvPr/>
        </p:nvSpPr>
        <p:spPr>
          <a:xfrm>
            <a:off x="2709863" y="4958483"/>
            <a:ext cx="260985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E36094B-8F48-48AD-AE60-3649B5508208}"/>
              </a:ext>
            </a:extLst>
          </p:cNvPr>
          <p:cNvSpPr/>
          <p:nvPr/>
        </p:nvSpPr>
        <p:spPr>
          <a:xfrm>
            <a:off x="9072563" y="426508"/>
            <a:ext cx="2843213" cy="1488017"/>
          </a:xfrm>
          <a:prstGeom prst="borderCallout1">
            <a:avLst>
              <a:gd name="adj1" fmla="val 48549"/>
              <a:gd name="adj2" fmla="val -2306"/>
              <a:gd name="adj3" fmla="val 31456"/>
              <a:gd name="adj4" fmla="val -15285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b="1" dirty="0">
                <a:solidFill>
                  <a:schemeClr val="tx1"/>
                </a:solidFill>
              </a:rPr>
              <a:t>Z</a:t>
            </a:r>
            <a:r>
              <a:rPr lang="en-CA" dirty="0">
                <a:solidFill>
                  <a:schemeClr val="tx1"/>
                </a:solidFill>
              </a:rPr>
              <a:t> is used instead of </a:t>
            </a:r>
            <a:r>
              <a:rPr lang="en-CA" b="1" dirty="0">
                <a:solidFill>
                  <a:schemeClr val="tx1"/>
                </a:solidFill>
              </a:rPr>
              <a:t>9</a:t>
            </a:r>
            <a:r>
              <a:rPr lang="en-CA" dirty="0">
                <a:solidFill>
                  <a:schemeClr val="tx1"/>
                </a:solidFill>
              </a:rPr>
              <a:t> for when you want to suppress leading 0s. Otherwise if you use </a:t>
            </a:r>
            <a:r>
              <a:rPr lang="en-CA" b="1" dirty="0">
                <a:solidFill>
                  <a:schemeClr val="tx1"/>
                </a:solidFill>
              </a:rPr>
              <a:t>9</a:t>
            </a:r>
            <a:r>
              <a:rPr lang="en-CA" dirty="0">
                <a:solidFill>
                  <a:schemeClr val="tx1"/>
                </a:solidFill>
              </a:rPr>
              <a:t>, it will always show a 0.</a:t>
            </a:r>
          </a:p>
        </p:txBody>
      </p:sp>
    </p:spTree>
    <p:extLst>
      <p:ext uri="{BB962C8B-B14F-4D97-AF65-F5344CB8AC3E}">
        <p14:creationId xmlns:p14="http://schemas.microsoft.com/office/powerpoint/2010/main" val="392378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776287" y="983866"/>
            <a:ext cx="4486275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C9FE0-82E9-46E5-A744-DB7D857AB19A}"/>
              </a:ext>
            </a:extLst>
          </p:cNvPr>
          <p:cNvSpPr/>
          <p:nvPr/>
        </p:nvSpPr>
        <p:spPr>
          <a:xfrm>
            <a:off x="2515658" y="3804709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66D8D-A46C-453E-8025-4CD552897DE4}"/>
              </a:ext>
            </a:extLst>
          </p:cNvPr>
          <p:cNvSpPr/>
          <p:nvPr/>
        </p:nvSpPr>
        <p:spPr>
          <a:xfrm>
            <a:off x="5357813" y="4958483"/>
            <a:ext cx="657224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53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776287" y="1202941"/>
            <a:ext cx="3795713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C9FE0-82E9-46E5-A744-DB7D857AB19A}"/>
              </a:ext>
            </a:extLst>
          </p:cNvPr>
          <p:cNvSpPr/>
          <p:nvPr/>
        </p:nvSpPr>
        <p:spPr>
          <a:xfrm>
            <a:off x="2515658" y="3804709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66D8D-A46C-453E-8025-4CD552897DE4}"/>
              </a:ext>
            </a:extLst>
          </p:cNvPr>
          <p:cNvSpPr/>
          <p:nvPr/>
        </p:nvSpPr>
        <p:spPr>
          <a:xfrm>
            <a:off x="6015037" y="4958483"/>
            <a:ext cx="2604029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57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F2BC2C-7EE0-4454-B581-AD21225A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Analyzing SQRT.COB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0FB999-E446-4B88-B8B3-6DEF25A9F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of it.</a:t>
            </a:r>
          </a:p>
        </p:txBody>
      </p:sp>
    </p:spTree>
    <p:extLst>
      <p:ext uri="{BB962C8B-B14F-4D97-AF65-F5344CB8AC3E}">
        <p14:creationId xmlns:p14="http://schemas.microsoft.com/office/powerpoint/2010/main" val="1429425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1457326"/>
            <a:ext cx="7350654" cy="1047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9072563" y="426508"/>
            <a:ext cx="2843213" cy="1488017"/>
          </a:xfrm>
          <a:prstGeom prst="borderCallout1">
            <a:avLst>
              <a:gd name="adj1" fmla="val 48549"/>
              <a:gd name="adj2" fmla="val -2306"/>
              <a:gd name="adj3" fmla="val 109550"/>
              <a:gd name="adj4" fmla="val -4615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 dirty="0">
                <a:solidFill>
                  <a:schemeClr val="tx1"/>
                </a:solidFill>
              </a:rPr>
              <a:t>ERROR-MESS</a:t>
            </a:r>
            <a:r>
              <a:rPr lang="en-CA" dirty="0">
                <a:solidFill>
                  <a:schemeClr val="tx1"/>
                </a:solidFill>
              </a:rPr>
              <a:t> is used for printing the table’s next row upon invalid input. It is effectively—as the name suggests—an error message.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0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776288" y="1723105"/>
            <a:ext cx="4010026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C9FE0-82E9-46E5-A744-DB7D857AB19A}"/>
              </a:ext>
            </a:extLst>
          </p:cNvPr>
          <p:cNvSpPr/>
          <p:nvPr/>
        </p:nvSpPr>
        <p:spPr>
          <a:xfrm>
            <a:off x="2515658" y="3804709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66D8D-A46C-453E-8025-4CD552897DE4}"/>
              </a:ext>
            </a:extLst>
          </p:cNvPr>
          <p:cNvSpPr/>
          <p:nvPr/>
        </p:nvSpPr>
        <p:spPr>
          <a:xfrm>
            <a:off x="2576512" y="5204346"/>
            <a:ext cx="157163" cy="282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629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776288" y="1942180"/>
            <a:ext cx="4010026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C9FE0-82E9-46E5-A744-DB7D857AB19A}"/>
              </a:ext>
            </a:extLst>
          </p:cNvPr>
          <p:cNvSpPr/>
          <p:nvPr/>
        </p:nvSpPr>
        <p:spPr>
          <a:xfrm>
            <a:off x="2515658" y="3804709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66D8D-A46C-453E-8025-4CD552897DE4}"/>
              </a:ext>
            </a:extLst>
          </p:cNvPr>
          <p:cNvSpPr/>
          <p:nvPr/>
        </p:nvSpPr>
        <p:spPr>
          <a:xfrm>
            <a:off x="2733675" y="5204346"/>
            <a:ext cx="2590800" cy="282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990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776288" y="2218405"/>
            <a:ext cx="668655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C9FE0-82E9-46E5-A744-DB7D857AB19A}"/>
              </a:ext>
            </a:extLst>
          </p:cNvPr>
          <p:cNvSpPr/>
          <p:nvPr/>
        </p:nvSpPr>
        <p:spPr>
          <a:xfrm>
            <a:off x="2515658" y="3804709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66D8D-A46C-453E-8025-4CD552897DE4}"/>
              </a:ext>
            </a:extLst>
          </p:cNvPr>
          <p:cNvSpPr/>
          <p:nvPr/>
        </p:nvSpPr>
        <p:spPr>
          <a:xfrm>
            <a:off x="5367338" y="5204346"/>
            <a:ext cx="2895599" cy="282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927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2447926"/>
            <a:ext cx="7350654" cy="1285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9072563" y="426508"/>
            <a:ext cx="2843213" cy="1488017"/>
          </a:xfrm>
          <a:prstGeom prst="borderCallout1">
            <a:avLst>
              <a:gd name="adj1" fmla="val 48549"/>
              <a:gd name="adj2" fmla="val -2306"/>
              <a:gd name="adj3" fmla="val 181883"/>
              <a:gd name="adj4" fmla="val -498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 dirty="0">
                <a:solidFill>
                  <a:schemeClr val="tx1"/>
                </a:solidFill>
              </a:rPr>
              <a:t>ABORT-MESS</a:t>
            </a:r>
            <a:r>
              <a:rPr lang="en-CA" dirty="0">
                <a:solidFill>
                  <a:schemeClr val="tx1"/>
                </a:solidFill>
              </a:rPr>
              <a:t> is a rare error message where if the square root doesn’t resolve after a number of iterations, we time out and move on.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776288" y="2686051"/>
            <a:ext cx="4010026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C9FE0-82E9-46E5-A744-DB7D857AB19A}"/>
              </a:ext>
            </a:extLst>
          </p:cNvPr>
          <p:cNvSpPr/>
          <p:nvPr/>
        </p:nvSpPr>
        <p:spPr>
          <a:xfrm>
            <a:off x="2515658" y="3804709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66D8D-A46C-453E-8025-4CD552897DE4}"/>
              </a:ext>
            </a:extLst>
          </p:cNvPr>
          <p:cNvSpPr/>
          <p:nvPr/>
        </p:nvSpPr>
        <p:spPr>
          <a:xfrm>
            <a:off x="2576513" y="5501408"/>
            <a:ext cx="176212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02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776288" y="2931220"/>
            <a:ext cx="379095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C9FE0-82E9-46E5-A744-DB7D857AB19A}"/>
              </a:ext>
            </a:extLst>
          </p:cNvPr>
          <p:cNvSpPr/>
          <p:nvPr/>
        </p:nvSpPr>
        <p:spPr>
          <a:xfrm>
            <a:off x="2515658" y="3804709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66D8D-A46C-453E-8025-4CD552897DE4}"/>
              </a:ext>
            </a:extLst>
          </p:cNvPr>
          <p:cNvSpPr/>
          <p:nvPr/>
        </p:nvSpPr>
        <p:spPr>
          <a:xfrm>
            <a:off x="2724150" y="5501408"/>
            <a:ext cx="2605087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114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-(11)9.9(6)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      INVALID INPUT'.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Z(11)9.9(6)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X(37)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 ATTEMPT ABORTED,TOO MANY ITERATIONS’.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776288" y="3188395"/>
            <a:ext cx="5372100" cy="47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C9FE0-82E9-46E5-A744-DB7D857AB19A}"/>
              </a:ext>
            </a:extLst>
          </p:cNvPr>
          <p:cNvSpPr/>
          <p:nvPr/>
        </p:nvSpPr>
        <p:spPr>
          <a:xfrm>
            <a:off x="2515658" y="3804709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66D8D-A46C-453E-8025-4CD552897DE4}"/>
              </a:ext>
            </a:extLst>
          </p:cNvPr>
          <p:cNvSpPr/>
          <p:nvPr/>
        </p:nvSpPr>
        <p:spPr>
          <a:xfrm>
            <a:off x="5334000" y="5501408"/>
            <a:ext cx="5081588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916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7FA5-3473-43E3-AABF-46C3C50F4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Take a small break.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6AFF4-D396-46C2-82CF-735FF0F0A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 haven’t even begun.</a:t>
            </a:r>
          </a:p>
        </p:txBody>
      </p:sp>
    </p:spTree>
    <p:extLst>
      <p:ext uri="{BB962C8B-B14F-4D97-AF65-F5344CB8AC3E}">
        <p14:creationId xmlns:p14="http://schemas.microsoft.com/office/powerpoint/2010/main" val="530090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78796" y="128588"/>
            <a:ext cx="2078642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9072563" y="426508"/>
            <a:ext cx="2843213" cy="1488017"/>
          </a:xfrm>
          <a:prstGeom prst="borderCallout1">
            <a:avLst>
              <a:gd name="adj1" fmla="val 48549"/>
              <a:gd name="adj2" fmla="val -2306"/>
              <a:gd name="adj3" fmla="val -9511"/>
              <a:gd name="adj4" fmla="val -21901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b="1" dirty="0">
                <a:solidFill>
                  <a:schemeClr val="tx1"/>
                </a:solidFill>
              </a:rPr>
              <a:t>PROCEDURE DIVISION</a:t>
            </a:r>
            <a:r>
              <a:rPr lang="en-CA" dirty="0">
                <a:solidFill>
                  <a:schemeClr val="tx1"/>
                </a:solidFill>
              </a:rPr>
              <a:t> is where all the actual magic happens. Think of it like </a:t>
            </a:r>
            <a:r>
              <a:rPr lang="en-CA" b="1" dirty="0">
                <a:solidFill>
                  <a:schemeClr val="tx1"/>
                </a:solidFill>
              </a:rPr>
              <a:t>main()</a:t>
            </a:r>
            <a:r>
              <a:rPr lang="en-CA" dirty="0">
                <a:solidFill>
                  <a:schemeClr val="tx1"/>
                </a:solidFill>
              </a:rPr>
              <a:t> in procedural languages like C/Java.</a:t>
            </a:r>
          </a:p>
        </p:txBody>
      </p:sp>
    </p:spTree>
    <p:extLst>
      <p:ext uri="{BB962C8B-B14F-4D97-AF65-F5344CB8AC3E}">
        <p14:creationId xmlns:p14="http://schemas.microsoft.com/office/powerpoint/2010/main" val="88957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122766"/>
            <a:ext cx="8204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PROGRAM-ID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CA" sz="16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FILE-CONTROL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"sqrtFIXED.dat"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STANDARD-INPUT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WORKING-STORAGE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S9999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122766"/>
            <a:ext cx="7350654" cy="1016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8660340" y="71439"/>
            <a:ext cx="3476625" cy="1295400"/>
          </a:xfrm>
          <a:prstGeom prst="borderCallout1">
            <a:avLst>
              <a:gd name="adj1" fmla="val 48549"/>
              <a:gd name="adj2" fmla="val -2306"/>
              <a:gd name="adj3" fmla="val 39527"/>
              <a:gd name="adj4" fmla="val -2859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Useless header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6411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97895" y="317049"/>
            <a:ext cx="5040918" cy="230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9072563" y="426508"/>
            <a:ext cx="2843213" cy="1488017"/>
          </a:xfrm>
          <a:prstGeom prst="borderCallout1">
            <a:avLst>
              <a:gd name="adj1" fmla="val 48549"/>
              <a:gd name="adj2" fmla="val -2306"/>
              <a:gd name="adj3" fmla="val 91"/>
              <a:gd name="adj4" fmla="val -114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These are two separate statements that open the </a:t>
            </a:r>
            <a:r>
              <a:rPr lang="en-CA" b="1" dirty="0">
                <a:solidFill>
                  <a:schemeClr val="tx1"/>
                </a:solidFill>
              </a:rPr>
              <a:t>INPUT-FILE</a:t>
            </a:r>
            <a:r>
              <a:rPr lang="en-CA" dirty="0">
                <a:solidFill>
                  <a:schemeClr val="tx1"/>
                </a:solidFill>
              </a:rPr>
              <a:t> and open the </a:t>
            </a:r>
            <a:r>
              <a:rPr lang="en-CA" b="1" dirty="0">
                <a:solidFill>
                  <a:schemeClr val="tx1"/>
                </a:solidFill>
              </a:rPr>
              <a:t>STANDARD-OUTPUT</a:t>
            </a:r>
            <a:r>
              <a:rPr lang="en-CA" dirty="0">
                <a:solidFill>
                  <a:schemeClr val="tx1"/>
                </a:solidFill>
              </a:rPr>
              <a:t> (printing out to screen).</a:t>
            </a:r>
          </a:p>
        </p:txBody>
      </p:sp>
    </p:spTree>
    <p:extLst>
      <p:ext uri="{BB962C8B-B14F-4D97-AF65-F5344CB8AC3E}">
        <p14:creationId xmlns:p14="http://schemas.microsoft.com/office/powerpoint/2010/main" val="307807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UNDERLINE-2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69320" y="536124"/>
            <a:ext cx="5993418" cy="906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882063" y="426508"/>
            <a:ext cx="3033713" cy="5655205"/>
          </a:xfrm>
          <a:prstGeom prst="borderCallout1">
            <a:avLst>
              <a:gd name="adj1" fmla="val 12603"/>
              <a:gd name="adj2" fmla="val -3876"/>
              <a:gd name="adj3" fmla="val 10616"/>
              <a:gd name="adj4" fmla="val -4157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These four statements just print the four constant table headers/borders we talked about earlier.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The program consists of printing these four lines, then for every line it takes from the SQRT.DAT, it prints out one of the three different results lines mentioned earlier (</a:t>
            </a:r>
            <a:r>
              <a:rPr lang="en-CA" b="1" dirty="0">
                <a:solidFill>
                  <a:schemeClr val="tx1"/>
                </a:solidFill>
              </a:rPr>
              <a:t>OUT-LINE, ERROR-MESS, ABORT-MESS</a:t>
            </a:r>
            <a:r>
              <a:rPr lang="en-CA" dirty="0">
                <a:solidFill>
                  <a:schemeClr val="tx1"/>
                </a:solidFill>
              </a:rPr>
              <a:t>).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r>
              <a:rPr lang="en-CA" b="1" dirty="0">
                <a:solidFill>
                  <a:schemeClr val="tx1"/>
                </a:solidFill>
              </a:rPr>
              <a:t>AFTER ADVANCING _ LINES</a:t>
            </a:r>
            <a:r>
              <a:rPr lang="en-CA" dirty="0">
                <a:solidFill>
                  <a:schemeClr val="tx1"/>
                </a:solidFill>
              </a:rPr>
              <a:t> is just how you specify the number of newlines to print after the statement. I personally prefer using </a:t>
            </a:r>
            <a:r>
              <a:rPr lang="en-CA" b="1" dirty="0">
                <a:solidFill>
                  <a:schemeClr val="tx1"/>
                </a:solidFill>
              </a:rPr>
              <a:t>DISPLAY</a:t>
            </a:r>
            <a:r>
              <a:rPr lang="en-CA" dirty="0">
                <a:solidFill>
                  <a:schemeClr val="tx1"/>
                </a:solidFill>
              </a:rPr>
              <a:t>.</a:t>
            </a: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8B98F-2876-4B5E-96AC-90F1F4A87908}"/>
              </a:ext>
            </a:extLst>
          </p:cNvPr>
          <p:cNvSpPr/>
          <p:nvPr/>
        </p:nvSpPr>
        <p:spPr>
          <a:xfrm>
            <a:off x="80660" y="1652059"/>
            <a:ext cx="814228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F3D90-13A2-430C-A875-20F9080C8328}"/>
              </a:ext>
            </a:extLst>
          </p:cNvPr>
          <p:cNvSpPr/>
          <p:nvPr/>
        </p:nvSpPr>
        <p:spPr>
          <a:xfrm>
            <a:off x="80660" y="1695450"/>
            <a:ext cx="6239178" cy="1047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891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76224" y="88449"/>
            <a:ext cx="6793518" cy="249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882063" y="426509"/>
            <a:ext cx="3033713" cy="730780"/>
          </a:xfrm>
          <a:prstGeom prst="borderCallout1">
            <a:avLst>
              <a:gd name="adj1" fmla="val 48549"/>
              <a:gd name="adj2" fmla="val -2306"/>
              <a:gd name="adj3" fmla="val -22296"/>
              <a:gd name="adj4" fmla="val -5617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This is the first paragraph that runs: </a:t>
            </a:r>
            <a:r>
              <a:rPr lang="en-CA" b="1" dirty="0">
                <a:solidFill>
                  <a:schemeClr val="tx1"/>
                </a:solidFill>
              </a:rPr>
              <a:t>S1</a:t>
            </a:r>
            <a:r>
              <a:rPr lang="en-CA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0227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95324" y="323850"/>
            <a:ext cx="5910264" cy="1152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882063" y="426509"/>
            <a:ext cx="3143250" cy="449791"/>
          </a:xfrm>
          <a:prstGeom prst="borderCallout1">
            <a:avLst>
              <a:gd name="adj1" fmla="val 48549"/>
              <a:gd name="adj2" fmla="val -2306"/>
              <a:gd name="adj3" fmla="val 92236"/>
              <a:gd name="adj4" fmla="val -6687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It consists of these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03525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95274" y="342899"/>
            <a:ext cx="6443664" cy="20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882063" y="426509"/>
            <a:ext cx="3143250" cy="906991"/>
          </a:xfrm>
          <a:prstGeom prst="borderCallout1">
            <a:avLst>
              <a:gd name="adj1" fmla="val 48549"/>
              <a:gd name="adj2" fmla="val -2306"/>
              <a:gd name="adj3" fmla="val 3570"/>
              <a:gd name="adj4" fmla="val -6293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First, it attempts to read a line from the file into the </a:t>
            </a:r>
            <a:r>
              <a:rPr lang="en-CA" b="1" dirty="0">
                <a:solidFill>
                  <a:schemeClr val="tx1"/>
                </a:solidFill>
              </a:rPr>
              <a:t>IN-CARD</a:t>
            </a:r>
            <a:r>
              <a:rPr lang="en-CA" dirty="0">
                <a:solidFill>
                  <a:schemeClr val="tx1"/>
                </a:solidFill>
              </a:rPr>
              <a:t> struct mentioned earlier.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96625-133F-4AD2-83A9-6570BA0C8D55}"/>
              </a:ext>
            </a:extLst>
          </p:cNvPr>
          <p:cNvSpPr/>
          <p:nvPr/>
        </p:nvSpPr>
        <p:spPr>
          <a:xfrm>
            <a:off x="6638925" y="1518761"/>
            <a:ext cx="555307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01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700088" y="527578"/>
            <a:ext cx="4200525" cy="24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882063" y="88449"/>
            <a:ext cx="3143250" cy="1245051"/>
          </a:xfrm>
          <a:prstGeom prst="borderCallout1">
            <a:avLst>
              <a:gd name="adj1" fmla="val 48549"/>
              <a:gd name="adj2" fmla="val -2306"/>
              <a:gd name="adj3" fmla="val 49132"/>
              <a:gd name="adj4" fmla="val -12339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After reading it in, it checks if the inputted number is positive. Only positive numbers can be square-rooted.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96625-133F-4AD2-83A9-6570BA0C8D55}"/>
              </a:ext>
            </a:extLst>
          </p:cNvPr>
          <p:cNvSpPr/>
          <p:nvPr/>
        </p:nvSpPr>
        <p:spPr>
          <a:xfrm>
            <a:off x="6638925" y="1518761"/>
            <a:ext cx="555307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75979-07E9-4B93-94F9-BE5DC077B327}"/>
              </a:ext>
            </a:extLst>
          </p:cNvPr>
          <p:cNvSpPr/>
          <p:nvPr/>
        </p:nvSpPr>
        <p:spPr>
          <a:xfrm>
            <a:off x="7477125" y="1822978"/>
            <a:ext cx="728663" cy="24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51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700088" y="527578"/>
            <a:ext cx="4200525" cy="24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882063" y="88449"/>
            <a:ext cx="3143250" cy="1245051"/>
          </a:xfrm>
          <a:prstGeom prst="borderCallout1">
            <a:avLst>
              <a:gd name="adj1" fmla="val 48549"/>
              <a:gd name="adj2" fmla="val -2306"/>
              <a:gd name="adj3" fmla="val 49132"/>
              <a:gd name="adj4" fmla="val -12339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Let’s look at the shorter-lasting outcome. If the input number </a:t>
            </a:r>
            <a:r>
              <a:rPr lang="en-CA" b="1" dirty="0">
                <a:solidFill>
                  <a:schemeClr val="tx1"/>
                </a:solidFill>
              </a:rPr>
              <a:t>IN-Z</a:t>
            </a:r>
            <a:r>
              <a:rPr lang="en-CA" dirty="0">
                <a:solidFill>
                  <a:schemeClr val="tx1"/>
                </a:solidFill>
              </a:rPr>
              <a:t> is negative… it doesn’t </a:t>
            </a:r>
            <a:r>
              <a:rPr lang="en-CA" b="1" dirty="0">
                <a:solidFill>
                  <a:schemeClr val="tx1"/>
                </a:solidFill>
              </a:rPr>
              <a:t>go to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b="1" dirty="0">
                <a:solidFill>
                  <a:schemeClr val="tx1"/>
                </a:solidFill>
              </a:rPr>
              <a:t>B1</a:t>
            </a:r>
            <a:r>
              <a:rPr lang="en-CA" dirty="0">
                <a:solidFill>
                  <a:schemeClr val="tx1"/>
                </a:solidFill>
              </a:rPr>
              <a:t> and just goes forward.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96625-133F-4AD2-83A9-6570BA0C8D55}"/>
              </a:ext>
            </a:extLst>
          </p:cNvPr>
          <p:cNvSpPr/>
          <p:nvPr/>
        </p:nvSpPr>
        <p:spPr>
          <a:xfrm>
            <a:off x="6638925" y="1518761"/>
            <a:ext cx="555307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75979-07E9-4B93-94F9-BE5DC077B327}"/>
              </a:ext>
            </a:extLst>
          </p:cNvPr>
          <p:cNvSpPr/>
          <p:nvPr/>
        </p:nvSpPr>
        <p:spPr>
          <a:xfrm>
            <a:off x="7477125" y="1822978"/>
            <a:ext cx="728663" cy="24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73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709613" y="759127"/>
            <a:ext cx="5838825" cy="441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882063" y="88449"/>
            <a:ext cx="3143250" cy="1259339"/>
          </a:xfrm>
          <a:prstGeom prst="borderCallout1">
            <a:avLst>
              <a:gd name="adj1" fmla="val 48549"/>
              <a:gd name="adj2" fmla="val -2306"/>
              <a:gd name="adj3" fmla="val 71323"/>
              <a:gd name="adj4" fmla="val -7005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This means the condition just falls through. It’s more confusing than </a:t>
            </a:r>
            <a:r>
              <a:rPr lang="en-CA" b="1" dirty="0">
                <a:solidFill>
                  <a:schemeClr val="tx1"/>
                </a:solidFill>
              </a:rPr>
              <a:t>if-else</a:t>
            </a:r>
            <a:r>
              <a:rPr lang="en-CA" dirty="0">
                <a:solidFill>
                  <a:schemeClr val="tx1"/>
                </a:solidFill>
              </a:rPr>
              <a:t> hence why we want to remove </a:t>
            </a:r>
            <a:r>
              <a:rPr lang="en-CA" b="1" dirty="0">
                <a:solidFill>
                  <a:schemeClr val="tx1"/>
                </a:solidFill>
              </a:rPr>
              <a:t>go to</a:t>
            </a:r>
            <a:r>
              <a:rPr lang="en-CA" dirty="0">
                <a:solidFill>
                  <a:schemeClr val="tx1"/>
                </a:solidFill>
              </a:rPr>
              <a:t>.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D6D30-6E42-4156-B298-CD443EF51083}"/>
              </a:ext>
            </a:extLst>
          </p:cNvPr>
          <p:cNvSpPr/>
          <p:nvPr/>
        </p:nvSpPr>
        <p:spPr>
          <a:xfrm>
            <a:off x="5873220" y="2042584"/>
            <a:ext cx="631878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FC433-F9D5-450A-A4B8-D98CB9455DC3}"/>
              </a:ext>
            </a:extLst>
          </p:cNvPr>
          <p:cNvSpPr/>
          <p:nvPr/>
        </p:nvSpPr>
        <p:spPr>
          <a:xfrm>
            <a:off x="5995988" y="3429000"/>
            <a:ext cx="5600700" cy="275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469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709614" y="1195389"/>
            <a:ext cx="1104899" cy="22009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882063" y="88449"/>
            <a:ext cx="3143250" cy="4059689"/>
          </a:xfrm>
          <a:prstGeom prst="borderCallout1">
            <a:avLst>
              <a:gd name="adj1" fmla="val 48549"/>
              <a:gd name="adj2" fmla="val -2306"/>
              <a:gd name="adj3" fmla="val 31213"/>
              <a:gd name="adj4" fmla="val -22126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We go back to the start of the paragraph, </a:t>
            </a:r>
            <a:r>
              <a:rPr lang="en-CA" b="1" dirty="0">
                <a:solidFill>
                  <a:schemeClr val="tx1"/>
                </a:solidFill>
              </a:rPr>
              <a:t>S1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 think it is evident that this paragraph just serves to read in a new line from the file repeatedly until there are no longer lines to give (as you can see by the </a:t>
            </a:r>
            <a:r>
              <a:rPr lang="en-CA" b="1" dirty="0">
                <a:solidFill>
                  <a:schemeClr val="tx1"/>
                </a:solidFill>
              </a:rPr>
              <a:t>AT END GO TO FINISH</a:t>
            </a:r>
            <a:r>
              <a:rPr lang="en-CA" dirty="0">
                <a:solidFill>
                  <a:schemeClr val="tx1"/>
                </a:solidFill>
              </a:rPr>
              <a:t>).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You may wish to change the name of </a:t>
            </a:r>
            <a:r>
              <a:rPr lang="en-CA" b="1" dirty="0">
                <a:solidFill>
                  <a:schemeClr val="tx1"/>
                </a:solidFill>
              </a:rPr>
              <a:t>S1</a:t>
            </a:r>
            <a:r>
              <a:rPr lang="en-CA" dirty="0">
                <a:solidFill>
                  <a:schemeClr val="tx1"/>
                </a:solidFill>
              </a:rPr>
              <a:t> for readability and ease of future refactoring.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D49DD1-AFD1-4E2E-9AAC-1B118524E985}"/>
              </a:ext>
            </a:extLst>
          </p:cNvPr>
          <p:cNvCxnSpPr>
            <a:cxnSpLocks/>
          </p:cNvCxnSpPr>
          <p:nvPr/>
        </p:nvCxnSpPr>
        <p:spPr>
          <a:xfrm flipH="1" flipV="1">
            <a:off x="476742" y="461963"/>
            <a:ext cx="161926" cy="78105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DC7E76-479C-4863-B5F6-42349CC1E240}"/>
              </a:ext>
            </a:extLst>
          </p:cNvPr>
          <p:cNvCxnSpPr>
            <a:cxnSpLocks/>
          </p:cNvCxnSpPr>
          <p:nvPr/>
        </p:nvCxnSpPr>
        <p:spPr>
          <a:xfrm>
            <a:off x="776289" y="461963"/>
            <a:ext cx="190499" cy="64293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3789984-B2BA-4511-ADFC-9CB019E62FF5}"/>
              </a:ext>
            </a:extLst>
          </p:cNvPr>
          <p:cNvSpPr/>
          <p:nvPr/>
        </p:nvSpPr>
        <p:spPr>
          <a:xfrm>
            <a:off x="257175" y="118045"/>
            <a:ext cx="519114" cy="2667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089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709614" y="1195389"/>
            <a:ext cx="1104899" cy="22009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882063" y="88449"/>
            <a:ext cx="3143250" cy="4059689"/>
          </a:xfrm>
          <a:prstGeom prst="borderCallout1">
            <a:avLst>
              <a:gd name="adj1" fmla="val 48549"/>
              <a:gd name="adj2" fmla="val -2306"/>
              <a:gd name="adj3" fmla="val 31213"/>
              <a:gd name="adj4" fmla="val -22126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We go back to the start of the paragraph, </a:t>
            </a:r>
            <a:r>
              <a:rPr lang="en-CA" b="1" dirty="0">
                <a:solidFill>
                  <a:schemeClr val="tx1"/>
                </a:solidFill>
              </a:rPr>
              <a:t>S1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 think it is evident that this paragraph just serves to read in a new line from the file repeatedly until there are no longer lines to give (as you can see by the </a:t>
            </a:r>
            <a:r>
              <a:rPr lang="en-CA" b="1" dirty="0">
                <a:solidFill>
                  <a:schemeClr val="tx1"/>
                </a:solidFill>
              </a:rPr>
              <a:t>AT END GO TO FINISH</a:t>
            </a:r>
            <a:r>
              <a:rPr lang="en-CA" dirty="0">
                <a:solidFill>
                  <a:schemeClr val="tx1"/>
                </a:solidFill>
              </a:rPr>
              <a:t>).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You may wish to change the name of </a:t>
            </a:r>
            <a:r>
              <a:rPr lang="en-CA" b="1" dirty="0">
                <a:solidFill>
                  <a:schemeClr val="tx1"/>
                </a:solidFill>
              </a:rPr>
              <a:t>S1</a:t>
            </a:r>
            <a:r>
              <a:rPr lang="en-CA" dirty="0">
                <a:solidFill>
                  <a:schemeClr val="tx1"/>
                </a:solidFill>
              </a:rPr>
              <a:t> for readability and ease of future refactoring.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D49DD1-AFD1-4E2E-9AAC-1B118524E985}"/>
              </a:ext>
            </a:extLst>
          </p:cNvPr>
          <p:cNvCxnSpPr>
            <a:cxnSpLocks/>
          </p:cNvCxnSpPr>
          <p:nvPr/>
        </p:nvCxnSpPr>
        <p:spPr>
          <a:xfrm flipH="1" flipV="1">
            <a:off x="476742" y="461963"/>
            <a:ext cx="161926" cy="78105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DC7E76-479C-4863-B5F6-42349CC1E240}"/>
              </a:ext>
            </a:extLst>
          </p:cNvPr>
          <p:cNvCxnSpPr>
            <a:cxnSpLocks/>
          </p:cNvCxnSpPr>
          <p:nvPr/>
        </p:nvCxnSpPr>
        <p:spPr>
          <a:xfrm>
            <a:off x="776289" y="461963"/>
            <a:ext cx="190499" cy="64293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3789984-B2BA-4511-ADFC-9CB019E62FF5}"/>
              </a:ext>
            </a:extLst>
          </p:cNvPr>
          <p:cNvSpPr/>
          <p:nvPr/>
        </p:nvSpPr>
        <p:spPr>
          <a:xfrm>
            <a:off x="257175" y="118045"/>
            <a:ext cx="519114" cy="2667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BE3C6F-2993-46DA-A1EC-19AAA3244C8C}"/>
              </a:ext>
            </a:extLst>
          </p:cNvPr>
          <p:cNvCxnSpPr>
            <a:cxnSpLocks/>
          </p:cNvCxnSpPr>
          <p:nvPr/>
        </p:nvCxnSpPr>
        <p:spPr>
          <a:xfrm>
            <a:off x="928688" y="247650"/>
            <a:ext cx="3629025" cy="21431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7B00F-96C8-4E47-9EFC-138B5B766CB6}"/>
              </a:ext>
            </a:extLst>
          </p:cNvPr>
          <p:cNvSpPr/>
          <p:nvPr/>
        </p:nvSpPr>
        <p:spPr>
          <a:xfrm>
            <a:off x="4500563" y="322831"/>
            <a:ext cx="1495424" cy="21431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01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122766"/>
            <a:ext cx="8204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PROGRAM-ID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CA" sz="16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FILE-CONTROL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"sqrtFIXED.dat"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STANDARD-INPUT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WORKING-STORAGE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S9999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1121833"/>
            <a:ext cx="7350654" cy="1016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8660340" y="71439"/>
            <a:ext cx="3476625" cy="1359428"/>
          </a:xfrm>
          <a:prstGeom prst="borderCallout1">
            <a:avLst>
              <a:gd name="adj1" fmla="val 48549"/>
              <a:gd name="adj2" fmla="val -2306"/>
              <a:gd name="adj3" fmla="val 110887"/>
              <a:gd name="adj4" fmla="val -2859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Recognize filename sqrtFIXED.dat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Treat the file as line-by-line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Assign stdout to display</a:t>
            </a:r>
          </a:p>
        </p:txBody>
      </p:sp>
    </p:spTree>
    <p:extLst>
      <p:ext uri="{BB962C8B-B14F-4D97-AF65-F5344CB8AC3E}">
        <p14:creationId xmlns:p14="http://schemas.microsoft.com/office/powerpoint/2010/main" val="205864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882063" y="88449"/>
            <a:ext cx="3143250" cy="4059689"/>
          </a:xfrm>
          <a:prstGeom prst="borderCallout1">
            <a:avLst>
              <a:gd name="adj1" fmla="val 48549"/>
              <a:gd name="adj2" fmla="val -2306"/>
              <a:gd name="adj3" fmla="val 31213"/>
              <a:gd name="adj4" fmla="val -22126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We go back to the start of the paragraph, </a:t>
            </a:r>
            <a:r>
              <a:rPr lang="en-CA" b="1" dirty="0">
                <a:solidFill>
                  <a:schemeClr val="tx1"/>
                </a:solidFill>
              </a:rPr>
              <a:t>S1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 think it is evident that this paragraph just serves to read in a new line from the file repeatedly until there are no longer lines to give (as you can see by the </a:t>
            </a:r>
            <a:r>
              <a:rPr lang="en-CA" b="1" dirty="0">
                <a:solidFill>
                  <a:schemeClr val="tx1"/>
                </a:solidFill>
              </a:rPr>
              <a:t>AT END GO TO FINISH</a:t>
            </a:r>
            <a:r>
              <a:rPr lang="en-CA" dirty="0">
                <a:solidFill>
                  <a:schemeClr val="tx1"/>
                </a:solidFill>
              </a:rPr>
              <a:t>).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You may wish to change the name of </a:t>
            </a:r>
            <a:r>
              <a:rPr lang="en-CA" b="1" dirty="0">
                <a:solidFill>
                  <a:schemeClr val="tx1"/>
                </a:solidFill>
              </a:rPr>
              <a:t>S1</a:t>
            </a:r>
            <a:r>
              <a:rPr lang="en-CA" dirty="0">
                <a:solidFill>
                  <a:schemeClr val="tx1"/>
                </a:solidFill>
              </a:rPr>
              <a:t> for readability and ease of future refactoring.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7B00F-96C8-4E47-9EFC-138B5B766CB6}"/>
              </a:ext>
            </a:extLst>
          </p:cNvPr>
          <p:cNvSpPr/>
          <p:nvPr/>
        </p:nvSpPr>
        <p:spPr>
          <a:xfrm>
            <a:off x="4500563" y="322831"/>
            <a:ext cx="1495424" cy="21431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DA0D6A-93B9-4A36-93DE-32E159E943F4}"/>
              </a:ext>
            </a:extLst>
          </p:cNvPr>
          <p:cNvCxnSpPr>
            <a:cxnSpLocks/>
          </p:cNvCxnSpPr>
          <p:nvPr/>
        </p:nvCxnSpPr>
        <p:spPr>
          <a:xfrm flipH="1">
            <a:off x="776290" y="647700"/>
            <a:ext cx="4324348" cy="501491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920DA-373E-4DAC-91EC-ACEAFBC22210}"/>
              </a:ext>
            </a:extLst>
          </p:cNvPr>
          <p:cNvSpPr/>
          <p:nvPr/>
        </p:nvSpPr>
        <p:spPr>
          <a:xfrm>
            <a:off x="257174" y="5666010"/>
            <a:ext cx="4119563" cy="439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4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882063" y="88449"/>
            <a:ext cx="3143250" cy="4059689"/>
          </a:xfrm>
          <a:prstGeom prst="borderCallout1">
            <a:avLst>
              <a:gd name="adj1" fmla="val 48549"/>
              <a:gd name="adj2" fmla="val -2306"/>
              <a:gd name="adj3" fmla="val 31213"/>
              <a:gd name="adj4" fmla="val -22126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We go back to the start of the paragraph, </a:t>
            </a:r>
            <a:r>
              <a:rPr lang="en-CA" b="1" dirty="0">
                <a:solidFill>
                  <a:schemeClr val="tx1"/>
                </a:solidFill>
              </a:rPr>
              <a:t>S1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 think it is evident that this paragraph just serves to read in a new line from the file repeatedly until there are no longer lines to give (as you can see by the </a:t>
            </a:r>
            <a:r>
              <a:rPr lang="en-CA" b="1" dirty="0">
                <a:solidFill>
                  <a:schemeClr val="tx1"/>
                </a:solidFill>
              </a:rPr>
              <a:t>AT END GO TO FINISH</a:t>
            </a:r>
            <a:r>
              <a:rPr lang="en-CA" dirty="0">
                <a:solidFill>
                  <a:schemeClr val="tx1"/>
                </a:solidFill>
              </a:rPr>
              <a:t>).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You may wish to change the name of </a:t>
            </a:r>
            <a:r>
              <a:rPr lang="en-CA" b="1" dirty="0">
                <a:solidFill>
                  <a:schemeClr val="tx1"/>
                </a:solidFill>
              </a:rPr>
              <a:t>S1</a:t>
            </a:r>
            <a:r>
              <a:rPr lang="en-CA" dirty="0">
                <a:solidFill>
                  <a:schemeClr val="tx1"/>
                </a:solidFill>
              </a:rPr>
              <a:t> for readability and ease of future refactoring.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920DA-373E-4DAC-91EC-ACEAFBC22210}"/>
              </a:ext>
            </a:extLst>
          </p:cNvPr>
          <p:cNvSpPr/>
          <p:nvPr/>
        </p:nvSpPr>
        <p:spPr>
          <a:xfrm>
            <a:off x="257174" y="5666010"/>
            <a:ext cx="4119563" cy="439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25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709614" y="552450"/>
            <a:ext cx="4133849" cy="200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577263" y="88449"/>
            <a:ext cx="3448050" cy="1297439"/>
          </a:xfrm>
          <a:prstGeom prst="borderCallout1">
            <a:avLst>
              <a:gd name="adj1" fmla="val 48549"/>
              <a:gd name="adj2" fmla="val -8068"/>
              <a:gd name="adj3" fmla="val 53691"/>
              <a:gd name="adj4" fmla="val -8537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Okay, so we closed that fork of the maze. Let’s see the what would happen if our number were positive (=&gt; square </a:t>
            </a:r>
            <a:r>
              <a:rPr lang="en-CA" dirty="0" err="1">
                <a:solidFill>
                  <a:schemeClr val="tx1"/>
                </a:solidFill>
              </a:rPr>
              <a:t>rootable</a:t>
            </a:r>
            <a:r>
              <a:rPr lang="en-CA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96625-133F-4AD2-83A9-6570BA0C8D55}"/>
              </a:ext>
            </a:extLst>
          </p:cNvPr>
          <p:cNvSpPr/>
          <p:nvPr/>
        </p:nvSpPr>
        <p:spPr>
          <a:xfrm>
            <a:off x="6638925" y="1518761"/>
            <a:ext cx="555307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75979-07E9-4B93-94F9-BE5DC077B327}"/>
              </a:ext>
            </a:extLst>
          </p:cNvPr>
          <p:cNvSpPr/>
          <p:nvPr/>
        </p:nvSpPr>
        <p:spPr>
          <a:xfrm>
            <a:off x="7477125" y="1822978"/>
            <a:ext cx="728663" cy="24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352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3790950" y="566738"/>
            <a:ext cx="1052513" cy="18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577263" y="88449"/>
            <a:ext cx="3448050" cy="1297439"/>
          </a:xfrm>
          <a:prstGeom prst="borderCallout1">
            <a:avLst>
              <a:gd name="adj1" fmla="val 48549"/>
              <a:gd name="adj2" fmla="val -8068"/>
              <a:gd name="adj3" fmla="val 53691"/>
              <a:gd name="adj4" fmla="val -8537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Okay, so we closed that fork of the maze. Let’s see the what would happen if our number were positive (=&gt; square </a:t>
            </a:r>
            <a:r>
              <a:rPr lang="en-CA" dirty="0" err="1">
                <a:solidFill>
                  <a:schemeClr val="tx1"/>
                </a:solidFill>
              </a:rPr>
              <a:t>rootable</a:t>
            </a:r>
            <a:r>
              <a:rPr lang="en-CA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96625-133F-4AD2-83A9-6570BA0C8D55}"/>
              </a:ext>
            </a:extLst>
          </p:cNvPr>
          <p:cNvSpPr/>
          <p:nvPr/>
        </p:nvSpPr>
        <p:spPr>
          <a:xfrm>
            <a:off x="6638925" y="1518761"/>
            <a:ext cx="555307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75979-07E9-4B93-94F9-BE5DC077B327}"/>
              </a:ext>
            </a:extLst>
          </p:cNvPr>
          <p:cNvSpPr/>
          <p:nvPr/>
        </p:nvSpPr>
        <p:spPr>
          <a:xfrm>
            <a:off x="7477125" y="1822978"/>
            <a:ext cx="728663" cy="24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31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95276" y="1385888"/>
            <a:ext cx="6162674" cy="25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577263" y="88449"/>
            <a:ext cx="2909887" cy="897389"/>
          </a:xfrm>
          <a:prstGeom prst="borderCallout1">
            <a:avLst>
              <a:gd name="adj1" fmla="val 58827"/>
              <a:gd name="adj2" fmla="val -3648"/>
              <a:gd name="adj3" fmla="val 152022"/>
              <a:gd name="adj4" fmla="val -695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If the number can be square rooted, we </a:t>
            </a:r>
            <a:r>
              <a:rPr lang="en-CA" b="1" dirty="0">
                <a:solidFill>
                  <a:schemeClr val="tx1"/>
                </a:solidFill>
              </a:rPr>
              <a:t>go to B1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44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95326" y="1643062"/>
            <a:ext cx="2362199" cy="409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577263" y="88449"/>
            <a:ext cx="3374042" cy="1440314"/>
          </a:xfrm>
          <a:prstGeom prst="borderCallout1">
            <a:avLst>
              <a:gd name="adj1" fmla="val 58827"/>
              <a:gd name="adj2" fmla="val -3648"/>
              <a:gd name="adj3" fmla="val 118044"/>
              <a:gd name="adj4" fmla="val -16048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This moves the input number and the input epsilon into our temporary work variables, </a:t>
            </a:r>
            <a:r>
              <a:rPr lang="en-CA" b="1" dirty="0">
                <a:solidFill>
                  <a:schemeClr val="tx1"/>
                </a:solidFill>
              </a:rPr>
              <a:t>DIFF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b="1" dirty="0">
                <a:solidFill>
                  <a:schemeClr val="tx1"/>
                </a:solidFill>
              </a:rPr>
              <a:t>Z</a:t>
            </a:r>
            <a:r>
              <a:rPr lang="en-CA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289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85801" y="2071688"/>
            <a:ext cx="3609974" cy="200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8577263" y="88449"/>
            <a:ext cx="3374042" cy="1283151"/>
          </a:xfrm>
          <a:prstGeom prst="borderCallout1">
            <a:avLst>
              <a:gd name="adj1" fmla="val 58827"/>
              <a:gd name="adj2" fmla="val -3648"/>
              <a:gd name="adj3" fmla="val 160747"/>
              <a:gd name="adj4" fmla="val -12463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Remember that </a:t>
            </a:r>
            <a:r>
              <a:rPr lang="en-CA" b="1" dirty="0">
                <a:solidFill>
                  <a:schemeClr val="tx1"/>
                </a:solidFill>
              </a:rPr>
              <a:t>X</a:t>
            </a:r>
            <a:r>
              <a:rPr lang="en-CA" dirty="0">
                <a:solidFill>
                  <a:schemeClr val="tx1"/>
                </a:solidFill>
              </a:rPr>
              <a:t> is our first (or ‘previous’) guess. By default, the program’s first guess, </a:t>
            </a:r>
            <a:r>
              <a:rPr lang="en-CA" b="1" dirty="0">
                <a:solidFill>
                  <a:schemeClr val="tx1"/>
                </a:solidFill>
              </a:rPr>
              <a:t>X</a:t>
            </a:r>
            <a:r>
              <a:rPr lang="en-CA" dirty="0">
                <a:solidFill>
                  <a:schemeClr val="tx1"/>
                </a:solidFill>
              </a:rPr>
              <a:t>, is half of the original number, </a:t>
            </a:r>
            <a:r>
              <a:rPr lang="en-CA" b="1" dirty="0">
                <a:solidFill>
                  <a:schemeClr val="tx1"/>
                </a:solidFill>
              </a:rPr>
              <a:t>Z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660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85801" y="2262188"/>
            <a:ext cx="4367212" cy="42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7062788" y="88449"/>
            <a:ext cx="4888517" cy="2349951"/>
          </a:xfrm>
          <a:prstGeom prst="borderCallout1">
            <a:avLst>
              <a:gd name="adj1" fmla="val 35341"/>
              <a:gd name="adj2" fmla="val -1807"/>
              <a:gd name="adj3" fmla="val 100814"/>
              <a:gd name="adj4" fmla="val -3907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This </a:t>
            </a:r>
            <a:r>
              <a:rPr lang="en-CA" b="1" dirty="0">
                <a:solidFill>
                  <a:schemeClr val="tx1"/>
                </a:solidFill>
              </a:rPr>
              <a:t>PERFORM</a:t>
            </a:r>
            <a:r>
              <a:rPr lang="en-CA" dirty="0">
                <a:solidFill>
                  <a:schemeClr val="tx1"/>
                </a:solidFill>
              </a:rPr>
              <a:t> statement is probably one of the most difficult aspects of the project. This is analogous to a </a:t>
            </a:r>
            <a:r>
              <a:rPr lang="en-CA" b="1" dirty="0">
                <a:solidFill>
                  <a:schemeClr val="tx1"/>
                </a:solidFill>
              </a:rPr>
              <a:t>for</a:t>
            </a:r>
            <a:r>
              <a:rPr lang="en-CA" dirty="0">
                <a:solidFill>
                  <a:schemeClr val="tx1"/>
                </a:solidFill>
              </a:rPr>
              <a:t> loop in C. What this </a:t>
            </a:r>
            <a:r>
              <a:rPr lang="en-CA" b="1" dirty="0">
                <a:solidFill>
                  <a:schemeClr val="tx1"/>
                </a:solidFill>
              </a:rPr>
              <a:t>PERFORM</a:t>
            </a:r>
            <a:r>
              <a:rPr lang="en-CA" dirty="0">
                <a:solidFill>
                  <a:schemeClr val="tx1"/>
                </a:solidFill>
              </a:rPr>
              <a:t> loop is saying is: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r>
              <a:rPr lang="en-CA" b="1" dirty="0">
                <a:solidFill>
                  <a:schemeClr val="tx1"/>
                </a:solidFill>
              </a:rPr>
              <a:t>PERFORM S2 then E2, and every time you do these two paragraphs, add 1 to K. This repeats 1000 times.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1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85801" y="2262188"/>
            <a:ext cx="4367212" cy="42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7062788" y="88448"/>
            <a:ext cx="4888517" cy="4664527"/>
          </a:xfrm>
          <a:prstGeom prst="borderCallout1">
            <a:avLst>
              <a:gd name="adj1" fmla="val 35341"/>
              <a:gd name="adj2" fmla="val -1807"/>
              <a:gd name="adj3" fmla="val 51705"/>
              <a:gd name="adj4" fmla="val -390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At first, you might think that it is doing the Babylon algorithm 1000 times for accuracy. But in reality, it is the timeout check. Why?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This is another example of annoying fallthrough from earlier. </a:t>
            </a:r>
            <a:r>
              <a:rPr lang="en-CA" b="1" dirty="0">
                <a:solidFill>
                  <a:schemeClr val="tx1"/>
                </a:solidFill>
              </a:rPr>
              <a:t>The loop is not supposed to finish!</a:t>
            </a:r>
            <a:r>
              <a:rPr lang="en-CA" dirty="0">
                <a:solidFill>
                  <a:schemeClr val="tx1"/>
                </a:solidFill>
              </a:rPr>
              <a:t> If it finishes, it falls through to the statements below it, which is the </a:t>
            </a:r>
            <a:r>
              <a:rPr lang="en-CA" b="1" dirty="0">
                <a:solidFill>
                  <a:schemeClr val="tx1"/>
                </a:solidFill>
              </a:rPr>
              <a:t>“I did this 1000 times and I’m calling it quits because that’s too many</a:t>
            </a:r>
            <a:r>
              <a:rPr lang="en-CA" dirty="0">
                <a:solidFill>
                  <a:schemeClr val="tx1"/>
                </a:solidFill>
              </a:rPr>
              <a:t>” message.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Unfortunately, due to the way the code is styled (how the loop isn’t supposed to finish and reach the next instruction), this means that somewhere in the </a:t>
            </a:r>
            <a:r>
              <a:rPr lang="en-CA" b="1" dirty="0">
                <a:solidFill>
                  <a:schemeClr val="tx1"/>
                </a:solidFill>
              </a:rPr>
              <a:t>S2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b="1" dirty="0">
                <a:solidFill>
                  <a:schemeClr val="tx1"/>
                </a:solidFill>
              </a:rPr>
              <a:t>E2 </a:t>
            </a:r>
            <a:r>
              <a:rPr lang="en-CA" dirty="0">
                <a:solidFill>
                  <a:schemeClr val="tx1"/>
                </a:solidFill>
              </a:rPr>
              <a:t>paragraph, there must be another </a:t>
            </a:r>
            <a:r>
              <a:rPr lang="en-CA" b="1" dirty="0">
                <a:solidFill>
                  <a:schemeClr val="tx1"/>
                </a:solidFill>
              </a:rPr>
              <a:t>go to S1</a:t>
            </a:r>
            <a:r>
              <a:rPr lang="en-CA" dirty="0">
                <a:solidFill>
                  <a:schemeClr val="tx1"/>
                </a:solidFill>
              </a:rPr>
              <a:t> instruction that sends us back to the beginning… see why </a:t>
            </a:r>
            <a:r>
              <a:rPr lang="en-CA" b="1" dirty="0">
                <a:solidFill>
                  <a:schemeClr val="tx1"/>
                </a:solidFill>
              </a:rPr>
              <a:t>go </a:t>
            </a:r>
            <a:r>
              <a:rPr lang="en-CA" b="1" dirty="0" err="1">
                <a:solidFill>
                  <a:schemeClr val="tx1"/>
                </a:solidFill>
              </a:rPr>
              <a:t>to</a:t>
            </a:r>
            <a:r>
              <a:rPr lang="en-CA" dirty="0" err="1">
                <a:solidFill>
                  <a:schemeClr val="tx1"/>
                </a:solidFill>
              </a:rPr>
              <a:t>s</a:t>
            </a:r>
            <a:r>
              <a:rPr lang="en-CA" dirty="0">
                <a:solidFill>
                  <a:schemeClr val="tx1"/>
                </a:solidFill>
              </a:rPr>
              <a:t> are hated?</a:t>
            </a:r>
          </a:p>
        </p:txBody>
      </p:sp>
    </p:spTree>
    <p:extLst>
      <p:ext uri="{BB962C8B-B14F-4D97-AF65-F5344CB8AC3E}">
        <p14:creationId xmlns:p14="http://schemas.microsoft.com/office/powerpoint/2010/main" val="325160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66751" y="2686050"/>
            <a:ext cx="5872162" cy="476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981C7B6-179F-437E-8B07-EE740E067DF0}"/>
              </a:ext>
            </a:extLst>
          </p:cNvPr>
          <p:cNvSpPr/>
          <p:nvPr/>
        </p:nvSpPr>
        <p:spPr>
          <a:xfrm>
            <a:off x="7062788" y="88450"/>
            <a:ext cx="4888517" cy="1273626"/>
          </a:xfrm>
          <a:prstGeom prst="borderCallout1">
            <a:avLst>
              <a:gd name="adj1" fmla="val 35341"/>
              <a:gd name="adj2" fmla="val -1807"/>
              <a:gd name="adj3" fmla="val 195152"/>
              <a:gd name="adj4" fmla="val -1939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But, just like last time with the </a:t>
            </a:r>
            <a:r>
              <a:rPr lang="en-CA" b="1" dirty="0">
                <a:solidFill>
                  <a:schemeClr val="tx1"/>
                </a:solidFill>
              </a:rPr>
              <a:t>ERROR-MESS</a:t>
            </a:r>
            <a:r>
              <a:rPr lang="en-CA" dirty="0">
                <a:solidFill>
                  <a:schemeClr val="tx1"/>
                </a:solidFill>
              </a:rPr>
              <a:t> fork in the maze, the </a:t>
            </a:r>
            <a:r>
              <a:rPr lang="en-CA" b="1" dirty="0">
                <a:solidFill>
                  <a:schemeClr val="tx1"/>
                </a:solidFill>
              </a:rPr>
              <a:t>ABORT-MESS</a:t>
            </a:r>
            <a:r>
              <a:rPr lang="en-CA" dirty="0">
                <a:solidFill>
                  <a:schemeClr val="tx1"/>
                </a:solidFill>
              </a:rPr>
              <a:t> fork appears to be a short path as well, so we should get rid of it while we can. 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524AF-DBE6-4706-8D06-AA8CB9B16B13}"/>
              </a:ext>
            </a:extLst>
          </p:cNvPr>
          <p:cNvSpPr/>
          <p:nvPr/>
        </p:nvSpPr>
        <p:spPr>
          <a:xfrm>
            <a:off x="4224338" y="3695574"/>
            <a:ext cx="796766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91847.000000  Attempt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aborted.Too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many iterations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7F0EE-B3D2-42C0-BBD1-F92CB2E1F6B6}"/>
              </a:ext>
            </a:extLst>
          </p:cNvPr>
          <p:cNvSpPr/>
          <p:nvPr/>
        </p:nvSpPr>
        <p:spPr>
          <a:xfrm>
            <a:off x="4342795" y="5386790"/>
            <a:ext cx="7777768" cy="275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66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122766"/>
            <a:ext cx="8204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PROGRAM-ID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CA" sz="16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FILE-CONTROL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"sqrtFIXED.dat"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STANDARD-INPUT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WORKING-STORAGE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S9999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2578100"/>
            <a:ext cx="7350654" cy="1016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8660340" y="71439"/>
            <a:ext cx="3476625" cy="2134128"/>
          </a:xfrm>
          <a:prstGeom prst="borderCallout1">
            <a:avLst>
              <a:gd name="adj1" fmla="val 48549"/>
              <a:gd name="adj2" fmla="val -2306"/>
              <a:gd name="adj3" fmla="val 139429"/>
              <a:gd name="adj4" fmla="val -296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INPUT-FILE is a file descriptor record that defines a standard input line as 80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STANDARD-OUTPUT is a file descriptor that uses OUT-LINE to print to the screen. It can print 80 characters too.</a:t>
            </a:r>
          </a:p>
        </p:txBody>
      </p:sp>
    </p:spTree>
    <p:extLst>
      <p:ext uri="{BB962C8B-B14F-4D97-AF65-F5344CB8AC3E}">
        <p14:creationId xmlns:p14="http://schemas.microsoft.com/office/powerpoint/2010/main" val="184979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ABORT-MESS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66751" y="3086100"/>
            <a:ext cx="1109662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039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40695" y="133349"/>
            <a:ext cx="497493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062789" y="88450"/>
            <a:ext cx="895350" cy="454475"/>
          </a:xfrm>
          <a:prstGeom prst="borderCallout1">
            <a:avLst>
              <a:gd name="adj1" fmla="val 35341"/>
              <a:gd name="adj2" fmla="val -1807"/>
              <a:gd name="adj3" fmla="val 28387"/>
              <a:gd name="adj4" fmla="val -67636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SIGH…</a:t>
            </a:r>
          </a:p>
        </p:txBody>
      </p:sp>
    </p:spTree>
    <p:extLst>
      <p:ext uri="{BB962C8B-B14F-4D97-AF65-F5344CB8AC3E}">
        <p14:creationId xmlns:p14="http://schemas.microsoft.com/office/powerpoint/2010/main" val="889307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3774470" y="542925"/>
            <a:ext cx="1073755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90789" cy="1559375"/>
          </a:xfrm>
          <a:prstGeom prst="borderCallout1">
            <a:avLst>
              <a:gd name="adj1" fmla="val 35341"/>
              <a:gd name="adj2" fmla="val -1807"/>
              <a:gd name="adj3" fmla="val 37062"/>
              <a:gd name="adj4" fmla="val -16696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We’ve already checked out the fork of the maze where we sent an invalid input so let’s just stay positive and </a:t>
            </a:r>
            <a:r>
              <a:rPr lang="en-CA" b="1" dirty="0">
                <a:solidFill>
                  <a:schemeClr val="tx1"/>
                </a:solidFill>
              </a:rPr>
              <a:t>go to B1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29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88320" y="1409699"/>
            <a:ext cx="407005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90789" cy="1559375"/>
          </a:xfrm>
          <a:prstGeom prst="borderCallout1">
            <a:avLst>
              <a:gd name="adj1" fmla="val 35341"/>
              <a:gd name="adj2" fmla="val -1807"/>
              <a:gd name="adj3" fmla="val 106085"/>
              <a:gd name="adj4" fmla="val -16084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97895" y="1609724"/>
            <a:ext cx="2302480" cy="447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90789" cy="1559375"/>
          </a:xfrm>
          <a:prstGeom prst="borderCallout1">
            <a:avLst>
              <a:gd name="adj1" fmla="val 35341"/>
              <a:gd name="adj2" fmla="val -1807"/>
              <a:gd name="adj3" fmla="val 106085"/>
              <a:gd name="adj4" fmla="val -16084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8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97895" y="2047874"/>
            <a:ext cx="3578830" cy="20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90789" cy="1559375"/>
          </a:xfrm>
          <a:prstGeom prst="borderCallout1">
            <a:avLst>
              <a:gd name="adj1" fmla="val 35341"/>
              <a:gd name="adj2" fmla="val -1807"/>
              <a:gd name="adj3" fmla="val 106085"/>
              <a:gd name="adj4" fmla="val -16084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4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78844" y="2257424"/>
            <a:ext cx="4388455" cy="466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28875" cy="1130751"/>
          </a:xfrm>
          <a:prstGeom prst="borderCallout1">
            <a:avLst>
              <a:gd name="adj1" fmla="val 35341"/>
              <a:gd name="adj2" fmla="val -1807"/>
              <a:gd name="adj3" fmla="val 203794"/>
              <a:gd name="adj4" fmla="val -1636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 think it’s important to establish what is going on from a big picture point of view.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5681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1555144" y="2257424"/>
            <a:ext cx="1197581" cy="20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28875" cy="1130751"/>
          </a:xfrm>
          <a:prstGeom prst="borderCallout1">
            <a:avLst>
              <a:gd name="adj1" fmla="val 35341"/>
              <a:gd name="adj2" fmla="val -1807"/>
              <a:gd name="adj3" fmla="val 203794"/>
              <a:gd name="adj4" fmla="val -1636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 think it’s important to establish what is going on from a big picture point of view.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528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40696" y="3324224"/>
            <a:ext cx="492730" cy="23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28875" cy="1130751"/>
          </a:xfrm>
          <a:prstGeom prst="borderCallout1">
            <a:avLst>
              <a:gd name="adj1" fmla="val 35341"/>
              <a:gd name="adj2" fmla="val -1807"/>
              <a:gd name="adj3" fmla="val 203794"/>
              <a:gd name="adj4" fmla="val -1636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 think it’s important to establish what is going on from a big picture point of view.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777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40696" y="3324224"/>
            <a:ext cx="6255354" cy="1933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28875" cy="1130751"/>
          </a:xfrm>
          <a:prstGeom prst="borderCallout1">
            <a:avLst>
              <a:gd name="adj1" fmla="val 35341"/>
              <a:gd name="adj2" fmla="val -1807"/>
              <a:gd name="adj3" fmla="val 203794"/>
              <a:gd name="adj4" fmla="val -1636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 think it’s important to establish what is going on from a big picture point of view.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26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STANDARD-INPUT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WORKING-STORAGE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S9999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1287197"/>
            <a:ext cx="7350654" cy="1741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8660341" y="1785937"/>
            <a:ext cx="1493310" cy="419629"/>
          </a:xfrm>
          <a:prstGeom prst="borderCallout1">
            <a:avLst>
              <a:gd name="adj1" fmla="val 48549"/>
              <a:gd name="adj2" fmla="val -2306"/>
              <a:gd name="adj3" fmla="val 71729"/>
              <a:gd name="adj4" fmla="val -675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Our variables.</a:t>
            </a:r>
          </a:p>
        </p:txBody>
      </p:sp>
    </p:spTree>
    <p:extLst>
      <p:ext uri="{BB962C8B-B14F-4D97-AF65-F5344CB8AC3E}">
        <p14:creationId xmlns:p14="http://schemas.microsoft.com/office/powerpoint/2010/main" val="1930561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40695" y="5210174"/>
            <a:ext cx="464155" cy="26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28875" cy="1130751"/>
          </a:xfrm>
          <a:prstGeom prst="borderCallout1">
            <a:avLst>
              <a:gd name="adj1" fmla="val 35341"/>
              <a:gd name="adj2" fmla="val -1807"/>
              <a:gd name="adj3" fmla="val 203794"/>
              <a:gd name="adj4" fmla="val -1636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 think it’s important to establish what is going on from a big picture point of view.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9642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40695" y="5210174"/>
            <a:ext cx="1873855" cy="485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28875" cy="1130751"/>
          </a:xfrm>
          <a:prstGeom prst="borderCallout1">
            <a:avLst>
              <a:gd name="adj1" fmla="val 35341"/>
              <a:gd name="adj2" fmla="val -1807"/>
              <a:gd name="adj3" fmla="val 203794"/>
              <a:gd name="adj4" fmla="val -1636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 think it’s important to establish what is going on from a big picture point of view.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649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1555144" y="2257424"/>
            <a:ext cx="1197581" cy="20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28875" cy="1130751"/>
          </a:xfrm>
          <a:prstGeom prst="borderCallout1">
            <a:avLst>
              <a:gd name="adj1" fmla="val 35341"/>
              <a:gd name="adj2" fmla="val -1807"/>
              <a:gd name="adj3" fmla="val 203794"/>
              <a:gd name="adj4" fmla="val -1636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 think it’s important to establish what is going on from a big picture point of view.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8286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40695" y="3324224"/>
            <a:ext cx="6331555" cy="236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28875" cy="1130751"/>
          </a:xfrm>
          <a:prstGeom prst="borderCallout1">
            <a:avLst>
              <a:gd name="adj1" fmla="val 35341"/>
              <a:gd name="adj2" fmla="val -1807"/>
              <a:gd name="adj3" fmla="val 203794"/>
              <a:gd name="adj4" fmla="val -1636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 think it’s important to establish what is going on from a big picture point of view.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5529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1555144" y="2257424"/>
            <a:ext cx="1197581" cy="20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28875" cy="1130751"/>
          </a:xfrm>
          <a:prstGeom prst="borderCallout1">
            <a:avLst>
              <a:gd name="adj1" fmla="val 35341"/>
              <a:gd name="adj2" fmla="val -1807"/>
              <a:gd name="adj3" fmla="val 203794"/>
              <a:gd name="adj4" fmla="val -1636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 think it’s important to establish what is going on from a big picture point of view.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887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40695" y="3324224"/>
            <a:ext cx="6331555" cy="236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28875" cy="1130751"/>
          </a:xfrm>
          <a:prstGeom prst="borderCallout1">
            <a:avLst>
              <a:gd name="adj1" fmla="val 35341"/>
              <a:gd name="adj2" fmla="val -1807"/>
              <a:gd name="adj3" fmla="val 203794"/>
              <a:gd name="adj4" fmla="val -1636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 think it’s important to establish what is going on from a big picture point of view.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9486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1555144" y="2257424"/>
            <a:ext cx="1197581" cy="20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0" y="117024"/>
            <a:ext cx="2428875" cy="1130751"/>
          </a:xfrm>
          <a:prstGeom prst="borderCallout1">
            <a:avLst>
              <a:gd name="adj1" fmla="val 35341"/>
              <a:gd name="adj2" fmla="val -1807"/>
              <a:gd name="adj3" fmla="val 203794"/>
              <a:gd name="adj4" fmla="val -1636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I think it’s important to establish what is going on from a big picture point of view.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528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1555144" y="2257424"/>
            <a:ext cx="1197581" cy="20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1" y="117025"/>
            <a:ext cx="2205038" cy="1130750"/>
          </a:xfrm>
          <a:prstGeom prst="borderCallout1">
            <a:avLst>
              <a:gd name="adj1" fmla="val 35341"/>
              <a:gd name="adj2" fmla="val -1807"/>
              <a:gd name="adj3" fmla="val 169549"/>
              <a:gd name="adj4" fmla="val -21336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OK you get the point. Let’s actually dive 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5BE1-2CBA-4D7B-B79D-9B906D4D7A3B}"/>
              </a:ext>
            </a:extLst>
          </p:cNvPr>
          <p:cNvSpPr txBox="1"/>
          <p:nvPr/>
        </p:nvSpPr>
        <p:spPr>
          <a:xfrm>
            <a:off x="8153400" y="1990725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K is currently </a:t>
            </a:r>
            <a:r>
              <a:rPr lang="en-CA" sz="3600" b="1" dirty="0"/>
              <a:t>9999999999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EF13DBD-72CE-4A7B-A776-0F14ACB9A3CE}"/>
              </a:ext>
            </a:extLst>
          </p:cNvPr>
          <p:cNvSpPr/>
          <p:nvPr/>
        </p:nvSpPr>
        <p:spPr>
          <a:xfrm>
            <a:off x="7924800" y="3841300"/>
            <a:ext cx="3386139" cy="1445076"/>
          </a:xfrm>
          <a:prstGeom prst="borderCallout1">
            <a:avLst>
              <a:gd name="adj1" fmla="val -9725"/>
              <a:gd name="adj2" fmla="val 96681"/>
              <a:gd name="adj3" fmla="val -168887"/>
              <a:gd name="adj4" fmla="val 9026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(you might want to rename </a:t>
            </a:r>
            <a:r>
              <a:rPr lang="en-CA" b="1" dirty="0">
                <a:solidFill>
                  <a:schemeClr val="tx1"/>
                </a:solidFill>
              </a:rPr>
              <a:t>B1</a:t>
            </a:r>
            <a:r>
              <a:rPr lang="en-CA" dirty="0">
                <a:solidFill>
                  <a:schemeClr val="tx1"/>
                </a:solidFill>
              </a:rPr>
              <a:t> now if you have an idea of what it is. I don’t view it as the actual </a:t>
            </a:r>
            <a:r>
              <a:rPr lang="en-CA" b="1" dirty="0">
                <a:solidFill>
                  <a:schemeClr val="tx1"/>
                </a:solidFill>
              </a:rPr>
              <a:t>Babylon</a:t>
            </a:r>
            <a:r>
              <a:rPr lang="en-CA" dirty="0">
                <a:solidFill>
                  <a:schemeClr val="tx1"/>
                </a:solidFill>
              </a:rPr>
              <a:t>, but as a driver function for it, or a </a:t>
            </a:r>
            <a:r>
              <a:rPr lang="en-CA" b="1" dirty="0">
                <a:solidFill>
                  <a:schemeClr val="tx1"/>
                </a:solidFill>
              </a:rPr>
              <a:t>setup</a:t>
            </a:r>
            <a:r>
              <a:rPr lang="en-CA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8487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40696" y="3319464"/>
            <a:ext cx="487968" cy="214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9105901" y="117025"/>
            <a:ext cx="2205038" cy="1130750"/>
          </a:xfrm>
          <a:prstGeom prst="borderCallout1">
            <a:avLst>
              <a:gd name="adj1" fmla="val 35341"/>
              <a:gd name="adj2" fmla="val -1807"/>
              <a:gd name="adj3" fmla="val 287058"/>
              <a:gd name="adj4" fmla="val -37492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OK you get the point. Let’s actually dive in.</a:t>
            </a:r>
          </a:p>
        </p:txBody>
      </p:sp>
    </p:spTree>
    <p:extLst>
      <p:ext uri="{BB962C8B-B14F-4D97-AF65-F5344CB8AC3E}">
        <p14:creationId xmlns:p14="http://schemas.microsoft.com/office/powerpoint/2010/main" val="252212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88371" y="3500438"/>
            <a:ext cx="4212242" cy="271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3"/>
            <a:ext cx="4219574" cy="3654877"/>
          </a:xfrm>
          <a:prstGeom prst="borderCallout1">
            <a:avLst>
              <a:gd name="adj1" fmla="val 35341"/>
              <a:gd name="adj2" fmla="val -1807"/>
              <a:gd name="adj3" fmla="val 93893"/>
              <a:gd name="adj4" fmla="val -6095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 dirty="0">
                <a:solidFill>
                  <a:schemeClr val="tx1"/>
                </a:solidFill>
              </a:rPr>
              <a:t>Y</a:t>
            </a:r>
            <a:r>
              <a:rPr lang="en-CA" dirty="0">
                <a:solidFill>
                  <a:schemeClr val="tx1"/>
                </a:solidFill>
              </a:rPr>
              <a:t> is the next guess. It is calculated from the previous guess, </a:t>
            </a:r>
            <a:r>
              <a:rPr lang="en-CA" b="1" dirty="0">
                <a:solidFill>
                  <a:schemeClr val="tx1"/>
                </a:solidFill>
              </a:rPr>
              <a:t>X</a:t>
            </a:r>
            <a:r>
              <a:rPr lang="en-CA" dirty="0">
                <a:solidFill>
                  <a:schemeClr val="tx1"/>
                </a:solidFill>
              </a:rPr>
              <a:t>. It looks weird in this legacy COBOL program, but as you can see from the assignment, it is: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This was explained in the previous PPT: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nextGuess = 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    (prevGuess + (number / prevGuess)) / 2</a:t>
            </a:r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9E984-6076-4798-AFC8-F7696E16C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510" y="1314449"/>
            <a:ext cx="2451705" cy="10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9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STANDARD-INPUT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WORKING-STORAGE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S9999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1533525"/>
            <a:ext cx="7350654" cy="252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8660340" y="1785937"/>
            <a:ext cx="3360209" cy="947738"/>
          </a:xfrm>
          <a:prstGeom prst="borderCallout1">
            <a:avLst>
              <a:gd name="adj1" fmla="val 48549"/>
              <a:gd name="adj2" fmla="val -2306"/>
              <a:gd name="adj3" fmla="val -10800"/>
              <a:gd name="adj4" fmla="val -3045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This represents the last five numbers of each file-line. It is the epsilon, or the precision needed.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B4F7CEA-CA2D-4720-87A1-F640187E1EB5}"/>
              </a:ext>
            </a:extLst>
          </p:cNvPr>
          <p:cNvSpPr/>
          <p:nvPr/>
        </p:nvSpPr>
        <p:spPr>
          <a:xfrm>
            <a:off x="9503303" y="357187"/>
            <a:ext cx="2369609" cy="681038"/>
          </a:xfrm>
          <a:prstGeom prst="borderCallout1">
            <a:avLst>
              <a:gd name="adj1" fmla="val 48549"/>
              <a:gd name="adj2" fmla="val -2306"/>
              <a:gd name="adj3" fmla="val 188065"/>
              <a:gd name="adj4" fmla="val -1528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You don’t have to memorize these yet.</a:t>
            </a:r>
          </a:p>
        </p:txBody>
      </p:sp>
    </p:spTree>
    <p:extLst>
      <p:ext uri="{BB962C8B-B14F-4D97-AF65-F5344CB8AC3E}">
        <p14:creationId xmlns:p14="http://schemas.microsoft.com/office/powerpoint/2010/main" val="150038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88371" y="3729038"/>
            <a:ext cx="3283554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4"/>
            <a:ext cx="4143374" cy="1849890"/>
          </a:xfrm>
          <a:prstGeom prst="borderCallout1">
            <a:avLst>
              <a:gd name="adj1" fmla="val 35341"/>
              <a:gd name="adj2" fmla="val -1807"/>
              <a:gd name="adj3" fmla="val 205075"/>
              <a:gd name="adj4" fmla="val -8719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Recall from the previous presentation that we only keep two variables for the guesses so that we can compare them, so now we are comparing them. We are finding the </a:t>
            </a:r>
            <a:r>
              <a:rPr lang="en-CA" b="1" dirty="0">
                <a:solidFill>
                  <a:schemeClr val="tx1"/>
                </a:solidFill>
              </a:rPr>
              <a:t>absolute error </a:t>
            </a:r>
            <a:r>
              <a:rPr lang="en-CA" dirty="0">
                <a:solidFill>
                  <a:schemeClr val="tx1"/>
                </a:solidFill>
              </a:rPr>
              <a:t>between the two guesses by subtracting them.</a:t>
            </a:r>
          </a:p>
        </p:txBody>
      </p:sp>
    </p:spTree>
    <p:extLst>
      <p:ext uri="{BB962C8B-B14F-4D97-AF65-F5344CB8AC3E}">
        <p14:creationId xmlns:p14="http://schemas.microsoft.com/office/powerpoint/2010/main" val="250225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716946" y="3943350"/>
            <a:ext cx="5207604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4"/>
            <a:ext cx="4143374" cy="754514"/>
          </a:xfrm>
          <a:prstGeom prst="borderCallout1">
            <a:avLst>
              <a:gd name="adj1" fmla="val 35341"/>
              <a:gd name="adj2" fmla="val -1807"/>
              <a:gd name="adj3" fmla="val 492388"/>
              <a:gd name="adj4" fmla="val -4306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This is a poor man’s </a:t>
            </a:r>
            <a:r>
              <a:rPr lang="en-CA" b="1" dirty="0">
                <a:solidFill>
                  <a:schemeClr val="tx1"/>
                </a:solidFill>
              </a:rPr>
              <a:t>abs()</a:t>
            </a:r>
            <a:r>
              <a:rPr lang="en-CA" dirty="0">
                <a:solidFill>
                  <a:schemeClr val="tx1"/>
                </a:solidFill>
              </a:rPr>
              <a:t> function. If the number is negative, make it positive.</a:t>
            </a:r>
          </a:p>
        </p:txBody>
      </p:sp>
    </p:spTree>
    <p:extLst>
      <p:ext uri="{BB962C8B-B14F-4D97-AF65-F5344CB8AC3E}">
        <p14:creationId xmlns:p14="http://schemas.microsoft.com/office/powerpoint/2010/main" val="165331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716946" y="4171950"/>
            <a:ext cx="5207604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6594928"/>
          </a:xfrm>
          <a:prstGeom prst="borderCallout1">
            <a:avLst>
              <a:gd name="adj1" fmla="val 35341"/>
              <a:gd name="adj2" fmla="val -1807"/>
              <a:gd name="adj3" fmla="val 62073"/>
              <a:gd name="adj4" fmla="val -3938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Here is the precision check. Recall that </a:t>
            </a:r>
            <a:r>
              <a:rPr lang="en-CA" b="1" dirty="0">
                <a:solidFill>
                  <a:schemeClr val="tx1"/>
                </a:solidFill>
              </a:rPr>
              <a:t>DIFF</a:t>
            </a:r>
            <a:r>
              <a:rPr lang="en-CA" dirty="0">
                <a:solidFill>
                  <a:schemeClr val="tx1"/>
                </a:solidFill>
              </a:rPr>
              <a:t> (our epsilon) refers to the </a:t>
            </a:r>
            <a:r>
              <a:rPr lang="en-CA" b="1" dirty="0">
                <a:solidFill>
                  <a:schemeClr val="tx1"/>
                </a:solidFill>
              </a:rPr>
              <a:t>last five digits</a:t>
            </a:r>
            <a:r>
              <a:rPr lang="en-CA" dirty="0">
                <a:solidFill>
                  <a:schemeClr val="tx1"/>
                </a:solidFill>
              </a:rPr>
              <a:t> of each line, representing the desired precision. Most of the lines in the </a:t>
            </a:r>
            <a:r>
              <a:rPr lang="en-CA" b="1" dirty="0">
                <a:solidFill>
                  <a:schemeClr val="tx1"/>
                </a:solidFill>
              </a:rPr>
              <a:t>SQRT.DAT</a:t>
            </a:r>
            <a:r>
              <a:rPr lang="en-CA" dirty="0">
                <a:solidFill>
                  <a:schemeClr val="tx1"/>
                </a:solidFill>
              </a:rPr>
              <a:t> file end in </a:t>
            </a:r>
            <a:r>
              <a:rPr lang="en-CA" b="1" dirty="0">
                <a:solidFill>
                  <a:schemeClr val="tx1"/>
                </a:solidFill>
              </a:rPr>
              <a:t>00100</a:t>
            </a:r>
            <a:r>
              <a:rPr lang="en-CA" dirty="0">
                <a:solidFill>
                  <a:schemeClr val="tx1"/>
                </a:solidFill>
              </a:rPr>
              <a:t>, so using that as an example, we are checking the following inequality: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b="1" dirty="0">
                <a:solidFill>
                  <a:schemeClr val="tx1"/>
                </a:solidFill>
              </a:rPr>
              <a:t>TEMP / (Y + X) &gt; 0.001, or:</a:t>
            </a:r>
          </a:p>
          <a:p>
            <a:pPr algn="ctr"/>
            <a:endParaRPr lang="en-CA" b="1" dirty="0">
              <a:solidFill>
                <a:schemeClr val="tx1"/>
              </a:solidFill>
            </a:endParaRPr>
          </a:p>
          <a:p>
            <a:pPr algn="ctr"/>
            <a:r>
              <a:rPr lang="en-CA" b="1" dirty="0">
                <a:solidFill>
                  <a:schemeClr val="tx1"/>
                </a:solidFill>
              </a:rPr>
              <a:t>abs(Y – X) / (Y + X) &gt; 0.001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You don’t have to worry much about the meaning of this. All that matters is that this is a measure of error between the two. This algorithm converges logarithmically and can close in on an accurate answer very quickly. </a:t>
            </a:r>
            <a:r>
              <a:rPr lang="en-CA" b="1" dirty="0">
                <a:solidFill>
                  <a:schemeClr val="tx1"/>
                </a:solidFill>
              </a:rPr>
              <a:t>As we close in on the right answer, the differences between subsequent answers becomes smaller and smaller</a:t>
            </a:r>
            <a:r>
              <a:rPr lang="en-CA" dirty="0">
                <a:solidFill>
                  <a:schemeClr val="tx1"/>
                </a:solidFill>
              </a:rPr>
              <a:t>. Here, 0.001 (or any other </a:t>
            </a:r>
            <a:r>
              <a:rPr lang="en-CA" b="1" dirty="0">
                <a:solidFill>
                  <a:schemeClr val="tx1"/>
                </a:solidFill>
              </a:rPr>
              <a:t>DIFF</a:t>
            </a:r>
            <a:r>
              <a:rPr lang="en-CA" dirty="0">
                <a:solidFill>
                  <a:schemeClr val="tx1"/>
                </a:solidFill>
              </a:rPr>
              <a:t>) is our goal difference!! Our </a:t>
            </a:r>
            <a:r>
              <a:rPr lang="en-CA" b="1" dirty="0">
                <a:solidFill>
                  <a:schemeClr val="tx1"/>
                </a:solidFill>
              </a:rPr>
              <a:t>epsilon</a:t>
            </a:r>
            <a:r>
              <a:rPr lang="en-CA" dirty="0">
                <a:solidFill>
                  <a:schemeClr val="tx1"/>
                </a:solidFill>
              </a:rPr>
              <a:t>!! In proper math terms. </a:t>
            </a:r>
          </a:p>
        </p:txBody>
      </p:sp>
    </p:spTree>
    <p:extLst>
      <p:ext uri="{BB962C8B-B14F-4D97-AF65-F5344CB8AC3E}">
        <p14:creationId xmlns:p14="http://schemas.microsoft.com/office/powerpoint/2010/main" val="2923614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716946" y="4171950"/>
            <a:ext cx="5207604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2607128"/>
          </a:xfrm>
          <a:prstGeom prst="borderCallout1">
            <a:avLst>
              <a:gd name="adj1" fmla="val 35341"/>
              <a:gd name="adj2" fmla="val -1807"/>
              <a:gd name="adj3" fmla="val 160229"/>
              <a:gd name="adj4" fmla="val -3999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This </a:t>
            </a:r>
            <a:r>
              <a:rPr lang="en-CA" b="1" dirty="0">
                <a:solidFill>
                  <a:schemeClr val="tx1"/>
                </a:solidFill>
              </a:rPr>
              <a:t>if</a:t>
            </a:r>
            <a:r>
              <a:rPr lang="en-CA" dirty="0">
                <a:solidFill>
                  <a:schemeClr val="tx1"/>
                </a:solidFill>
              </a:rPr>
              <a:t> statement only executes its consequence—</a:t>
            </a:r>
            <a:r>
              <a:rPr lang="en-CA" b="1" dirty="0">
                <a:solidFill>
                  <a:schemeClr val="tx1"/>
                </a:solidFill>
              </a:rPr>
              <a:t>go to E2</a:t>
            </a:r>
            <a:r>
              <a:rPr lang="en-CA" dirty="0">
                <a:solidFill>
                  <a:schemeClr val="tx1"/>
                </a:solidFill>
              </a:rPr>
              <a:t>—when the error measurement is </a:t>
            </a:r>
            <a:r>
              <a:rPr lang="en-CA" b="1" dirty="0">
                <a:solidFill>
                  <a:schemeClr val="tx1"/>
                </a:solidFill>
              </a:rPr>
              <a:t>greater than</a:t>
            </a:r>
            <a:r>
              <a:rPr lang="en-CA" dirty="0">
                <a:solidFill>
                  <a:schemeClr val="tx1"/>
                </a:solidFill>
              </a:rPr>
              <a:t> the goal. When the two guesses </a:t>
            </a:r>
            <a:r>
              <a:rPr lang="en-CA" b="1" dirty="0">
                <a:solidFill>
                  <a:schemeClr val="tx1"/>
                </a:solidFill>
              </a:rPr>
              <a:t>X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b="1" dirty="0">
                <a:solidFill>
                  <a:schemeClr val="tx1"/>
                </a:solidFill>
              </a:rPr>
              <a:t>Y</a:t>
            </a:r>
            <a:r>
              <a:rPr lang="en-CA" dirty="0">
                <a:solidFill>
                  <a:schemeClr val="tx1"/>
                </a:solidFill>
              </a:rPr>
              <a:t> are too different, their error measurement will be greater than our target </a:t>
            </a:r>
            <a:r>
              <a:rPr lang="en-CA" b="1" dirty="0">
                <a:solidFill>
                  <a:schemeClr val="tx1"/>
                </a:solidFill>
              </a:rPr>
              <a:t>DIFF</a:t>
            </a:r>
            <a:r>
              <a:rPr lang="en-CA" dirty="0">
                <a:solidFill>
                  <a:schemeClr val="tx1"/>
                </a:solidFill>
              </a:rPr>
              <a:t>/epsilon. This means </a:t>
            </a:r>
            <a:r>
              <a:rPr lang="en-CA" b="1" dirty="0">
                <a:solidFill>
                  <a:schemeClr val="tx1"/>
                </a:solidFill>
              </a:rPr>
              <a:t>E2</a:t>
            </a:r>
            <a:r>
              <a:rPr lang="en-CA" dirty="0">
                <a:solidFill>
                  <a:schemeClr val="tx1"/>
                </a:solidFill>
              </a:rPr>
              <a:t> is our “do it again” paragraph.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This is where things get annoying btw. </a:t>
            </a:r>
          </a:p>
        </p:txBody>
      </p:sp>
    </p:spTree>
    <p:extLst>
      <p:ext uri="{BB962C8B-B14F-4D97-AF65-F5344CB8AC3E}">
        <p14:creationId xmlns:p14="http://schemas.microsoft.com/office/powerpoint/2010/main" val="2080700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707420" y="5434013"/>
            <a:ext cx="1340455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1921328"/>
          </a:xfrm>
          <a:prstGeom prst="borderCallout1">
            <a:avLst>
              <a:gd name="adj1" fmla="val 35341"/>
              <a:gd name="adj2" fmla="val -1807"/>
              <a:gd name="adj3" fmla="val 284499"/>
              <a:gd name="adj4" fmla="val -13263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What this does is it moves the most recent guess, </a:t>
            </a:r>
            <a:r>
              <a:rPr lang="en-CA" b="1" dirty="0">
                <a:solidFill>
                  <a:schemeClr val="tx1"/>
                </a:solidFill>
              </a:rPr>
              <a:t>Y</a:t>
            </a:r>
            <a:r>
              <a:rPr lang="en-CA" dirty="0">
                <a:solidFill>
                  <a:schemeClr val="tx1"/>
                </a:solidFill>
              </a:rPr>
              <a:t>, to the previous guess variable, </a:t>
            </a:r>
            <a:r>
              <a:rPr lang="en-CA" b="1" dirty="0">
                <a:solidFill>
                  <a:schemeClr val="tx1"/>
                </a:solidFill>
              </a:rPr>
              <a:t>X</a:t>
            </a:r>
            <a:r>
              <a:rPr lang="en-CA" dirty="0">
                <a:solidFill>
                  <a:schemeClr val="tx1"/>
                </a:solidFill>
              </a:rPr>
              <a:t>. Then nothing happens.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…or so you may think. Recall what happens after </a:t>
            </a:r>
            <a:r>
              <a:rPr lang="en-CA" b="1" dirty="0">
                <a:solidFill>
                  <a:schemeClr val="tx1"/>
                </a:solidFill>
              </a:rPr>
              <a:t>E2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86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1555146" y="2257426"/>
            <a:ext cx="115948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1"/>
            <a:ext cx="4143374" cy="6652529"/>
          </a:xfrm>
          <a:prstGeom prst="borderCallout1">
            <a:avLst>
              <a:gd name="adj1" fmla="val 35341"/>
              <a:gd name="adj2" fmla="val -1807"/>
              <a:gd name="adj3" fmla="val 33890"/>
              <a:gd name="adj4" fmla="val -11631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err="1">
                <a:solidFill>
                  <a:schemeClr val="tx1"/>
                </a:solidFill>
              </a:rPr>
              <a:t>Hahahahaha</a:t>
            </a:r>
            <a:r>
              <a:rPr lang="en-CA" dirty="0">
                <a:solidFill>
                  <a:schemeClr val="tx1"/>
                </a:solidFill>
              </a:rPr>
              <a:t> welcome back to hell. The developer of this program relied on the fallback nature of this </a:t>
            </a:r>
            <a:r>
              <a:rPr lang="en-CA" b="1" dirty="0">
                <a:solidFill>
                  <a:schemeClr val="tx1"/>
                </a:solidFill>
              </a:rPr>
              <a:t>PERFORM</a:t>
            </a:r>
            <a:r>
              <a:rPr lang="en-CA" dirty="0">
                <a:solidFill>
                  <a:schemeClr val="tx1"/>
                </a:solidFill>
              </a:rPr>
              <a:t> loop in order for it to work. So we see </a:t>
            </a:r>
            <a:r>
              <a:rPr lang="en-CA" b="1" dirty="0">
                <a:solidFill>
                  <a:schemeClr val="tx1"/>
                </a:solidFill>
              </a:rPr>
              <a:t>S2</a:t>
            </a:r>
            <a:r>
              <a:rPr lang="en-CA" dirty="0">
                <a:solidFill>
                  <a:schemeClr val="tx1"/>
                </a:solidFill>
              </a:rPr>
              <a:t> as the paragraph that </a:t>
            </a:r>
            <a:r>
              <a:rPr lang="en-CA" b="1" dirty="0">
                <a:solidFill>
                  <a:schemeClr val="tx1"/>
                </a:solidFill>
              </a:rPr>
              <a:t>actually</a:t>
            </a:r>
            <a:r>
              <a:rPr lang="en-CA" dirty="0">
                <a:solidFill>
                  <a:schemeClr val="tx1"/>
                </a:solidFill>
              </a:rPr>
              <a:t> does a single </a:t>
            </a:r>
            <a:r>
              <a:rPr lang="en-CA" b="1" dirty="0">
                <a:solidFill>
                  <a:schemeClr val="tx1"/>
                </a:solidFill>
              </a:rPr>
              <a:t>Babylon</a:t>
            </a:r>
            <a:r>
              <a:rPr lang="en-CA" dirty="0">
                <a:solidFill>
                  <a:schemeClr val="tx1"/>
                </a:solidFill>
              </a:rPr>
              <a:t> calculation, and </a:t>
            </a:r>
            <a:r>
              <a:rPr lang="en-CA" b="1" dirty="0">
                <a:solidFill>
                  <a:schemeClr val="tx1"/>
                </a:solidFill>
              </a:rPr>
              <a:t>E2</a:t>
            </a:r>
            <a:r>
              <a:rPr lang="en-CA" dirty="0">
                <a:solidFill>
                  <a:schemeClr val="tx1"/>
                </a:solidFill>
              </a:rPr>
              <a:t> is the paragraph that re-feeds the guess back into </a:t>
            </a:r>
            <a:r>
              <a:rPr lang="en-CA" b="1" dirty="0">
                <a:solidFill>
                  <a:schemeClr val="tx1"/>
                </a:solidFill>
              </a:rPr>
              <a:t>S2</a:t>
            </a:r>
            <a:r>
              <a:rPr lang="en-CA" dirty="0">
                <a:solidFill>
                  <a:schemeClr val="tx1"/>
                </a:solidFill>
              </a:rPr>
              <a:t>. We can now think of the </a:t>
            </a:r>
            <a:r>
              <a:rPr lang="en-CA" b="1" dirty="0">
                <a:solidFill>
                  <a:schemeClr val="tx1"/>
                </a:solidFill>
              </a:rPr>
              <a:t>PERFORM</a:t>
            </a:r>
            <a:r>
              <a:rPr lang="en-CA" dirty="0">
                <a:solidFill>
                  <a:schemeClr val="tx1"/>
                </a:solidFill>
              </a:rPr>
              <a:t> loop as follows: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for (int K = 1; K &lt;= 1000; K++) {</a:t>
            </a:r>
          </a:p>
          <a:p>
            <a:r>
              <a:rPr lang="en-CA" dirty="0">
                <a:solidFill>
                  <a:schemeClr val="tx1"/>
                </a:solidFill>
              </a:rPr>
              <a:t>        result = </a:t>
            </a:r>
            <a:r>
              <a:rPr lang="en-CA" dirty="0" err="1">
                <a:solidFill>
                  <a:schemeClr val="tx1"/>
                </a:solidFill>
              </a:rPr>
              <a:t>calculateBabylon</a:t>
            </a:r>
            <a:r>
              <a:rPr lang="en-CA" dirty="0">
                <a:solidFill>
                  <a:schemeClr val="tx1"/>
                </a:solidFill>
              </a:rPr>
              <a:t>(guess);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        guess = result;</a:t>
            </a:r>
          </a:p>
          <a:p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This is what the developer intended, but look at this insidious abuse of explicit transfer of control. Disgusting. ;)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b="1" dirty="0">
                <a:solidFill>
                  <a:schemeClr val="tx1"/>
                </a:solidFill>
              </a:rPr>
              <a:t>This is one of the most important realizations of this project. Don’t bother continuing if you don’t understand this.</a:t>
            </a:r>
          </a:p>
          <a:p>
            <a:endParaRPr lang="en-CA" b="1" dirty="0">
              <a:solidFill>
                <a:schemeClr val="tx1"/>
              </a:solidFill>
            </a:endParaRPr>
          </a:p>
          <a:p>
            <a:r>
              <a:rPr lang="en-CA" b="1" dirty="0">
                <a:solidFill>
                  <a:schemeClr val="tx1"/>
                </a:solidFill>
              </a:rPr>
              <a:t>lmao</a:t>
            </a:r>
          </a:p>
        </p:txBody>
      </p:sp>
    </p:spTree>
    <p:extLst>
      <p:ext uri="{BB962C8B-B14F-4D97-AF65-F5344CB8AC3E}">
        <p14:creationId xmlns:p14="http://schemas.microsoft.com/office/powerpoint/2010/main" val="164551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1555146" y="2257426"/>
            <a:ext cx="115948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1"/>
            <a:ext cx="4143374" cy="6652529"/>
          </a:xfrm>
          <a:prstGeom prst="borderCallout1">
            <a:avLst>
              <a:gd name="adj1" fmla="val 35341"/>
              <a:gd name="adj2" fmla="val -1807"/>
              <a:gd name="adj3" fmla="val 33890"/>
              <a:gd name="adj4" fmla="val -11631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err="1">
                <a:solidFill>
                  <a:schemeClr val="tx1"/>
                </a:solidFill>
              </a:rPr>
              <a:t>Hahahahaha</a:t>
            </a:r>
            <a:r>
              <a:rPr lang="en-CA" dirty="0">
                <a:solidFill>
                  <a:schemeClr val="tx1"/>
                </a:solidFill>
              </a:rPr>
              <a:t> welcome back to hell. The developer of this program relied on the fallback nature of this </a:t>
            </a:r>
            <a:r>
              <a:rPr lang="en-CA" b="1" dirty="0">
                <a:solidFill>
                  <a:schemeClr val="tx1"/>
                </a:solidFill>
              </a:rPr>
              <a:t>PERFORM</a:t>
            </a:r>
            <a:r>
              <a:rPr lang="en-CA" dirty="0">
                <a:solidFill>
                  <a:schemeClr val="tx1"/>
                </a:solidFill>
              </a:rPr>
              <a:t> loop in order for it to work. So we see </a:t>
            </a:r>
            <a:r>
              <a:rPr lang="en-CA" b="1" dirty="0">
                <a:solidFill>
                  <a:schemeClr val="tx1"/>
                </a:solidFill>
              </a:rPr>
              <a:t>S2</a:t>
            </a:r>
            <a:r>
              <a:rPr lang="en-CA" dirty="0">
                <a:solidFill>
                  <a:schemeClr val="tx1"/>
                </a:solidFill>
              </a:rPr>
              <a:t> as the paragraph that </a:t>
            </a:r>
            <a:r>
              <a:rPr lang="en-CA" b="1" dirty="0">
                <a:solidFill>
                  <a:schemeClr val="tx1"/>
                </a:solidFill>
              </a:rPr>
              <a:t>actually</a:t>
            </a:r>
            <a:r>
              <a:rPr lang="en-CA" dirty="0">
                <a:solidFill>
                  <a:schemeClr val="tx1"/>
                </a:solidFill>
              </a:rPr>
              <a:t> does a single </a:t>
            </a:r>
            <a:r>
              <a:rPr lang="en-CA" b="1" dirty="0">
                <a:solidFill>
                  <a:schemeClr val="tx1"/>
                </a:solidFill>
              </a:rPr>
              <a:t>Babylon</a:t>
            </a:r>
            <a:r>
              <a:rPr lang="en-CA" dirty="0">
                <a:solidFill>
                  <a:schemeClr val="tx1"/>
                </a:solidFill>
              </a:rPr>
              <a:t> calculation, and </a:t>
            </a:r>
            <a:r>
              <a:rPr lang="en-CA" b="1" dirty="0">
                <a:solidFill>
                  <a:schemeClr val="tx1"/>
                </a:solidFill>
              </a:rPr>
              <a:t>E2</a:t>
            </a:r>
            <a:r>
              <a:rPr lang="en-CA" dirty="0">
                <a:solidFill>
                  <a:schemeClr val="tx1"/>
                </a:solidFill>
              </a:rPr>
              <a:t> is the paragraph that re-feeds the guess back into </a:t>
            </a:r>
            <a:r>
              <a:rPr lang="en-CA" b="1" dirty="0">
                <a:solidFill>
                  <a:schemeClr val="tx1"/>
                </a:solidFill>
              </a:rPr>
              <a:t>S2</a:t>
            </a:r>
            <a:r>
              <a:rPr lang="en-CA" dirty="0">
                <a:solidFill>
                  <a:schemeClr val="tx1"/>
                </a:solidFill>
              </a:rPr>
              <a:t>. We can now think of the </a:t>
            </a:r>
            <a:r>
              <a:rPr lang="en-CA" b="1" dirty="0">
                <a:solidFill>
                  <a:schemeClr val="tx1"/>
                </a:solidFill>
              </a:rPr>
              <a:t>PERFORM</a:t>
            </a:r>
            <a:r>
              <a:rPr lang="en-CA" dirty="0">
                <a:solidFill>
                  <a:schemeClr val="tx1"/>
                </a:solidFill>
              </a:rPr>
              <a:t> loop as follows: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for (int K = 1; K &lt;= 1000; K++) {</a:t>
            </a:r>
          </a:p>
          <a:p>
            <a:r>
              <a:rPr lang="en-CA" dirty="0">
                <a:solidFill>
                  <a:schemeClr val="tx1"/>
                </a:solidFill>
              </a:rPr>
              <a:t>        result = </a:t>
            </a:r>
            <a:r>
              <a:rPr lang="en-CA" dirty="0" err="1">
                <a:solidFill>
                  <a:schemeClr val="tx1"/>
                </a:solidFill>
              </a:rPr>
              <a:t>calculateBabylon</a:t>
            </a:r>
            <a:r>
              <a:rPr lang="en-CA" dirty="0">
                <a:solidFill>
                  <a:schemeClr val="tx1"/>
                </a:solidFill>
              </a:rPr>
              <a:t>(guess);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        guess = result;</a:t>
            </a:r>
          </a:p>
          <a:p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This is what the developer intended, but look at this insidious abuse of explicit transfer of control. Disgusting. ;)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b="1" dirty="0">
                <a:solidFill>
                  <a:schemeClr val="tx1"/>
                </a:solidFill>
              </a:rPr>
              <a:t>This is one of the most important realizations of this project. Don’t bother continuing if you don’t understand this.</a:t>
            </a:r>
          </a:p>
          <a:p>
            <a:endParaRPr lang="en-CA" b="1" dirty="0">
              <a:solidFill>
                <a:schemeClr val="tx1"/>
              </a:solidFill>
            </a:endParaRPr>
          </a:p>
          <a:p>
            <a:r>
              <a:rPr lang="en-CA" b="1" dirty="0">
                <a:solidFill>
                  <a:schemeClr val="tx1"/>
                </a:solidFill>
              </a:rPr>
              <a:t>lmao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15874-C063-49F7-B8D4-F932D679846E}"/>
              </a:ext>
            </a:extLst>
          </p:cNvPr>
          <p:cNvSpPr/>
          <p:nvPr/>
        </p:nvSpPr>
        <p:spPr>
          <a:xfrm>
            <a:off x="7416800" y="5181600"/>
            <a:ext cx="4326467" cy="1559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March 17 update: this loop is much </a:t>
            </a:r>
            <a:r>
              <a:rPr lang="en-CA"/>
              <a:t>harder to </a:t>
            </a:r>
            <a:r>
              <a:rPr lang="en-CA" dirty="0"/>
              <a:t>explain than I thought. If you truly don’t understand at this point, go back to the doc and read “</a:t>
            </a:r>
            <a:r>
              <a:rPr lang="en-US" b="1" dirty="0"/>
              <a:t>Understanding the Most Difficult GO TO in the Assignment”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641010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31220" y="4171951"/>
            <a:ext cx="5288567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4235904"/>
          </a:xfrm>
          <a:prstGeom prst="borderCallout1">
            <a:avLst>
              <a:gd name="adj1" fmla="val 35341"/>
              <a:gd name="adj2" fmla="val -1807"/>
              <a:gd name="adj3" fmla="val 93617"/>
              <a:gd name="adj4" fmla="val -411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So, now that we got that out of the way (it took me hours to figure that out), we can look at the alternate path.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Going back, we are still checking on the relative error of the two guesses, </a:t>
            </a:r>
            <a:r>
              <a:rPr lang="en-CA" b="1" dirty="0">
                <a:solidFill>
                  <a:schemeClr val="tx1"/>
                </a:solidFill>
              </a:rPr>
              <a:t>X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b="1" dirty="0">
                <a:solidFill>
                  <a:schemeClr val="tx1"/>
                </a:solidFill>
              </a:rPr>
              <a:t>Y</a:t>
            </a:r>
            <a:r>
              <a:rPr lang="en-CA" dirty="0">
                <a:solidFill>
                  <a:schemeClr val="tx1"/>
                </a:solidFill>
              </a:rPr>
              <a:t>. We figured out that if this was greater than our epsilon / </a:t>
            </a:r>
            <a:r>
              <a:rPr lang="en-CA" b="1" dirty="0">
                <a:solidFill>
                  <a:schemeClr val="tx1"/>
                </a:solidFill>
              </a:rPr>
              <a:t>DIFF</a:t>
            </a:r>
            <a:r>
              <a:rPr lang="en-CA" dirty="0">
                <a:solidFill>
                  <a:schemeClr val="tx1"/>
                </a:solidFill>
              </a:rPr>
              <a:t>, then it “wasn’t good enough” and we sent it to </a:t>
            </a:r>
            <a:r>
              <a:rPr lang="en-CA" b="1" dirty="0">
                <a:solidFill>
                  <a:schemeClr val="tx1"/>
                </a:solidFill>
              </a:rPr>
              <a:t>E2</a:t>
            </a:r>
            <a:r>
              <a:rPr lang="en-CA" dirty="0">
                <a:solidFill>
                  <a:schemeClr val="tx1"/>
                </a:solidFill>
              </a:rPr>
              <a:t> to re-feed the guess back into the algorithm.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Now, here is our third fallthrough. This fallthrough is actually not an error fallthrough as we had to deal with the last two times. This is actually our success line.</a:t>
            </a:r>
          </a:p>
          <a:p>
            <a:endParaRPr lang="en-CA" b="1" dirty="0">
              <a:solidFill>
                <a:schemeClr val="tx1"/>
              </a:solidFill>
            </a:endParaRPr>
          </a:p>
          <a:p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33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631220" y="4400550"/>
            <a:ext cx="5888643" cy="628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3402466"/>
          </a:xfrm>
          <a:prstGeom prst="borderCallout1">
            <a:avLst>
              <a:gd name="adj1" fmla="val 35341"/>
              <a:gd name="adj2" fmla="val -1807"/>
              <a:gd name="adj3" fmla="val 122031"/>
              <a:gd name="adj4" fmla="val -40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The first instruction moves the input number into the output number (which is just used for print formatting—don’t worry).</a:t>
            </a:r>
          </a:p>
          <a:p>
            <a:endParaRPr lang="en-CA" b="1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The second instruction does the same thing, but instead of the input number, it moves the last guess into the output guess variable.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Finally, it prints out the </a:t>
            </a:r>
            <a:r>
              <a:rPr lang="en-CA" b="1" dirty="0">
                <a:solidFill>
                  <a:schemeClr val="tx1"/>
                </a:solidFill>
              </a:rPr>
              <a:t>OUT-LINE</a:t>
            </a:r>
            <a:r>
              <a:rPr lang="en-CA" dirty="0">
                <a:solidFill>
                  <a:schemeClr val="tx1"/>
                </a:solidFill>
              </a:rPr>
              <a:t> (success line) onto the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2BCD9-FA17-4FC8-A9A2-D3D84B1371E6}"/>
              </a:ext>
            </a:extLst>
          </p:cNvPr>
          <p:cNvSpPr/>
          <p:nvPr/>
        </p:nvSpPr>
        <p:spPr>
          <a:xfrm>
            <a:off x="290513" y="433261"/>
            <a:ext cx="6400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Square Root Approximations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              Square Root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    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5.000000                2.236068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-5.000000        Invalid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A87E3-3705-4C00-8FD5-BE5E7DC60652}"/>
              </a:ext>
            </a:extLst>
          </p:cNvPr>
          <p:cNvSpPr/>
          <p:nvPr/>
        </p:nvSpPr>
        <p:spPr>
          <a:xfrm>
            <a:off x="345470" y="1558937"/>
            <a:ext cx="6174393" cy="279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561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707421" y="5005387"/>
            <a:ext cx="1040418" cy="26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2049916"/>
          </a:xfrm>
          <a:prstGeom prst="borderCallout1">
            <a:avLst>
              <a:gd name="adj1" fmla="val 35341"/>
              <a:gd name="adj2" fmla="val -1807"/>
              <a:gd name="adj3" fmla="val 243266"/>
              <a:gd name="adj4" fmla="val -1402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As expected, at the end of the </a:t>
            </a:r>
            <a:r>
              <a:rPr lang="en-CA" b="1" dirty="0">
                <a:solidFill>
                  <a:schemeClr val="tx1"/>
                </a:solidFill>
              </a:rPr>
              <a:t>ABORT-MESS</a:t>
            </a:r>
            <a:r>
              <a:rPr lang="en-CA" dirty="0">
                <a:solidFill>
                  <a:schemeClr val="tx1"/>
                </a:solidFill>
              </a:rPr>
              <a:t>, we </a:t>
            </a:r>
            <a:r>
              <a:rPr lang="en-CA" b="1" dirty="0">
                <a:solidFill>
                  <a:schemeClr val="tx1"/>
                </a:solidFill>
              </a:rPr>
              <a:t>go to S1</a:t>
            </a:r>
            <a:r>
              <a:rPr lang="en-CA" dirty="0">
                <a:solidFill>
                  <a:schemeClr val="tx1"/>
                </a:solidFill>
              </a:rPr>
              <a:t>; and at the end of the </a:t>
            </a:r>
            <a:r>
              <a:rPr lang="en-CA" b="1" dirty="0">
                <a:solidFill>
                  <a:schemeClr val="tx1"/>
                </a:solidFill>
              </a:rPr>
              <a:t>ERROR-MESS</a:t>
            </a:r>
            <a:r>
              <a:rPr lang="en-CA" dirty="0">
                <a:solidFill>
                  <a:schemeClr val="tx1"/>
                </a:solidFill>
              </a:rPr>
              <a:t>, we </a:t>
            </a:r>
            <a:r>
              <a:rPr lang="en-CA" b="1" dirty="0">
                <a:solidFill>
                  <a:schemeClr val="tx1"/>
                </a:solidFill>
              </a:rPr>
              <a:t>go to S1</a:t>
            </a:r>
            <a:r>
              <a:rPr lang="en-CA" dirty="0">
                <a:solidFill>
                  <a:schemeClr val="tx1"/>
                </a:solidFill>
              </a:rPr>
              <a:t>…and…at the end of printing a successful line, we </a:t>
            </a:r>
            <a:r>
              <a:rPr lang="en-CA" b="1" dirty="0">
                <a:solidFill>
                  <a:schemeClr val="tx1"/>
                </a:solidFill>
              </a:rPr>
              <a:t>go to S1</a:t>
            </a:r>
            <a:r>
              <a:rPr lang="en-CA" dirty="0">
                <a:solidFill>
                  <a:schemeClr val="tx1"/>
                </a:solidFill>
              </a:rPr>
              <a:t> to receive our next line. If you haven’t renamed your </a:t>
            </a:r>
            <a:r>
              <a:rPr lang="en-CA" b="1" dirty="0">
                <a:solidFill>
                  <a:schemeClr val="tx1"/>
                </a:solidFill>
              </a:rPr>
              <a:t>S1</a:t>
            </a:r>
            <a:r>
              <a:rPr lang="en-CA" dirty="0">
                <a:solidFill>
                  <a:schemeClr val="tx1"/>
                </a:solidFill>
              </a:rPr>
              <a:t> at this point, you are doing yourself a major disservice.</a:t>
            </a:r>
          </a:p>
        </p:txBody>
      </p:sp>
    </p:spTree>
    <p:extLst>
      <p:ext uri="{BB962C8B-B14F-4D97-AF65-F5344CB8AC3E}">
        <p14:creationId xmlns:p14="http://schemas.microsoft.com/office/powerpoint/2010/main" val="307865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414867" y="-2207684"/>
            <a:ext cx="820420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STANDARD-INPUT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X(80)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WORKING-STORAGE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S9999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9(11)V9(6)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S9(10)V9(6)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V9(5)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X(58)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X(9)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X(26)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 APPROXIMATIONS'.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UNDER-LINE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X(44)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'--------------------------------------------'.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CA" sz="16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COL-HEADS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X(8)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X(6)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'NUMBER'.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X(15)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sz="16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X(11)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CA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'SQUARE ROOT'.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4D998-23B1-4B83-AE4B-4CDB7E5FA9EE}"/>
              </a:ext>
            </a:extLst>
          </p:cNvPr>
          <p:cNvSpPr/>
          <p:nvPr/>
        </p:nvSpPr>
        <p:spPr>
          <a:xfrm>
            <a:off x="214313" y="1781174"/>
            <a:ext cx="7350654" cy="252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97999AD-27D4-4438-A1F1-2C4EA3D0135A}"/>
              </a:ext>
            </a:extLst>
          </p:cNvPr>
          <p:cNvSpPr/>
          <p:nvPr/>
        </p:nvSpPr>
        <p:spPr>
          <a:xfrm>
            <a:off x="8660340" y="1785937"/>
            <a:ext cx="3360209" cy="947738"/>
          </a:xfrm>
          <a:prstGeom prst="borderCallout1">
            <a:avLst>
              <a:gd name="adj1" fmla="val 48549"/>
              <a:gd name="adj2" fmla="val -2306"/>
              <a:gd name="adj3" fmla="val 12316"/>
              <a:gd name="adj4" fmla="val -3045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This is the input number. The radicand. The user input. You know.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B4F7CEA-CA2D-4720-87A1-F640187E1EB5}"/>
              </a:ext>
            </a:extLst>
          </p:cNvPr>
          <p:cNvSpPr/>
          <p:nvPr/>
        </p:nvSpPr>
        <p:spPr>
          <a:xfrm>
            <a:off x="9503303" y="357187"/>
            <a:ext cx="2369609" cy="681038"/>
          </a:xfrm>
          <a:prstGeom prst="borderCallout1">
            <a:avLst>
              <a:gd name="adj1" fmla="val 48549"/>
              <a:gd name="adj2" fmla="val -2306"/>
              <a:gd name="adj3" fmla="val 188065"/>
              <a:gd name="adj4" fmla="val -1528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You don’t have to memorize these yet.</a:t>
            </a:r>
          </a:p>
        </p:txBody>
      </p:sp>
    </p:spTree>
    <p:extLst>
      <p:ext uri="{BB962C8B-B14F-4D97-AF65-F5344CB8AC3E}">
        <p14:creationId xmlns:p14="http://schemas.microsoft.com/office/powerpoint/2010/main" val="1188666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88321" y="131875"/>
            <a:ext cx="468917" cy="266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783091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So the overwhelming majority of inputs will go through the following main path:</a:t>
            </a:r>
          </a:p>
        </p:txBody>
      </p:sp>
    </p:spTree>
    <p:extLst>
      <p:ext uri="{BB962C8B-B14F-4D97-AF65-F5344CB8AC3E}">
        <p14:creationId xmlns:p14="http://schemas.microsoft.com/office/powerpoint/2010/main" val="2937549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88321" y="131875"/>
            <a:ext cx="468917" cy="266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783091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So the overwhelming majority of inputs will go through the following main path: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4C343D-9853-4DB2-B36A-D44637169FF4}"/>
              </a:ext>
            </a:extLst>
          </p:cNvPr>
          <p:cNvCxnSpPr/>
          <p:nvPr/>
        </p:nvCxnSpPr>
        <p:spPr>
          <a:xfrm>
            <a:off x="452438" y="466725"/>
            <a:ext cx="24765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C9B170-82D4-44A9-9F58-D431794E61A9}"/>
              </a:ext>
            </a:extLst>
          </p:cNvPr>
          <p:cNvSpPr/>
          <p:nvPr/>
        </p:nvSpPr>
        <p:spPr>
          <a:xfrm>
            <a:off x="734522" y="333374"/>
            <a:ext cx="5251941" cy="4476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89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88321" y="131875"/>
            <a:ext cx="468917" cy="266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783091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So the overwhelming majority of inputs will go through the following main path: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4C343D-9853-4DB2-B36A-D44637169FF4}"/>
              </a:ext>
            </a:extLst>
          </p:cNvPr>
          <p:cNvCxnSpPr/>
          <p:nvPr/>
        </p:nvCxnSpPr>
        <p:spPr>
          <a:xfrm>
            <a:off x="452438" y="466725"/>
            <a:ext cx="24765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C9B170-82D4-44A9-9F58-D431794E61A9}"/>
              </a:ext>
            </a:extLst>
          </p:cNvPr>
          <p:cNvSpPr/>
          <p:nvPr/>
        </p:nvSpPr>
        <p:spPr>
          <a:xfrm>
            <a:off x="734522" y="333374"/>
            <a:ext cx="5251941" cy="4476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3B747F4-37B6-4EF6-B6BA-66B23F305169}"/>
              </a:ext>
            </a:extLst>
          </p:cNvPr>
          <p:cNvCxnSpPr>
            <a:cxnSpLocks/>
          </p:cNvCxnSpPr>
          <p:nvPr/>
        </p:nvCxnSpPr>
        <p:spPr>
          <a:xfrm rot="5400000">
            <a:off x="211933" y="897734"/>
            <a:ext cx="681036" cy="295274"/>
          </a:xfrm>
          <a:prstGeom prst="bentConnector3">
            <a:avLst>
              <a:gd name="adj1" fmla="val -35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72AC18-B7D7-46D1-A2C3-981F8EEC5C65}"/>
              </a:ext>
            </a:extLst>
          </p:cNvPr>
          <p:cNvSpPr/>
          <p:nvPr/>
        </p:nvSpPr>
        <p:spPr>
          <a:xfrm>
            <a:off x="288321" y="1402213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76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88321" y="131875"/>
            <a:ext cx="468917" cy="266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783091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So the overwhelming majority of inputs will go through the following main path: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4C343D-9853-4DB2-B36A-D44637169FF4}"/>
              </a:ext>
            </a:extLst>
          </p:cNvPr>
          <p:cNvCxnSpPr/>
          <p:nvPr/>
        </p:nvCxnSpPr>
        <p:spPr>
          <a:xfrm>
            <a:off x="452438" y="466725"/>
            <a:ext cx="24765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C9B170-82D4-44A9-9F58-D431794E61A9}"/>
              </a:ext>
            </a:extLst>
          </p:cNvPr>
          <p:cNvSpPr/>
          <p:nvPr/>
        </p:nvSpPr>
        <p:spPr>
          <a:xfrm>
            <a:off x="734522" y="333374"/>
            <a:ext cx="5251941" cy="4476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3B747F4-37B6-4EF6-B6BA-66B23F305169}"/>
              </a:ext>
            </a:extLst>
          </p:cNvPr>
          <p:cNvCxnSpPr>
            <a:cxnSpLocks/>
          </p:cNvCxnSpPr>
          <p:nvPr/>
        </p:nvCxnSpPr>
        <p:spPr>
          <a:xfrm rot="5400000">
            <a:off x="211933" y="897734"/>
            <a:ext cx="681036" cy="295274"/>
          </a:xfrm>
          <a:prstGeom prst="bentConnector3">
            <a:avLst>
              <a:gd name="adj1" fmla="val -35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72AC18-B7D7-46D1-A2C3-981F8EEC5C65}"/>
              </a:ext>
            </a:extLst>
          </p:cNvPr>
          <p:cNvSpPr/>
          <p:nvPr/>
        </p:nvSpPr>
        <p:spPr>
          <a:xfrm>
            <a:off x="288321" y="1402213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C8584F-B2BF-455D-B3C4-BCB02B662F40}"/>
              </a:ext>
            </a:extLst>
          </p:cNvPr>
          <p:cNvCxnSpPr/>
          <p:nvPr/>
        </p:nvCxnSpPr>
        <p:spPr>
          <a:xfrm>
            <a:off x="928688" y="1462088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86A1C-41AC-49CF-81AA-52AFE7E0947E}"/>
              </a:ext>
            </a:extLst>
          </p:cNvPr>
          <p:cNvSpPr/>
          <p:nvPr/>
        </p:nvSpPr>
        <p:spPr>
          <a:xfrm>
            <a:off x="734522" y="1637614"/>
            <a:ext cx="4308966" cy="11055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96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88321" y="131875"/>
            <a:ext cx="468917" cy="266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783091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So the overwhelming majority of inputs will go through the following main path: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4C343D-9853-4DB2-B36A-D44637169FF4}"/>
              </a:ext>
            </a:extLst>
          </p:cNvPr>
          <p:cNvCxnSpPr/>
          <p:nvPr/>
        </p:nvCxnSpPr>
        <p:spPr>
          <a:xfrm>
            <a:off x="452438" y="466725"/>
            <a:ext cx="24765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C9B170-82D4-44A9-9F58-D431794E61A9}"/>
              </a:ext>
            </a:extLst>
          </p:cNvPr>
          <p:cNvSpPr/>
          <p:nvPr/>
        </p:nvSpPr>
        <p:spPr>
          <a:xfrm>
            <a:off x="734522" y="333374"/>
            <a:ext cx="5251941" cy="4476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3B747F4-37B6-4EF6-B6BA-66B23F305169}"/>
              </a:ext>
            </a:extLst>
          </p:cNvPr>
          <p:cNvCxnSpPr>
            <a:cxnSpLocks/>
          </p:cNvCxnSpPr>
          <p:nvPr/>
        </p:nvCxnSpPr>
        <p:spPr>
          <a:xfrm rot="5400000">
            <a:off x="211933" y="897734"/>
            <a:ext cx="681036" cy="295274"/>
          </a:xfrm>
          <a:prstGeom prst="bentConnector3">
            <a:avLst>
              <a:gd name="adj1" fmla="val -35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72AC18-B7D7-46D1-A2C3-981F8EEC5C65}"/>
              </a:ext>
            </a:extLst>
          </p:cNvPr>
          <p:cNvSpPr/>
          <p:nvPr/>
        </p:nvSpPr>
        <p:spPr>
          <a:xfrm>
            <a:off x="288321" y="1402213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C8584F-B2BF-455D-B3C4-BCB02B662F40}"/>
              </a:ext>
            </a:extLst>
          </p:cNvPr>
          <p:cNvCxnSpPr/>
          <p:nvPr/>
        </p:nvCxnSpPr>
        <p:spPr>
          <a:xfrm>
            <a:off x="928688" y="1462088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86A1C-41AC-49CF-81AA-52AFE7E0947E}"/>
              </a:ext>
            </a:extLst>
          </p:cNvPr>
          <p:cNvSpPr/>
          <p:nvPr/>
        </p:nvSpPr>
        <p:spPr>
          <a:xfrm>
            <a:off x="734522" y="1637614"/>
            <a:ext cx="4308966" cy="11055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E43F26-DA57-4DA2-B7F9-2390074B93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EBFEB-CD62-4E7C-BC85-6C906B64A99D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09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88321" y="131875"/>
            <a:ext cx="468917" cy="266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783091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So the overwhelming majority of inputs will go through the following main path: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4C343D-9853-4DB2-B36A-D44637169FF4}"/>
              </a:ext>
            </a:extLst>
          </p:cNvPr>
          <p:cNvCxnSpPr/>
          <p:nvPr/>
        </p:nvCxnSpPr>
        <p:spPr>
          <a:xfrm>
            <a:off x="452438" y="466725"/>
            <a:ext cx="24765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C9B170-82D4-44A9-9F58-D431794E61A9}"/>
              </a:ext>
            </a:extLst>
          </p:cNvPr>
          <p:cNvSpPr/>
          <p:nvPr/>
        </p:nvSpPr>
        <p:spPr>
          <a:xfrm>
            <a:off x="734522" y="333374"/>
            <a:ext cx="5251941" cy="4476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3B747F4-37B6-4EF6-B6BA-66B23F305169}"/>
              </a:ext>
            </a:extLst>
          </p:cNvPr>
          <p:cNvCxnSpPr>
            <a:cxnSpLocks/>
          </p:cNvCxnSpPr>
          <p:nvPr/>
        </p:nvCxnSpPr>
        <p:spPr>
          <a:xfrm rot="5400000">
            <a:off x="211933" y="897734"/>
            <a:ext cx="681036" cy="295274"/>
          </a:xfrm>
          <a:prstGeom prst="bentConnector3">
            <a:avLst>
              <a:gd name="adj1" fmla="val -35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72AC18-B7D7-46D1-A2C3-981F8EEC5C65}"/>
              </a:ext>
            </a:extLst>
          </p:cNvPr>
          <p:cNvSpPr/>
          <p:nvPr/>
        </p:nvSpPr>
        <p:spPr>
          <a:xfrm>
            <a:off x="288321" y="1402213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C8584F-B2BF-455D-B3C4-BCB02B662F40}"/>
              </a:ext>
            </a:extLst>
          </p:cNvPr>
          <p:cNvCxnSpPr/>
          <p:nvPr/>
        </p:nvCxnSpPr>
        <p:spPr>
          <a:xfrm>
            <a:off x="928688" y="1462088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86A1C-41AC-49CF-81AA-52AFE7E0947E}"/>
              </a:ext>
            </a:extLst>
          </p:cNvPr>
          <p:cNvSpPr/>
          <p:nvPr/>
        </p:nvSpPr>
        <p:spPr>
          <a:xfrm>
            <a:off x="734522" y="1637614"/>
            <a:ext cx="4308966" cy="11055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E43F26-DA57-4DA2-B7F9-2390074B93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EBFEB-CD62-4E7C-BC85-6C906B64A99D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BD69070-8261-44FB-8A1C-1AEA1D6184F1}"/>
              </a:ext>
            </a:extLst>
          </p:cNvPr>
          <p:cNvCxnSpPr>
            <a:cxnSpLocks/>
          </p:cNvCxnSpPr>
          <p:nvPr/>
        </p:nvCxnSpPr>
        <p:spPr>
          <a:xfrm>
            <a:off x="894254" y="3386482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1E117-6C43-46CB-B030-90E47405F53B}"/>
              </a:ext>
            </a:extLst>
          </p:cNvPr>
          <p:cNvSpPr/>
          <p:nvPr/>
        </p:nvSpPr>
        <p:spPr>
          <a:xfrm>
            <a:off x="700087" y="3562008"/>
            <a:ext cx="5172075" cy="8722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3427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88321" y="131875"/>
            <a:ext cx="468917" cy="266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783091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So the overwhelming majority of inputs will go through the following main path: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4C343D-9853-4DB2-B36A-D44637169FF4}"/>
              </a:ext>
            </a:extLst>
          </p:cNvPr>
          <p:cNvCxnSpPr/>
          <p:nvPr/>
        </p:nvCxnSpPr>
        <p:spPr>
          <a:xfrm>
            <a:off x="452438" y="466725"/>
            <a:ext cx="24765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C9B170-82D4-44A9-9F58-D431794E61A9}"/>
              </a:ext>
            </a:extLst>
          </p:cNvPr>
          <p:cNvSpPr/>
          <p:nvPr/>
        </p:nvSpPr>
        <p:spPr>
          <a:xfrm>
            <a:off x="734522" y="333374"/>
            <a:ext cx="5251941" cy="4476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3B747F4-37B6-4EF6-B6BA-66B23F305169}"/>
              </a:ext>
            </a:extLst>
          </p:cNvPr>
          <p:cNvCxnSpPr>
            <a:cxnSpLocks/>
          </p:cNvCxnSpPr>
          <p:nvPr/>
        </p:nvCxnSpPr>
        <p:spPr>
          <a:xfrm rot="5400000">
            <a:off x="211933" y="897734"/>
            <a:ext cx="681036" cy="295274"/>
          </a:xfrm>
          <a:prstGeom prst="bentConnector3">
            <a:avLst>
              <a:gd name="adj1" fmla="val -35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72AC18-B7D7-46D1-A2C3-981F8EEC5C65}"/>
              </a:ext>
            </a:extLst>
          </p:cNvPr>
          <p:cNvSpPr/>
          <p:nvPr/>
        </p:nvSpPr>
        <p:spPr>
          <a:xfrm>
            <a:off x="288321" y="1402213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C8584F-B2BF-455D-B3C4-BCB02B662F40}"/>
              </a:ext>
            </a:extLst>
          </p:cNvPr>
          <p:cNvCxnSpPr/>
          <p:nvPr/>
        </p:nvCxnSpPr>
        <p:spPr>
          <a:xfrm>
            <a:off x="928688" y="1462088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86A1C-41AC-49CF-81AA-52AFE7E0947E}"/>
              </a:ext>
            </a:extLst>
          </p:cNvPr>
          <p:cNvSpPr/>
          <p:nvPr/>
        </p:nvSpPr>
        <p:spPr>
          <a:xfrm>
            <a:off x="734522" y="1637614"/>
            <a:ext cx="4308966" cy="11055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E43F26-DA57-4DA2-B7F9-2390074B93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EBFEB-CD62-4E7C-BC85-6C906B64A99D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BD69070-8261-44FB-8A1C-1AEA1D6184F1}"/>
              </a:ext>
            </a:extLst>
          </p:cNvPr>
          <p:cNvCxnSpPr>
            <a:cxnSpLocks/>
          </p:cNvCxnSpPr>
          <p:nvPr/>
        </p:nvCxnSpPr>
        <p:spPr>
          <a:xfrm>
            <a:off x="894254" y="3386482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1E117-6C43-46CB-B030-90E47405F53B}"/>
              </a:ext>
            </a:extLst>
          </p:cNvPr>
          <p:cNvSpPr/>
          <p:nvPr/>
        </p:nvSpPr>
        <p:spPr>
          <a:xfrm>
            <a:off x="700087" y="3562008"/>
            <a:ext cx="5172075" cy="8722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156557-B46B-46F2-8491-DA8B3A5979F1}"/>
              </a:ext>
            </a:extLst>
          </p:cNvPr>
          <p:cNvCxnSpPr/>
          <p:nvPr/>
        </p:nvCxnSpPr>
        <p:spPr>
          <a:xfrm rot="10800000" flipV="1">
            <a:off x="734522" y="4210392"/>
            <a:ext cx="5361478" cy="1137896"/>
          </a:xfrm>
          <a:prstGeom prst="bentConnector3">
            <a:avLst>
              <a:gd name="adj1" fmla="val -14845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268DE-2BDE-4C5C-A61C-557ED7149689}"/>
              </a:ext>
            </a:extLst>
          </p:cNvPr>
          <p:cNvSpPr/>
          <p:nvPr/>
        </p:nvSpPr>
        <p:spPr>
          <a:xfrm>
            <a:off x="276962" y="5241131"/>
            <a:ext cx="423125" cy="2238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23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A69D6-7BB7-4990-AC42-F24C4F095881}"/>
              </a:ext>
            </a:extLst>
          </p:cNvPr>
          <p:cNvSpPr/>
          <p:nvPr/>
        </p:nvSpPr>
        <p:spPr>
          <a:xfrm>
            <a:off x="288321" y="131875"/>
            <a:ext cx="468917" cy="2667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783091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So the overwhelming majority of inputs will go through the following main path: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4C343D-9853-4DB2-B36A-D44637169FF4}"/>
              </a:ext>
            </a:extLst>
          </p:cNvPr>
          <p:cNvCxnSpPr/>
          <p:nvPr/>
        </p:nvCxnSpPr>
        <p:spPr>
          <a:xfrm>
            <a:off x="452438" y="466725"/>
            <a:ext cx="24765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C9B170-82D4-44A9-9F58-D431794E61A9}"/>
              </a:ext>
            </a:extLst>
          </p:cNvPr>
          <p:cNvSpPr/>
          <p:nvPr/>
        </p:nvSpPr>
        <p:spPr>
          <a:xfrm>
            <a:off x="734522" y="333374"/>
            <a:ext cx="5251941" cy="4476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3B747F4-37B6-4EF6-B6BA-66B23F305169}"/>
              </a:ext>
            </a:extLst>
          </p:cNvPr>
          <p:cNvCxnSpPr>
            <a:cxnSpLocks/>
          </p:cNvCxnSpPr>
          <p:nvPr/>
        </p:nvCxnSpPr>
        <p:spPr>
          <a:xfrm rot="5400000">
            <a:off x="211933" y="897734"/>
            <a:ext cx="681036" cy="295274"/>
          </a:xfrm>
          <a:prstGeom prst="bentConnector3">
            <a:avLst>
              <a:gd name="adj1" fmla="val -35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72AC18-B7D7-46D1-A2C3-981F8EEC5C65}"/>
              </a:ext>
            </a:extLst>
          </p:cNvPr>
          <p:cNvSpPr/>
          <p:nvPr/>
        </p:nvSpPr>
        <p:spPr>
          <a:xfrm>
            <a:off x="288321" y="1402213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C8584F-B2BF-455D-B3C4-BCB02B662F40}"/>
              </a:ext>
            </a:extLst>
          </p:cNvPr>
          <p:cNvCxnSpPr/>
          <p:nvPr/>
        </p:nvCxnSpPr>
        <p:spPr>
          <a:xfrm>
            <a:off x="928688" y="1462088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86A1C-41AC-49CF-81AA-52AFE7E0947E}"/>
              </a:ext>
            </a:extLst>
          </p:cNvPr>
          <p:cNvSpPr/>
          <p:nvPr/>
        </p:nvSpPr>
        <p:spPr>
          <a:xfrm>
            <a:off x="734522" y="1637614"/>
            <a:ext cx="4308966" cy="11055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E43F26-DA57-4DA2-B7F9-2390074B93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EBFEB-CD62-4E7C-BC85-6C906B64A99D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BD69070-8261-44FB-8A1C-1AEA1D6184F1}"/>
              </a:ext>
            </a:extLst>
          </p:cNvPr>
          <p:cNvCxnSpPr>
            <a:cxnSpLocks/>
          </p:cNvCxnSpPr>
          <p:nvPr/>
        </p:nvCxnSpPr>
        <p:spPr>
          <a:xfrm>
            <a:off x="894254" y="3386482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1E117-6C43-46CB-B030-90E47405F53B}"/>
              </a:ext>
            </a:extLst>
          </p:cNvPr>
          <p:cNvSpPr/>
          <p:nvPr/>
        </p:nvSpPr>
        <p:spPr>
          <a:xfrm>
            <a:off x="700087" y="3562008"/>
            <a:ext cx="5172075" cy="8722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156557-B46B-46F2-8491-DA8B3A5979F1}"/>
              </a:ext>
            </a:extLst>
          </p:cNvPr>
          <p:cNvCxnSpPr/>
          <p:nvPr/>
        </p:nvCxnSpPr>
        <p:spPr>
          <a:xfrm rot="10800000" flipV="1">
            <a:off x="734522" y="4210392"/>
            <a:ext cx="5361478" cy="1137896"/>
          </a:xfrm>
          <a:prstGeom prst="bentConnector3">
            <a:avLst>
              <a:gd name="adj1" fmla="val -14845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268DE-2BDE-4C5C-A61C-557ED7149689}"/>
              </a:ext>
            </a:extLst>
          </p:cNvPr>
          <p:cNvSpPr/>
          <p:nvPr/>
        </p:nvSpPr>
        <p:spPr>
          <a:xfrm>
            <a:off x="276962" y="5241131"/>
            <a:ext cx="423125" cy="2238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214CC7-283E-4461-9711-3F7CFCE5C1EE}"/>
              </a:ext>
            </a:extLst>
          </p:cNvPr>
          <p:cNvSpPr/>
          <p:nvPr/>
        </p:nvSpPr>
        <p:spPr>
          <a:xfrm>
            <a:off x="709612" y="5453300"/>
            <a:ext cx="1371601" cy="2238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466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CB8D36-9E12-4C22-883A-952554BD577A}"/>
              </a:ext>
            </a:extLst>
          </p:cNvPr>
          <p:cNvSpPr/>
          <p:nvPr/>
        </p:nvSpPr>
        <p:spPr>
          <a:xfrm>
            <a:off x="7648576" y="117022"/>
            <a:ext cx="4143374" cy="783091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So the overwhelming majority of inputs will go through the following main path: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B5DC77A-16C5-43EB-BF57-5A611D30D6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022E6BC-EE2C-4919-8F64-A5C33983E37F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9C34257-B93B-4089-989F-655CD5B24D9C}"/>
              </a:ext>
            </a:extLst>
          </p:cNvPr>
          <p:cNvCxnSpPr>
            <a:cxnSpLocks/>
          </p:cNvCxnSpPr>
          <p:nvPr/>
        </p:nvCxnSpPr>
        <p:spPr>
          <a:xfrm>
            <a:off x="894254" y="3386482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3562008"/>
            <a:ext cx="5172075" cy="8722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7D08F28-539E-4BAF-A36E-6A51B07C409C}"/>
              </a:ext>
            </a:extLst>
          </p:cNvPr>
          <p:cNvCxnSpPr/>
          <p:nvPr/>
        </p:nvCxnSpPr>
        <p:spPr>
          <a:xfrm rot="10800000" flipV="1">
            <a:off x="734522" y="4210392"/>
            <a:ext cx="5361478" cy="1137896"/>
          </a:xfrm>
          <a:prstGeom prst="bentConnector3">
            <a:avLst>
              <a:gd name="adj1" fmla="val -14845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6E090B1-644F-4007-9222-8A8054DCC66D}"/>
              </a:ext>
            </a:extLst>
          </p:cNvPr>
          <p:cNvSpPr/>
          <p:nvPr/>
        </p:nvSpPr>
        <p:spPr>
          <a:xfrm>
            <a:off x="276962" y="5241131"/>
            <a:ext cx="423125" cy="2238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1C98D2-C1A2-4854-8F01-7EB6D22EB058}"/>
              </a:ext>
            </a:extLst>
          </p:cNvPr>
          <p:cNvSpPr/>
          <p:nvPr/>
        </p:nvSpPr>
        <p:spPr>
          <a:xfrm>
            <a:off x="709612" y="5453300"/>
            <a:ext cx="1371601" cy="2238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A1B8BB5-DA49-4CFF-B903-EBB8EAB1327C}"/>
              </a:ext>
            </a:extLst>
          </p:cNvPr>
          <p:cNvSpPr/>
          <p:nvPr/>
        </p:nvSpPr>
        <p:spPr>
          <a:xfrm>
            <a:off x="5772150" y="2223241"/>
            <a:ext cx="4267199" cy="367560"/>
          </a:xfrm>
          <a:prstGeom prst="borderCallout1">
            <a:avLst>
              <a:gd name="adj1" fmla="val 38091"/>
              <a:gd name="adj2" fmla="val -14891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(don’t forget we increase K by 1 every loop)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CC688-9796-4F82-B4D9-A924947BC4E5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257300" y="5677139"/>
            <a:ext cx="138113" cy="98378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2794CA-0401-464F-86E4-68C8ABA7DA7A}"/>
              </a:ext>
            </a:extLst>
          </p:cNvPr>
          <p:cNvCxnSpPr>
            <a:cxnSpLocks/>
          </p:cNvCxnSpPr>
          <p:nvPr/>
        </p:nvCxnSpPr>
        <p:spPr>
          <a:xfrm>
            <a:off x="240695" y="6391275"/>
            <a:ext cx="1016605" cy="26964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CE5C1-12C4-4FAB-AEDC-3B7D3B7A1F55}"/>
              </a:ext>
            </a:extLst>
          </p:cNvPr>
          <p:cNvCxnSpPr>
            <a:cxnSpLocks/>
          </p:cNvCxnSpPr>
          <p:nvPr/>
        </p:nvCxnSpPr>
        <p:spPr>
          <a:xfrm flipH="1">
            <a:off x="42863" y="2516405"/>
            <a:ext cx="106250" cy="19178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EE33D1-A4FA-47EF-933D-F8E574AD5AD5}"/>
              </a:ext>
            </a:extLst>
          </p:cNvPr>
          <p:cNvCxnSpPr>
            <a:cxnSpLocks/>
          </p:cNvCxnSpPr>
          <p:nvPr/>
        </p:nvCxnSpPr>
        <p:spPr>
          <a:xfrm>
            <a:off x="42863" y="4348163"/>
            <a:ext cx="211025" cy="204311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A25966-544F-4C7F-B1A1-9E2A53A1C375}"/>
              </a:ext>
            </a:extLst>
          </p:cNvPr>
          <p:cNvCxnSpPr/>
          <p:nvPr/>
        </p:nvCxnSpPr>
        <p:spPr>
          <a:xfrm flipV="1">
            <a:off x="138849" y="2407021"/>
            <a:ext cx="524782" cy="10938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6913FBF-4BD3-48C0-BECF-B289BF2DC348}"/>
              </a:ext>
            </a:extLst>
          </p:cNvPr>
          <p:cNvSpPr/>
          <p:nvPr/>
        </p:nvSpPr>
        <p:spPr>
          <a:xfrm>
            <a:off x="734522" y="2275346"/>
            <a:ext cx="4308966" cy="4678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00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4FCAF-B000-43DB-B775-E1CF147AE408}"/>
              </a:ext>
            </a:extLst>
          </p:cNvPr>
          <p:cNvSpPr txBox="1"/>
          <p:nvPr/>
        </p:nvSpPr>
        <p:spPr>
          <a:xfrm>
            <a:off x="240695" y="88449"/>
            <a:ext cx="8204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IN-CARD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THRU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IN-Z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OUTP-Z.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OUT-LINE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ABORT-MESS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LINE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chemeClr val="bg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S1.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OUT-Z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PRINT-LINE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INPUT-FILE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dirty="0">
                <a:solidFill>
                  <a:srgbClr val="9966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STANDARD-OUTPUT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33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CA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B5DC77A-16C5-43EB-BF57-5A611D30D6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816" y="2933700"/>
            <a:ext cx="885822" cy="260350"/>
          </a:xfrm>
          <a:prstGeom prst="bentConnector3">
            <a:avLst>
              <a:gd name="adj1" fmla="val 9946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022E6BC-EE2C-4919-8F64-A5C33983E37F}"/>
              </a:ext>
            </a:extLst>
          </p:cNvPr>
          <p:cNvSpPr/>
          <p:nvPr/>
        </p:nvSpPr>
        <p:spPr>
          <a:xfrm>
            <a:off x="253887" y="3317081"/>
            <a:ext cx="4462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9C34257-B93B-4089-989F-655CD5B24D9C}"/>
              </a:ext>
            </a:extLst>
          </p:cNvPr>
          <p:cNvCxnSpPr>
            <a:cxnSpLocks/>
          </p:cNvCxnSpPr>
          <p:nvPr/>
        </p:nvCxnSpPr>
        <p:spPr>
          <a:xfrm>
            <a:off x="894254" y="3386482"/>
            <a:ext cx="561975" cy="128587"/>
          </a:xfrm>
          <a:prstGeom prst="bentConnector3">
            <a:avLst>
              <a:gd name="adj1" fmla="val 10254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A8C2CC-E193-49B4-9017-2F24DA721594}"/>
              </a:ext>
            </a:extLst>
          </p:cNvPr>
          <p:cNvSpPr/>
          <p:nvPr/>
        </p:nvSpPr>
        <p:spPr>
          <a:xfrm>
            <a:off x="700087" y="3562008"/>
            <a:ext cx="5172075" cy="8722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7D08F28-539E-4BAF-A36E-6A51B07C409C}"/>
              </a:ext>
            </a:extLst>
          </p:cNvPr>
          <p:cNvCxnSpPr/>
          <p:nvPr/>
        </p:nvCxnSpPr>
        <p:spPr>
          <a:xfrm rot="10800000" flipV="1">
            <a:off x="734522" y="4210392"/>
            <a:ext cx="5361478" cy="1137896"/>
          </a:xfrm>
          <a:prstGeom prst="bentConnector3">
            <a:avLst>
              <a:gd name="adj1" fmla="val -14845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6E090B1-644F-4007-9222-8A8054DCC66D}"/>
              </a:ext>
            </a:extLst>
          </p:cNvPr>
          <p:cNvSpPr/>
          <p:nvPr/>
        </p:nvSpPr>
        <p:spPr>
          <a:xfrm>
            <a:off x="276962" y="5241131"/>
            <a:ext cx="423125" cy="2238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1C98D2-C1A2-4854-8F01-7EB6D22EB058}"/>
              </a:ext>
            </a:extLst>
          </p:cNvPr>
          <p:cNvSpPr/>
          <p:nvPr/>
        </p:nvSpPr>
        <p:spPr>
          <a:xfrm>
            <a:off x="709612" y="5453300"/>
            <a:ext cx="1371601" cy="2238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CC688-9796-4F82-B4D9-A924947BC4E5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257300" y="5677139"/>
            <a:ext cx="138113" cy="98378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2794CA-0401-464F-86E4-68C8ABA7DA7A}"/>
              </a:ext>
            </a:extLst>
          </p:cNvPr>
          <p:cNvCxnSpPr>
            <a:cxnSpLocks/>
          </p:cNvCxnSpPr>
          <p:nvPr/>
        </p:nvCxnSpPr>
        <p:spPr>
          <a:xfrm>
            <a:off x="240695" y="6391275"/>
            <a:ext cx="1016605" cy="26964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CE5C1-12C4-4FAB-AEDC-3B7D3B7A1F55}"/>
              </a:ext>
            </a:extLst>
          </p:cNvPr>
          <p:cNvCxnSpPr>
            <a:cxnSpLocks/>
          </p:cNvCxnSpPr>
          <p:nvPr/>
        </p:nvCxnSpPr>
        <p:spPr>
          <a:xfrm flipH="1">
            <a:off x="42863" y="2516405"/>
            <a:ext cx="106250" cy="19178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EE33D1-A4FA-47EF-933D-F8E574AD5AD5}"/>
              </a:ext>
            </a:extLst>
          </p:cNvPr>
          <p:cNvCxnSpPr>
            <a:cxnSpLocks/>
          </p:cNvCxnSpPr>
          <p:nvPr/>
        </p:nvCxnSpPr>
        <p:spPr>
          <a:xfrm>
            <a:off x="42863" y="4348163"/>
            <a:ext cx="211025" cy="204311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A25966-544F-4C7F-B1A1-9E2A53A1C375}"/>
              </a:ext>
            </a:extLst>
          </p:cNvPr>
          <p:cNvCxnSpPr/>
          <p:nvPr/>
        </p:nvCxnSpPr>
        <p:spPr>
          <a:xfrm flipV="1">
            <a:off x="138849" y="2407021"/>
            <a:ext cx="524782" cy="10938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6913FBF-4BD3-48C0-BECF-B289BF2DC348}"/>
              </a:ext>
            </a:extLst>
          </p:cNvPr>
          <p:cNvSpPr/>
          <p:nvPr/>
        </p:nvSpPr>
        <p:spPr>
          <a:xfrm>
            <a:off x="734522" y="2275346"/>
            <a:ext cx="4308966" cy="4678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5A4AED76-BEE0-4B19-B510-E0D4385A568C}"/>
              </a:ext>
            </a:extLst>
          </p:cNvPr>
          <p:cNvSpPr/>
          <p:nvPr/>
        </p:nvSpPr>
        <p:spPr>
          <a:xfrm>
            <a:off x="7462834" y="3129981"/>
            <a:ext cx="4324350" cy="864053"/>
          </a:xfrm>
          <a:prstGeom prst="borderCallout1">
            <a:avLst>
              <a:gd name="adj1" fmla="val 35341"/>
              <a:gd name="adj2" fmla="val -1807"/>
              <a:gd name="adj3" fmla="val 73909"/>
              <a:gd name="adj4" fmla="val -20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And this continuously repeats until we reach the desired accuracy from the epsilon…</a:t>
            </a:r>
          </a:p>
        </p:txBody>
      </p:sp>
    </p:spTree>
    <p:extLst>
      <p:ext uri="{BB962C8B-B14F-4D97-AF65-F5344CB8AC3E}">
        <p14:creationId xmlns:p14="http://schemas.microsoft.com/office/powerpoint/2010/main" val="209117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21225</Words>
  <Application>Microsoft Office PowerPoint</Application>
  <PresentationFormat>Widescreen</PresentationFormat>
  <Paragraphs>3519</Paragraphs>
  <Slides>121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121</vt:i4>
      </vt:variant>
    </vt:vector>
  </HeadingPairs>
  <TitlesOfParts>
    <vt:vector size="130" baseType="lpstr">
      <vt:lpstr>Arial</vt:lpstr>
      <vt:lpstr>Calibri</vt:lpstr>
      <vt:lpstr>Calibri Light</vt:lpstr>
      <vt:lpstr>Courier New</vt:lpstr>
      <vt:lpstr>Garamond</vt:lpstr>
      <vt:lpstr>Gill Sans MT</vt:lpstr>
      <vt:lpstr>Gallery</vt:lpstr>
      <vt:lpstr>Organic</vt:lpstr>
      <vt:lpstr>Office Theme</vt:lpstr>
      <vt:lpstr>SQRT.COB</vt:lpstr>
      <vt:lpstr> The file</vt:lpstr>
      <vt:lpstr>Analyzing SQRT.COB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 small break.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Wirth’s perspecti ve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Babylonian Square Roots</dc:title>
  <dc:creator>Jason Nguyen</dc:creator>
  <cp:lastModifiedBy>Jason Nguyen</cp:lastModifiedBy>
  <cp:revision>101</cp:revision>
  <dcterms:created xsi:type="dcterms:W3CDTF">2020-03-09T23:52:48Z</dcterms:created>
  <dcterms:modified xsi:type="dcterms:W3CDTF">2020-03-17T09:18:38Z</dcterms:modified>
</cp:coreProperties>
</file>