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2" r:id="rId2"/>
  </p:sldMasterIdLst>
  <p:sldIdLst>
    <p:sldId id="256" r:id="rId3"/>
    <p:sldId id="257" r:id="rId4"/>
    <p:sldId id="259" r:id="rId5"/>
    <p:sldId id="260" r:id="rId6"/>
    <p:sldId id="261" r:id="rId7"/>
    <p:sldId id="258"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Nguyen" initials="JN" lastIdx="1" clrIdx="0">
    <p:extLst>
      <p:ext uri="{19B8F6BF-5375-455C-9EA6-DF929625EA0E}">
        <p15:presenceInfo xmlns:p15="http://schemas.microsoft.com/office/powerpoint/2012/main" userId="29b3af519c05b8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100" d="100"/>
          <a:sy n="100" d="100"/>
        </p:scale>
        <p:origin x="45" y="2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sz="1800"/>
              <a:t>Number</a:t>
            </a:r>
            <a:r>
              <a:rPr lang="en-CA" sz="1800" baseline="0"/>
              <a:t> Size vs. Number of Babylon Iterations Needed</a:t>
            </a:r>
            <a:endParaRPr lang="en-CA" sz="180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400"/>
            <c:dispRSqr val="0"/>
            <c:dispEq val="1"/>
            <c:trendlineLbl>
              <c:layout>
                <c:manualLayout>
                  <c:x val="-3.4466687393216781E-2"/>
                  <c:y val="-5.8799199839317522E-2"/>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400" baseline="0"/>
                      <a:t>y = 1.6615x + 4.6287</a:t>
                    </a:r>
                    <a:endParaRPr lang="en-US" sz="1400"/>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Sheet1!$A$1:$A$308</c:f>
              <c:numCache>
                <c:formatCode>General</c:formatCode>
                <c:ptCount val="30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numCache>
            </c:numRef>
          </c:xVal>
          <c:yVal>
            <c:numRef>
              <c:f>Sheet1!$B$1:$B$308</c:f>
              <c:numCache>
                <c:formatCode>General</c:formatCode>
                <c:ptCount val="308"/>
                <c:pt idx="0">
                  <c:v>5</c:v>
                </c:pt>
                <c:pt idx="1">
                  <c:v>7</c:v>
                </c:pt>
                <c:pt idx="2">
                  <c:v>9</c:v>
                </c:pt>
                <c:pt idx="3">
                  <c:v>10</c:v>
                </c:pt>
                <c:pt idx="4">
                  <c:v>12</c:v>
                </c:pt>
                <c:pt idx="5">
                  <c:v>14</c:v>
                </c:pt>
                <c:pt idx="6">
                  <c:v>16</c:v>
                </c:pt>
                <c:pt idx="7">
                  <c:v>17</c:v>
                </c:pt>
                <c:pt idx="8">
                  <c:v>19</c:v>
                </c:pt>
                <c:pt idx="9">
                  <c:v>21</c:v>
                </c:pt>
                <c:pt idx="10">
                  <c:v>23</c:v>
                </c:pt>
                <c:pt idx="11">
                  <c:v>24</c:v>
                </c:pt>
                <c:pt idx="12">
                  <c:v>26</c:v>
                </c:pt>
                <c:pt idx="13">
                  <c:v>28</c:v>
                </c:pt>
                <c:pt idx="14">
                  <c:v>29</c:v>
                </c:pt>
                <c:pt idx="15">
                  <c:v>31</c:v>
                </c:pt>
                <c:pt idx="16">
                  <c:v>33</c:v>
                </c:pt>
                <c:pt idx="17">
                  <c:v>35</c:v>
                </c:pt>
                <c:pt idx="18">
                  <c:v>36</c:v>
                </c:pt>
                <c:pt idx="19">
                  <c:v>38</c:v>
                </c:pt>
                <c:pt idx="20">
                  <c:v>40</c:v>
                </c:pt>
                <c:pt idx="21">
                  <c:v>41</c:v>
                </c:pt>
                <c:pt idx="22">
                  <c:v>43</c:v>
                </c:pt>
                <c:pt idx="23">
                  <c:v>45</c:v>
                </c:pt>
                <c:pt idx="24">
                  <c:v>46</c:v>
                </c:pt>
                <c:pt idx="25">
                  <c:v>48</c:v>
                </c:pt>
                <c:pt idx="26">
                  <c:v>50</c:v>
                </c:pt>
                <c:pt idx="27">
                  <c:v>51</c:v>
                </c:pt>
                <c:pt idx="28">
                  <c:v>53</c:v>
                </c:pt>
                <c:pt idx="29">
                  <c:v>55</c:v>
                </c:pt>
                <c:pt idx="30">
                  <c:v>56</c:v>
                </c:pt>
                <c:pt idx="31">
                  <c:v>58</c:v>
                </c:pt>
                <c:pt idx="32">
                  <c:v>60</c:v>
                </c:pt>
                <c:pt idx="33">
                  <c:v>61</c:v>
                </c:pt>
                <c:pt idx="34">
                  <c:v>63</c:v>
                </c:pt>
                <c:pt idx="35">
                  <c:v>65</c:v>
                </c:pt>
                <c:pt idx="36">
                  <c:v>66</c:v>
                </c:pt>
                <c:pt idx="37">
                  <c:v>68</c:v>
                </c:pt>
                <c:pt idx="38">
                  <c:v>70</c:v>
                </c:pt>
                <c:pt idx="39">
                  <c:v>71</c:v>
                </c:pt>
                <c:pt idx="40">
                  <c:v>73</c:v>
                </c:pt>
                <c:pt idx="41">
                  <c:v>74</c:v>
                </c:pt>
                <c:pt idx="42">
                  <c:v>76</c:v>
                </c:pt>
                <c:pt idx="43">
                  <c:v>78</c:v>
                </c:pt>
                <c:pt idx="44">
                  <c:v>80</c:v>
                </c:pt>
                <c:pt idx="45">
                  <c:v>81</c:v>
                </c:pt>
                <c:pt idx="46">
                  <c:v>83</c:v>
                </c:pt>
                <c:pt idx="47">
                  <c:v>84</c:v>
                </c:pt>
                <c:pt idx="48">
                  <c:v>86</c:v>
                </c:pt>
                <c:pt idx="49">
                  <c:v>88</c:v>
                </c:pt>
                <c:pt idx="50">
                  <c:v>89</c:v>
                </c:pt>
                <c:pt idx="51">
                  <c:v>91</c:v>
                </c:pt>
                <c:pt idx="52">
                  <c:v>93</c:v>
                </c:pt>
                <c:pt idx="53">
                  <c:v>94</c:v>
                </c:pt>
                <c:pt idx="54">
                  <c:v>96</c:v>
                </c:pt>
                <c:pt idx="55">
                  <c:v>98</c:v>
                </c:pt>
                <c:pt idx="56">
                  <c:v>99</c:v>
                </c:pt>
                <c:pt idx="57">
                  <c:v>101</c:v>
                </c:pt>
                <c:pt idx="58">
                  <c:v>103</c:v>
                </c:pt>
                <c:pt idx="59">
                  <c:v>104</c:v>
                </c:pt>
                <c:pt idx="60">
                  <c:v>106</c:v>
                </c:pt>
                <c:pt idx="61">
                  <c:v>108</c:v>
                </c:pt>
                <c:pt idx="62">
                  <c:v>109</c:v>
                </c:pt>
                <c:pt idx="63">
                  <c:v>111</c:v>
                </c:pt>
                <c:pt idx="64">
                  <c:v>113</c:v>
                </c:pt>
                <c:pt idx="65">
                  <c:v>114</c:v>
                </c:pt>
                <c:pt idx="66">
                  <c:v>116</c:v>
                </c:pt>
                <c:pt idx="67">
                  <c:v>118</c:v>
                </c:pt>
                <c:pt idx="68">
                  <c:v>119</c:v>
                </c:pt>
                <c:pt idx="69">
                  <c:v>121</c:v>
                </c:pt>
                <c:pt idx="70">
                  <c:v>123</c:v>
                </c:pt>
                <c:pt idx="71">
                  <c:v>124</c:v>
                </c:pt>
                <c:pt idx="72">
                  <c:v>126</c:v>
                </c:pt>
                <c:pt idx="73">
                  <c:v>128</c:v>
                </c:pt>
                <c:pt idx="74">
                  <c:v>129</c:v>
                </c:pt>
                <c:pt idx="75">
                  <c:v>131</c:v>
                </c:pt>
                <c:pt idx="76">
                  <c:v>133</c:v>
                </c:pt>
                <c:pt idx="77">
                  <c:v>134</c:v>
                </c:pt>
                <c:pt idx="78">
                  <c:v>136</c:v>
                </c:pt>
                <c:pt idx="79">
                  <c:v>138</c:v>
                </c:pt>
                <c:pt idx="80">
                  <c:v>139</c:v>
                </c:pt>
                <c:pt idx="81">
                  <c:v>141</c:v>
                </c:pt>
                <c:pt idx="82">
                  <c:v>143</c:v>
                </c:pt>
                <c:pt idx="83">
                  <c:v>144</c:v>
                </c:pt>
                <c:pt idx="84">
                  <c:v>146</c:v>
                </c:pt>
                <c:pt idx="85">
                  <c:v>148</c:v>
                </c:pt>
                <c:pt idx="86">
                  <c:v>149</c:v>
                </c:pt>
                <c:pt idx="87">
                  <c:v>151</c:v>
                </c:pt>
                <c:pt idx="88">
                  <c:v>153</c:v>
                </c:pt>
                <c:pt idx="89">
                  <c:v>154</c:v>
                </c:pt>
                <c:pt idx="90">
                  <c:v>156</c:v>
                </c:pt>
                <c:pt idx="91">
                  <c:v>158</c:v>
                </c:pt>
                <c:pt idx="92">
                  <c:v>159</c:v>
                </c:pt>
                <c:pt idx="93">
                  <c:v>161</c:v>
                </c:pt>
                <c:pt idx="94">
                  <c:v>162</c:v>
                </c:pt>
                <c:pt idx="95">
                  <c:v>164</c:v>
                </c:pt>
                <c:pt idx="96">
                  <c:v>166</c:v>
                </c:pt>
                <c:pt idx="97">
                  <c:v>167</c:v>
                </c:pt>
                <c:pt idx="98">
                  <c:v>169</c:v>
                </c:pt>
                <c:pt idx="99">
                  <c:v>171</c:v>
                </c:pt>
                <c:pt idx="100">
                  <c:v>173</c:v>
                </c:pt>
                <c:pt idx="101">
                  <c:v>174</c:v>
                </c:pt>
                <c:pt idx="102">
                  <c:v>176</c:v>
                </c:pt>
                <c:pt idx="103">
                  <c:v>178</c:v>
                </c:pt>
                <c:pt idx="104">
                  <c:v>179</c:v>
                </c:pt>
                <c:pt idx="105">
                  <c:v>181</c:v>
                </c:pt>
                <c:pt idx="106">
                  <c:v>183</c:v>
                </c:pt>
                <c:pt idx="107">
                  <c:v>184</c:v>
                </c:pt>
                <c:pt idx="108">
                  <c:v>186</c:v>
                </c:pt>
                <c:pt idx="109">
                  <c:v>187</c:v>
                </c:pt>
                <c:pt idx="110">
                  <c:v>189</c:v>
                </c:pt>
                <c:pt idx="111">
                  <c:v>191</c:v>
                </c:pt>
                <c:pt idx="112">
                  <c:v>192</c:v>
                </c:pt>
                <c:pt idx="113">
                  <c:v>194</c:v>
                </c:pt>
                <c:pt idx="114">
                  <c:v>196</c:v>
                </c:pt>
                <c:pt idx="115">
                  <c:v>197</c:v>
                </c:pt>
                <c:pt idx="116">
                  <c:v>199</c:v>
                </c:pt>
                <c:pt idx="117">
                  <c:v>201</c:v>
                </c:pt>
                <c:pt idx="118">
                  <c:v>202</c:v>
                </c:pt>
                <c:pt idx="119">
                  <c:v>204</c:v>
                </c:pt>
                <c:pt idx="120">
                  <c:v>206</c:v>
                </c:pt>
                <c:pt idx="121">
                  <c:v>207</c:v>
                </c:pt>
                <c:pt idx="122">
                  <c:v>209</c:v>
                </c:pt>
                <c:pt idx="123">
                  <c:v>211</c:v>
                </c:pt>
                <c:pt idx="124">
                  <c:v>212</c:v>
                </c:pt>
                <c:pt idx="125">
                  <c:v>214</c:v>
                </c:pt>
                <c:pt idx="126">
                  <c:v>216</c:v>
                </c:pt>
                <c:pt idx="127">
                  <c:v>217</c:v>
                </c:pt>
                <c:pt idx="128">
                  <c:v>219</c:v>
                </c:pt>
                <c:pt idx="129">
                  <c:v>221</c:v>
                </c:pt>
                <c:pt idx="130">
                  <c:v>222</c:v>
                </c:pt>
                <c:pt idx="131">
                  <c:v>224</c:v>
                </c:pt>
                <c:pt idx="132">
                  <c:v>226</c:v>
                </c:pt>
                <c:pt idx="133">
                  <c:v>227</c:v>
                </c:pt>
                <c:pt idx="134">
                  <c:v>229</c:v>
                </c:pt>
                <c:pt idx="135">
                  <c:v>231</c:v>
                </c:pt>
                <c:pt idx="136">
                  <c:v>232</c:v>
                </c:pt>
                <c:pt idx="137">
                  <c:v>234</c:v>
                </c:pt>
                <c:pt idx="138">
                  <c:v>236</c:v>
                </c:pt>
                <c:pt idx="139">
                  <c:v>237</c:v>
                </c:pt>
                <c:pt idx="140">
                  <c:v>239</c:v>
                </c:pt>
                <c:pt idx="141">
                  <c:v>241</c:v>
                </c:pt>
                <c:pt idx="142">
                  <c:v>242</c:v>
                </c:pt>
                <c:pt idx="143">
                  <c:v>244</c:v>
                </c:pt>
                <c:pt idx="144">
                  <c:v>246</c:v>
                </c:pt>
                <c:pt idx="145">
                  <c:v>247</c:v>
                </c:pt>
                <c:pt idx="146">
                  <c:v>249</c:v>
                </c:pt>
                <c:pt idx="147">
                  <c:v>251</c:v>
                </c:pt>
                <c:pt idx="148">
                  <c:v>252</c:v>
                </c:pt>
                <c:pt idx="149">
                  <c:v>254</c:v>
                </c:pt>
                <c:pt idx="150">
                  <c:v>256</c:v>
                </c:pt>
                <c:pt idx="151">
                  <c:v>257</c:v>
                </c:pt>
                <c:pt idx="152">
                  <c:v>259</c:v>
                </c:pt>
                <c:pt idx="153">
                  <c:v>261</c:v>
                </c:pt>
                <c:pt idx="154">
                  <c:v>262</c:v>
                </c:pt>
                <c:pt idx="155">
                  <c:v>264</c:v>
                </c:pt>
                <c:pt idx="156">
                  <c:v>266</c:v>
                </c:pt>
                <c:pt idx="157">
                  <c:v>267</c:v>
                </c:pt>
                <c:pt idx="158">
                  <c:v>269</c:v>
                </c:pt>
                <c:pt idx="159">
                  <c:v>271</c:v>
                </c:pt>
                <c:pt idx="160">
                  <c:v>272</c:v>
                </c:pt>
                <c:pt idx="161">
                  <c:v>274</c:v>
                </c:pt>
                <c:pt idx="162">
                  <c:v>275</c:v>
                </c:pt>
                <c:pt idx="163">
                  <c:v>277</c:v>
                </c:pt>
                <c:pt idx="164">
                  <c:v>279</c:v>
                </c:pt>
                <c:pt idx="165">
                  <c:v>280</c:v>
                </c:pt>
                <c:pt idx="166">
                  <c:v>282</c:v>
                </c:pt>
                <c:pt idx="167">
                  <c:v>284</c:v>
                </c:pt>
                <c:pt idx="168">
                  <c:v>285</c:v>
                </c:pt>
                <c:pt idx="169">
                  <c:v>287</c:v>
                </c:pt>
                <c:pt idx="170">
                  <c:v>289</c:v>
                </c:pt>
                <c:pt idx="171">
                  <c:v>290</c:v>
                </c:pt>
                <c:pt idx="172">
                  <c:v>292</c:v>
                </c:pt>
                <c:pt idx="173">
                  <c:v>294</c:v>
                </c:pt>
                <c:pt idx="174">
                  <c:v>295</c:v>
                </c:pt>
                <c:pt idx="175">
                  <c:v>297</c:v>
                </c:pt>
                <c:pt idx="176">
                  <c:v>299</c:v>
                </c:pt>
                <c:pt idx="177">
                  <c:v>300</c:v>
                </c:pt>
                <c:pt idx="178">
                  <c:v>302</c:v>
                </c:pt>
                <c:pt idx="179">
                  <c:v>304</c:v>
                </c:pt>
                <c:pt idx="180">
                  <c:v>305</c:v>
                </c:pt>
                <c:pt idx="181">
                  <c:v>307</c:v>
                </c:pt>
                <c:pt idx="182">
                  <c:v>309</c:v>
                </c:pt>
                <c:pt idx="183">
                  <c:v>310</c:v>
                </c:pt>
                <c:pt idx="184">
                  <c:v>312</c:v>
                </c:pt>
                <c:pt idx="185">
                  <c:v>314</c:v>
                </c:pt>
                <c:pt idx="186">
                  <c:v>315</c:v>
                </c:pt>
                <c:pt idx="187">
                  <c:v>317</c:v>
                </c:pt>
                <c:pt idx="188">
                  <c:v>319</c:v>
                </c:pt>
                <c:pt idx="189">
                  <c:v>320</c:v>
                </c:pt>
                <c:pt idx="190">
                  <c:v>322</c:v>
                </c:pt>
                <c:pt idx="191">
                  <c:v>324</c:v>
                </c:pt>
                <c:pt idx="192">
                  <c:v>325</c:v>
                </c:pt>
                <c:pt idx="193">
                  <c:v>327</c:v>
                </c:pt>
                <c:pt idx="194">
                  <c:v>329</c:v>
                </c:pt>
                <c:pt idx="195">
                  <c:v>330</c:v>
                </c:pt>
                <c:pt idx="196">
                  <c:v>332</c:v>
                </c:pt>
                <c:pt idx="197">
                  <c:v>334</c:v>
                </c:pt>
                <c:pt idx="198">
                  <c:v>335</c:v>
                </c:pt>
                <c:pt idx="199">
                  <c:v>337</c:v>
                </c:pt>
                <c:pt idx="200">
                  <c:v>339</c:v>
                </c:pt>
                <c:pt idx="201">
                  <c:v>340</c:v>
                </c:pt>
                <c:pt idx="202">
                  <c:v>342</c:v>
                </c:pt>
                <c:pt idx="203">
                  <c:v>344</c:v>
                </c:pt>
                <c:pt idx="204">
                  <c:v>345</c:v>
                </c:pt>
                <c:pt idx="205">
                  <c:v>347</c:v>
                </c:pt>
                <c:pt idx="206">
                  <c:v>349</c:v>
                </c:pt>
                <c:pt idx="207">
                  <c:v>350</c:v>
                </c:pt>
                <c:pt idx="208">
                  <c:v>352</c:v>
                </c:pt>
                <c:pt idx="209">
                  <c:v>354</c:v>
                </c:pt>
                <c:pt idx="210">
                  <c:v>355</c:v>
                </c:pt>
                <c:pt idx="211">
                  <c:v>357</c:v>
                </c:pt>
                <c:pt idx="212">
                  <c:v>359</c:v>
                </c:pt>
                <c:pt idx="213">
                  <c:v>360</c:v>
                </c:pt>
                <c:pt idx="214">
                  <c:v>362</c:v>
                </c:pt>
                <c:pt idx="215">
                  <c:v>364</c:v>
                </c:pt>
                <c:pt idx="216">
                  <c:v>365</c:v>
                </c:pt>
                <c:pt idx="217">
                  <c:v>367</c:v>
                </c:pt>
                <c:pt idx="218">
                  <c:v>368</c:v>
                </c:pt>
                <c:pt idx="219">
                  <c:v>370</c:v>
                </c:pt>
                <c:pt idx="220">
                  <c:v>372</c:v>
                </c:pt>
                <c:pt idx="221">
                  <c:v>373</c:v>
                </c:pt>
                <c:pt idx="222">
                  <c:v>375</c:v>
                </c:pt>
                <c:pt idx="223">
                  <c:v>377</c:v>
                </c:pt>
                <c:pt idx="224">
                  <c:v>379</c:v>
                </c:pt>
                <c:pt idx="225">
                  <c:v>380</c:v>
                </c:pt>
                <c:pt idx="226">
                  <c:v>382</c:v>
                </c:pt>
                <c:pt idx="227">
                  <c:v>383</c:v>
                </c:pt>
                <c:pt idx="228">
                  <c:v>385</c:v>
                </c:pt>
                <c:pt idx="229">
                  <c:v>387</c:v>
                </c:pt>
                <c:pt idx="230">
                  <c:v>388</c:v>
                </c:pt>
                <c:pt idx="231">
                  <c:v>390</c:v>
                </c:pt>
                <c:pt idx="232">
                  <c:v>392</c:v>
                </c:pt>
                <c:pt idx="233">
                  <c:v>393</c:v>
                </c:pt>
                <c:pt idx="234">
                  <c:v>395</c:v>
                </c:pt>
                <c:pt idx="235">
                  <c:v>397</c:v>
                </c:pt>
                <c:pt idx="236">
                  <c:v>398</c:v>
                </c:pt>
                <c:pt idx="237">
                  <c:v>400</c:v>
                </c:pt>
                <c:pt idx="238">
                  <c:v>402</c:v>
                </c:pt>
                <c:pt idx="239">
                  <c:v>403</c:v>
                </c:pt>
                <c:pt idx="240">
                  <c:v>405</c:v>
                </c:pt>
                <c:pt idx="241">
                  <c:v>407</c:v>
                </c:pt>
                <c:pt idx="242">
                  <c:v>408</c:v>
                </c:pt>
                <c:pt idx="243">
                  <c:v>410</c:v>
                </c:pt>
                <c:pt idx="244">
                  <c:v>412</c:v>
                </c:pt>
                <c:pt idx="245">
                  <c:v>413</c:v>
                </c:pt>
                <c:pt idx="246">
                  <c:v>415</c:v>
                </c:pt>
                <c:pt idx="247">
                  <c:v>417</c:v>
                </c:pt>
                <c:pt idx="248">
                  <c:v>418</c:v>
                </c:pt>
                <c:pt idx="249">
                  <c:v>420</c:v>
                </c:pt>
                <c:pt idx="250">
                  <c:v>422</c:v>
                </c:pt>
                <c:pt idx="251">
                  <c:v>423</c:v>
                </c:pt>
                <c:pt idx="252">
                  <c:v>425</c:v>
                </c:pt>
                <c:pt idx="253">
                  <c:v>427</c:v>
                </c:pt>
                <c:pt idx="254">
                  <c:v>428</c:v>
                </c:pt>
                <c:pt idx="255">
                  <c:v>430</c:v>
                </c:pt>
                <c:pt idx="256">
                  <c:v>432</c:v>
                </c:pt>
                <c:pt idx="257">
                  <c:v>433</c:v>
                </c:pt>
                <c:pt idx="258">
                  <c:v>435</c:v>
                </c:pt>
                <c:pt idx="259">
                  <c:v>437</c:v>
                </c:pt>
                <c:pt idx="260">
                  <c:v>438</c:v>
                </c:pt>
                <c:pt idx="261">
                  <c:v>440</c:v>
                </c:pt>
                <c:pt idx="262">
                  <c:v>442</c:v>
                </c:pt>
                <c:pt idx="263">
                  <c:v>443</c:v>
                </c:pt>
                <c:pt idx="264">
                  <c:v>445</c:v>
                </c:pt>
                <c:pt idx="265">
                  <c:v>447</c:v>
                </c:pt>
                <c:pt idx="266">
                  <c:v>448</c:v>
                </c:pt>
                <c:pt idx="267">
                  <c:v>450</c:v>
                </c:pt>
                <c:pt idx="268">
                  <c:v>452</c:v>
                </c:pt>
                <c:pt idx="269">
                  <c:v>453</c:v>
                </c:pt>
                <c:pt idx="270">
                  <c:v>455</c:v>
                </c:pt>
                <c:pt idx="271">
                  <c:v>457</c:v>
                </c:pt>
                <c:pt idx="272">
                  <c:v>458</c:v>
                </c:pt>
                <c:pt idx="273">
                  <c:v>460</c:v>
                </c:pt>
                <c:pt idx="274">
                  <c:v>461</c:v>
                </c:pt>
                <c:pt idx="275">
                  <c:v>463</c:v>
                </c:pt>
                <c:pt idx="276">
                  <c:v>465</c:v>
                </c:pt>
                <c:pt idx="277">
                  <c:v>467</c:v>
                </c:pt>
                <c:pt idx="278">
                  <c:v>468</c:v>
                </c:pt>
                <c:pt idx="279">
                  <c:v>470</c:v>
                </c:pt>
                <c:pt idx="280">
                  <c:v>471</c:v>
                </c:pt>
                <c:pt idx="281">
                  <c:v>473</c:v>
                </c:pt>
                <c:pt idx="282">
                  <c:v>475</c:v>
                </c:pt>
                <c:pt idx="283">
                  <c:v>476</c:v>
                </c:pt>
                <c:pt idx="284">
                  <c:v>478</c:v>
                </c:pt>
                <c:pt idx="285">
                  <c:v>480</c:v>
                </c:pt>
                <c:pt idx="286">
                  <c:v>481</c:v>
                </c:pt>
                <c:pt idx="287">
                  <c:v>483</c:v>
                </c:pt>
                <c:pt idx="288">
                  <c:v>485</c:v>
                </c:pt>
                <c:pt idx="289">
                  <c:v>486</c:v>
                </c:pt>
                <c:pt idx="290">
                  <c:v>488</c:v>
                </c:pt>
                <c:pt idx="291">
                  <c:v>490</c:v>
                </c:pt>
                <c:pt idx="292">
                  <c:v>491</c:v>
                </c:pt>
                <c:pt idx="293">
                  <c:v>493</c:v>
                </c:pt>
                <c:pt idx="294">
                  <c:v>495</c:v>
                </c:pt>
                <c:pt idx="295">
                  <c:v>496</c:v>
                </c:pt>
                <c:pt idx="296">
                  <c:v>498</c:v>
                </c:pt>
                <c:pt idx="297">
                  <c:v>500</c:v>
                </c:pt>
                <c:pt idx="298">
                  <c:v>501</c:v>
                </c:pt>
                <c:pt idx="299">
                  <c:v>503</c:v>
                </c:pt>
                <c:pt idx="300">
                  <c:v>505</c:v>
                </c:pt>
                <c:pt idx="301">
                  <c:v>506</c:v>
                </c:pt>
                <c:pt idx="302">
                  <c:v>508</c:v>
                </c:pt>
                <c:pt idx="303">
                  <c:v>510</c:v>
                </c:pt>
                <c:pt idx="304">
                  <c:v>511</c:v>
                </c:pt>
                <c:pt idx="305">
                  <c:v>513</c:v>
                </c:pt>
                <c:pt idx="306">
                  <c:v>515</c:v>
                </c:pt>
                <c:pt idx="307">
                  <c:v>516</c:v>
                </c:pt>
              </c:numCache>
            </c:numRef>
          </c:yVal>
          <c:smooth val="1"/>
          <c:extLst>
            <c:ext xmlns:c16="http://schemas.microsoft.com/office/drawing/2014/chart" uri="{C3380CC4-5D6E-409C-BE32-E72D297353CC}">
              <c16:uniqueId val="{00000001-5CA8-4912-8DE5-4D2E0BAA55BA}"/>
            </c:ext>
          </c:extLst>
        </c:ser>
        <c:dLbls>
          <c:showLegendKey val="0"/>
          <c:showVal val="0"/>
          <c:showCatName val="0"/>
          <c:showSerName val="0"/>
          <c:showPercent val="0"/>
          <c:showBubbleSize val="0"/>
        </c:dLbls>
        <c:axId val="156253023"/>
        <c:axId val="1964815423"/>
      </c:scatterChart>
      <c:valAx>
        <c:axId val="15625302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a:t>Number</a:t>
                </a:r>
                <a:r>
                  <a:rPr lang="en-CA" sz="1100" baseline="0"/>
                  <a:t> of Zeroes in Number</a:t>
                </a:r>
                <a:endParaRPr lang="en-CA" sz="11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4815423"/>
        <c:crosses val="autoZero"/>
        <c:crossBetween val="midCat"/>
      </c:valAx>
      <c:valAx>
        <c:axId val="19648154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400"/>
                  <a:t>Number of Iterations Needed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25302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3/9/2020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4B7E4EF-A1BD-40F4-AB7B-04F084DD991D}"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640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3/9/2020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97950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3/9/2020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80770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0C0817-A112-4847-8014-A94B7D2A4EA3}" type="datetime1">
              <a:rPr lang="en-US" smtClean="0"/>
              <a:t>3/9/2020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4B7E4EF-A1BD-40F4-AB7B-04F084DD991D}"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6589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3/9/2020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5468490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50984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3/9/2020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307074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3/9/2020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762362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FA2B21-3FCD-4721-B95C-427943F61125}" type="datetime1">
              <a:rPr lang="en-US" smtClean="0"/>
              <a:t>3/9/2020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538320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A2B21-3FCD-4721-B95C-427943F61125}" type="datetime1">
              <a:rPr lang="en-US" smtClean="0"/>
              <a:t>3/9/2020</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2094074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3/9/2020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406017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3/9/2020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91355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3/9/2020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66237732"/>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3/9/2020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8837773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9978993"/>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8789130"/>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1919897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9516575"/>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3245657"/>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3/9/2020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0125593"/>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3/9/2020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26260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050423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3/9/2020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872725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3/9/2020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58690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FA2B21-3FCD-4721-B95C-427943F61125}" type="datetime1">
              <a:rPr lang="en-US" smtClean="0"/>
              <a:t>3/9/2020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4454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A2B21-3FCD-4721-B95C-427943F61125}" type="datetime1">
              <a:rPr lang="en-US" smtClean="0"/>
              <a:t>3/9/2020</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1103927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3/9/2020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39079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6FA2B21-3FCD-4721-B95C-427943F61125}" type="datetime1">
              <a:rPr lang="en-US" smtClean="0"/>
              <a:t>3/9/2020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27300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4.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6FA2B21-3FCD-4721-B95C-427943F61125}" type="datetime1">
              <a:rPr lang="en-US" smtClean="0"/>
              <a:t>3/9/2020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4B7E4EF-A1BD-40F4-AB7B-04F084DD991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87990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3/9/2020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24551875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3" descr="A close up of an object&#10;&#10;Description automatically generated">
            <a:extLst>
              <a:ext uri="{FF2B5EF4-FFF2-40B4-BE49-F238E27FC236}">
                <a16:creationId xmlns:a16="http://schemas.microsoft.com/office/drawing/2014/main" id="{80331C37-928E-4F7C-B146-6DDD4E47E4D0}"/>
              </a:ext>
            </a:extLst>
          </p:cNvPr>
          <p:cNvPicPr>
            <a:picLocks noChangeAspect="1"/>
          </p:cNvPicPr>
          <p:nvPr/>
        </p:nvPicPr>
        <p:blipFill rotWithShape="1">
          <a:blip r:embed="rId3"/>
          <a:srcRect t="12791"/>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C9D262D4-AE8B-4620-949A-609FC366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05853C-E63A-49E2-84A4-4B7DD77A5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9500549F-5B68-400C-A605-BDF102BDB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4" name="Rounded Rectangle 17">
              <a:extLst>
                <a:ext uri="{FF2B5EF4-FFF2-40B4-BE49-F238E27FC236}">
                  <a16:creationId xmlns:a16="http://schemas.microsoft.com/office/drawing/2014/main" id="{CE12C213-76C6-4953-849D-69BD0C074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5D5C439-F0A9-41AB-BF38-FB38EB00B7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6" name="Rounded Rectangle 20">
              <a:extLst>
                <a:ext uri="{FF2B5EF4-FFF2-40B4-BE49-F238E27FC236}">
                  <a16:creationId xmlns:a16="http://schemas.microsoft.com/office/drawing/2014/main" id="{CE714C63-2EB2-4CE0-8982-994E7A37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CE568286-7D0B-4E62-BC33-A99A0FD743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5A4AE03F-9B02-4BCA-A303-6930AC988AB3}"/>
              </a:ext>
            </a:extLst>
          </p:cNvPr>
          <p:cNvSpPr>
            <a:spLocks noGrp="1"/>
          </p:cNvSpPr>
          <p:nvPr>
            <p:ph type="ctrTitle"/>
          </p:nvPr>
        </p:nvSpPr>
        <p:spPr>
          <a:xfrm>
            <a:off x="2692398" y="1871131"/>
            <a:ext cx="6815669" cy="1515533"/>
          </a:xfrm>
        </p:spPr>
        <p:txBody>
          <a:bodyPr>
            <a:normAutofit/>
          </a:bodyPr>
          <a:lstStyle/>
          <a:p>
            <a:r>
              <a:rPr lang="en-CA" sz="5000"/>
              <a:t>Babylonian Square Roots</a:t>
            </a:r>
          </a:p>
        </p:txBody>
      </p:sp>
      <p:sp>
        <p:nvSpPr>
          <p:cNvPr id="3" name="Subtitle 2">
            <a:extLst>
              <a:ext uri="{FF2B5EF4-FFF2-40B4-BE49-F238E27FC236}">
                <a16:creationId xmlns:a16="http://schemas.microsoft.com/office/drawing/2014/main" id="{8CCE32EA-A673-4511-8FF7-52BFDCADCD72}"/>
              </a:ext>
            </a:extLst>
          </p:cNvPr>
          <p:cNvSpPr>
            <a:spLocks noGrp="1"/>
          </p:cNvSpPr>
          <p:nvPr>
            <p:ph type="subTitle" idx="1"/>
          </p:nvPr>
        </p:nvSpPr>
        <p:spPr>
          <a:xfrm>
            <a:off x="2692398" y="3657597"/>
            <a:ext cx="6815669" cy="1320802"/>
          </a:xfrm>
        </p:spPr>
        <p:txBody>
          <a:bodyPr>
            <a:normAutofit/>
          </a:bodyPr>
          <a:lstStyle/>
          <a:p>
            <a:pPr>
              <a:spcAft>
                <a:spcPts val="600"/>
              </a:spcAft>
            </a:pPr>
            <a:r>
              <a:rPr lang="en-CA"/>
              <a:t>Jason Nguyen</a:t>
            </a:r>
          </a:p>
        </p:txBody>
      </p:sp>
      <p:cxnSp>
        <p:nvCxnSpPr>
          <p:cNvPr id="19" name="Straight Connector 18">
            <a:extLst>
              <a:ext uri="{FF2B5EF4-FFF2-40B4-BE49-F238E27FC236}">
                <a16:creationId xmlns:a16="http://schemas.microsoft.com/office/drawing/2014/main" id="{1E22DAF0-5C05-4D01-A6C7-28326657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4787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18F320-76FD-4355-A210-CA085D71669D}"/>
              </a:ext>
            </a:extLst>
          </p:cNvPr>
          <p:cNvSpPr/>
          <p:nvPr/>
        </p:nvSpPr>
        <p:spPr>
          <a:xfrm>
            <a:off x="2619376" y="5081588"/>
            <a:ext cx="2638424" cy="3143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F0CD4D90-2685-49F1-A6CF-6E0A5D3B534B}"/>
              </a:ext>
            </a:extLst>
          </p:cNvPr>
          <p:cNvSpPr txBox="1"/>
          <p:nvPr/>
        </p:nvSpPr>
        <p:spPr>
          <a:xfrm>
            <a:off x="266701" y="186267"/>
            <a:ext cx="9226550" cy="5940088"/>
          </a:xfrm>
          <a:prstGeom prst="rect">
            <a:avLst/>
          </a:prstGeom>
          <a:noFill/>
        </p:spPr>
        <p:txBody>
          <a:bodyPr wrap="square" rtlCol="0">
            <a:spAutoFit/>
          </a:bodyPr>
          <a:lstStyle/>
          <a:p>
            <a:r>
              <a:rPr lang="en-CA" sz="1600" dirty="0">
                <a:latin typeface="Courier New" panose="02070309020205020404" pitchFamily="49" charset="0"/>
                <a:cs typeface="Courier New" panose="02070309020205020404" pitchFamily="49" charset="0"/>
              </a:rPr>
              <a:t>#include &lt;</a:t>
            </a:r>
            <a:r>
              <a:rPr lang="en-CA" sz="1600" dirty="0" err="1">
                <a:latin typeface="Courier New" panose="02070309020205020404" pitchFamily="49" charset="0"/>
                <a:cs typeface="Courier New" panose="02070309020205020404" pitchFamily="49" charset="0"/>
              </a:rPr>
              <a:t>stdio.h</a:t>
            </a:r>
            <a:r>
              <a:rPr lang="en-CA" sz="1600" dirty="0">
                <a:latin typeface="Courier New" panose="02070309020205020404" pitchFamily="49" charset="0"/>
                <a:cs typeface="Courier New" panose="02070309020205020404" pitchFamily="49" charset="0"/>
              </a:rPr>
              <a:t>&gt;</a:t>
            </a:r>
          </a:p>
          <a:p>
            <a:r>
              <a:rPr lang="en-CA" sz="1600" dirty="0">
                <a:latin typeface="Courier New" panose="02070309020205020404" pitchFamily="49" charset="0"/>
                <a:cs typeface="Courier New" panose="02070309020205020404" pitchFamily="49" charset="0"/>
              </a:rPr>
              <a:t>#include &lt;</a:t>
            </a:r>
            <a:r>
              <a:rPr lang="en-CA" sz="1600" dirty="0" err="1">
                <a:latin typeface="Courier New" panose="02070309020205020404" pitchFamily="49" charset="0"/>
                <a:cs typeface="Courier New" panose="02070309020205020404" pitchFamily="49" charset="0"/>
              </a:rPr>
              <a:t>math.h</a:t>
            </a:r>
            <a:r>
              <a:rPr lang="en-CA" sz="1600" dirty="0">
                <a:latin typeface="Courier New" panose="02070309020205020404" pitchFamily="49" charset="0"/>
                <a:cs typeface="Courier New" panose="02070309020205020404" pitchFamily="49" charset="0"/>
              </a:rPr>
              <a:t>&gt;</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#define precision 0.000001</a:t>
            </a:r>
          </a:p>
          <a:p>
            <a:r>
              <a:rPr lang="en-CA" sz="1600" dirty="0">
                <a:latin typeface="Courier New" panose="02070309020205020404" pitchFamily="49" charset="0"/>
                <a:cs typeface="Courier New" panose="02070309020205020404" pitchFamily="49" charset="0"/>
              </a:rPr>
              <a:t> </a:t>
            </a:r>
          </a:p>
          <a:p>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babylon</a:t>
            </a:r>
            <a:r>
              <a:rPr lang="en-CA" sz="1600" dirty="0">
                <a:latin typeface="Courier New" panose="02070309020205020404" pitchFamily="49" charset="0"/>
                <a:cs typeface="Courier New" panose="02070309020205020404" pitchFamily="49" charset="0"/>
              </a:rPr>
              <a:t>(</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N)</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guess = N / 2.0;</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a:t>
            </a:r>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 guess;</a:t>
            </a:r>
          </a:p>
          <a:p>
            <a:r>
              <a:rPr lang="en-CA" sz="1600" dirty="0">
                <a:latin typeface="Courier New" panose="02070309020205020404" pitchFamily="49" charset="0"/>
                <a:cs typeface="Courier New" panose="02070309020205020404" pitchFamily="49" charset="0"/>
              </a:rPr>
              <a:t>        guess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 (N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2.0;</a:t>
            </a:r>
          </a:p>
          <a:p>
            <a:r>
              <a:rPr lang="en-CA" sz="1600" dirty="0">
                <a:latin typeface="Courier New" panose="02070309020205020404" pitchFamily="49" charset="0"/>
                <a:cs typeface="Courier New" panose="02070309020205020404" pitchFamily="49" charset="0"/>
              </a:rPr>
              <a:t>    } </a:t>
            </a:r>
            <a:r>
              <a:rPr lang="en-CA" sz="1600" b="1" dirty="0">
                <a:latin typeface="Courier New" panose="02070309020205020404" pitchFamily="49" charset="0"/>
                <a:cs typeface="Courier New" panose="02070309020205020404" pitchFamily="49" charset="0"/>
              </a:rPr>
              <a:t>while</a:t>
            </a:r>
            <a:r>
              <a:rPr lang="en-CA" sz="1600" dirty="0">
                <a:latin typeface="Courier New" panose="02070309020205020404" pitchFamily="49" charset="0"/>
                <a:cs typeface="Courier New" panose="02070309020205020404" pitchFamily="49" charset="0"/>
              </a:rPr>
              <a:t> (fabs(guess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&gt; precision);</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return</a:t>
            </a:r>
            <a:r>
              <a:rPr lang="en-CA" sz="1600" dirty="0">
                <a:latin typeface="Courier New" panose="02070309020205020404" pitchFamily="49" charset="0"/>
                <a:cs typeface="Courier New" panose="02070309020205020404" pitchFamily="49" charset="0"/>
              </a:rPr>
              <a:t> guess;</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p>
          <a:p>
            <a:r>
              <a:rPr lang="en-CA" sz="1600" b="1" dirty="0">
                <a:latin typeface="Courier New" panose="02070309020205020404" pitchFamily="49" charset="0"/>
                <a:cs typeface="Courier New" panose="02070309020205020404" pitchFamily="49" charset="0"/>
              </a:rPr>
              <a:t>int</a:t>
            </a:r>
            <a:r>
              <a:rPr lang="en-CA" sz="1600" dirty="0">
                <a:latin typeface="Courier New" panose="02070309020205020404" pitchFamily="49" charset="0"/>
                <a:cs typeface="Courier New" panose="02070309020205020404" pitchFamily="49" charset="0"/>
              </a:rPr>
              <a:t> main(</a:t>
            </a:r>
            <a:r>
              <a:rPr lang="en-CA" sz="1600" b="1" dirty="0">
                <a:latin typeface="Courier New" panose="02070309020205020404" pitchFamily="49" charset="0"/>
                <a:cs typeface="Courier New" panose="02070309020205020404" pitchFamily="49" charset="0"/>
              </a:rPr>
              <a:t>void</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printf</a:t>
            </a:r>
            <a:r>
              <a:rPr lang="en-CA" sz="1600" dirty="0">
                <a:latin typeface="Courier New" panose="02070309020205020404" pitchFamily="49" charset="0"/>
                <a:cs typeface="Courier New" panose="02070309020205020404" pitchFamily="49" charset="0"/>
              </a:rPr>
              <a:t>("%f\n", </a:t>
            </a:r>
            <a:r>
              <a:rPr lang="en-CA" sz="1600" dirty="0" err="1">
                <a:latin typeface="Courier New" panose="02070309020205020404" pitchFamily="49" charset="0"/>
                <a:cs typeface="Courier New" panose="02070309020205020404" pitchFamily="49" charset="0"/>
              </a:rPr>
              <a:t>babylon</a:t>
            </a:r>
            <a:r>
              <a:rPr lang="en-CA" sz="1600" dirty="0">
                <a:latin typeface="Courier New" panose="02070309020205020404" pitchFamily="49" charset="0"/>
                <a:cs typeface="Courier New" panose="02070309020205020404" pitchFamily="49" charset="0"/>
              </a:rPr>
              <a:t>(9458151235.0));</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return</a:t>
            </a:r>
            <a:r>
              <a:rPr lang="en-CA" sz="1600" dirty="0">
                <a:latin typeface="Courier New" panose="02070309020205020404" pitchFamily="49" charset="0"/>
                <a:cs typeface="Courier New" panose="02070309020205020404" pitchFamily="49" charset="0"/>
              </a:rPr>
              <a:t> 0;</a:t>
            </a:r>
          </a:p>
          <a:p>
            <a:r>
              <a:rPr lang="en-CA" sz="1600" dirty="0">
                <a:latin typeface="Courier New" panose="02070309020205020404" pitchFamily="49" charset="0"/>
                <a:cs typeface="Courier New" panose="02070309020205020404" pitchFamily="49" charset="0"/>
              </a:rPr>
              <a:t>}</a:t>
            </a:r>
          </a:p>
        </p:txBody>
      </p:sp>
      <p:sp>
        <p:nvSpPr>
          <p:cNvPr id="10" name="Callout: Line 9">
            <a:extLst>
              <a:ext uri="{FF2B5EF4-FFF2-40B4-BE49-F238E27FC236}">
                <a16:creationId xmlns:a16="http://schemas.microsoft.com/office/drawing/2014/main" id="{A83E04E5-D5DC-4885-B2F8-C6AC2DD63420}"/>
              </a:ext>
            </a:extLst>
          </p:cNvPr>
          <p:cNvSpPr/>
          <p:nvPr/>
        </p:nvSpPr>
        <p:spPr>
          <a:xfrm>
            <a:off x="8548687" y="4248150"/>
            <a:ext cx="3476625" cy="1295400"/>
          </a:xfrm>
          <a:prstGeom prst="borderCallout1">
            <a:avLst>
              <a:gd name="adj1" fmla="val 47078"/>
              <a:gd name="adj2" fmla="val -4771"/>
              <a:gd name="adj3" fmla="val 67386"/>
              <a:gd name="adj4" fmla="val -91894"/>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It is called here.</a:t>
            </a:r>
          </a:p>
        </p:txBody>
      </p:sp>
    </p:spTree>
    <p:extLst>
      <p:ext uri="{BB962C8B-B14F-4D97-AF65-F5344CB8AC3E}">
        <p14:creationId xmlns:p14="http://schemas.microsoft.com/office/powerpoint/2010/main" val="980715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18F320-76FD-4355-A210-CA085D71669D}"/>
              </a:ext>
            </a:extLst>
          </p:cNvPr>
          <p:cNvSpPr/>
          <p:nvPr/>
        </p:nvSpPr>
        <p:spPr>
          <a:xfrm>
            <a:off x="266700" y="1443038"/>
            <a:ext cx="7672387" cy="29908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F0CD4D90-2685-49F1-A6CF-6E0A5D3B534B}"/>
              </a:ext>
            </a:extLst>
          </p:cNvPr>
          <p:cNvSpPr txBox="1"/>
          <p:nvPr/>
        </p:nvSpPr>
        <p:spPr>
          <a:xfrm>
            <a:off x="266701" y="186267"/>
            <a:ext cx="9226550" cy="5940088"/>
          </a:xfrm>
          <a:prstGeom prst="rect">
            <a:avLst/>
          </a:prstGeom>
          <a:noFill/>
        </p:spPr>
        <p:txBody>
          <a:bodyPr wrap="square" rtlCol="0">
            <a:spAutoFit/>
          </a:bodyPr>
          <a:lstStyle/>
          <a:p>
            <a:r>
              <a:rPr lang="en-CA" sz="1600" dirty="0">
                <a:latin typeface="Courier New" panose="02070309020205020404" pitchFamily="49" charset="0"/>
                <a:cs typeface="Courier New" panose="02070309020205020404" pitchFamily="49" charset="0"/>
              </a:rPr>
              <a:t>#include &lt;</a:t>
            </a:r>
            <a:r>
              <a:rPr lang="en-CA" sz="1600" dirty="0" err="1">
                <a:latin typeface="Courier New" panose="02070309020205020404" pitchFamily="49" charset="0"/>
                <a:cs typeface="Courier New" panose="02070309020205020404" pitchFamily="49" charset="0"/>
              </a:rPr>
              <a:t>stdio.h</a:t>
            </a:r>
            <a:r>
              <a:rPr lang="en-CA" sz="1600" dirty="0">
                <a:latin typeface="Courier New" panose="02070309020205020404" pitchFamily="49" charset="0"/>
                <a:cs typeface="Courier New" panose="02070309020205020404" pitchFamily="49" charset="0"/>
              </a:rPr>
              <a:t>&gt;</a:t>
            </a:r>
          </a:p>
          <a:p>
            <a:r>
              <a:rPr lang="en-CA" sz="1600" dirty="0">
                <a:latin typeface="Courier New" panose="02070309020205020404" pitchFamily="49" charset="0"/>
                <a:cs typeface="Courier New" panose="02070309020205020404" pitchFamily="49" charset="0"/>
              </a:rPr>
              <a:t>#include &lt;</a:t>
            </a:r>
            <a:r>
              <a:rPr lang="en-CA" sz="1600" dirty="0" err="1">
                <a:latin typeface="Courier New" panose="02070309020205020404" pitchFamily="49" charset="0"/>
                <a:cs typeface="Courier New" panose="02070309020205020404" pitchFamily="49" charset="0"/>
              </a:rPr>
              <a:t>math.h</a:t>
            </a:r>
            <a:r>
              <a:rPr lang="en-CA" sz="1600" dirty="0">
                <a:latin typeface="Courier New" panose="02070309020205020404" pitchFamily="49" charset="0"/>
                <a:cs typeface="Courier New" panose="02070309020205020404" pitchFamily="49" charset="0"/>
              </a:rPr>
              <a:t>&gt;</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#define precision 0.000001</a:t>
            </a:r>
          </a:p>
          <a:p>
            <a:r>
              <a:rPr lang="en-CA" sz="1600" dirty="0">
                <a:latin typeface="Courier New" panose="02070309020205020404" pitchFamily="49" charset="0"/>
                <a:cs typeface="Courier New" panose="02070309020205020404" pitchFamily="49" charset="0"/>
              </a:rPr>
              <a:t> </a:t>
            </a:r>
          </a:p>
          <a:p>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babylon</a:t>
            </a:r>
            <a:r>
              <a:rPr lang="en-CA" sz="1600" dirty="0">
                <a:latin typeface="Courier New" panose="02070309020205020404" pitchFamily="49" charset="0"/>
                <a:cs typeface="Courier New" panose="02070309020205020404" pitchFamily="49" charset="0"/>
              </a:rPr>
              <a:t>(</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N)</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guess = N / 2.0;</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a:t>
            </a:r>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 guess;</a:t>
            </a:r>
          </a:p>
          <a:p>
            <a:r>
              <a:rPr lang="en-CA" sz="1600" dirty="0">
                <a:latin typeface="Courier New" panose="02070309020205020404" pitchFamily="49" charset="0"/>
                <a:cs typeface="Courier New" panose="02070309020205020404" pitchFamily="49" charset="0"/>
              </a:rPr>
              <a:t>        guess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 (N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2.0;</a:t>
            </a:r>
          </a:p>
          <a:p>
            <a:r>
              <a:rPr lang="en-CA" sz="1600" dirty="0">
                <a:latin typeface="Courier New" panose="02070309020205020404" pitchFamily="49" charset="0"/>
                <a:cs typeface="Courier New" panose="02070309020205020404" pitchFamily="49" charset="0"/>
              </a:rPr>
              <a:t>    } </a:t>
            </a:r>
            <a:r>
              <a:rPr lang="en-CA" sz="1600" b="1" dirty="0">
                <a:latin typeface="Courier New" panose="02070309020205020404" pitchFamily="49" charset="0"/>
                <a:cs typeface="Courier New" panose="02070309020205020404" pitchFamily="49" charset="0"/>
              </a:rPr>
              <a:t>while</a:t>
            </a:r>
            <a:r>
              <a:rPr lang="en-CA" sz="1600" dirty="0">
                <a:latin typeface="Courier New" panose="02070309020205020404" pitchFamily="49" charset="0"/>
                <a:cs typeface="Courier New" panose="02070309020205020404" pitchFamily="49" charset="0"/>
              </a:rPr>
              <a:t> (fabs(guess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&gt; precision);</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return</a:t>
            </a:r>
            <a:r>
              <a:rPr lang="en-CA" sz="1600" dirty="0">
                <a:latin typeface="Courier New" panose="02070309020205020404" pitchFamily="49" charset="0"/>
                <a:cs typeface="Courier New" panose="02070309020205020404" pitchFamily="49" charset="0"/>
              </a:rPr>
              <a:t> guess;</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p>
          <a:p>
            <a:r>
              <a:rPr lang="en-CA" sz="1600" b="1" dirty="0">
                <a:latin typeface="Courier New" panose="02070309020205020404" pitchFamily="49" charset="0"/>
                <a:cs typeface="Courier New" panose="02070309020205020404" pitchFamily="49" charset="0"/>
              </a:rPr>
              <a:t>int</a:t>
            </a:r>
            <a:r>
              <a:rPr lang="en-CA" sz="1600" dirty="0">
                <a:latin typeface="Courier New" panose="02070309020205020404" pitchFamily="49" charset="0"/>
                <a:cs typeface="Courier New" panose="02070309020205020404" pitchFamily="49" charset="0"/>
              </a:rPr>
              <a:t> main(</a:t>
            </a:r>
            <a:r>
              <a:rPr lang="en-CA" sz="1600" b="1" dirty="0">
                <a:latin typeface="Courier New" panose="02070309020205020404" pitchFamily="49" charset="0"/>
                <a:cs typeface="Courier New" panose="02070309020205020404" pitchFamily="49" charset="0"/>
              </a:rPr>
              <a:t>void</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printf</a:t>
            </a:r>
            <a:r>
              <a:rPr lang="en-CA" sz="1600" dirty="0">
                <a:latin typeface="Courier New" panose="02070309020205020404" pitchFamily="49" charset="0"/>
                <a:cs typeface="Courier New" panose="02070309020205020404" pitchFamily="49" charset="0"/>
              </a:rPr>
              <a:t>("%f\n", </a:t>
            </a:r>
            <a:r>
              <a:rPr lang="en-CA" sz="1600" dirty="0" err="1">
                <a:latin typeface="Courier New" panose="02070309020205020404" pitchFamily="49" charset="0"/>
                <a:cs typeface="Courier New" panose="02070309020205020404" pitchFamily="49" charset="0"/>
              </a:rPr>
              <a:t>babylon</a:t>
            </a:r>
            <a:r>
              <a:rPr lang="en-CA" sz="1600" dirty="0">
                <a:latin typeface="Courier New" panose="02070309020205020404" pitchFamily="49" charset="0"/>
                <a:cs typeface="Courier New" panose="02070309020205020404" pitchFamily="49" charset="0"/>
              </a:rPr>
              <a:t>(9458151235.0));</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return</a:t>
            </a:r>
            <a:r>
              <a:rPr lang="en-CA" sz="1600" dirty="0">
                <a:latin typeface="Courier New" panose="02070309020205020404" pitchFamily="49" charset="0"/>
                <a:cs typeface="Courier New" panose="02070309020205020404" pitchFamily="49" charset="0"/>
              </a:rPr>
              <a:t> 0;</a:t>
            </a:r>
          </a:p>
          <a:p>
            <a:r>
              <a:rPr lang="en-CA" sz="1600" dirty="0">
                <a:latin typeface="Courier New" panose="02070309020205020404" pitchFamily="49" charset="0"/>
                <a:cs typeface="Courier New" panose="02070309020205020404" pitchFamily="49" charset="0"/>
              </a:rPr>
              <a:t>}</a:t>
            </a:r>
          </a:p>
        </p:txBody>
      </p:sp>
      <p:sp>
        <p:nvSpPr>
          <p:cNvPr id="10" name="Callout: Line 9">
            <a:extLst>
              <a:ext uri="{FF2B5EF4-FFF2-40B4-BE49-F238E27FC236}">
                <a16:creationId xmlns:a16="http://schemas.microsoft.com/office/drawing/2014/main" id="{A83E04E5-D5DC-4885-B2F8-C6AC2DD63420}"/>
              </a:ext>
            </a:extLst>
          </p:cNvPr>
          <p:cNvSpPr/>
          <p:nvPr/>
        </p:nvSpPr>
        <p:spPr>
          <a:xfrm>
            <a:off x="8448674" y="581024"/>
            <a:ext cx="3476625" cy="4367213"/>
          </a:xfrm>
          <a:prstGeom prst="borderCallout1">
            <a:avLst>
              <a:gd name="adj1" fmla="val 46642"/>
              <a:gd name="adj2" fmla="val -2716"/>
              <a:gd name="adj3" fmla="val 47102"/>
              <a:gd name="adj4" fmla="val -1216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i="1" dirty="0">
                <a:solidFill>
                  <a:schemeClr val="tx1"/>
                </a:solidFill>
              </a:rPr>
              <a:t>Let us dance…?</a:t>
            </a:r>
          </a:p>
        </p:txBody>
      </p:sp>
    </p:spTree>
    <p:extLst>
      <p:ext uri="{BB962C8B-B14F-4D97-AF65-F5344CB8AC3E}">
        <p14:creationId xmlns:p14="http://schemas.microsoft.com/office/powerpoint/2010/main" val="109324220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18F320-76FD-4355-A210-CA085D71669D}"/>
              </a:ext>
            </a:extLst>
          </p:cNvPr>
          <p:cNvSpPr/>
          <p:nvPr/>
        </p:nvSpPr>
        <p:spPr>
          <a:xfrm>
            <a:off x="704851" y="1852612"/>
            <a:ext cx="3081338" cy="6858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F0CD4D90-2685-49F1-A6CF-6E0A5D3B534B}"/>
              </a:ext>
            </a:extLst>
          </p:cNvPr>
          <p:cNvSpPr txBox="1"/>
          <p:nvPr/>
        </p:nvSpPr>
        <p:spPr>
          <a:xfrm>
            <a:off x="266701" y="186267"/>
            <a:ext cx="9226550" cy="5940088"/>
          </a:xfrm>
          <a:prstGeom prst="rect">
            <a:avLst/>
          </a:prstGeom>
          <a:noFill/>
        </p:spPr>
        <p:txBody>
          <a:bodyPr wrap="square" rtlCol="0">
            <a:spAutoFit/>
          </a:bodyPr>
          <a:lstStyle/>
          <a:p>
            <a:r>
              <a:rPr lang="en-CA" sz="1600" dirty="0">
                <a:latin typeface="Courier New" panose="02070309020205020404" pitchFamily="49" charset="0"/>
                <a:cs typeface="Courier New" panose="02070309020205020404" pitchFamily="49" charset="0"/>
              </a:rPr>
              <a:t>#include &lt;</a:t>
            </a:r>
            <a:r>
              <a:rPr lang="en-CA" sz="1600" dirty="0" err="1">
                <a:latin typeface="Courier New" panose="02070309020205020404" pitchFamily="49" charset="0"/>
                <a:cs typeface="Courier New" panose="02070309020205020404" pitchFamily="49" charset="0"/>
              </a:rPr>
              <a:t>stdio.h</a:t>
            </a:r>
            <a:r>
              <a:rPr lang="en-CA" sz="1600" dirty="0">
                <a:latin typeface="Courier New" panose="02070309020205020404" pitchFamily="49" charset="0"/>
                <a:cs typeface="Courier New" panose="02070309020205020404" pitchFamily="49" charset="0"/>
              </a:rPr>
              <a:t>&gt;</a:t>
            </a:r>
          </a:p>
          <a:p>
            <a:r>
              <a:rPr lang="en-CA" sz="1600" dirty="0">
                <a:latin typeface="Courier New" panose="02070309020205020404" pitchFamily="49" charset="0"/>
                <a:cs typeface="Courier New" panose="02070309020205020404" pitchFamily="49" charset="0"/>
              </a:rPr>
              <a:t>#include &lt;</a:t>
            </a:r>
            <a:r>
              <a:rPr lang="en-CA" sz="1600" dirty="0" err="1">
                <a:latin typeface="Courier New" panose="02070309020205020404" pitchFamily="49" charset="0"/>
                <a:cs typeface="Courier New" panose="02070309020205020404" pitchFamily="49" charset="0"/>
              </a:rPr>
              <a:t>math.h</a:t>
            </a:r>
            <a:r>
              <a:rPr lang="en-CA" sz="1600" dirty="0">
                <a:latin typeface="Courier New" panose="02070309020205020404" pitchFamily="49" charset="0"/>
                <a:cs typeface="Courier New" panose="02070309020205020404" pitchFamily="49" charset="0"/>
              </a:rPr>
              <a:t>&gt;</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#define precision 0.000001</a:t>
            </a:r>
          </a:p>
          <a:p>
            <a:r>
              <a:rPr lang="en-CA" sz="1600" dirty="0">
                <a:latin typeface="Courier New" panose="02070309020205020404" pitchFamily="49" charset="0"/>
                <a:cs typeface="Courier New" panose="02070309020205020404" pitchFamily="49" charset="0"/>
              </a:rPr>
              <a:t> </a:t>
            </a:r>
          </a:p>
          <a:p>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babylon</a:t>
            </a:r>
            <a:r>
              <a:rPr lang="en-CA" sz="1600" dirty="0">
                <a:latin typeface="Courier New" panose="02070309020205020404" pitchFamily="49" charset="0"/>
                <a:cs typeface="Courier New" panose="02070309020205020404" pitchFamily="49" charset="0"/>
              </a:rPr>
              <a:t>(</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N)</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guess = N / 2.0;</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a:t>
            </a:r>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 guess;</a:t>
            </a:r>
          </a:p>
          <a:p>
            <a:r>
              <a:rPr lang="en-CA" sz="1600" dirty="0">
                <a:latin typeface="Courier New" panose="02070309020205020404" pitchFamily="49" charset="0"/>
                <a:cs typeface="Courier New" panose="02070309020205020404" pitchFamily="49" charset="0"/>
              </a:rPr>
              <a:t>        guess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 (N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2.0;</a:t>
            </a:r>
          </a:p>
          <a:p>
            <a:r>
              <a:rPr lang="en-CA" sz="1600" dirty="0">
                <a:latin typeface="Courier New" panose="02070309020205020404" pitchFamily="49" charset="0"/>
                <a:cs typeface="Courier New" panose="02070309020205020404" pitchFamily="49" charset="0"/>
              </a:rPr>
              <a:t>    } </a:t>
            </a:r>
            <a:r>
              <a:rPr lang="en-CA" sz="1600" b="1" dirty="0">
                <a:latin typeface="Courier New" panose="02070309020205020404" pitchFamily="49" charset="0"/>
                <a:cs typeface="Courier New" panose="02070309020205020404" pitchFamily="49" charset="0"/>
              </a:rPr>
              <a:t>while</a:t>
            </a:r>
            <a:r>
              <a:rPr lang="en-CA" sz="1600" dirty="0">
                <a:latin typeface="Courier New" panose="02070309020205020404" pitchFamily="49" charset="0"/>
                <a:cs typeface="Courier New" panose="02070309020205020404" pitchFamily="49" charset="0"/>
              </a:rPr>
              <a:t> (fabs(guess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&gt; precision);</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return</a:t>
            </a:r>
            <a:r>
              <a:rPr lang="en-CA" sz="1600" dirty="0">
                <a:latin typeface="Courier New" panose="02070309020205020404" pitchFamily="49" charset="0"/>
                <a:cs typeface="Courier New" panose="02070309020205020404" pitchFamily="49" charset="0"/>
              </a:rPr>
              <a:t> guess;</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p>
          <a:p>
            <a:r>
              <a:rPr lang="en-CA" sz="1600" b="1" dirty="0">
                <a:latin typeface="Courier New" panose="02070309020205020404" pitchFamily="49" charset="0"/>
                <a:cs typeface="Courier New" panose="02070309020205020404" pitchFamily="49" charset="0"/>
              </a:rPr>
              <a:t>int</a:t>
            </a:r>
            <a:r>
              <a:rPr lang="en-CA" sz="1600" dirty="0">
                <a:latin typeface="Courier New" panose="02070309020205020404" pitchFamily="49" charset="0"/>
                <a:cs typeface="Courier New" panose="02070309020205020404" pitchFamily="49" charset="0"/>
              </a:rPr>
              <a:t> main(</a:t>
            </a:r>
            <a:r>
              <a:rPr lang="en-CA" sz="1600" b="1" dirty="0">
                <a:latin typeface="Courier New" panose="02070309020205020404" pitchFamily="49" charset="0"/>
                <a:cs typeface="Courier New" panose="02070309020205020404" pitchFamily="49" charset="0"/>
              </a:rPr>
              <a:t>void</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printf</a:t>
            </a:r>
            <a:r>
              <a:rPr lang="en-CA" sz="1600" dirty="0">
                <a:latin typeface="Courier New" panose="02070309020205020404" pitchFamily="49" charset="0"/>
                <a:cs typeface="Courier New" panose="02070309020205020404" pitchFamily="49" charset="0"/>
              </a:rPr>
              <a:t>("%f\n", </a:t>
            </a:r>
            <a:r>
              <a:rPr lang="en-CA" sz="1600" dirty="0" err="1">
                <a:latin typeface="Courier New" panose="02070309020205020404" pitchFamily="49" charset="0"/>
                <a:cs typeface="Courier New" panose="02070309020205020404" pitchFamily="49" charset="0"/>
              </a:rPr>
              <a:t>babylon</a:t>
            </a:r>
            <a:r>
              <a:rPr lang="en-CA" sz="1600" dirty="0">
                <a:latin typeface="Courier New" panose="02070309020205020404" pitchFamily="49" charset="0"/>
                <a:cs typeface="Courier New" panose="02070309020205020404" pitchFamily="49" charset="0"/>
              </a:rPr>
              <a:t>(9458151235.0));</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return</a:t>
            </a:r>
            <a:r>
              <a:rPr lang="en-CA" sz="1600" dirty="0">
                <a:latin typeface="Courier New" panose="02070309020205020404" pitchFamily="49" charset="0"/>
                <a:cs typeface="Courier New" panose="02070309020205020404" pitchFamily="49" charset="0"/>
              </a:rPr>
              <a:t> 0;</a:t>
            </a:r>
          </a:p>
          <a:p>
            <a:r>
              <a:rPr lang="en-CA" sz="1600" dirty="0">
                <a:latin typeface="Courier New" panose="02070309020205020404" pitchFamily="49" charset="0"/>
                <a:cs typeface="Courier New" panose="02070309020205020404" pitchFamily="49" charset="0"/>
              </a:rPr>
              <a:t>}</a:t>
            </a:r>
          </a:p>
        </p:txBody>
      </p:sp>
      <p:sp>
        <p:nvSpPr>
          <p:cNvPr id="10" name="Callout: Line 9">
            <a:extLst>
              <a:ext uri="{FF2B5EF4-FFF2-40B4-BE49-F238E27FC236}">
                <a16:creationId xmlns:a16="http://schemas.microsoft.com/office/drawing/2014/main" id="{A83E04E5-D5DC-4885-B2F8-C6AC2DD63420}"/>
              </a:ext>
            </a:extLst>
          </p:cNvPr>
          <p:cNvSpPr/>
          <p:nvPr/>
        </p:nvSpPr>
        <p:spPr>
          <a:xfrm>
            <a:off x="8448674" y="1690689"/>
            <a:ext cx="3476625" cy="2147884"/>
          </a:xfrm>
          <a:prstGeom prst="borderCallout1">
            <a:avLst>
              <a:gd name="adj1" fmla="val 46642"/>
              <a:gd name="adj2" fmla="val -2716"/>
              <a:gd name="adj3" fmla="val 20116"/>
              <a:gd name="adj4" fmla="val -13038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Like earlier, we have two variables.</a:t>
            </a:r>
          </a:p>
          <a:p>
            <a:pPr marL="285750" indent="-285750" algn="ctr">
              <a:buFont typeface="Arial" panose="020B0604020202020204" pitchFamily="34" charset="0"/>
              <a:buChar char="•"/>
            </a:pPr>
            <a:r>
              <a:rPr lang="en-CA" dirty="0">
                <a:solidFill>
                  <a:schemeClr val="tx1"/>
                </a:solidFill>
                <a:latin typeface="Courier New" panose="02070309020205020404" pitchFamily="49" charset="0"/>
                <a:cs typeface="Courier New" panose="02070309020205020404" pitchFamily="49" charset="0"/>
              </a:rPr>
              <a:t>guess</a:t>
            </a:r>
            <a:r>
              <a:rPr lang="en-CA" dirty="0">
                <a:solidFill>
                  <a:schemeClr val="tx1"/>
                </a:solidFill>
              </a:rPr>
              <a:t> is our latest guess.  As of this point in the code, it is simply half the original number.</a:t>
            </a:r>
          </a:p>
          <a:p>
            <a:pPr marL="285750" indent="-285750" algn="ctr">
              <a:buFont typeface="Arial" panose="020B0604020202020204" pitchFamily="34" charset="0"/>
              <a:buChar char="•"/>
            </a:pPr>
            <a:r>
              <a:rPr lang="en-CA" dirty="0" err="1">
                <a:solidFill>
                  <a:schemeClr val="tx1"/>
                </a:solidFill>
                <a:latin typeface="Courier New" panose="02070309020205020404" pitchFamily="49" charset="0"/>
                <a:cs typeface="Courier New" panose="02070309020205020404" pitchFamily="49" charset="0"/>
              </a:rPr>
              <a:t>previous_guess</a:t>
            </a:r>
            <a:r>
              <a:rPr lang="en-CA" dirty="0">
                <a:solidFill>
                  <a:schemeClr val="tx1"/>
                </a:solidFill>
              </a:rPr>
              <a:t> is the previous guess, but it doesn’t exist yet, so it’s uninitialized.</a:t>
            </a:r>
          </a:p>
        </p:txBody>
      </p:sp>
    </p:spTree>
    <p:extLst>
      <p:ext uri="{BB962C8B-B14F-4D97-AF65-F5344CB8AC3E}">
        <p14:creationId xmlns:p14="http://schemas.microsoft.com/office/powerpoint/2010/main" val="92685524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18F320-76FD-4355-A210-CA085D71669D}"/>
              </a:ext>
            </a:extLst>
          </p:cNvPr>
          <p:cNvSpPr/>
          <p:nvPr/>
        </p:nvSpPr>
        <p:spPr>
          <a:xfrm>
            <a:off x="757238" y="2647950"/>
            <a:ext cx="7200899" cy="1095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F0CD4D90-2685-49F1-A6CF-6E0A5D3B534B}"/>
              </a:ext>
            </a:extLst>
          </p:cNvPr>
          <p:cNvSpPr txBox="1"/>
          <p:nvPr/>
        </p:nvSpPr>
        <p:spPr>
          <a:xfrm>
            <a:off x="266701" y="186267"/>
            <a:ext cx="9226550" cy="5940088"/>
          </a:xfrm>
          <a:prstGeom prst="rect">
            <a:avLst/>
          </a:prstGeom>
          <a:noFill/>
        </p:spPr>
        <p:txBody>
          <a:bodyPr wrap="square" rtlCol="0">
            <a:spAutoFit/>
          </a:bodyPr>
          <a:lstStyle/>
          <a:p>
            <a:r>
              <a:rPr lang="en-CA" sz="1600" dirty="0">
                <a:latin typeface="Courier New" panose="02070309020205020404" pitchFamily="49" charset="0"/>
                <a:cs typeface="Courier New" panose="02070309020205020404" pitchFamily="49" charset="0"/>
              </a:rPr>
              <a:t>#include &lt;</a:t>
            </a:r>
            <a:r>
              <a:rPr lang="en-CA" sz="1600" dirty="0" err="1">
                <a:latin typeface="Courier New" panose="02070309020205020404" pitchFamily="49" charset="0"/>
                <a:cs typeface="Courier New" panose="02070309020205020404" pitchFamily="49" charset="0"/>
              </a:rPr>
              <a:t>stdio.h</a:t>
            </a:r>
            <a:r>
              <a:rPr lang="en-CA" sz="1600" dirty="0">
                <a:latin typeface="Courier New" panose="02070309020205020404" pitchFamily="49" charset="0"/>
                <a:cs typeface="Courier New" panose="02070309020205020404" pitchFamily="49" charset="0"/>
              </a:rPr>
              <a:t>&gt;</a:t>
            </a:r>
          </a:p>
          <a:p>
            <a:r>
              <a:rPr lang="en-CA" sz="1600" dirty="0">
                <a:latin typeface="Courier New" panose="02070309020205020404" pitchFamily="49" charset="0"/>
                <a:cs typeface="Courier New" panose="02070309020205020404" pitchFamily="49" charset="0"/>
              </a:rPr>
              <a:t>#include &lt;</a:t>
            </a:r>
            <a:r>
              <a:rPr lang="en-CA" sz="1600" dirty="0" err="1">
                <a:latin typeface="Courier New" panose="02070309020205020404" pitchFamily="49" charset="0"/>
                <a:cs typeface="Courier New" panose="02070309020205020404" pitchFamily="49" charset="0"/>
              </a:rPr>
              <a:t>math.h</a:t>
            </a:r>
            <a:r>
              <a:rPr lang="en-CA" sz="1600" dirty="0">
                <a:latin typeface="Courier New" panose="02070309020205020404" pitchFamily="49" charset="0"/>
                <a:cs typeface="Courier New" panose="02070309020205020404" pitchFamily="49" charset="0"/>
              </a:rPr>
              <a:t>&gt;</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#define precision 0.000001</a:t>
            </a:r>
          </a:p>
          <a:p>
            <a:r>
              <a:rPr lang="en-CA" sz="1600" dirty="0">
                <a:latin typeface="Courier New" panose="02070309020205020404" pitchFamily="49" charset="0"/>
                <a:cs typeface="Courier New" panose="02070309020205020404" pitchFamily="49" charset="0"/>
              </a:rPr>
              <a:t> </a:t>
            </a:r>
          </a:p>
          <a:p>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babylon</a:t>
            </a:r>
            <a:r>
              <a:rPr lang="en-CA" sz="1600" dirty="0">
                <a:latin typeface="Courier New" panose="02070309020205020404" pitchFamily="49" charset="0"/>
                <a:cs typeface="Courier New" panose="02070309020205020404" pitchFamily="49" charset="0"/>
              </a:rPr>
              <a:t>(</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N)</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guess = N / 2.0;</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a:t>
            </a:r>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 guess;</a:t>
            </a:r>
          </a:p>
          <a:p>
            <a:r>
              <a:rPr lang="en-CA" sz="1600" dirty="0">
                <a:latin typeface="Courier New" panose="02070309020205020404" pitchFamily="49" charset="0"/>
                <a:cs typeface="Courier New" panose="02070309020205020404" pitchFamily="49" charset="0"/>
              </a:rPr>
              <a:t>        guess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 (N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2.0;</a:t>
            </a:r>
          </a:p>
          <a:p>
            <a:r>
              <a:rPr lang="en-CA" sz="1600" dirty="0">
                <a:latin typeface="Courier New" panose="02070309020205020404" pitchFamily="49" charset="0"/>
                <a:cs typeface="Courier New" panose="02070309020205020404" pitchFamily="49" charset="0"/>
              </a:rPr>
              <a:t>    } </a:t>
            </a:r>
            <a:r>
              <a:rPr lang="en-CA" sz="1600" b="1" dirty="0">
                <a:latin typeface="Courier New" panose="02070309020205020404" pitchFamily="49" charset="0"/>
                <a:cs typeface="Courier New" panose="02070309020205020404" pitchFamily="49" charset="0"/>
              </a:rPr>
              <a:t>while</a:t>
            </a:r>
            <a:r>
              <a:rPr lang="en-CA" sz="1600" dirty="0">
                <a:latin typeface="Courier New" panose="02070309020205020404" pitchFamily="49" charset="0"/>
                <a:cs typeface="Courier New" panose="02070309020205020404" pitchFamily="49" charset="0"/>
              </a:rPr>
              <a:t> (fabs(guess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&gt; precision);</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return</a:t>
            </a:r>
            <a:r>
              <a:rPr lang="en-CA" sz="1600" dirty="0">
                <a:latin typeface="Courier New" panose="02070309020205020404" pitchFamily="49" charset="0"/>
                <a:cs typeface="Courier New" panose="02070309020205020404" pitchFamily="49" charset="0"/>
              </a:rPr>
              <a:t> guess;</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p>
          <a:p>
            <a:r>
              <a:rPr lang="en-CA" sz="1600" b="1" dirty="0">
                <a:latin typeface="Courier New" panose="02070309020205020404" pitchFamily="49" charset="0"/>
                <a:cs typeface="Courier New" panose="02070309020205020404" pitchFamily="49" charset="0"/>
              </a:rPr>
              <a:t>int</a:t>
            </a:r>
            <a:r>
              <a:rPr lang="en-CA" sz="1600" dirty="0">
                <a:latin typeface="Courier New" panose="02070309020205020404" pitchFamily="49" charset="0"/>
                <a:cs typeface="Courier New" panose="02070309020205020404" pitchFamily="49" charset="0"/>
              </a:rPr>
              <a:t> main(</a:t>
            </a:r>
            <a:r>
              <a:rPr lang="en-CA" sz="1600" b="1" dirty="0">
                <a:latin typeface="Courier New" panose="02070309020205020404" pitchFamily="49" charset="0"/>
                <a:cs typeface="Courier New" panose="02070309020205020404" pitchFamily="49" charset="0"/>
              </a:rPr>
              <a:t>void</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printf</a:t>
            </a:r>
            <a:r>
              <a:rPr lang="en-CA" sz="1600" dirty="0">
                <a:latin typeface="Courier New" panose="02070309020205020404" pitchFamily="49" charset="0"/>
                <a:cs typeface="Courier New" panose="02070309020205020404" pitchFamily="49" charset="0"/>
              </a:rPr>
              <a:t>("%f\n", </a:t>
            </a:r>
            <a:r>
              <a:rPr lang="en-CA" sz="1600" dirty="0" err="1">
                <a:latin typeface="Courier New" panose="02070309020205020404" pitchFamily="49" charset="0"/>
                <a:cs typeface="Courier New" panose="02070309020205020404" pitchFamily="49" charset="0"/>
              </a:rPr>
              <a:t>babylon</a:t>
            </a:r>
            <a:r>
              <a:rPr lang="en-CA" sz="1600" dirty="0">
                <a:latin typeface="Courier New" panose="02070309020205020404" pitchFamily="49" charset="0"/>
                <a:cs typeface="Courier New" panose="02070309020205020404" pitchFamily="49" charset="0"/>
              </a:rPr>
              <a:t>(9458151235.0));</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return</a:t>
            </a:r>
            <a:r>
              <a:rPr lang="en-CA" sz="1600" dirty="0">
                <a:latin typeface="Courier New" panose="02070309020205020404" pitchFamily="49" charset="0"/>
                <a:cs typeface="Courier New" panose="02070309020205020404" pitchFamily="49" charset="0"/>
              </a:rPr>
              <a:t> 0;</a:t>
            </a:r>
          </a:p>
          <a:p>
            <a:r>
              <a:rPr lang="en-CA" sz="1600" dirty="0">
                <a:latin typeface="Courier New" panose="02070309020205020404" pitchFamily="49" charset="0"/>
                <a:cs typeface="Courier New" panose="02070309020205020404" pitchFamily="49" charset="0"/>
              </a:rPr>
              <a:t>}</a:t>
            </a:r>
          </a:p>
        </p:txBody>
      </p:sp>
      <p:sp>
        <p:nvSpPr>
          <p:cNvPr id="10" name="Callout: Line 9">
            <a:extLst>
              <a:ext uri="{FF2B5EF4-FFF2-40B4-BE49-F238E27FC236}">
                <a16:creationId xmlns:a16="http://schemas.microsoft.com/office/drawing/2014/main" id="{A83E04E5-D5DC-4885-B2F8-C6AC2DD63420}"/>
              </a:ext>
            </a:extLst>
          </p:cNvPr>
          <p:cNvSpPr/>
          <p:nvPr/>
        </p:nvSpPr>
        <p:spPr>
          <a:xfrm>
            <a:off x="8448674" y="1943099"/>
            <a:ext cx="3562351" cy="1604964"/>
          </a:xfrm>
          <a:prstGeom prst="borderCallout1">
            <a:avLst>
              <a:gd name="adj1" fmla="val 46642"/>
              <a:gd name="adj2" fmla="val -2716"/>
              <a:gd name="adj3" fmla="val 47832"/>
              <a:gd name="adj4" fmla="val -11209"/>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I was going to make a </a:t>
            </a:r>
            <a:r>
              <a:rPr lang="en-CA" b="1" dirty="0">
                <a:solidFill>
                  <a:schemeClr val="tx1"/>
                </a:solidFill>
              </a:rPr>
              <a:t>while</a:t>
            </a:r>
            <a:r>
              <a:rPr lang="en-CA" dirty="0">
                <a:solidFill>
                  <a:schemeClr val="tx1"/>
                </a:solidFill>
              </a:rPr>
              <a:t> loop, but the comparison check between </a:t>
            </a:r>
            <a:r>
              <a:rPr lang="en-CA" dirty="0">
                <a:solidFill>
                  <a:schemeClr val="tx1"/>
                </a:solidFill>
                <a:latin typeface="Courier New" panose="02070309020205020404" pitchFamily="49" charset="0"/>
                <a:cs typeface="Courier New" panose="02070309020205020404" pitchFamily="49" charset="0"/>
              </a:rPr>
              <a:t>guess</a:t>
            </a:r>
            <a:r>
              <a:rPr lang="en-CA" dirty="0">
                <a:solidFill>
                  <a:schemeClr val="tx1"/>
                </a:solidFill>
              </a:rPr>
              <a:t> and </a:t>
            </a:r>
            <a:r>
              <a:rPr lang="en-CA" dirty="0" err="1">
                <a:solidFill>
                  <a:schemeClr val="tx1"/>
                </a:solidFill>
                <a:latin typeface="Courier New" panose="02070309020205020404" pitchFamily="49" charset="0"/>
                <a:cs typeface="Courier New" panose="02070309020205020404" pitchFamily="49" charset="0"/>
              </a:rPr>
              <a:t>previous_guess</a:t>
            </a:r>
            <a:r>
              <a:rPr lang="en-CA" dirty="0">
                <a:solidFill>
                  <a:schemeClr val="tx1"/>
                </a:solidFill>
                <a:latin typeface="Courier New" panose="02070309020205020404" pitchFamily="49" charset="0"/>
                <a:cs typeface="Courier New" panose="02070309020205020404" pitchFamily="49" charset="0"/>
              </a:rPr>
              <a:t> </a:t>
            </a:r>
            <a:r>
              <a:rPr lang="en-CA" dirty="0">
                <a:solidFill>
                  <a:schemeClr val="tx1"/>
                </a:solidFill>
              </a:rPr>
              <a:t>is only possible after the latter is set.</a:t>
            </a:r>
          </a:p>
        </p:txBody>
      </p:sp>
    </p:spTree>
    <p:extLst>
      <p:ext uri="{BB962C8B-B14F-4D97-AF65-F5344CB8AC3E}">
        <p14:creationId xmlns:p14="http://schemas.microsoft.com/office/powerpoint/2010/main" val="386396211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18F320-76FD-4355-A210-CA085D71669D}"/>
              </a:ext>
            </a:extLst>
          </p:cNvPr>
          <p:cNvSpPr/>
          <p:nvPr/>
        </p:nvSpPr>
        <p:spPr>
          <a:xfrm>
            <a:off x="1262063" y="2909889"/>
            <a:ext cx="2895600" cy="266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F0CD4D90-2685-49F1-A6CF-6E0A5D3B534B}"/>
              </a:ext>
            </a:extLst>
          </p:cNvPr>
          <p:cNvSpPr txBox="1"/>
          <p:nvPr/>
        </p:nvSpPr>
        <p:spPr>
          <a:xfrm>
            <a:off x="266701" y="186267"/>
            <a:ext cx="9226550" cy="5940088"/>
          </a:xfrm>
          <a:prstGeom prst="rect">
            <a:avLst/>
          </a:prstGeom>
          <a:noFill/>
        </p:spPr>
        <p:txBody>
          <a:bodyPr wrap="square" rtlCol="0">
            <a:spAutoFit/>
          </a:bodyPr>
          <a:lstStyle/>
          <a:p>
            <a:r>
              <a:rPr lang="en-CA" sz="1600" dirty="0">
                <a:latin typeface="Courier New" panose="02070309020205020404" pitchFamily="49" charset="0"/>
                <a:cs typeface="Courier New" panose="02070309020205020404" pitchFamily="49" charset="0"/>
              </a:rPr>
              <a:t>#include &lt;</a:t>
            </a:r>
            <a:r>
              <a:rPr lang="en-CA" sz="1600" dirty="0" err="1">
                <a:latin typeface="Courier New" panose="02070309020205020404" pitchFamily="49" charset="0"/>
                <a:cs typeface="Courier New" panose="02070309020205020404" pitchFamily="49" charset="0"/>
              </a:rPr>
              <a:t>stdio.h</a:t>
            </a:r>
            <a:r>
              <a:rPr lang="en-CA" sz="1600" dirty="0">
                <a:latin typeface="Courier New" panose="02070309020205020404" pitchFamily="49" charset="0"/>
                <a:cs typeface="Courier New" panose="02070309020205020404" pitchFamily="49" charset="0"/>
              </a:rPr>
              <a:t>&gt;</a:t>
            </a:r>
          </a:p>
          <a:p>
            <a:r>
              <a:rPr lang="en-CA" sz="1600" dirty="0">
                <a:latin typeface="Courier New" panose="02070309020205020404" pitchFamily="49" charset="0"/>
                <a:cs typeface="Courier New" panose="02070309020205020404" pitchFamily="49" charset="0"/>
              </a:rPr>
              <a:t>#include &lt;</a:t>
            </a:r>
            <a:r>
              <a:rPr lang="en-CA" sz="1600" dirty="0" err="1">
                <a:latin typeface="Courier New" panose="02070309020205020404" pitchFamily="49" charset="0"/>
                <a:cs typeface="Courier New" panose="02070309020205020404" pitchFamily="49" charset="0"/>
              </a:rPr>
              <a:t>math.h</a:t>
            </a:r>
            <a:r>
              <a:rPr lang="en-CA" sz="1600" dirty="0">
                <a:latin typeface="Courier New" panose="02070309020205020404" pitchFamily="49" charset="0"/>
                <a:cs typeface="Courier New" panose="02070309020205020404" pitchFamily="49" charset="0"/>
              </a:rPr>
              <a:t>&gt;</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#define precision 0.000001</a:t>
            </a:r>
          </a:p>
          <a:p>
            <a:r>
              <a:rPr lang="en-CA" sz="1600" dirty="0">
                <a:latin typeface="Courier New" panose="02070309020205020404" pitchFamily="49" charset="0"/>
                <a:cs typeface="Courier New" panose="02070309020205020404" pitchFamily="49" charset="0"/>
              </a:rPr>
              <a:t> </a:t>
            </a:r>
          </a:p>
          <a:p>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babylon</a:t>
            </a:r>
            <a:r>
              <a:rPr lang="en-CA" sz="1600" dirty="0">
                <a:latin typeface="Courier New" panose="02070309020205020404" pitchFamily="49" charset="0"/>
                <a:cs typeface="Courier New" panose="02070309020205020404" pitchFamily="49" charset="0"/>
              </a:rPr>
              <a:t>(</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N)</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guess = N / 2.0;</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a:t>
            </a:r>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 guess;</a:t>
            </a:r>
          </a:p>
          <a:p>
            <a:r>
              <a:rPr lang="en-CA" sz="1600" dirty="0">
                <a:latin typeface="Courier New" panose="02070309020205020404" pitchFamily="49" charset="0"/>
                <a:cs typeface="Courier New" panose="02070309020205020404" pitchFamily="49" charset="0"/>
              </a:rPr>
              <a:t>        guess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 (N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2.0;</a:t>
            </a:r>
          </a:p>
          <a:p>
            <a:r>
              <a:rPr lang="en-CA" sz="1600" dirty="0">
                <a:latin typeface="Courier New" panose="02070309020205020404" pitchFamily="49" charset="0"/>
                <a:cs typeface="Courier New" panose="02070309020205020404" pitchFamily="49" charset="0"/>
              </a:rPr>
              <a:t>    } </a:t>
            </a:r>
            <a:r>
              <a:rPr lang="en-CA" sz="1600" b="1" dirty="0">
                <a:latin typeface="Courier New" panose="02070309020205020404" pitchFamily="49" charset="0"/>
                <a:cs typeface="Courier New" panose="02070309020205020404" pitchFamily="49" charset="0"/>
              </a:rPr>
              <a:t>while</a:t>
            </a:r>
            <a:r>
              <a:rPr lang="en-CA" sz="1600" dirty="0">
                <a:latin typeface="Courier New" panose="02070309020205020404" pitchFamily="49" charset="0"/>
                <a:cs typeface="Courier New" panose="02070309020205020404" pitchFamily="49" charset="0"/>
              </a:rPr>
              <a:t> (fabs(guess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&gt; precision);</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return</a:t>
            </a:r>
            <a:r>
              <a:rPr lang="en-CA" sz="1600" dirty="0">
                <a:latin typeface="Courier New" panose="02070309020205020404" pitchFamily="49" charset="0"/>
                <a:cs typeface="Courier New" panose="02070309020205020404" pitchFamily="49" charset="0"/>
              </a:rPr>
              <a:t> guess;</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p>
          <a:p>
            <a:r>
              <a:rPr lang="en-CA" sz="1600" b="1" dirty="0">
                <a:latin typeface="Courier New" panose="02070309020205020404" pitchFamily="49" charset="0"/>
                <a:cs typeface="Courier New" panose="02070309020205020404" pitchFamily="49" charset="0"/>
              </a:rPr>
              <a:t>int</a:t>
            </a:r>
            <a:r>
              <a:rPr lang="en-CA" sz="1600" dirty="0">
                <a:latin typeface="Courier New" panose="02070309020205020404" pitchFamily="49" charset="0"/>
                <a:cs typeface="Courier New" panose="02070309020205020404" pitchFamily="49" charset="0"/>
              </a:rPr>
              <a:t> main(</a:t>
            </a:r>
            <a:r>
              <a:rPr lang="en-CA" sz="1600" b="1" dirty="0">
                <a:latin typeface="Courier New" panose="02070309020205020404" pitchFamily="49" charset="0"/>
                <a:cs typeface="Courier New" panose="02070309020205020404" pitchFamily="49" charset="0"/>
              </a:rPr>
              <a:t>void</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printf</a:t>
            </a:r>
            <a:r>
              <a:rPr lang="en-CA" sz="1600" dirty="0">
                <a:latin typeface="Courier New" panose="02070309020205020404" pitchFamily="49" charset="0"/>
                <a:cs typeface="Courier New" panose="02070309020205020404" pitchFamily="49" charset="0"/>
              </a:rPr>
              <a:t>("%f\n", </a:t>
            </a:r>
            <a:r>
              <a:rPr lang="en-CA" sz="1600" dirty="0" err="1">
                <a:latin typeface="Courier New" panose="02070309020205020404" pitchFamily="49" charset="0"/>
                <a:cs typeface="Courier New" panose="02070309020205020404" pitchFamily="49" charset="0"/>
              </a:rPr>
              <a:t>babylon</a:t>
            </a:r>
            <a:r>
              <a:rPr lang="en-CA" sz="1600" dirty="0">
                <a:latin typeface="Courier New" panose="02070309020205020404" pitchFamily="49" charset="0"/>
                <a:cs typeface="Courier New" panose="02070309020205020404" pitchFamily="49" charset="0"/>
              </a:rPr>
              <a:t>(9458151235.0));</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return</a:t>
            </a:r>
            <a:r>
              <a:rPr lang="en-CA" sz="1600" dirty="0">
                <a:latin typeface="Courier New" panose="02070309020205020404" pitchFamily="49" charset="0"/>
                <a:cs typeface="Courier New" panose="02070309020205020404" pitchFamily="49" charset="0"/>
              </a:rPr>
              <a:t> 0;</a:t>
            </a:r>
          </a:p>
          <a:p>
            <a:r>
              <a:rPr lang="en-CA" sz="1600" dirty="0">
                <a:latin typeface="Courier New" panose="02070309020205020404" pitchFamily="49" charset="0"/>
                <a:cs typeface="Courier New" panose="02070309020205020404" pitchFamily="49" charset="0"/>
              </a:rPr>
              <a:t>}</a:t>
            </a:r>
          </a:p>
        </p:txBody>
      </p:sp>
      <p:sp>
        <p:nvSpPr>
          <p:cNvPr id="10" name="Callout: Line 9">
            <a:extLst>
              <a:ext uri="{FF2B5EF4-FFF2-40B4-BE49-F238E27FC236}">
                <a16:creationId xmlns:a16="http://schemas.microsoft.com/office/drawing/2014/main" id="{A83E04E5-D5DC-4885-B2F8-C6AC2DD63420}"/>
              </a:ext>
            </a:extLst>
          </p:cNvPr>
          <p:cNvSpPr/>
          <p:nvPr/>
        </p:nvSpPr>
        <p:spPr>
          <a:xfrm>
            <a:off x="8448674" y="2147887"/>
            <a:ext cx="3476625" cy="1233488"/>
          </a:xfrm>
          <a:prstGeom prst="borderCallout1">
            <a:avLst>
              <a:gd name="adj1" fmla="val 46642"/>
              <a:gd name="adj2" fmla="val -2716"/>
              <a:gd name="adj3" fmla="val 69840"/>
              <a:gd name="adj4" fmla="val -121072"/>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First, we set the </a:t>
            </a:r>
            <a:r>
              <a:rPr lang="en-CA" dirty="0" err="1">
                <a:solidFill>
                  <a:schemeClr val="tx1"/>
                </a:solidFill>
              </a:rPr>
              <a:t>previous_guess</a:t>
            </a:r>
            <a:r>
              <a:rPr lang="en-CA" dirty="0">
                <a:solidFill>
                  <a:schemeClr val="tx1"/>
                </a:solidFill>
              </a:rPr>
              <a:t> to be the current guess. It isn’t logical I know, but give me a sec!</a:t>
            </a:r>
          </a:p>
        </p:txBody>
      </p:sp>
    </p:spTree>
    <p:extLst>
      <p:ext uri="{BB962C8B-B14F-4D97-AF65-F5344CB8AC3E}">
        <p14:creationId xmlns:p14="http://schemas.microsoft.com/office/powerpoint/2010/main" val="390369703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18F320-76FD-4355-A210-CA085D71669D}"/>
              </a:ext>
            </a:extLst>
          </p:cNvPr>
          <p:cNvSpPr/>
          <p:nvPr/>
        </p:nvSpPr>
        <p:spPr>
          <a:xfrm>
            <a:off x="1223964" y="3152775"/>
            <a:ext cx="6638924" cy="2762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F0CD4D90-2685-49F1-A6CF-6E0A5D3B534B}"/>
              </a:ext>
            </a:extLst>
          </p:cNvPr>
          <p:cNvSpPr txBox="1"/>
          <p:nvPr/>
        </p:nvSpPr>
        <p:spPr>
          <a:xfrm>
            <a:off x="266701" y="186267"/>
            <a:ext cx="9226550" cy="5940088"/>
          </a:xfrm>
          <a:prstGeom prst="rect">
            <a:avLst/>
          </a:prstGeom>
          <a:noFill/>
        </p:spPr>
        <p:txBody>
          <a:bodyPr wrap="square" rtlCol="0">
            <a:spAutoFit/>
          </a:bodyPr>
          <a:lstStyle/>
          <a:p>
            <a:r>
              <a:rPr lang="en-CA" sz="1600" dirty="0">
                <a:latin typeface="Courier New" panose="02070309020205020404" pitchFamily="49" charset="0"/>
                <a:cs typeface="Courier New" panose="02070309020205020404" pitchFamily="49" charset="0"/>
              </a:rPr>
              <a:t>#include &lt;</a:t>
            </a:r>
            <a:r>
              <a:rPr lang="en-CA" sz="1600" dirty="0" err="1">
                <a:latin typeface="Courier New" panose="02070309020205020404" pitchFamily="49" charset="0"/>
                <a:cs typeface="Courier New" panose="02070309020205020404" pitchFamily="49" charset="0"/>
              </a:rPr>
              <a:t>stdio.h</a:t>
            </a:r>
            <a:r>
              <a:rPr lang="en-CA" sz="1600" dirty="0">
                <a:latin typeface="Courier New" panose="02070309020205020404" pitchFamily="49" charset="0"/>
                <a:cs typeface="Courier New" panose="02070309020205020404" pitchFamily="49" charset="0"/>
              </a:rPr>
              <a:t>&gt;</a:t>
            </a:r>
          </a:p>
          <a:p>
            <a:r>
              <a:rPr lang="en-CA" sz="1600" dirty="0">
                <a:latin typeface="Courier New" panose="02070309020205020404" pitchFamily="49" charset="0"/>
                <a:cs typeface="Courier New" panose="02070309020205020404" pitchFamily="49" charset="0"/>
              </a:rPr>
              <a:t>#include &lt;</a:t>
            </a:r>
            <a:r>
              <a:rPr lang="en-CA" sz="1600" dirty="0" err="1">
                <a:latin typeface="Courier New" panose="02070309020205020404" pitchFamily="49" charset="0"/>
                <a:cs typeface="Courier New" panose="02070309020205020404" pitchFamily="49" charset="0"/>
              </a:rPr>
              <a:t>math.h</a:t>
            </a:r>
            <a:r>
              <a:rPr lang="en-CA" sz="1600" dirty="0">
                <a:latin typeface="Courier New" panose="02070309020205020404" pitchFamily="49" charset="0"/>
                <a:cs typeface="Courier New" panose="02070309020205020404" pitchFamily="49" charset="0"/>
              </a:rPr>
              <a:t>&gt;</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#define precision 0.000001</a:t>
            </a:r>
          </a:p>
          <a:p>
            <a:r>
              <a:rPr lang="en-CA" sz="1600" dirty="0">
                <a:latin typeface="Courier New" panose="02070309020205020404" pitchFamily="49" charset="0"/>
                <a:cs typeface="Courier New" panose="02070309020205020404" pitchFamily="49" charset="0"/>
              </a:rPr>
              <a:t> </a:t>
            </a:r>
          </a:p>
          <a:p>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babylon</a:t>
            </a:r>
            <a:r>
              <a:rPr lang="en-CA" sz="1600" dirty="0">
                <a:latin typeface="Courier New" panose="02070309020205020404" pitchFamily="49" charset="0"/>
                <a:cs typeface="Courier New" panose="02070309020205020404" pitchFamily="49" charset="0"/>
              </a:rPr>
              <a:t>(</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N)</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guess = N / 2.0;</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a:t>
            </a:r>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 guess;</a:t>
            </a:r>
          </a:p>
          <a:p>
            <a:r>
              <a:rPr lang="en-CA" sz="1600" dirty="0">
                <a:latin typeface="Courier New" panose="02070309020205020404" pitchFamily="49" charset="0"/>
                <a:cs typeface="Courier New" panose="02070309020205020404" pitchFamily="49" charset="0"/>
              </a:rPr>
              <a:t>        guess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 (N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2.0;</a:t>
            </a:r>
          </a:p>
          <a:p>
            <a:r>
              <a:rPr lang="en-CA" sz="1600" dirty="0">
                <a:latin typeface="Courier New" panose="02070309020205020404" pitchFamily="49" charset="0"/>
                <a:cs typeface="Courier New" panose="02070309020205020404" pitchFamily="49" charset="0"/>
              </a:rPr>
              <a:t>    } </a:t>
            </a:r>
            <a:r>
              <a:rPr lang="en-CA" sz="1600" b="1" dirty="0">
                <a:latin typeface="Courier New" panose="02070309020205020404" pitchFamily="49" charset="0"/>
                <a:cs typeface="Courier New" panose="02070309020205020404" pitchFamily="49" charset="0"/>
              </a:rPr>
              <a:t>while</a:t>
            </a:r>
            <a:r>
              <a:rPr lang="en-CA" sz="1600" dirty="0">
                <a:latin typeface="Courier New" panose="02070309020205020404" pitchFamily="49" charset="0"/>
                <a:cs typeface="Courier New" panose="02070309020205020404" pitchFamily="49" charset="0"/>
              </a:rPr>
              <a:t> (fabs(guess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&gt; precision);</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return</a:t>
            </a:r>
            <a:r>
              <a:rPr lang="en-CA" sz="1600" dirty="0">
                <a:latin typeface="Courier New" panose="02070309020205020404" pitchFamily="49" charset="0"/>
                <a:cs typeface="Courier New" panose="02070309020205020404" pitchFamily="49" charset="0"/>
              </a:rPr>
              <a:t> guess;</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p>
          <a:p>
            <a:r>
              <a:rPr lang="en-CA" sz="1600" b="1" dirty="0">
                <a:latin typeface="Courier New" panose="02070309020205020404" pitchFamily="49" charset="0"/>
                <a:cs typeface="Courier New" panose="02070309020205020404" pitchFamily="49" charset="0"/>
              </a:rPr>
              <a:t>int</a:t>
            </a:r>
            <a:r>
              <a:rPr lang="en-CA" sz="1600" dirty="0">
                <a:latin typeface="Courier New" panose="02070309020205020404" pitchFamily="49" charset="0"/>
                <a:cs typeface="Courier New" panose="02070309020205020404" pitchFamily="49" charset="0"/>
              </a:rPr>
              <a:t> main(</a:t>
            </a:r>
            <a:r>
              <a:rPr lang="en-CA" sz="1600" b="1" dirty="0">
                <a:latin typeface="Courier New" panose="02070309020205020404" pitchFamily="49" charset="0"/>
                <a:cs typeface="Courier New" panose="02070309020205020404" pitchFamily="49" charset="0"/>
              </a:rPr>
              <a:t>void</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printf</a:t>
            </a:r>
            <a:r>
              <a:rPr lang="en-CA" sz="1600" dirty="0">
                <a:latin typeface="Courier New" panose="02070309020205020404" pitchFamily="49" charset="0"/>
                <a:cs typeface="Courier New" panose="02070309020205020404" pitchFamily="49" charset="0"/>
              </a:rPr>
              <a:t>("%f\n", </a:t>
            </a:r>
            <a:r>
              <a:rPr lang="en-CA" sz="1600" dirty="0" err="1">
                <a:latin typeface="Courier New" panose="02070309020205020404" pitchFamily="49" charset="0"/>
                <a:cs typeface="Courier New" panose="02070309020205020404" pitchFamily="49" charset="0"/>
              </a:rPr>
              <a:t>babylon</a:t>
            </a:r>
            <a:r>
              <a:rPr lang="en-CA" sz="1600" dirty="0">
                <a:latin typeface="Courier New" panose="02070309020205020404" pitchFamily="49" charset="0"/>
                <a:cs typeface="Courier New" panose="02070309020205020404" pitchFamily="49" charset="0"/>
              </a:rPr>
              <a:t>(9458151235.0));</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return</a:t>
            </a:r>
            <a:r>
              <a:rPr lang="en-CA" sz="1600" dirty="0">
                <a:latin typeface="Courier New" panose="02070309020205020404" pitchFamily="49" charset="0"/>
                <a:cs typeface="Courier New" panose="02070309020205020404" pitchFamily="49" charset="0"/>
              </a:rPr>
              <a:t> 0;</a:t>
            </a:r>
          </a:p>
          <a:p>
            <a:r>
              <a:rPr lang="en-CA" sz="1600" dirty="0">
                <a:latin typeface="Courier New" panose="02070309020205020404" pitchFamily="49" charset="0"/>
                <a:cs typeface="Courier New" panose="02070309020205020404" pitchFamily="49" charset="0"/>
              </a:rPr>
              <a:t>}</a:t>
            </a:r>
          </a:p>
        </p:txBody>
      </p:sp>
      <p:sp>
        <p:nvSpPr>
          <p:cNvPr id="10" name="Callout: Line 9">
            <a:extLst>
              <a:ext uri="{FF2B5EF4-FFF2-40B4-BE49-F238E27FC236}">
                <a16:creationId xmlns:a16="http://schemas.microsoft.com/office/drawing/2014/main" id="{A83E04E5-D5DC-4885-B2F8-C6AC2DD63420}"/>
              </a:ext>
            </a:extLst>
          </p:cNvPr>
          <p:cNvSpPr/>
          <p:nvPr/>
        </p:nvSpPr>
        <p:spPr>
          <a:xfrm>
            <a:off x="8448674" y="995361"/>
            <a:ext cx="3476625" cy="3971928"/>
          </a:xfrm>
          <a:prstGeom prst="borderCallout1">
            <a:avLst>
              <a:gd name="adj1" fmla="val 46642"/>
              <a:gd name="adj2" fmla="val -2716"/>
              <a:gd name="adj3" fmla="val 56084"/>
              <a:gd name="adj4" fmla="val -13126"/>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Then we do the calculation. Now, our naïve example where we used </a:t>
            </a:r>
            <a:r>
              <a:rPr lang="en-CA" i="1" dirty="0">
                <a:solidFill>
                  <a:schemeClr val="tx1"/>
                </a:solidFill>
              </a:rPr>
              <a:t>only</a:t>
            </a:r>
            <a:r>
              <a:rPr lang="en-CA" dirty="0">
                <a:solidFill>
                  <a:schemeClr val="tx1"/>
                </a:solidFill>
              </a:rPr>
              <a:t> </a:t>
            </a:r>
            <a:r>
              <a:rPr lang="en-CA" dirty="0">
                <a:solidFill>
                  <a:schemeClr val="tx1"/>
                </a:solidFill>
                <a:latin typeface="Courier New" panose="02070309020205020404" pitchFamily="49" charset="0"/>
                <a:cs typeface="Courier New" panose="02070309020205020404" pitchFamily="49" charset="0"/>
              </a:rPr>
              <a:t>guess</a:t>
            </a:r>
            <a:r>
              <a:rPr lang="en-CA" dirty="0">
                <a:solidFill>
                  <a:schemeClr val="tx1"/>
                </a:solidFill>
              </a:rPr>
              <a:t> still holds here—</a:t>
            </a:r>
            <a:r>
              <a:rPr lang="en-CA" dirty="0" err="1">
                <a:solidFill>
                  <a:schemeClr val="tx1"/>
                </a:solidFill>
                <a:latin typeface="Courier New" panose="02070309020205020404" pitchFamily="49" charset="0"/>
                <a:cs typeface="Courier New" panose="02070309020205020404" pitchFamily="49" charset="0"/>
              </a:rPr>
              <a:t>previous_guess</a:t>
            </a:r>
            <a:r>
              <a:rPr lang="en-CA" dirty="0">
                <a:solidFill>
                  <a:schemeClr val="tx1"/>
                </a:solidFill>
              </a:rPr>
              <a:t> is always going to be equal to </a:t>
            </a:r>
            <a:r>
              <a:rPr lang="en-CA" dirty="0">
                <a:solidFill>
                  <a:schemeClr val="tx1"/>
                </a:solidFill>
                <a:latin typeface="Courier New" panose="02070309020205020404" pitchFamily="49" charset="0"/>
                <a:cs typeface="Courier New" panose="02070309020205020404" pitchFamily="49" charset="0"/>
              </a:rPr>
              <a:t>guess</a:t>
            </a:r>
            <a:r>
              <a:rPr lang="en-CA" dirty="0">
                <a:solidFill>
                  <a:schemeClr val="tx1"/>
                </a:solidFill>
              </a:rPr>
              <a:t> in this step. This is actually a disguised </a:t>
            </a:r>
            <a:r>
              <a:rPr lang="en-CA" dirty="0">
                <a:solidFill>
                  <a:schemeClr val="tx1"/>
                </a:solidFill>
                <a:latin typeface="Courier New" panose="02070309020205020404" pitchFamily="49" charset="0"/>
                <a:cs typeface="Courier New" panose="02070309020205020404" pitchFamily="49" charset="0"/>
              </a:rPr>
              <a:t>guess = (guess + (N / guess)) / 2.0</a:t>
            </a:r>
            <a:r>
              <a:rPr lang="en-CA" dirty="0">
                <a:solidFill>
                  <a:schemeClr val="tx1"/>
                </a:solidFill>
              </a:rPr>
              <a:t>. It’s just that after this step, we now have a record of our new guess, while having a record of our old guess. After </a:t>
            </a:r>
            <a:r>
              <a:rPr lang="en-CA" dirty="0">
                <a:solidFill>
                  <a:schemeClr val="tx1"/>
                </a:solidFill>
                <a:latin typeface="Courier New" panose="02070309020205020404" pitchFamily="49" charset="0"/>
                <a:cs typeface="Courier New" panose="02070309020205020404" pitchFamily="49" charset="0"/>
              </a:rPr>
              <a:t>guess</a:t>
            </a:r>
            <a:r>
              <a:rPr lang="en-CA" dirty="0">
                <a:solidFill>
                  <a:schemeClr val="tx1"/>
                </a:solidFill>
              </a:rPr>
              <a:t> is set, </a:t>
            </a:r>
            <a:r>
              <a:rPr lang="en-CA" dirty="0" err="1">
                <a:solidFill>
                  <a:schemeClr val="tx1"/>
                </a:solidFill>
                <a:latin typeface="Courier New" panose="02070309020205020404" pitchFamily="49" charset="0"/>
                <a:cs typeface="Courier New" panose="02070309020205020404" pitchFamily="49" charset="0"/>
              </a:rPr>
              <a:t>previous_guess</a:t>
            </a:r>
            <a:r>
              <a:rPr lang="en-CA" dirty="0">
                <a:solidFill>
                  <a:schemeClr val="tx1"/>
                </a:solidFill>
                <a:latin typeface="Courier New" panose="02070309020205020404" pitchFamily="49" charset="0"/>
                <a:cs typeface="Courier New" panose="02070309020205020404" pitchFamily="49" charset="0"/>
              </a:rPr>
              <a:t> </a:t>
            </a:r>
            <a:r>
              <a:rPr lang="en-CA" dirty="0">
                <a:solidFill>
                  <a:schemeClr val="tx1"/>
                </a:solidFill>
              </a:rPr>
              <a:t>still holds the before value.</a:t>
            </a:r>
          </a:p>
        </p:txBody>
      </p:sp>
    </p:spTree>
    <p:extLst>
      <p:ext uri="{BB962C8B-B14F-4D97-AF65-F5344CB8AC3E}">
        <p14:creationId xmlns:p14="http://schemas.microsoft.com/office/powerpoint/2010/main" val="153036223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18F320-76FD-4355-A210-CA085D71669D}"/>
              </a:ext>
            </a:extLst>
          </p:cNvPr>
          <p:cNvSpPr/>
          <p:nvPr/>
        </p:nvSpPr>
        <p:spPr>
          <a:xfrm>
            <a:off x="1038226" y="3376613"/>
            <a:ext cx="6129337" cy="2762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F0CD4D90-2685-49F1-A6CF-6E0A5D3B534B}"/>
              </a:ext>
            </a:extLst>
          </p:cNvPr>
          <p:cNvSpPr txBox="1"/>
          <p:nvPr/>
        </p:nvSpPr>
        <p:spPr>
          <a:xfrm>
            <a:off x="266701" y="186267"/>
            <a:ext cx="9226550" cy="5940088"/>
          </a:xfrm>
          <a:prstGeom prst="rect">
            <a:avLst/>
          </a:prstGeom>
          <a:noFill/>
        </p:spPr>
        <p:txBody>
          <a:bodyPr wrap="square" rtlCol="0">
            <a:spAutoFit/>
          </a:bodyPr>
          <a:lstStyle/>
          <a:p>
            <a:r>
              <a:rPr lang="en-CA" sz="1600" dirty="0">
                <a:latin typeface="Courier New" panose="02070309020205020404" pitchFamily="49" charset="0"/>
                <a:cs typeface="Courier New" panose="02070309020205020404" pitchFamily="49" charset="0"/>
              </a:rPr>
              <a:t>#include &lt;</a:t>
            </a:r>
            <a:r>
              <a:rPr lang="en-CA" sz="1600" dirty="0" err="1">
                <a:latin typeface="Courier New" panose="02070309020205020404" pitchFamily="49" charset="0"/>
                <a:cs typeface="Courier New" panose="02070309020205020404" pitchFamily="49" charset="0"/>
              </a:rPr>
              <a:t>stdio.h</a:t>
            </a:r>
            <a:r>
              <a:rPr lang="en-CA" sz="1600" dirty="0">
                <a:latin typeface="Courier New" panose="02070309020205020404" pitchFamily="49" charset="0"/>
                <a:cs typeface="Courier New" panose="02070309020205020404" pitchFamily="49" charset="0"/>
              </a:rPr>
              <a:t>&gt;</a:t>
            </a:r>
          </a:p>
          <a:p>
            <a:r>
              <a:rPr lang="en-CA" sz="1600" dirty="0">
                <a:latin typeface="Courier New" panose="02070309020205020404" pitchFamily="49" charset="0"/>
                <a:cs typeface="Courier New" panose="02070309020205020404" pitchFamily="49" charset="0"/>
              </a:rPr>
              <a:t>#include &lt;</a:t>
            </a:r>
            <a:r>
              <a:rPr lang="en-CA" sz="1600" dirty="0" err="1">
                <a:latin typeface="Courier New" panose="02070309020205020404" pitchFamily="49" charset="0"/>
                <a:cs typeface="Courier New" panose="02070309020205020404" pitchFamily="49" charset="0"/>
              </a:rPr>
              <a:t>math.h</a:t>
            </a:r>
            <a:r>
              <a:rPr lang="en-CA" sz="1600" dirty="0">
                <a:latin typeface="Courier New" panose="02070309020205020404" pitchFamily="49" charset="0"/>
                <a:cs typeface="Courier New" panose="02070309020205020404" pitchFamily="49" charset="0"/>
              </a:rPr>
              <a:t>&gt;</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#define precision 0.000001</a:t>
            </a:r>
          </a:p>
          <a:p>
            <a:r>
              <a:rPr lang="en-CA" sz="1600" dirty="0">
                <a:latin typeface="Courier New" panose="02070309020205020404" pitchFamily="49" charset="0"/>
                <a:cs typeface="Courier New" panose="02070309020205020404" pitchFamily="49" charset="0"/>
              </a:rPr>
              <a:t> </a:t>
            </a:r>
          </a:p>
          <a:p>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babylon</a:t>
            </a:r>
            <a:r>
              <a:rPr lang="en-CA" sz="1600" dirty="0">
                <a:latin typeface="Courier New" panose="02070309020205020404" pitchFamily="49" charset="0"/>
                <a:cs typeface="Courier New" panose="02070309020205020404" pitchFamily="49" charset="0"/>
              </a:rPr>
              <a:t>(</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N)</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guess = N / 2.0;</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a:t>
            </a:r>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 guess;</a:t>
            </a:r>
          </a:p>
          <a:p>
            <a:r>
              <a:rPr lang="en-CA" sz="1600" dirty="0">
                <a:latin typeface="Courier New" panose="02070309020205020404" pitchFamily="49" charset="0"/>
                <a:cs typeface="Courier New" panose="02070309020205020404" pitchFamily="49" charset="0"/>
              </a:rPr>
              <a:t>        guess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 (N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2.0;</a:t>
            </a:r>
          </a:p>
          <a:p>
            <a:r>
              <a:rPr lang="en-CA" sz="1600" dirty="0">
                <a:latin typeface="Courier New" panose="02070309020205020404" pitchFamily="49" charset="0"/>
                <a:cs typeface="Courier New" panose="02070309020205020404" pitchFamily="49" charset="0"/>
              </a:rPr>
              <a:t>    } </a:t>
            </a:r>
            <a:r>
              <a:rPr lang="en-CA" sz="1600" b="1" dirty="0">
                <a:latin typeface="Courier New" panose="02070309020205020404" pitchFamily="49" charset="0"/>
                <a:cs typeface="Courier New" panose="02070309020205020404" pitchFamily="49" charset="0"/>
              </a:rPr>
              <a:t>while</a:t>
            </a:r>
            <a:r>
              <a:rPr lang="en-CA" sz="1600" dirty="0">
                <a:latin typeface="Courier New" panose="02070309020205020404" pitchFamily="49" charset="0"/>
                <a:cs typeface="Courier New" panose="02070309020205020404" pitchFamily="49" charset="0"/>
              </a:rPr>
              <a:t> (fabs(guess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&gt; precision);</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return</a:t>
            </a:r>
            <a:r>
              <a:rPr lang="en-CA" sz="1600" dirty="0">
                <a:latin typeface="Courier New" panose="02070309020205020404" pitchFamily="49" charset="0"/>
                <a:cs typeface="Courier New" panose="02070309020205020404" pitchFamily="49" charset="0"/>
              </a:rPr>
              <a:t> guess;</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p>
          <a:p>
            <a:r>
              <a:rPr lang="en-CA" sz="1600" b="1" dirty="0">
                <a:latin typeface="Courier New" panose="02070309020205020404" pitchFamily="49" charset="0"/>
                <a:cs typeface="Courier New" panose="02070309020205020404" pitchFamily="49" charset="0"/>
              </a:rPr>
              <a:t>int</a:t>
            </a:r>
            <a:r>
              <a:rPr lang="en-CA" sz="1600" dirty="0">
                <a:latin typeface="Courier New" panose="02070309020205020404" pitchFamily="49" charset="0"/>
                <a:cs typeface="Courier New" panose="02070309020205020404" pitchFamily="49" charset="0"/>
              </a:rPr>
              <a:t> main(</a:t>
            </a:r>
            <a:r>
              <a:rPr lang="en-CA" sz="1600" b="1" dirty="0">
                <a:latin typeface="Courier New" panose="02070309020205020404" pitchFamily="49" charset="0"/>
                <a:cs typeface="Courier New" panose="02070309020205020404" pitchFamily="49" charset="0"/>
              </a:rPr>
              <a:t>void</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printf</a:t>
            </a:r>
            <a:r>
              <a:rPr lang="en-CA" sz="1600" dirty="0">
                <a:latin typeface="Courier New" panose="02070309020205020404" pitchFamily="49" charset="0"/>
                <a:cs typeface="Courier New" panose="02070309020205020404" pitchFamily="49" charset="0"/>
              </a:rPr>
              <a:t>("%f\n", </a:t>
            </a:r>
            <a:r>
              <a:rPr lang="en-CA" sz="1600" dirty="0" err="1">
                <a:latin typeface="Courier New" panose="02070309020205020404" pitchFamily="49" charset="0"/>
                <a:cs typeface="Courier New" panose="02070309020205020404" pitchFamily="49" charset="0"/>
              </a:rPr>
              <a:t>babylon</a:t>
            </a:r>
            <a:r>
              <a:rPr lang="en-CA" sz="1600" dirty="0">
                <a:latin typeface="Courier New" panose="02070309020205020404" pitchFamily="49" charset="0"/>
                <a:cs typeface="Courier New" panose="02070309020205020404" pitchFamily="49" charset="0"/>
              </a:rPr>
              <a:t>(9458151235.0));</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return</a:t>
            </a:r>
            <a:r>
              <a:rPr lang="en-CA" sz="1600" dirty="0">
                <a:latin typeface="Courier New" panose="02070309020205020404" pitchFamily="49" charset="0"/>
                <a:cs typeface="Courier New" panose="02070309020205020404" pitchFamily="49" charset="0"/>
              </a:rPr>
              <a:t> 0;</a:t>
            </a:r>
          </a:p>
          <a:p>
            <a:r>
              <a:rPr lang="en-CA" sz="1600" dirty="0">
                <a:latin typeface="Courier New" panose="02070309020205020404" pitchFamily="49" charset="0"/>
                <a:cs typeface="Courier New" panose="02070309020205020404" pitchFamily="49" charset="0"/>
              </a:rPr>
              <a:t>}</a:t>
            </a:r>
          </a:p>
        </p:txBody>
      </p:sp>
      <p:sp>
        <p:nvSpPr>
          <p:cNvPr id="10" name="Callout: Line 9">
            <a:extLst>
              <a:ext uri="{FF2B5EF4-FFF2-40B4-BE49-F238E27FC236}">
                <a16:creationId xmlns:a16="http://schemas.microsoft.com/office/drawing/2014/main" id="{A83E04E5-D5DC-4885-B2F8-C6AC2DD63420}"/>
              </a:ext>
            </a:extLst>
          </p:cNvPr>
          <p:cNvSpPr/>
          <p:nvPr/>
        </p:nvSpPr>
        <p:spPr>
          <a:xfrm>
            <a:off x="8448674" y="1309688"/>
            <a:ext cx="3476625" cy="2909886"/>
          </a:xfrm>
          <a:prstGeom prst="borderCallout1">
            <a:avLst>
              <a:gd name="adj1" fmla="val 46642"/>
              <a:gd name="adj2" fmla="val -2716"/>
              <a:gd name="adj3" fmla="val 76770"/>
              <a:gd name="adj4" fmla="val -32852"/>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We do this to compare the guesses. Now instead of doing it naively 1000 times, we are now checking the absolute error (difference) to see if we need to re-enter the loop or not. The </a:t>
            </a:r>
            <a:r>
              <a:rPr lang="en-CA" dirty="0" err="1">
                <a:solidFill>
                  <a:schemeClr val="tx1"/>
                </a:solidFill>
                <a:latin typeface="Courier New" panose="02070309020205020404" pitchFamily="49" charset="0"/>
                <a:cs typeface="Courier New" panose="02070309020205020404" pitchFamily="49" charset="0"/>
              </a:rPr>
              <a:t>math.h</a:t>
            </a:r>
            <a:r>
              <a:rPr lang="en-CA" dirty="0">
                <a:solidFill>
                  <a:schemeClr val="tx1"/>
                </a:solidFill>
              </a:rPr>
              <a:t> library is used for absolute value, and we are comparing it with precision from earlier.</a:t>
            </a:r>
          </a:p>
        </p:txBody>
      </p:sp>
    </p:spTree>
    <p:extLst>
      <p:ext uri="{BB962C8B-B14F-4D97-AF65-F5344CB8AC3E}">
        <p14:creationId xmlns:p14="http://schemas.microsoft.com/office/powerpoint/2010/main" val="373406987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18F320-76FD-4355-A210-CA085D71669D}"/>
              </a:ext>
            </a:extLst>
          </p:cNvPr>
          <p:cNvSpPr/>
          <p:nvPr/>
        </p:nvSpPr>
        <p:spPr>
          <a:xfrm>
            <a:off x="733426" y="3895726"/>
            <a:ext cx="1804987" cy="2762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F0CD4D90-2685-49F1-A6CF-6E0A5D3B534B}"/>
              </a:ext>
            </a:extLst>
          </p:cNvPr>
          <p:cNvSpPr txBox="1"/>
          <p:nvPr/>
        </p:nvSpPr>
        <p:spPr>
          <a:xfrm>
            <a:off x="266701" y="186267"/>
            <a:ext cx="9226550" cy="5940088"/>
          </a:xfrm>
          <a:prstGeom prst="rect">
            <a:avLst/>
          </a:prstGeom>
          <a:noFill/>
        </p:spPr>
        <p:txBody>
          <a:bodyPr wrap="square" rtlCol="0">
            <a:spAutoFit/>
          </a:bodyPr>
          <a:lstStyle/>
          <a:p>
            <a:r>
              <a:rPr lang="en-CA" sz="1600" dirty="0">
                <a:latin typeface="Courier New" panose="02070309020205020404" pitchFamily="49" charset="0"/>
                <a:cs typeface="Courier New" panose="02070309020205020404" pitchFamily="49" charset="0"/>
              </a:rPr>
              <a:t>#include &lt;</a:t>
            </a:r>
            <a:r>
              <a:rPr lang="en-CA" sz="1600" dirty="0" err="1">
                <a:latin typeface="Courier New" panose="02070309020205020404" pitchFamily="49" charset="0"/>
                <a:cs typeface="Courier New" panose="02070309020205020404" pitchFamily="49" charset="0"/>
              </a:rPr>
              <a:t>stdio.h</a:t>
            </a:r>
            <a:r>
              <a:rPr lang="en-CA" sz="1600" dirty="0">
                <a:latin typeface="Courier New" panose="02070309020205020404" pitchFamily="49" charset="0"/>
                <a:cs typeface="Courier New" panose="02070309020205020404" pitchFamily="49" charset="0"/>
              </a:rPr>
              <a:t>&gt;</a:t>
            </a:r>
          </a:p>
          <a:p>
            <a:r>
              <a:rPr lang="en-CA" sz="1600" dirty="0">
                <a:latin typeface="Courier New" panose="02070309020205020404" pitchFamily="49" charset="0"/>
                <a:cs typeface="Courier New" panose="02070309020205020404" pitchFamily="49" charset="0"/>
              </a:rPr>
              <a:t>#include &lt;</a:t>
            </a:r>
            <a:r>
              <a:rPr lang="en-CA" sz="1600" dirty="0" err="1">
                <a:latin typeface="Courier New" panose="02070309020205020404" pitchFamily="49" charset="0"/>
                <a:cs typeface="Courier New" panose="02070309020205020404" pitchFamily="49" charset="0"/>
              </a:rPr>
              <a:t>math.h</a:t>
            </a:r>
            <a:r>
              <a:rPr lang="en-CA" sz="1600" dirty="0">
                <a:latin typeface="Courier New" panose="02070309020205020404" pitchFamily="49" charset="0"/>
                <a:cs typeface="Courier New" panose="02070309020205020404" pitchFamily="49" charset="0"/>
              </a:rPr>
              <a:t>&gt;</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#define precision 0.000001</a:t>
            </a:r>
          </a:p>
          <a:p>
            <a:r>
              <a:rPr lang="en-CA" sz="1600" dirty="0">
                <a:latin typeface="Courier New" panose="02070309020205020404" pitchFamily="49" charset="0"/>
                <a:cs typeface="Courier New" panose="02070309020205020404" pitchFamily="49" charset="0"/>
              </a:rPr>
              <a:t> </a:t>
            </a:r>
          </a:p>
          <a:p>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babylon</a:t>
            </a:r>
            <a:r>
              <a:rPr lang="en-CA" sz="1600" dirty="0">
                <a:latin typeface="Courier New" panose="02070309020205020404" pitchFamily="49" charset="0"/>
                <a:cs typeface="Courier New" panose="02070309020205020404" pitchFamily="49" charset="0"/>
              </a:rPr>
              <a:t>(</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N)</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guess = N / 2.0;</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a:t>
            </a:r>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 guess;</a:t>
            </a:r>
          </a:p>
          <a:p>
            <a:r>
              <a:rPr lang="en-CA" sz="1600" dirty="0">
                <a:latin typeface="Courier New" panose="02070309020205020404" pitchFamily="49" charset="0"/>
                <a:cs typeface="Courier New" panose="02070309020205020404" pitchFamily="49" charset="0"/>
              </a:rPr>
              <a:t>        guess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 (N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2.0;</a:t>
            </a:r>
          </a:p>
          <a:p>
            <a:r>
              <a:rPr lang="en-CA" sz="1600" dirty="0">
                <a:latin typeface="Courier New" panose="02070309020205020404" pitchFamily="49" charset="0"/>
                <a:cs typeface="Courier New" panose="02070309020205020404" pitchFamily="49" charset="0"/>
              </a:rPr>
              <a:t>    } </a:t>
            </a:r>
            <a:r>
              <a:rPr lang="en-CA" sz="1600" b="1" dirty="0">
                <a:latin typeface="Courier New" panose="02070309020205020404" pitchFamily="49" charset="0"/>
                <a:cs typeface="Courier New" panose="02070309020205020404" pitchFamily="49" charset="0"/>
              </a:rPr>
              <a:t>while</a:t>
            </a:r>
            <a:r>
              <a:rPr lang="en-CA" sz="1600" dirty="0">
                <a:latin typeface="Courier New" panose="02070309020205020404" pitchFamily="49" charset="0"/>
                <a:cs typeface="Courier New" panose="02070309020205020404" pitchFamily="49" charset="0"/>
              </a:rPr>
              <a:t> (fabs(guess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&gt; precision);</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return</a:t>
            </a:r>
            <a:r>
              <a:rPr lang="en-CA" sz="1600" dirty="0">
                <a:latin typeface="Courier New" panose="02070309020205020404" pitchFamily="49" charset="0"/>
                <a:cs typeface="Courier New" panose="02070309020205020404" pitchFamily="49" charset="0"/>
              </a:rPr>
              <a:t> guess;</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p>
          <a:p>
            <a:r>
              <a:rPr lang="en-CA" sz="1600" b="1" dirty="0">
                <a:latin typeface="Courier New" panose="02070309020205020404" pitchFamily="49" charset="0"/>
                <a:cs typeface="Courier New" panose="02070309020205020404" pitchFamily="49" charset="0"/>
              </a:rPr>
              <a:t>int</a:t>
            </a:r>
            <a:r>
              <a:rPr lang="en-CA" sz="1600" dirty="0">
                <a:latin typeface="Courier New" panose="02070309020205020404" pitchFamily="49" charset="0"/>
                <a:cs typeface="Courier New" panose="02070309020205020404" pitchFamily="49" charset="0"/>
              </a:rPr>
              <a:t> main(</a:t>
            </a:r>
            <a:r>
              <a:rPr lang="en-CA" sz="1600" b="1" dirty="0">
                <a:latin typeface="Courier New" panose="02070309020205020404" pitchFamily="49" charset="0"/>
                <a:cs typeface="Courier New" panose="02070309020205020404" pitchFamily="49" charset="0"/>
              </a:rPr>
              <a:t>void</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printf</a:t>
            </a:r>
            <a:r>
              <a:rPr lang="en-CA" sz="1600" dirty="0">
                <a:latin typeface="Courier New" panose="02070309020205020404" pitchFamily="49" charset="0"/>
                <a:cs typeface="Courier New" panose="02070309020205020404" pitchFamily="49" charset="0"/>
              </a:rPr>
              <a:t>("%f\n", </a:t>
            </a:r>
            <a:r>
              <a:rPr lang="en-CA" sz="1600" dirty="0" err="1">
                <a:latin typeface="Courier New" panose="02070309020205020404" pitchFamily="49" charset="0"/>
                <a:cs typeface="Courier New" panose="02070309020205020404" pitchFamily="49" charset="0"/>
              </a:rPr>
              <a:t>babylon</a:t>
            </a:r>
            <a:r>
              <a:rPr lang="en-CA" sz="1600" dirty="0">
                <a:latin typeface="Courier New" panose="02070309020205020404" pitchFamily="49" charset="0"/>
                <a:cs typeface="Courier New" panose="02070309020205020404" pitchFamily="49" charset="0"/>
              </a:rPr>
              <a:t>(9458151235.0));</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return</a:t>
            </a:r>
            <a:r>
              <a:rPr lang="en-CA" sz="1600" dirty="0">
                <a:latin typeface="Courier New" panose="02070309020205020404" pitchFamily="49" charset="0"/>
                <a:cs typeface="Courier New" panose="02070309020205020404" pitchFamily="49" charset="0"/>
              </a:rPr>
              <a:t> 0;</a:t>
            </a:r>
          </a:p>
          <a:p>
            <a:r>
              <a:rPr lang="en-CA" sz="1600" dirty="0">
                <a:latin typeface="Courier New" panose="02070309020205020404" pitchFamily="49" charset="0"/>
                <a:cs typeface="Courier New" panose="02070309020205020404" pitchFamily="49" charset="0"/>
              </a:rPr>
              <a:t>}</a:t>
            </a:r>
          </a:p>
        </p:txBody>
      </p:sp>
      <p:sp>
        <p:nvSpPr>
          <p:cNvPr id="10" name="Callout: Line 9">
            <a:extLst>
              <a:ext uri="{FF2B5EF4-FFF2-40B4-BE49-F238E27FC236}">
                <a16:creationId xmlns:a16="http://schemas.microsoft.com/office/drawing/2014/main" id="{A83E04E5-D5DC-4885-B2F8-C6AC2DD63420}"/>
              </a:ext>
            </a:extLst>
          </p:cNvPr>
          <p:cNvSpPr/>
          <p:nvPr/>
        </p:nvSpPr>
        <p:spPr>
          <a:xfrm>
            <a:off x="8448674" y="2352675"/>
            <a:ext cx="3476625" cy="823912"/>
          </a:xfrm>
          <a:prstGeom prst="borderCallout1">
            <a:avLst>
              <a:gd name="adj1" fmla="val 46642"/>
              <a:gd name="adj2" fmla="val -2716"/>
              <a:gd name="adj3" fmla="val 201915"/>
              <a:gd name="adj4" fmla="val -16655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Because guess is the most recent iteration’s value, we return it.</a:t>
            </a:r>
          </a:p>
        </p:txBody>
      </p:sp>
    </p:spTree>
    <p:extLst>
      <p:ext uri="{BB962C8B-B14F-4D97-AF65-F5344CB8AC3E}">
        <p14:creationId xmlns:p14="http://schemas.microsoft.com/office/powerpoint/2010/main" val="355453976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3"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5" name="Rectangle 14">
            <a:extLst>
              <a:ext uri="{FF2B5EF4-FFF2-40B4-BE49-F238E27FC236}">
                <a16:creationId xmlns:a16="http://schemas.microsoft.com/office/drawing/2014/main" id="{C8BABCA7-C1E0-41BA-A822-5F61251A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5"/>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17" name="Group 16">
            <a:extLst>
              <a:ext uri="{FF2B5EF4-FFF2-40B4-BE49-F238E27FC236}">
                <a16:creationId xmlns:a16="http://schemas.microsoft.com/office/drawing/2014/main" id="{2E5D6EB5-6FDB-477A-98F5-7409CD537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72226"/>
            <a:chOff x="0" y="0"/>
            <a:chExt cx="12188825" cy="6872226"/>
          </a:xfrm>
        </p:grpSpPr>
        <p:pic>
          <p:nvPicPr>
            <p:cNvPr id="18" name="Picture 17">
              <a:extLst>
                <a:ext uri="{FF2B5EF4-FFF2-40B4-BE49-F238E27FC236}">
                  <a16:creationId xmlns:a16="http://schemas.microsoft.com/office/drawing/2014/main" id="{5BB75167-5757-4E5F-869B-5A350BF43A8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 name="Rectangle 18">
              <a:extLst>
                <a:ext uri="{FF2B5EF4-FFF2-40B4-BE49-F238E27FC236}">
                  <a16:creationId xmlns:a16="http://schemas.microsoft.com/office/drawing/2014/main" id="{C8338DAE-FFCB-472B-A9EE-77E42FDB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52B2E0A0-4D94-4C05-97C1-32B5D88A2E8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21" name="Picture 20">
              <a:extLst>
                <a:ext uri="{FF2B5EF4-FFF2-40B4-BE49-F238E27FC236}">
                  <a16:creationId xmlns:a16="http://schemas.microsoft.com/office/drawing/2014/main" id="{A91E75C9-3350-4F0B-993E-89D3DBD76C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a:extLst>
              <a:ext uri="{FF2B5EF4-FFF2-40B4-BE49-F238E27FC236}">
                <a16:creationId xmlns:a16="http://schemas.microsoft.com/office/drawing/2014/main" id="{3E57678C-6B89-4068-A59C-48035409DD74}"/>
              </a:ext>
            </a:extLst>
          </p:cNvPr>
          <p:cNvSpPr>
            <a:spLocks noGrp="1"/>
          </p:cNvSpPr>
          <p:nvPr>
            <p:ph type="title"/>
          </p:nvPr>
        </p:nvSpPr>
        <p:spPr>
          <a:xfrm>
            <a:off x="2692398" y="1871131"/>
            <a:ext cx="6815669" cy="1515533"/>
          </a:xfrm>
        </p:spPr>
        <p:txBody>
          <a:bodyPr vert="horz" lIns="91440" tIns="45720" rIns="91440" bIns="45720" rtlCol="0" anchor="b">
            <a:normAutofit/>
          </a:bodyPr>
          <a:lstStyle/>
          <a:p>
            <a:r>
              <a:rPr lang="en-US" sz="5400" dirty="0"/>
              <a:t>Stay tuned for part 2</a:t>
            </a:r>
          </a:p>
        </p:txBody>
      </p:sp>
      <p:cxnSp>
        <p:nvCxnSpPr>
          <p:cNvPr id="23" name="Straight Connector 22">
            <a:extLst>
              <a:ext uri="{FF2B5EF4-FFF2-40B4-BE49-F238E27FC236}">
                <a16:creationId xmlns:a16="http://schemas.microsoft.com/office/drawing/2014/main" id="{889FB2CC-C7A1-4A53-A088-636FB487FE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8061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B92AC9-D92C-472F-AA46-7114BC645EFB}"/>
              </a:ext>
            </a:extLst>
          </p:cNvPr>
          <p:cNvSpPr>
            <a:spLocks noGrp="1"/>
          </p:cNvSpPr>
          <p:nvPr>
            <p:ph type="title"/>
          </p:nvPr>
        </p:nvSpPr>
        <p:spPr>
          <a:xfrm>
            <a:off x="1451579" y="804519"/>
            <a:ext cx="9603275" cy="1049235"/>
          </a:xfrm>
        </p:spPr>
        <p:txBody>
          <a:bodyPr/>
          <a:lstStyle/>
          <a:p>
            <a:br>
              <a:rPr lang="en-CA"/>
            </a:br>
            <a:r>
              <a:rPr lang="en-CA"/>
              <a:t>The Algorithm</a:t>
            </a:r>
            <a:endParaRPr lang="en-CA" dirty="0"/>
          </a:p>
        </p:txBody>
      </p:sp>
      <p:sp>
        <p:nvSpPr>
          <p:cNvPr id="5" name="Content Placeholder 4">
            <a:extLst>
              <a:ext uri="{FF2B5EF4-FFF2-40B4-BE49-F238E27FC236}">
                <a16:creationId xmlns:a16="http://schemas.microsoft.com/office/drawing/2014/main" id="{A30177FB-06B8-46B0-865C-C46DD53D5C21}"/>
              </a:ext>
            </a:extLst>
          </p:cNvPr>
          <p:cNvSpPr>
            <a:spLocks noGrp="1"/>
          </p:cNvSpPr>
          <p:nvPr>
            <p:ph idx="1"/>
          </p:nvPr>
        </p:nvSpPr>
        <p:spPr>
          <a:xfrm>
            <a:off x="1451579" y="2015732"/>
            <a:ext cx="9603275" cy="3450613"/>
          </a:xfrm>
        </p:spPr>
        <p:txBody>
          <a:bodyPr/>
          <a:lstStyle/>
          <a:p>
            <a:r>
              <a:rPr lang="en-CA" i="1" dirty="0"/>
              <a:t>Divide-and-Average algorithm</a:t>
            </a:r>
          </a:p>
          <a:p>
            <a:r>
              <a:rPr lang="en-CA" i="1" dirty="0"/>
              <a:t>Very accurate after a few iterations</a:t>
            </a:r>
          </a:p>
          <a:p>
            <a:r>
              <a:rPr lang="en-CA" i="1" dirty="0"/>
              <a:t>Large numbers (~11 digits) can be calculated within accuracy using less than 25 iterations</a:t>
            </a:r>
          </a:p>
          <a:p>
            <a:pPr lvl="1"/>
            <a:r>
              <a:rPr lang="en-CA" i="1" dirty="0"/>
              <a:t>The file specification supports a maximum of 10 digits and 6 decimal places, for a maximum number of 99999999999.999999.  Yes, this can be calculated in &lt; 25 iterations (on C, it takes 20)</a:t>
            </a:r>
          </a:p>
          <a:p>
            <a:pPr lvl="1"/>
            <a:r>
              <a:rPr lang="en-CA" i="1" dirty="0"/>
              <a:t>The COBOL program has a timeout of 1000 iterations, which is somewhat extreme.</a:t>
            </a:r>
          </a:p>
        </p:txBody>
      </p:sp>
    </p:spTree>
    <p:extLst>
      <p:ext uri="{BB962C8B-B14F-4D97-AF65-F5344CB8AC3E}">
        <p14:creationId xmlns:p14="http://schemas.microsoft.com/office/powerpoint/2010/main" val="114409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7AC-F404-437A-B534-22A4B8E13AD2}"/>
              </a:ext>
            </a:extLst>
          </p:cNvPr>
          <p:cNvSpPr>
            <a:spLocks noGrp="1"/>
          </p:cNvSpPr>
          <p:nvPr>
            <p:ph type="title"/>
          </p:nvPr>
        </p:nvSpPr>
        <p:spPr/>
        <p:txBody>
          <a:bodyPr/>
          <a:lstStyle/>
          <a:p>
            <a:br>
              <a:rPr lang="en-CA" dirty="0"/>
            </a:br>
            <a:r>
              <a:rPr lang="en-CA" dirty="0"/>
              <a:t>What is it?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DDDACBD-B103-42B3-92F0-855C9F7D4137}"/>
                  </a:ext>
                </a:extLst>
              </p:cNvPr>
              <p:cNvSpPr>
                <a:spLocks noGrp="1"/>
              </p:cNvSpPr>
              <p:nvPr>
                <p:ph idx="1"/>
              </p:nvPr>
            </p:nvSpPr>
            <p:spPr/>
            <p:txBody>
              <a:bodyPr>
                <a:normAutofit fontScale="92500" lnSpcReduction="10000"/>
              </a:bodyPr>
              <a:lstStyle/>
              <a:p>
                <a:r>
                  <a:rPr lang="en-CA" dirty="0"/>
                  <a:t>In order to take </a:t>
                </a:r>
                <a:r>
                  <a:rPr lang="en-CA" i="1" dirty="0"/>
                  <a:t>N</a:t>
                </a:r>
                <a:r>
                  <a:rPr lang="en-CA" dirty="0"/>
                  <a:t>’s square root, we first make an initial guess, </a:t>
                </a:r>
                <a:r>
                  <a:rPr lang="en-CA" i="1" dirty="0"/>
                  <a:t>R</a:t>
                </a:r>
                <a:r>
                  <a:rPr lang="en-CA" i="1" baseline="-25000" dirty="0"/>
                  <a:t>0</a:t>
                </a:r>
                <a:r>
                  <a:rPr lang="en-CA" dirty="0"/>
                  <a:t>, on what it is. In the COBOL program, it takes the original number </a:t>
                </a:r>
                <a:r>
                  <a:rPr lang="en-CA" i="1" dirty="0"/>
                  <a:t>N</a:t>
                </a:r>
                <a:r>
                  <a:rPr lang="en-CA" dirty="0"/>
                  <a:t> and divides it by 2, which—when generalized to all numbers—is actually a pretty good guess.</a:t>
                </a:r>
              </a:p>
              <a:p>
                <a:r>
                  <a:rPr lang="en-CA" dirty="0"/>
                  <a:t>In order to cycle through a single iteration, we take the initial guess—</a:t>
                </a:r>
                <a:r>
                  <a:rPr lang="en-CA" i="1" dirty="0"/>
                  <a:t>R</a:t>
                </a:r>
                <a:r>
                  <a:rPr lang="en-CA" i="1" baseline="-25000" dirty="0"/>
                  <a:t>0</a:t>
                </a:r>
                <a:r>
                  <a:rPr lang="en-CA" dirty="0"/>
                  <a:t>—and average it with </a:t>
                </a:r>
                <a:r>
                  <a:rPr lang="en-CA" i="1" dirty="0"/>
                  <a:t>N</a:t>
                </a:r>
                <a:r>
                  <a:rPr lang="en-CA" dirty="0"/>
                  <a:t> / </a:t>
                </a:r>
                <a:r>
                  <a:rPr lang="en-CA" i="1" dirty="0"/>
                  <a:t>R</a:t>
                </a:r>
                <a:r>
                  <a:rPr lang="en-CA" i="1" baseline="-25000" dirty="0"/>
                  <a:t>0</a:t>
                </a:r>
                <a:r>
                  <a:rPr lang="en-CA" dirty="0"/>
                  <a:t>—which is the original number divided by this initial guess.</a:t>
                </a:r>
              </a:p>
              <a:p>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𝑅</m:t>
                        </m:r>
                      </m:e>
                      <m:sub>
                        <m:r>
                          <a:rPr lang="en-CA" i="1">
                            <a:latin typeface="Cambria Math" panose="02040503050406030204" pitchFamily="18" charset="0"/>
                          </a:rPr>
                          <m:t>1</m:t>
                        </m:r>
                      </m:sub>
                    </m:sSub>
                    <m:r>
                      <a:rPr lang="en-CA" i="1">
                        <a:latin typeface="Cambria Math" panose="02040503050406030204" pitchFamily="18" charset="0"/>
                      </a:rPr>
                      <m:t>=</m:t>
                    </m:r>
                    <m:f>
                      <m:fPr>
                        <m:ctrlPr>
                          <a:rPr lang="en-CA" i="1">
                            <a:latin typeface="Cambria Math" panose="02040503050406030204" pitchFamily="18" charset="0"/>
                          </a:rPr>
                        </m:ctrlPr>
                      </m:fPr>
                      <m:num>
                        <m:sSub>
                          <m:sSubPr>
                            <m:ctrlPr>
                              <a:rPr lang="en-CA" i="1">
                                <a:latin typeface="Cambria Math" panose="02040503050406030204" pitchFamily="18" charset="0"/>
                              </a:rPr>
                            </m:ctrlPr>
                          </m:sSubPr>
                          <m:e>
                            <m:r>
                              <a:rPr lang="en-CA" i="1">
                                <a:latin typeface="Cambria Math" panose="02040503050406030204" pitchFamily="18" charset="0"/>
                              </a:rPr>
                              <m:t>𝑅</m:t>
                            </m:r>
                          </m:e>
                          <m:sub>
                            <m:r>
                              <a:rPr lang="en-CA" i="1">
                                <a:latin typeface="Cambria Math" panose="02040503050406030204" pitchFamily="18" charset="0"/>
                              </a:rPr>
                              <m:t>0</m:t>
                            </m:r>
                          </m:sub>
                        </m:sSub>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𝑁</m:t>
                            </m:r>
                          </m:num>
                          <m:den>
                            <m:sSub>
                              <m:sSubPr>
                                <m:ctrlPr>
                                  <a:rPr lang="en-CA" i="1">
                                    <a:latin typeface="Cambria Math" panose="02040503050406030204" pitchFamily="18" charset="0"/>
                                  </a:rPr>
                                </m:ctrlPr>
                              </m:sSubPr>
                              <m:e>
                                <m:r>
                                  <a:rPr lang="en-CA" i="1">
                                    <a:latin typeface="Cambria Math" panose="02040503050406030204" pitchFamily="18" charset="0"/>
                                  </a:rPr>
                                  <m:t>𝑅</m:t>
                                </m:r>
                              </m:e>
                              <m:sub>
                                <m:r>
                                  <a:rPr lang="en-CA" i="1">
                                    <a:latin typeface="Cambria Math" panose="02040503050406030204" pitchFamily="18" charset="0"/>
                                  </a:rPr>
                                  <m:t>0</m:t>
                                </m:r>
                              </m:sub>
                            </m:sSub>
                          </m:den>
                        </m:f>
                      </m:num>
                      <m:den>
                        <m:r>
                          <a:rPr lang="en-CA" i="1">
                            <a:latin typeface="Cambria Math" panose="02040503050406030204" pitchFamily="18" charset="0"/>
                          </a:rPr>
                          <m:t>2</m:t>
                        </m:r>
                      </m:den>
                    </m:f>
                    <m:r>
                      <a:rPr lang="en-CA" b="0" i="1" smtClean="0">
                        <a:latin typeface="Cambria Math" panose="02040503050406030204" pitchFamily="18" charset="0"/>
                      </a:rPr>
                      <m:t>=</m:t>
                    </m:r>
                  </m:oMath>
                </a14:m>
                <a:endParaRPr lang="en-CA" dirty="0"/>
              </a:p>
              <a:p>
                <a14:m>
                  <m:oMath xmlns:m="http://schemas.openxmlformats.org/officeDocument/2006/math">
                    <m:r>
                      <a:rPr lang="en-CA" b="0" i="1" smtClean="0">
                        <a:latin typeface="Cambria Math" panose="02040503050406030204" pitchFamily="18" charset="0"/>
                      </a:rPr>
                      <m:t>𝐺𝑢𝑒𝑠𝑠</m:t>
                    </m:r>
                    <m:r>
                      <a:rPr lang="en-CA" i="1">
                        <a:latin typeface="Cambria Math" panose="02040503050406030204" pitchFamily="18" charset="0"/>
                      </a:rPr>
                      <m:t>=</m:t>
                    </m:r>
                    <m:f>
                      <m:fPr>
                        <m:ctrlPr>
                          <a:rPr lang="en-CA" i="1">
                            <a:latin typeface="Cambria Math" panose="02040503050406030204" pitchFamily="18" charset="0"/>
                          </a:rPr>
                        </m:ctrlPr>
                      </m:fPr>
                      <m:num>
                        <m:r>
                          <a:rPr lang="en-CA" b="0" i="1" smtClean="0">
                            <a:latin typeface="Cambria Math" panose="02040503050406030204" pitchFamily="18" charset="0"/>
                          </a:rPr>
                          <m:t>𝑃𝑟𝑒𝑣𝑖𝑜𝑢𝑠</m:t>
                        </m:r>
                        <m:r>
                          <a:rPr lang="en-CA" b="0" i="1" smtClean="0">
                            <a:latin typeface="Cambria Math" panose="02040503050406030204" pitchFamily="18" charset="0"/>
                          </a:rPr>
                          <m:t>𝐺𝑢𝑒𝑠𝑠</m:t>
                        </m:r>
                        <m:r>
                          <a:rPr lang="en-CA" i="1">
                            <a:latin typeface="Cambria Math" panose="02040503050406030204" pitchFamily="18" charset="0"/>
                          </a:rPr>
                          <m:t>+</m:t>
                        </m:r>
                        <m:f>
                          <m:fPr>
                            <m:ctrlPr>
                              <a:rPr lang="en-CA" i="1">
                                <a:latin typeface="Cambria Math" panose="02040503050406030204" pitchFamily="18" charset="0"/>
                              </a:rPr>
                            </m:ctrlPr>
                          </m:fPr>
                          <m:num>
                            <m:r>
                              <a:rPr lang="en-CA" b="0" i="1" smtClean="0">
                                <a:latin typeface="Cambria Math" panose="02040503050406030204" pitchFamily="18" charset="0"/>
                              </a:rPr>
                              <m:t>𝑂𝑟𝑖𝑔𝑖𝑛𝑎𝑙𝑁𝑢𝑚𝑏𝑒𝑟</m:t>
                            </m:r>
                          </m:num>
                          <m:den>
                            <m:r>
                              <a:rPr lang="en-CA" b="0" i="1" smtClean="0">
                                <a:latin typeface="Cambria Math" panose="02040503050406030204" pitchFamily="18" charset="0"/>
                              </a:rPr>
                              <m:t>𝑃𝑟𝑒𝑣𝑖𝑜𝑢𝑠𝐺𝑢𝑒𝑠𝑠</m:t>
                            </m:r>
                          </m:den>
                        </m:f>
                      </m:num>
                      <m:den>
                        <m:r>
                          <a:rPr lang="en-CA" i="1">
                            <a:latin typeface="Cambria Math" panose="02040503050406030204" pitchFamily="18" charset="0"/>
                          </a:rPr>
                          <m:t>2</m:t>
                        </m:r>
                      </m:den>
                    </m:f>
                  </m:oMath>
                </a14:m>
                <a:endParaRPr lang="en-CA" dirty="0"/>
              </a:p>
              <a:p>
                <a:endParaRPr lang="en-CA" dirty="0"/>
              </a:p>
            </p:txBody>
          </p:sp>
        </mc:Choice>
        <mc:Fallback>
          <p:sp>
            <p:nvSpPr>
              <p:cNvPr id="3" name="Content Placeholder 2">
                <a:extLst>
                  <a:ext uri="{FF2B5EF4-FFF2-40B4-BE49-F238E27FC236}">
                    <a16:creationId xmlns:a16="http://schemas.microsoft.com/office/drawing/2014/main" id="{4DDDACBD-B103-42B3-92F0-855C9F7D4137}"/>
                  </a:ext>
                </a:extLst>
              </p:cNvPr>
              <p:cNvSpPr>
                <a:spLocks noGrp="1" noRot="1" noChangeAspect="1" noMove="1" noResize="1" noEditPoints="1" noAdjustHandles="1" noChangeArrowheads="1" noChangeShapeType="1" noTextEdit="1"/>
              </p:cNvSpPr>
              <p:nvPr>
                <p:ph idx="1"/>
              </p:nvPr>
            </p:nvSpPr>
            <p:spPr>
              <a:blipFill>
                <a:blip r:embed="rId2"/>
                <a:stretch>
                  <a:fillRect l="-444" t="-883" r="-508"/>
                </a:stretch>
              </a:blipFill>
            </p:spPr>
            <p:txBody>
              <a:bodyPr/>
              <a:lstStyle/>
              <a:p>
                <a:r>
                  <a:rPr lang="en-CA">
                    <a:noFill/>
                  </a:rPr>
                  <a:t> </a:t>
                </a:r>
              </a:p>
            </p:txBody>
          </p:sp>
        </mc:Fallback>
      </mc:AlternateContent>
    </p:spTree>
    <p:extLst>
      <p:ext uri="{BB962C8B-B14F-4D97-AF65-F5344CB8AC3E}">
        <p14:creationId xmlns:p14="http://schemas.microsoft.com/office/powerpoint/2010/main" val="130275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7AC-F404-437A-B534-22A4B8E13AD2}"/>
              </a:ext>
            </a:extLst>
          </p:cNvPr>
          <p:cNvSpPr>
            <a:spLocks noGrp="1"/>
          </p:cNvSpPr>
          <p:nvPr>
            <p:ph type="title"/>
          </p:nvPr>
        </p:nvSpPr>
        <p:spPr/>
        <p:txBody>
          <a:bodyPr/>
          <a:lstStyle/>
          <a:p>
            <a:br>
              <a:rPr lang="en-CA" dirty="0"/>
            </a:br>
            <a:r>
              <a:rPr lang="en-CA" dirty="0"/>
              <a:t>What is it?</a:t>
            </a:r>
          </a:p>
        </p:txBody>
      </p:sp>
      <p:sp>
        <p:nvSpPr>
          <p:cNvPr id="3" name="Content Placeholder 2">
            <a:extLst>
              <a:ext uri="{FF2B5EF4-FFF2-40B4-BE49-F238E27FC236}">
                <a16:creationId xmlns:a16="http://schemas.microsoft.com/office/drawing/2014/main" id="{4DDDACBD-B103-42B3-92F0-855C9F7D4137}"/>
              </a:ext>
            </a:extLst>
          </p:cNvPr>
          <p:cNvSpPr>
            <a:spLocks noGrp="1"/>
          </p:cNvSpPr>
          <p:nvPr>
            <p:ph idx="1"/>
          </p:nvPr>
        </p:nvSpPr>
        <p:spPr/>
        <p:txBody>
          <a:bodyPr>
            <a:normAutofit/>
          </a:bodyPr>
          <a:lstStyle/>
          <a:p>
            <a:r>
              <a:rPr lang="en-CA" dirty="0"/>
              <a:t>As stated earlier, this algorithm’s family is </a:t>
            </a:r>
            <a:r>
              <a:rPr lang="en-CA" i="1" dirty="0"/>
              <a:t>divide-and-average</a:t>
            </a:r>
            <a:r>
              <a:rPr lang="en-CA" dirty="0"/>
              <a:t>—as such—it is nearly logarithmic. One could create a naïve-but-easy implementation of this algorithm (using 100 as the radicand) as follows:</a:t>
            </a:r>
            <a:br>
              <a:rPr lang="en-CA" dirty="0"/>
            </a:br>
            <a:br>
              <a:rPr lang="en-CA" dirty="0">
                <a:sym typeface="Wingdings" panose="05000000000000000000" pitchFamily="2" charset="2"/>
              </a:rPr>
            </a:br>
            <a:br>
              <a:rPr lang="en-CA" i="1" dirty="0"/>
            </a:br>
            <a:endParaRPr lang="en-CA" dirty="0"/>
          </a:p>
          <a:p>
            <a:endParaRPr lang="en-CA" dirty="0"/>
          </a:p>
        </p:txBody>
      </p:sp>
      <p:sp>
        <p:nvSpPr>
          <p:cNvPr id="4" name="TextBox 3">
            <a:extLst>
              <a:ext uri="{FF2B5EF4-FFF2-40B4-BE49-F238E27FC236}">
                <a16:creationId xmlns:a16="http://schemas.microsoft.com/office/drawing/2014/main" id="{F8FBFC68-8267-4B21-BF3A-1A6973F212AE}"/>
              </a:ext>
            </a:extLst>
          </p:cNvPr>
          <p:cNvSpPr txBox="1"/>
          <p:nvPr/>
        </p:nvSpPr>
        <p:spPr>
          <a:xfrm>
            <a:off x="1740355" y="3365501"/>
            <a:ext cx="9021233" cy="1477328"/>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CA" dirty="0">
                <a:latin typeface="Courier New" panose="02070309020205020404" pitchFamily="49" charset="0"/>
                <a:cs typeface="Courier New" panose="02070309020205020404" pitchFamily="49" charset="0"/>
                <a:sym typeface="Wingdings" panose="05000000000000000000" pitchFamily="2" charset="2"/>
              </a:rPr>
              <a:t>OriginalNumber  100</a:t>
            </a:r>
            <a:br>
              <a:rPr lang="en-CA" dirty="0">
                <a:latin typeface="Courier New" panose="02070309020205020404" pitchFamily="49" charset="0"/>
                <a:cs typeface="Courier New" panose="02070309020205020404" pitchFamily="49" charset="0"/>
                <a:sym typeface="Wingdings" panose="05000000000000000000" pitchFamily="2" charset="2"/>
              </a:rPr>
            </a:br>
            <a:r>
              <a:rPr lang="en-CA" dirty="0">
                <a:latin typeface="Courier New" panose="02070309020205020404" pitchFamily="49" charset="0"/>
                <a:cs typeface="Courier New" panose="02070309020205020404" pitchFamily="49" charset="0"/>
                <a:sym typeface="Wingdings" panose="05000000000000000000" pitchFamily="2" charset="2"/>
              </a:rPr>
              <a:t>Guess  OriginalNumber / 2</a:t>
            </a:r>
            <a:br>
              <a:rPr lang="en-CA" dirty="0">
                <a:latin typeface="Courier New" panose="02070309020205020404" pitchFamily="49" charset="0"/>
                <a:cs typeface="Courier New" panose="02070309020205020404" pitchFamily="49" charset="0"/>
              </a:rPr>
            </a:br>
            <a:br>
              <a:rPr lang="en-CA" dirty="0">
                <a:latin typeface="Courier New" panose="02070309020205020404" pitchFamily="49" charset="0"/>
                <a:cs typeface="Courier New" panose="02070309020205020404" pitchFamily="49" charset="0"/>
              </a:rPr>
            </a:br>
            <a:r>
              <a:rPr lang="en-CA" b="1" dirty="0">
                <a:latin typeface="Courier New" panose="02070309020205020404" pitchFamily="49" charset="0"/>
                <a:cs typeface="Courier New" panose="02070309020205020404" pitchFamily="49" charset="0"/>
              </a:rPr>
              <a:t>for</a:t>
            </a:r>
            <a:r>
              <a:rPr lang="en-CA" dirty="0">
                <a:latin typeface="Courier New" panose="02070309020205020404" pitchFamily="49" charset="0"/>
                <a:cs typeface="Courier New" panose="02070309020205020404" pitchFamily="49" charset="0"/>
              </a:rPr>
              <a:t> i </a:t>
            </a:r>
            <a:r>
              <a:rPr lang="en-CA" dirty="0">
                <a:latin typeface="Courier New" panose="02070309020205020404" pitchFamily="49" charset="0"/>
                <a:cs typeface="Courier New" panose="02070309020205020404" pitchFamily="49" charset="0"/>
                <a:sym typeface="Wingdings" panose="05000000000000000000" pitchFamily="2" charset="2"/>
              </a:rPr>
              <a:t></a:t>
            </a:r>
            <a:r>
              <a:rPr lang="en-CA" dirty="0">
                <a:latin typeface="Courier New" panose="02070309020205020404" pitchFamily="49" charset="0"/>
                <a:cs typeface="Courier New" panose="02070309020205020404" pitchFamily="49" charset="0"/>
              </a:rPr>
              <a:t> 0 to 1000 </a:t>
            </a:r>
            <a:r>
              <a:rPr lang="en-CA" b="1" dirty="0">
                <a:latin typeface="Courier New" panose="02070309020205020404" pitchFamily="49" charset="0"/>
                <a:cs typeface="Courier New" panose="02070309020205020404" pitchFamily="49" charset="0"/>
              </a:rPr>
              <a:t>do</a:t>
            </a:r>
            <a:br>
              <a:rPr lang="en-CA" dirty="0">
                <a:latin typeface="Courier New" panose="02070309020205020404" pitchFamily="49" charset="0"/>
                <a:cs typeface="Courier New" panose="02070309020205020404" pitchFamily="49" charset="0"/>
              </a:rPr>
            </a:br>
            <a:r>
              <a:rPr lang="en-CA" dirty="0">
                <a:latin typeface="Courier New" panose="02070309020205020404" pitchFamily="49" charset="0"/>
                <a:cs typeface="Courier New" panose="02070309020205020404" pitchFamily="49" charset="0"/>
              </a:rPr>
              <a:t>    Guess </a:t>
            </a:r>
            <a:r>
              <a:rPr lang="en-CA" dirty="0">
                <a:latin typeface="Courier New" panose="02070309020205020404" pitchFamily="49" charset="0"/>
                <a:cs typeface="Courier New" panose="02070309020205020404" pitchFamily="49" charset="0"/>
                <a:sym typeface="Wingdings" panose="05000000000000000000" pitchFamily="2" charset="2"/>
              </a:rPr>
              <a:t> (Guess + (OriginalNumber / Guess)) / 2</a:t>
            </a:r>
            <a:endParaRPr lang="en-C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15917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7AC-F404-437A-B534-22A4B8E13AD2}"/>
              </a:ext>
            </a:extLst>
          </p:cNvPr>
          <p:cNvSpPr>
            <a:spLocks noGrp="1"/>
          </p:cNvSpPr>
          <p:nvPr>
            <p:ph type="title"/>
          </p:nvPr>
        </p:nvSpPr>
        <p:spPr/>
        <p:txBody>
          <a:bodyPr/>
          <a:lstStyle/>
          <a:p>
            <a:br>
              <a:rPr lang="en-CA" dirty="0"/>
            </a:br>
            <a:r>
              <a:rPr lang="en-CA" dirty="0"/>
              <a:t>What is it?</a:t>
            </a:r>
          </a:p>
        </p:txBody>
      </p:sp>
      <p:sp>
        <p:nvSpPr>
          <p:cNvPr id="3" name="Content Placeholder 2">
            <a:extLst>
              <a:ext uri="{FF2B5EF4-FFF2-40B4-BE49-F238E27FC236}">
                <a16:creationId xmlns:a16="http://schemas.microsoft.com/office/drawing/2014/main" id="{4DDDACBD-B103-42B3-92F0-855C9F7D4137}"/>
              </a:ext>
            </a:extLst>
          </p:cNvPr>
          <p:cNvSpPr>
            <a:spLocks noGrp="1"/>
          </p:cNvSpPr>
          <p:nvPr>
            <p:ph idx="1"/>
          </p:nvPr>
        </p:nvSpPr>
        <p:spPr/>
        <p:txBody>
          <a:bodyPr>
            <a:normAutofit/>
          </a:bodyPr>
          <a:lstStyle/>
          <a:p>
            <a:r>
              <a:rPr lang="en-CA" dirty="0"/>
              <a:t>This algorithm’s naïveté comes from the knowledge that large numbers rarely need more than 25 iterations, so we can forego verifying precision by just iterating 1000 times. That being said—1000 iterations is still fast—and the TAs probably wouldn’t notice. </a:t>
            </a:r>
            <a:br>
              <a:rPr lang="en-CA" dirty="0"/>
            </a:br>
            <a:br>
              <a:rPr lang="en-CA" dirty="0">
                <a:sym typeface="Wingdings" panose="05000000000000000000" pitchFamily="2" charset="2"/>
              </a:rPr>
            </a:br>
            <a:br>
              <a:rPr lang="en-CA" i="1" dirty="0"/>
            </a:br>
            <a:endParaRPr lang="en-CA" dirty="0"/>
          </a:p>
          <a:p>
            <a:endParaRPr lang="en-CA" dirty="0"/>
          </a:p>
        </p:txBody>
      </p:sp>
      <p:sp>
        <p:nvSpPr>
          <p:cNvPr id="4" name="TextBox 3">
            <a:extLst>
              <a:ext uri="{FF2B5EF4-FFF2-40B4-BE49-F238E27FC236}">
                <a16:creationId xmlns:a16="http://schemas.microsoft.com/office/drawing/2014/main" id="{F8FBFC68-8267-4B21-BF3A-1A6973F212AE}"/>
              </a:ext>
            </a:extLst>
          </p:cNvPr>
          <p:cNvSpPr txBox="1"/>
          <p:nvPr/>
        </p:nvSpPr>
        <p:spPr>
          <a:xfrm>
            <a:off x="1740355" y="3365501"/>
            <a:ext cx="9021233" cy="1477328"/>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CA" dirty="0">
                <a:latin typeface="Courier New" panose="02070309020205020404" pitchFamily="49" charset="0"/>
                <a:cs typeface="Courier New" panose="02070309020205020404" pitchFamily="49" charset="0"/>
                <a:sym typeface="Wingdings" panose="05000000000000000000" pitchFamily="2" charset="2"/>
              </a:rPr>
              <a:t>OriginalNumber  100</a:t>
            </a:r>
            <a:br>
              <a:rPr lang="en-CA" dirty="0">
                <a:latin typeface="Courier New" panose="02070309020205020404" pitchFamily="49" charset="0"/>
                <a:cs typeface="Courier New" panose="02070309020205020404" pitchFamily="49" charset="0"/>
                <a:sym typeface="Wingdings" panose="05000000000000000000" pitchFamily="2" charset="2"/>
              </a:rPr>
            </a:br>
            <a:r>
              <a:rPr lang="en-CA" dirty="0">
                <a:latin typeface="Courier New" panose="02070309020205020404" pitchFamily="49" charset="0"/>
                <a:cs typeface="Courier New" panose="02070309020205020404" pitchFamily="49" charset="0"/>
                <a:sym typeface="Wingdings" panose="05000000000000000000" pitchFamily="2" charset="2"/>
              </a:rPr>
              <a:t>Guess  OriginalNumber / 2</a:t>
            </a:r>
            <a:br>
              <a:rPr lang="en-CA" dirty="0">
                <a:latin typeface="Courier New" panose="02070309020205020404" pitchFamily="49" charset="0"/>
                <a:cs typeface="Courier New" panose="02070309020205020404" pitchFamily="49" charset="0"/>
              </a:rPr>
            </a:br>
            <a:br>
              <a:rPr lang="en-CA" dirty="0">
                <a:latin typeface="Courier New" panose="02070309020205020404" pitchFamily="49" charset="0"/>
                <a:cs typeface="Courier New" panose="02070309020205020404" pitchFamily="49" charset="0"/>
              </a:rPr>
            </a:br>
            <a:r>
              <a:rPr lang="en-CA" b="1" dirty="0">
                <a:latin typeface="Courier New" panose="02070309020205020404" pitchFamily="49" charset="0"/>
                <a:cs typeface="Courier New" panose="02070309020205020404" pitchFamily="49" charset="0"/>
              </a:rPr>
              <a:t>for</a:t>
            </a:r>
            <a:r>
              <a:rPr lang="en-CA" dirty="0">
                <a:latin typeface="Courier New" panose="02070309020205020404" pitchFamily="49" charset="0"/>
                <a:cs typeface="Courier New" panose="02070309020205020404" pitchFamily="49" charset="0"/>
              </a:rPr>
              <a:t> i </a:t>
            </a:r>
            <a:r>
              <a:rPr lang="en-CA" dirty="0">
                <a:latin typeface="Courier New" panose="02070309020205020404" pitchFamily="49" charset="0"/>
                <a:cs typeface="Courier New" panose="02070309020205020404" pitchFamily="49" charset="0"/>
                <a:sym typeface="Wingdings" panose="05000000000000000000" pitchFamily="2" charset="2"/>
              </a:rPr>
              <a:t></a:t>
            </a:r>
            <a:r>
              <a:rPr lang="en-CA" dirty="0">
                <a:latin typeface="Courier New" panose="02070309020205020404" pitchFamily="49" charset="0"/>
                <a:cs typeface="Courier New" panose="02070309020205020404" pitchFamily="49" charset="0"/>
              </a:rPr>
              <a:t> 0 to 1000 </a:t>
            </a:r>
            <a:r>
              <a:rPr lang="en-CA" b="1" dirty="0">
                <a:latin typeface="Courier New" panose="02070309020205020404" pitchFamily="49" charset="0"/>
                <a:cs typeface="Courier New" panose="02070309020205020404" pitchFamily="49" charset="0"/>
              </a:rPr>
              <a:t>do</a:t>
            </a:r>
            <a:br>
              <a:rPr lang="en-CA" dirty="0">
                <a:latin typeface="Courier New" panose="02070309020205020404" pitchFamily="49" charset="0"/>
                <a:cs typeface="Courier New" panose="02070309020205020404" pitchFamily="49" charset="0"/>
              </a:rPr>
            </a:br>
            <a:r>
              <a:rPr lang="en-CA" dirty="0">
                <a:latin typeface="Courier New" panose="02070309020205020404" pitchFamily="49" charset="0"/>
                <a:cs typeface="Courier New" panose="02070309020205020404" pitchFamily="49" charset="0"/>
              </a:rPr>
              <a:t>    Guess </a:t>
            </a:r>
            <a:r>
              <a:rPr lang="en-CA" dirty="0">
                <a:latin typeface="Courier New" panose="02070309020205020404" pitchFamily="49" charset="0"/>
                <a:cs typeface="Courier New" panose="02070309020205020404" pitchFamily="49" charset="0"/>
                <a:sym typeface="Wingdings" panose="05000000000000000000" pitchFamily="2" charset="2"/>
              </a:rPr>
              <a:t> (Guess + (OriginalNumber / Guess)) / 2</a:t>
            </a:r>
            <a:endParaRPr lang="en-C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9435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B2A5-449E-4B0A-B50E-39FBB97E7070}"/>
              </a:ext>
            </a:extLst>
          </p:cNvPr>
          <p:cNvSpPr>
            <a:spLocks noGrp="1"/>
          </p:cNvSpPr>
          <p:nvPr>
            <p:ph type="title"/>
          </p:nvPr>
        </p:nvSpPr>
        <p:spPr/>
        <p:txBody>
          <a:bodyPr/>
          <a:lstStyle/>
          <a:p>
            <a:r>
              <a:rPr lang="en-CA" dirty="0" err="1"/>
              <a:t>OwO</a:t>
            </a:r>
            <a:r>
              <a:rPr lang="en-CA" dirty="0"/>
              <a:t> *notices iteration count*</a:t>
            </a:r>
          </a:p>
        </p:txBody>
      </p:sp>
      <p:sp>
        <p:nvSpPr>
          <p:cNvPr id="5" name="Text Placeholder 4">
            <a:extLst>
              <a:ext uri="{FF2B5EF4-FFF2-40B4-BE49-F238E27FC236}">
                <a16:creationId xmlns:a16="http://schemas.microsoft.com/office/drawing/2014/main" id="{0A7492CC-7E1C-443C-B3D3-0550712EC5BF}"/>
              </a:ext>
            </a:extLst>
          </p:cNvPr>
          <p:cNvSpPr>
            <a:spLocks noGrp="1"/>
          </p:cNvSpPr>
          <p:nvPr>
            <p:ph type="body" sz="half" idx="2"/>
          </p:nvPr>
        </p:nvSpPr>
        <p:spPr/>
        <p:txBody>
          <a:bodyPr>
            <a:normAutofit/>
          </a:bodyPr>
          <a:lstStyle/>
          <a:p>
            <a:r>
              <a:rPr lang="en-CA" dirty="0"/>
              <a:t>You would need a 600-digit number in order to require 1000 iterations (assuming a 0.000001 epsilon value on absolute error (|R</a:t>
            </a:r>
            <a:r>
              <a:rPr lang="en-CA" baseline="-25000" dirty="0"/>
              <a:t>0</a:t>
            </a:r>
            <a:r>
              <a:rPr lang="en-CA" dirty="0"/>
              <a:t> – R</a:t>
            </a:r>
            <a:r>
              <a:rPr lang="en-CA" baseline="-25000" dirty="0"/>
              <a:t>1</a:t>
            </a:r>
            <a:r>
              <a:rPr lang="en-CA" dirty="0"/>
              <a:t>|)).</a:t>
            </a:r>
          </a:p>
          <a:p>
            <a:endParaRPr lang="en-CA" dirty="0"/>
          </a:p>
          <a:p>
            <a:r>
              <a:rPr lang="en-CA" i="1" dirty="0"/>
              <a:t>Data based on C program</a:t>
            </a:r>
          </a:p>
        </p:txBody>
      </p:sp>
      <p:graphicFrame>
        <p:nvGraphicFramePr>
          <p:cNvPr id="6" name="Content Placeholder 5">
            <a:extLst>
              <a:ext uri="{FF2B5EF4-FFF2-40B4-BE49-F238E27FC236}">
                <a16:creationId xmlns:a16="http://schemas.microsoft.com/office/drawing/2014/main" id="{F2A89793-0A66-4D91-8413-2C166E8BC74C}"/>
              </a:ext>
            </a:extLst>
          </p:cNvPr>
          <p:cNvGraphicFramePr>
            <a:graphicFrameLocks noGrp="1"/>
          </p:cNvGraphicFramePr>
          <p:nvPr>
            <p:ph idx="1"/>
          </p:nvPr>
        </p:nvGraphicFramePr>
        <p:xfrm>
          <a:off x="5043488" y="798513"/>
          <a:ext cx="6013450" cy="46593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8012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7AC-F404-437A-B534-22A4B8E13AD2}"/>
              </a:ext>
            </a:extLst>
          </p:cNvPr>
          <p:cNvSpPr>
            <a:spLocks noGrp="1"/>
          </p:cNvSpPr>
          <p:nvPr>
            <p:ph type="title"/>
          </p:nvPr>
        </p:nvSpPr>
        <p:spPr/>
        <p:txBody>
          <a:bodyPr/>
          <a:lstStyle/>
          <a:p>
            <a:br>
              <a:rPr lang="en-CA" dirty="0"/>
            </a:br>
            <a:r>
              <a:rPr lang="en-CA" dirty="0"/>
              <a:t>Looking back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DDDACBD-B103-42B3-92F0-855C9F7D4137}"/>
                  </a:ext>
                </a:extLst>
              </p:cNvPr>
              <p:cNvSpPr>
                <a:spLocks noGrp="1"/>
              </p:cNvSpPr>
              <p:nvPr>
                <p:ph idx="1"/>
              </p:nvPr>
            </p:nvSpPr>
            <p:spPr/>
            <p:txBody>
              <a:bodyPr>
                <a:normAutofit/>
              </a:bodyPr>
              <a:lstStyle/>
              <a:p>
                <a:pPr/>
                <a:r>
                  <a:rPr lang="en-CA" dirty="0"/>
                  <a:t>Notice in our pseudocode, we don’t use </a:t>
                </a:r>
                <a:r>
                  <a:rPr lang="en-CA" dirty="0">
                    <a:latin typeface="Courier New" panose="02070309020205020404" pitchFamily="49" charset="0"/>
                    <a:cs typeface="Courier New" panose="02070309020205020404" pitchFamily="49" charset="0"/>
                  </a:rPr>
                  <a:t>PreviousGuess</a:t>
                </a:r>
                <a:r>
                  <a:rPr lang="en-CA" dirty="0"/>
                  <a:t> as shown in the equation:</a:t>
                </a:r>
                <a:br>
                  <a:rPr lang="en-CA" b="0" i="1" dirty="0">
                    <a:latin typeface="Cambria Math" panose="02040503050406030204" pitchFamily="18" charset="0"/>
                  </a:rPr>
                </a:br>
                <a14:m>
                  <m:oMath xmlns:m="http://schemas.openxmlformats.org/officeDocument/2006/math">
                    <m:r>
                      <a:rPr lang="en-CA" b="0" i="1" smtClean="0">
                        <a:latin typeface="Cambria Math" panose="02040503050406030204" pitchFamily="18" charset="0"/>
                      </a:rPr>
                      <m:t>𝐺𝑢𝑒𝑠𝑠</m:t>
                    </m:r>
                    <m:r>
                      <a:rPr lang="en-CA" i="1">
                        <a:latin typeface="Cambria Math" panose="02040503050406030204" pitchFamily="18" charset="0"/>
                      </a:rPr>
                      <m:t>=</m:t>
                    </m:r>
                    <m:f>
                      <m:fPr>
                        <m:ctrlPr>
                          <a:rPr lang="en-CA" i="1">
                            <a:latin typeface="Cambria Math" panose="02040503050406030204" pitchFamily="18" charset="0"/>
                          </a:rPr>
                        </m:ctrlPr>
                      </m:fPr>
                      <m:num>
                        <m:r>
                          <a:rPr lang="en-CA" b="0" i="1" smtClean="0">
                            <a:latin typeface="Cambria Math" panose="02040503050406030204" pitchFamily="18" charset="0"/>
                          </a:rPr>
                          <m:t>𝑃𝑟𝑒𝑣𝑖𝑜𝑢𝑠</m:t>
                        </m:r>
                        <m:r>
                          <a:rPr lang="en-CA" b="0" i="1" smtClean="0">
                            <a:latin typeface="Cambria Math" panose="02040503050406030204" pitchFamily="18" charset="0"/>
                          </a:rPr>
                          <m:t>𝐺𝑢𝑒𝑠𝑠</m:t>
                        </m:r>
                        <m:r>
                          <a:rPr lang="en-CA" i="1">
                            <a:latin typeface="Cambria Math" panose="02040503050406030204" pitchFamily="18" charset="0"/>
                          </a:rPr>
                          <m:t>+</m:t>
                        </m:r>
                        <m:f>
                          <m:fPr>
                            <m:ctrlPr>
                              <a:rPr lang="en-CA" i="1">
                                <a:latin typeface="Cambria Math" panose="02040503050406030204" pitchFamily="18" charset="0"/>
                              </a:rPr>
                            </m:ctrlPr>
                          </m:fPr>
                          <m:num>
                            <m:r>
                              <a:rPr lang="en-CA" b="0" i="1" smtClean="0">
                                <a:latin typeface="Cambria Math" panose="02040503050406030204" pitchFamily="18" charset="0"/>
                              </a:rPr>
                              <m:t>𝑂𝑟𝑖𝑔𝑖𝑛𝑎𝑙𝑁𝑢𝑚𝑏𝑒𝑟</m:t>
                            </m:r>
                          </m:num>
                          <m:den>
                            <m:r>
                              <a:rPr lang="en-CA" b="0" i="1" smtClean="0">
                                <a:latin typeface="Cambria Math" panose="02040503050406030204" pitchFamily="18" charset="0"/>
                              </a:rPr>
                              <m:t>𝑃𝑟𝑒𝑣𝑖𝑜𝑢𝑠𝐺𝑢𝑒𝑠𝑠</m:t>
                            </m:r>
                          </m:den>
                        </m:f>
                      </m:num>
                      <m:den>
                        <m:r>
                          <a:rPr lang="en-CA" i="1">
                            <a:latin typeface="Cambria Math" panose="02040503050406030204" pitchFamily="18" charset="0"/>
                          </a:rPr>
                          <m:t>2</m:t>
                        </m:r>
                      </m:den>
                    </m:f>
                  </m:oMath>
                </a14:m>
                <a:endParaRPr lang="en-CA" dirty="0"/>
              </a:p>
              <a:p>
                <a:r>
                  <a:rPr lang="en-CA" dirty="0"/>
                  <a:t>We don’t actually need </a:t>
                </a:r>
                <a:r>
                  <a:rPr lang="en-CA" dirty="0" err="1">
                    <a:latin typeface="Courier New" panose="02070309020205020404" pitchFamily="49" charset="0"/>
                    <a:cs typeface="Courier New" panose="02070309020205020404" pitchFamily="49" charset="0"/>
                  </a:rPr>
                  <a:t>PreviousNumber</a:t>
                </a:r>
                <a:r>
                  <a:rPr lang="en-CA" dirty="0"/>
                  <a:t> for the core of the algorithm to work—it </a:t>
                </a:r>
                <a:r>
                  <a:rPr lang="en-CA" i="1" dirty="0"/>
                  <a:t>is</a:t>
                </a:r>
                <a:r>
                  <a:rPr lang="en-CA" dirty="0"/>
                  <a:t> useful for if you want to look back a guess though. Up next is the implementation in C, but a non-naïve approach that does use the two variables.  You’ll see why it’s needed.</a:t>
                </a:r>
              </a:p>
              <a:p>
                <a:endParaRPr lang="en-CA" dirty="0"/>
              </a:p>
              <a:p>
                <a:endParaRPr lang="en-CA" dirty="0"/>
              </a:p>
            </p:txBody>
          </p:sp>
        </mc:Choice>
        <mc:Fallback>
          <p:sp>
            <p:nvSpPr>
              <p:cNvPr id="3" name="Content Placeholder 2">
                <a:extLst>
                  <a:ext uri="{FF2B5EF4-FFF2-40B4-BE49-F238E27FC236}">
                    <a16:creationId xmlns:a16="http://schemas.microsoft.com/office/drawing/2014/main" id="{4DDDACBD-B103-42B3-92F0-855C9F7D4137}"/>
                  </a:ext>
                </a:extLst>
              </p:cNvPr>
              <p:cNvSpPr>
                <a:spLocks noGrp="1" noRot="1" noChangeAspect="1" noMove="1" noResize="1" noEditPoints="1" noAdjustHandles="1" noChangeArrowheads="1" noChangeShapeType="1" noTextEdit="1"/>
              </p:cNvSpPr>
              <p:nvPr>
                <p:ph idx="1"/>
              </p:nvPr>
            </p:nvSpPr>
            <p:spPr>
              <a:blipFill>
                <a:blip r:embed="rId2"/>
                <a:stretch>
                  <a:fillRect l="-571" t="-177"/>
                </a:stretch>
              </a:blipFill>
            </p:spPr>
            <p:txBody>
              <a:bodyPr/>
              <a:lstStyle/>
              <a:p>
                <a:r>
                  <a:rPr lang="en-CA">
                    <a:noFill/>
                  </a:rPr>
                  <a:t> </a:t>
                </a:r>
              </a:p>
            </p:txBody>
          </p:sp>
        </mc:Fallback>
      </mc:AlternateContent>
    </p:spTree>
    <p:extLst>
      <p:ext uri="{BB962C8B-B14F-4D97-AF65-F5344CB8AC3E}">
        <p14:creationId xmlns:p14="http://schemas.microsoft.com/office/powerpoint/2010/main" val="1072025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CD4D90-2685-49F1-A6CF-6E0A5D3B534B}"/>
              </a:ext>
            </a:extLst>
          </p:cNvPr>
          <p:cNvSpPr txBox="1"/>
          <p:nvPr/>
        </p:nvSpPr>
        <p:spPr>
          <a:xfrm>
            <a:off x="266701" y="186267"/>
            <a:ext cx="9226550" cy="5940088"/>
          </a:xfrm>
          <a:prstGeom prst="rect">
            <a:avLst/>
          </a:prstGeom>
          <a:noFill/>
        </p:spPr>
        <p:txBody>
          <a:bodyPr wrap="square" rtlCol="0">
            <a:spAutoFit/>
          </a:bodyPr>
          <a:lstStyle/>
          <a:p>
            <a:r>
              <a:rPr lang="en-CA" sz="1600" dirty="0">
                <a:latin typeface="Courier New" panose="02070309020205020404" pitchFamily="49" charset="0"/>
                <a:cs typeface="Courier New" panose="02070309020205020404" pitchFamily="49" charset="0"/>
              </a:rPr>
              <a:t>#include &lt;</a:t>
            </a:r>
            <a:r>
              <a:rPr lang="en-CA" sz="1600" dirty="0" err="1">
                <a:latin typeface="Courier New" panose="02070309020205020404" pitchFamily="49" charset="0"/>
                <a:cs typeface="Courier New" panose="02070309020205020404" pitchFamily="49" charset="0"/>
              </a:rPr>
              <a:t>stdio.h</a:t>
            </a:r>
            <a:r>
              <a:rPr lang="en-CA" sz="1600" dirty="0">
                <a:latin typeface="Courier New" panose="02070309020205020404" pitchFamily="49" charset="0"/>
                <a:cs typeface="Courier New" panose="02070309020205020404" pitchFamily="49" charset="0"/>
              </a:rPr>
              <a:t>&gt;</a:t>
            </a:r>
          </a:p>
          <a:p>
            <a:r>
              <a:rPr lang="en-CA" sz="1600" dirty="0">
                <a:latin typeface="Courier New" panose="02070309020205020404" pitchFamily="49" charset="0"/>
                <a:cs typeface="Courier New" panose="02070309020205020404" pitchFamily="49" charset="0"/>
              </a:rPr>
              <a:t>#include &lt;</a:t>
            </a:r>
            <a:r>
              <a:rPr lang="en-CA" sz="1600" dirty="0" err="1">
                <a:latin typeface="Courier New" panose="02070309020205020404" pitchFamily="49" charset="0"/>
                <a:cs typeface="Courier New" panose="02070309020205020404" pitchFamily="49" charset="0"/>
              </a:rPr>
              <a:t>math.h</a:t>
            </a:r>
            <a:r>
              <a:rPr lang="en-CA" sz="1600" dirty="0">
                <a:latin typeface="Courier New" panose="02070309020205020404" pitchFamily="49" charset="0"/>
                <a:cs typeface="Courier New" panose="02070309020205020404" pitchFamily="49" charset="0"/>
              </a:rPr>
              <a:t>&gt;</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#define precision 0.000001</a:t>
            </a:r>
          </a:p>
          <a:p>
            <a:r>
              <a:rPr lang="en-CA" sz="1600" dirty="0">
                <a:latin typeface="Courier New" panose="02070309020205020404" pitchFamily="49" charset="0"/>
                <a:cs typeface="Courier New" panose="02070309020205020404" pitchFamily="49" charset="0"/>
              </a:rPr>
              <a:t> </a:t>
            </a:r>
          </a:p>
          <a:p>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babylon</a:t>
            </a:r>
            <a:r>
              <a:rPr lang="en-CA" sz="1600" dirty="0">
                <a:latin typeface="Courier New" panose="02070309020205020404" pitchFamily="49" charset="0"/>
                <a:cs typeface="Courier New" panose="02070309020205020404" pitchFamily="49" charset="0"/>
              </a:rPr>
              <a:t>(</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N)</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guess = N / 2.0;</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a:t>
            </a:r>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 guess;</a:t>
            </a:r>
          </a:p>
          <a:p>
            <a:r>
              <a:rPr lang="en-CA" sz="1600" dirty="0">
                <a:latin typeface="Courier New" panose="02070309020205020404" pitchFamily="49" charset="0"/>
                <a:cs typeface="Courier New" panose="02070309020205020404" pitchFamily="49" charset="0"/>
              </a:rPr>
              <a:t>        guess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 (N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2.0;</a:t>
            </a:r>
          </a:p>
          <a:p>
            <a:r>
              <a:rPr lang="en-CA" sz="1600" dirty="0">
                <a:latin typeface="Courier New" panose="02070309020205020404" pitchFamily="49" charset="0"/>
                <a:cs typeface="Courier New" panose="02070309020205020404" pitchFamily="49" charset="0"/>
              </a:rPr>
              <a:t>    } </a:t>
            </a:r>
            <a:r>
              <a:rPr lang="en-CA" sz="1600" b="1" dirty="0">
                <a:latin typeface="Courier New" panose="02070309020205020404" pitchFamily="49" charset="0"/>
                <a:cs typeface="Courier New" panose="02070309020205020404" pitchFamily="49" charset="0"/>
              </a:rPr>
              <a:t>while</a:t>
            </a:r>
            <a:r>
              <a:rPr lang="en-CA" sz="1600" dirty="0">
                <a:latin typeface="Courier New" panose="02070309020205020404" pitchFamily="49" charset="0"/>
                <a:cs typeface="Courier New" panose="02070309020205020404" pitchFamily="49" charset="0"/>
              </a:rPr>
              <a:t> (fabs(guess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&gt; precision);</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return</a:t>
            </a:r>
            <a:r>
              <a:rPr lang="en-CA" sz="1600" dirty="0">
                <a:latin typeface="Courier New" panose="02070309020205020404" pitchFamily="49" charset="0"/>
                <a:cs typeface="Courier New" panose="02070309020205020404" pitchFamily="49" charset="0"/>
              </a:rPr>
              <a:t> guess;</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p>
          <a:p>
            <a:r>
              <a:rPr lang="en-CA" sz="1600" b="1" dirty="0">
                <a:latin typeface="Courier New" panose="02070309020205020404" pitchFamily="49" charset="0"/>
                <a:cs typeface="Courier New" panose="02070309020205020404" pitchFamily="49" charset="0"/>
              </a:rPr>
              <a:t>int</a:t>
            </a:r>
            <a:r>
              <a:rPr lang="en-CA" sz="1600" dirty="0">
                <a:latin typeface="Courier New" panose="02070309020205020404" pitchFamily="49" charset="0"/>
                <a:cs typeface="Courier New" panose="02070309020205020404" pitchFamily="49" charset="0"/>
              </a:rPr>
              <a:t> main(</a:t>
            </a:r>
            <a:r>
              <a:rPr lang="en-CA" sz="1600" b="1" dirty="0">
                <a:latin typeface="Courier New" panose="02070309020205020404" pitchFamily="49" charset="0"/>
                <a:cs typeface="Courier New" panose="02070309020205020404" pitchFamily="49" charset="0"/>
              </a:rPr>
              <a:t>void</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printf</a:t>
            </a:r>
            <a:r>
              <a:rPr lang="en-CA" sz="1600" dirty="0">
                <a:latin typeface="Courier New" panose="02070309020205020404" pitchFamily="49" charset="0"/>
                <a:cs typeface="Courier New" panose="02070309020205020404" pitchFamily="49" charset="0"/>
              </a:rPr>
              <a:t>("%f\n", </a:t>
            </a:r>
            <a:r>
              <a:rPr lang="en-CA" sz="1600" dirty="0" err="1">
                <a:latin typeface="Courier New" panose="02070309020205020404" pitchFamily="49" charset="0"/>
                <a:cs typeface="Courier New" panose="02070309020205020404" pitchFamily="49" charset="0"/>
              </a:rPr>
              <a:t>babylon</a:t>
            </a:r>
            <a:r>
              <a:rPr lang="en-CA" sz="1600" dirty="0">
                <a:latin typeface="Courier New" panose="02070309020205020404" pitchFamily="49" charset="0"/>
                <a:cs typeface="Courier New" panose="02070309020205020404" pitchFamily="49" charset="0"/>
              </a:rPr>
              <a:t>(9458151235.0));</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return</a:t>
            </a:r>
            <a:r>
              <a:rPr lang="en-CA" sz="1600" dirty="0">
                <a:latin typeface="Courier New" panose="02070309020205020404" pitchFamily="49" charset="0"/>
                <a:cs typeface="Courier New" panose="02070309020205020404" pitchFamily="49" charset="0"/>
              </a:rPr>
              <a:t> 0;</a:t>
            </a:r>
          </a:p>
          <a:p>
            <a:r>
              <a:rPr lang="en-CA" sz="1600" dirty="0">
                <a:latin typeface="Courier New" panose="02070309020205020404" pitchFamily="49" charset="0"/>
                <a:cs typeface="Courier New" panose="02070309020205020404" pitchFamily="49" charset="0"/>
              </a:rPr>
              <a:t>}</a:t>
            </a:r>
          </a:p>
        </p:txBody>
      </p:sp>
      <p:sp>
        <p:nvSpPr>
          <p:cNvPr id="10" name="Callout: Line 9">
            <a:extLst>
              <a:ext uri="{FF2B5EF4-FFF2-40B4-BE49-F238E27FC236}">
                <a16:creationId xmlns:a16="http://schemas.microsoft.com/office/drawing/2014/main" id="{A83E04E5-D5DC-4885-B2F8-C6AC2DD63420}"/>
              </a:ext>
            </a:extLst>
          </p:cNvPr>
          <p:cNvSpPr/>
          <p:nvPr/>
        </p:nvSpPr>
        <p:spPr>
          <a:xfrm>
            <a:off x="8448674" y="452438"/>
            <a:ext cx="3476625" cy="4114799"/>
          </a:xfrm>
          <a:prstGeom prst="borderCallout1">
            <a:avLst>
              <a:gd name="adj1" fmla="val 48549"/>
              <a:gd name="adj2" fmla="val -2306"/>
              <a:gd name="adj3" fmla="val 15916"/>
              <a:gd name="adj4" fmla="val -140114"/>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This is our precision constant. Every time a new guess is made, it is subtracted from the old guess and compared with the epsilon to check for “doneness”. If it exceeds this, we do it again. This continues until the difference between guesses is smaller than it.</a:t>
            </a:r>
          </a:p>
          <a:p>
            <a:pPr algn="ctr"/>
            <a:endParaRPr lang="en-CA" dirty="0">
              <a:solidFill>
                <a:schemeClr val="tx1"/>
              </a:solidFill>
            </a:endParaRPr>
          </a:p>
          <a:p>
            <a:pPr algn="ctr"/>
            <a:r>
              <a:rPr lang="en-CA" dirty="0">
                <a:solidFill>
                  <a:schemeClr val="tx1"/>
                </a:solidFill>
              </a:rPr>
              <a:t>That was absolute precision.  An alternative—relative precision—is where you check for the same constant, but with the </a:t>
            </a:r>
            <a:r>
              <a:rPr lang="en-CA" i="1" dirty="0">
                <a:solidFill>
                  <a:schemeClr val="tx1"/>
                </a:solidFill>
              </a:rPr>
              <a:t>ratio</a:t>
            </a:r>
            <a:r>
              <a:rPr lang="en-CA" dirty="0">
                <a:solidFill>
                  <a:schemeClr val="tx1"/>
                </a:solidFill>
              </a:rPr>
              <a:t> of the numbers—not the difference.</a:t>
            </a:r>
          </a:p>
        </p:txBody>
      </p:sp>
      <p:sp>
        <p:nvSpPr>
          <p:cNvPr id="11" name="Rectangle 10">
            <a:extLst>
              <a:ext uri="{FF2B5EF4-FFF2-40B4-BE49-F238E27FC236}">
                <a16:creationId xmlns:a16="http://schemas.microsoft.com/office/drawing/2014/main" id="{EB6539CE-AFA6-433D-9737-D76548DDD720}"/>
              </a:ext>
            </a:extLst>
          </p:cNvPr>
          <p:cNvSpPr/>
          <p:nvPr/>
        </p:nvSpPr>
        <p:spPr>
          <a:xfrm>
            <a:off x="333376" y="919163"/>
            <a:ext cx="3205162" cy="3143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82003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18F320-76FD-4355-A210-CA085D71669D}"/>
              </a:ext>
            </a:extLst>
          </p:cNvPr>
          <p:cNvSpPr/>
          <p:nvPr/>
        </p:nvSpPr>
        <p:spPr>
          <a:xfrm>
            <a:off x="214313" y="1395413"/>
            <a:ext cx="7853362" cy="31146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F0CD4D90-2685-49F1-A6CF-6E0A5D3B534B}"/>
              </a:ext>
            </a:extLst>
          </p:cNvPr>
          <p:cNvSpPr txBox="1"/>
          <p:nvPr/>
        </p:nvSpPr>
        <p:spPr>
          <a:xfrm>
            <a:off x="266701" y="186267"/>
            <a:ext cx="9226550" cy="5940088"/>
          </a:xfrm>
          <a:prstGeom prst="rect">
            <a:avLst/>
          </a:prstGeom>
          <a:noFill/>
        </p:spPr>
        <p:txBody>
          <a:bodyPr wrap="square" rtlCol="0">
            <a:spAutoFit/>
          </a:bodyPr>
          <a:lstStyle/>
          <a:p>
            <a:r>
              <a:rPr lang="en-CA" sz="1600" dirty="0">
                <a:latin typeface="Courier New" panose="02070309020205020404" pitchFamily="49" charset="0"/>
                <a:cs typeface="Courier New" panose="02070309020205020404" pitchFamily="49" charset="0"/>
              </a:rPr>
              <a:t>#include &lt;</a:t>
            </a:r>
            <a:r>
              <a:rPr lang="en-CA" sz="1600" dirty="0" err="1">
                <a:latin typeface="Courier New" panose="02070309020205020404" pitchFamily="49" charset="0"/>
                <a:cs typeface="Courier New" panose="02070309020205020404" pitchFamily="49" charset="0"/>
              </a:rPr>
              <a:t>stdio.h</a:t>
            </a:r>
            <a:r>
              <a:rPr lang="en-CA" sz="1600" dirty="0">
                <a:latin typeface="Courier New" panose="02070309020205020404" pitchFamily="49" charset="0"/>
                <a:cs typeface="Courier New" panose="02070309020205020404" pitchFamily="49" charset="0"/>
              </a:rPr>
              <a:t>&gt;</a:t>
            </a:r>
          </a:p>
          <a:p>
            <a:r>
              <a:rPr lang="en-CA" sz="1600" dirty="0">
                <a:latin typeface="Courier New" panose="02070309020205020404" pitchFamily="49" charset="0"/>
                <a:cs typeface="Courier New" panose="02070309020205020404" pitchFamily="49" charset="0"/>
              </a:rPr>
              <a:t>#include &lt;</a:t>
            </a:r>
            <a:r>
              <a:rPr lang="en-CA" sz="1600" dirty="0" err="1">
                <a:latin typeface="Courier New" panose="02070309020205020404" pitchFamily="49" charset="0"/>
                <a:cs typeface="Courier New" panose="02070309020205020404" pitchFamily="49" charset="0"/>
              </a:rPr>
              <a:t>math.h</a:t>
            </a:r>
            <a:r>
              <a:rPr lang="en-CA" sz="1600" dirty="0">
                <a:latin typeface="Courier New" panose="02070309020205020404" pitchFamily="49" charset="0"/>
                <a:cs typeface="Courier New" panose="02070309020205020404" pitchFamily="49" charset="0"/>
              </a:rPr>
              <a:t>&gt;</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#define precision 0.000001</a:t>
            </a:r>
          </a:p>
          <a:p>
            <a:r>
              <a:rPr lang="en-CA" sz="1600" dirty="0">
                <a:latin typeface="Courier New" panose="02070309020205020404" pitchFamily="49" charset="0"/>
                <a:cs typeface="Courier New" panose="02070309020205020404" pitchFamily="49" charset="0"/>
              </a:rPr>
              <a:t> </a:t>
            </a:r>
          </a:p>
          <a:p>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babylon</a:t>
            </a:r>
            <a:r>
              <a:rPr lang="en-CA" sz="1600" dirty="0">
                <a:latin typeface="Courier New" panose="02070309020205020404" pitchFamily="49" charset="0"/>
                <a:cs typeface="Courier New" panose="02070309020205020404" pitchFamily="49" charset="0"/>
              </a:rPr>
              <a:t>(</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N)</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guess = N / 2.0;</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double</a:t>
            </a:r>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do</a:t>
            </a:r>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 guess;</a:t>
            </a:r>
          </a:p>
          <a:p>
            <a:r>
              <a:rPr lang="en-CA" sz="1600" dirty="0">
                <a:latin typeface="Courier New" panose="02070309020205020404" pitchFamily="49" charset="0"/>
                <a:cs typeface="Courier New" panose="02070309020205020404" pitchFamily="49" charset="0"/>
              </a:rPr>
              <a:t>        guess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 (N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2.0;</a:t>
            </a:r>
          </a:p>
          <a:p>
            <a:r>
              <a:rPr lang="en-CA" sz="1600" dirty="0">
                <a:latin typeface="Courier New" panose="02070309020205020404" pitchFamily="49" charset="0"/>
                <a:cs typeface="Courier New" panose="02070309020205020404" pitchFamily="49" charset="0"/>
              </a:rPr>
              <a:t>    } </a:t>
            </a:r>
            <a:r>
              <a:rPr lang="en-CA" sz="1600" b="1" dirty="0">
                <a:latin typeface="Courier New" panose="02070309020205020404" pitchFamily="49" charset="0"/>
                <a:cs typeface="Courier New" panose="02070309020205020404" pitchFamily="49" charset="0"/>
              </a:rPr>
              <a:t>while</a:t>
            </a:r>
            <a:r>
              <a:rPr lang="en-CA" sz="1600" dirty="0">
                <a:latin typeface="Courier New" panose="02070309020205020404" pitchFamily="49" charset="0"/>
                <a:cs typeface="Courier New" panose="02070309020205020404" pitchFamily="49" charset="0"/>
              </a:rPr>
              <a:t> (fabs(guess - </a:t>
            </a:r>
            <a:r>
              <a:rPr lang="en-CA" sz="1600" dirty="0" err="1">
                <a:latin typeface="Courier New" panose="02070309020205020404" pitchFamily="49" charset="0"/>
                <a:cs typeface="Courier New" panose="02070309020205020404" pitchFamily="49" charset="0"/>
              </a:rPr>
              <a:t>previous_guess</a:t>
            </a:r>
            <a:r>
              <a:rPr lang="en-CA" sz="1600" dirty="0">
                <a:latin typeface="Courier New" panose="02070309020205020404" pitchFamily="49" charset="0"/>
                <a:cs typeface="Courier New" panose="02070309020205020404" pitchFamily="49" charset="0"/>
              </a:rPr>
              <a:t>) &gt; precision);</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return</a:t>
            </a:r>
            <a:r>
              <a:rPr lang="en-CA" sz="1600" dirty="0">
                <a:latin typeface="Courier New" panose="02070309020205020404" pitchFamily="49" charset="0"/>
                <a:cs typeface="Courier New" panose="02070309020205020404" pitchFamily="49" charset="0"/>
              </a:rPr>
              <a:t> guess;</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p>
          <a:p>
            <a:r>
              <a:rPr lang="en-CA" sz="1600" b="1" dirty="0">
                <a:latin typeface="Courier New" panose="02070309020205020404" pitchFamily="49" charset="0"/>
                <a:cs typeface="Courier New" panose="02070309020205020404" pitchFamily="49" charset="0"/>
              </a:rPr>
              <a:t>int</a:t>
            </a:r>
            <a:r>
              <a:rPr lang="en-CA" sz="1600" dirty="0">
                <a:latin typeface="Courier New" panose="02070309020205020404" pitchFamily="49" charset="0"/>
                <a:cs typeface="Courier New" panose="02070309020205020404" pitchFamily="49" charset="0"/>
              </a:rPr>
              <a:t> main(</a:t>
            </a:r>
            <a:r>
              <a:rPr lang="en-CA" sz="1600" b="1" dirty="0">
                <a:latin typeface="Courier New" panose="02070309020205020404" pitchFamily="49" charset="0"/>
                <a:cs typeface="Courier New" panose="02070309020205020404" pitchFamily="49" charset="0"/>
              </a:rPr>
              <a:t>void</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printf</a:t>
            </a:r>
            <a:r>
              <a:rPr lang="en-CA" sz="1600" dirty="0">
                <a:latin typeface="Courier New" panose="02070309020205020404" pitchFamily="49" charset="0"/>
                <a:cs typeface="Courier New" panose="02070309020205020404" pitchFamily="49" charset="0"/>
              </a:rPr>
              <a:t>("%f\n", </a:t>
            </a:r>
            <a:r>
              <a:rPr lang="en-CA" sz="1600" dirty="0" err="1">
                <a:latin typeface="Courier New" panose="02070309020205020404" pitchFamily="49" charset="0"/>
                <a:cs typeface="Courier New" panose="02070309020205020404" pitchFamily="49" charset="0"/>
              </a:rPr>
              <a:t>babylon</a:t>
            </a:r>
            <a:r>
              <a:rPr lang="en-CA" sz="1600" dirty="0">
                <a:latin typeface="Courier New" panose="02070309020205020404" pitchFamily="49" charset="0"/>
                <a:cs typeface="Courier New" panose="02070309020205020404" pitchFamily="49" charset="0"/>
              </a:rPr>
              <a:t>(9458151235.0));</a:t>
            </a:r>
          </a:p>
          <a:p>
            <a:r>
              <a:rPr lang="en-CA" sz="1600" dirty="0">
                <a:latin typeface="Courier New" panose="02070309020205020404" pitchFamily="49" charset="0"/>
                <a:cs typeface="Courier New" panose="02070309020205020404" pitchFamily="49" charset="0"/>
              </a:rPr>
              <a:t>    </a:t>
            </a:r>
            <a:r>
              <a:rPr lang="en-CA" sz="1600" b="1" dirty="0">
                <a:latin typeface="Courier New" panose="02070309020205020404" pitchFamily="49" charset="0"/>
                <a:cs typeface="Courier New" panose="02070309020205020404" pitchFamily="49" charset="0"/>
              </a:rPr>
              <a:t>return</a:t>
            </a:r>
            <a:r>
              <a:rPr lang="en-CA" sz="1600" dirty="0">
                <a:latin typeface="Courier New" panose="02070309020205020404" pitchFamily="49" charset="0"/>
                <a:cs typeface="Courier New" panose="02070309020205020404" pitchFamily="49" charset="0"/>
              </a:rPr>
              <a:t> 0;</a:t>
            </a:r>
          </a:p>
          <a:p>
            <a:r>
              <a:rPr lang="en-CA" sz="1600" dirty="0">
                <a:latin typeface="Courier New" panose="02070309020205020404" pitchFamily="49" charset="0"/>
                <a:cs typeface="Courier New" panose="02070309020205020404" pitchFamily="49" charset="0"/>
              </a:rPr>
              <a:t>}</a:t>
            </a:r>
          </a:p>
        </p:txBody>
      </p:sp>
      <p:sp>
        <p:nvSpPr>
          <p:cNvPr id="10" name="Callout: Line 9">
            <a:extLst>
              <a:ext uri="{FF2B5EF4-FFF2-40B4-BE49-F238E27FC236}">
                <a16:creationId xmlns:a16="http://schemas.microsoft.com/office/drawing/2014/main" id="{A83E04E5-D5DC-4885-B2F8-C6AC2DD63420}"/>
              </a:ext>
            </a:extLst>
          </p:cNvPr>
          <p:cNvSpPr/>
          <p:nvPr/>
        </p:nvSpPr>
        <p:spPr>
          <a:xfrm>
            <a:off x="8448674" y="452439"/>
            <a:ext cx="3476625" cy="1295400"/>
          </a:xfrm>
          <a:prstGeom prst="borderCallout1">
            <a:avLst>
              <a:gd name="adj1" fmla="val 48549"/>
              <a:gd name="adj2" fmla="val -2306"/>
              <a:gd name="adj3" fmla="val 69592"/>
              <a:gd name="adj4" fmla="val -16415"/>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This is our Babylon function.</a:t>
            </a:r>
          </a:p>
        </p:txBody>
      </p:sp>
    </p:spTree>
    <p:extLst>
      <p:ext uri="{BB962C8B-B14F-4D97-AF65-F5344CB8AC3E}">
        <p14:creationId xmlns:p14="http://schemas.microsoft.com/office/powerpoint/2010/main" val="659774734"/>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0</TotalTime>
  <Words>1843</Words>
  <Application>Microsoft Office PowerPoint</Application>
  <PresentationFormat>Widescreen</PresentationFormat>
  <Paragraphs>274</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Cambria Math</vt:lpstr>
      <vt:lpstr>Courier New</vt:lpstr>
      <vt:lpstr>Garamond</vt:lpstr>
      <vt:lpstr>Gill Sans MT</vt:lpstr>
      <vt:lpstr>Gallery</vt:lpstr>
      <vt:lpstr>Organic</vt:lpstr>
      <vt:lpstr>Babylonian Square Roots</vt:lpstr>
      <vt:lpstr> The Algorithm</vt:lpstr>
      <vt:lpstr> What is it?</vt:lpstr>
      <vt:lpstr> What is it?</vt:lpstr>
      <vt:lpstr> What is it?</vt:lpstr>
      <vt:lpstr>OwO *notices iteration count*</vt:lpstr>
      <vt:lpstr> Looking back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Stay tuned for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Babylonian Square Roots</dc:title>
  <dc:creator>Jason Nguyen</dc:creator>
  <cp:lastModifiedBy>Jason Nguyen</cp:lastModifiedBy>
  <cp:revision>1</cp:revision>
  <dcterms:created xsi:type="dcterms:W3CDTF">2020-03-09T23:52:48Z</dcterms:created>
  <dcterms:modified xsi:type="dcterms:W3CDTF">2020-03-09T23:52:53Z</dcterms:modified>
</cp:coreProperties>
</file>