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Cliquez pour déplacer la diapo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218B78-E27C-4AA1-964A-E0CB2DF5D68A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33A460-3534-4B2F-B523-71C60E054F58}" type="slidenum">
              <a:rPr b="0" lang="fr-FR" sz="1200" spc="-1" strike="noStrike">
                <a:latin typeface="Times New Roman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190A62-39C4-41C6-806D-E497E8817A31}" type="slidenum">
              <a:rPr b="0" lang="fr-FR" sz="1200" spc="-1" strike="noStrike">
                <a:latin typeface="Times New Roman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AC6A7D-7A71-4810-A613-9CC88337BBA9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Modifiez le style du titre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BF5FC33-1F9A-47A1-BB31-DAB5A7A21285}" type="datetime">
              <a:rPr b="0" lang="fr-FR" sz="1000" spc="-1" strike="noStrike">
                <a:solidFill>
                  <a:srgbClr val="0a304a"/>
                </a:solidFill>
                <a:latin typeface="Century Gothic"/>
              </a:rPr>
              <a:t>09/04/2020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4BDA04-C33D-4428-81A2-290E349FF6DB}" type="slidenum">
              <a:rPr b="0" lang="fr-FR" sz="3200" spc="-1" strike="noStrike">
                <a:solidFill>
                  <a:srgbClr val="0a304a"/>
                </a:solidFill>
                <a:latin typeface="Century Gothic"/>
              </a:rPr>
              <a:t>&lt;numéro&gt;</a:t>
            </a:fld>
            <a:endParaRPr b="0" lang="fr-FR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Cliquez pour éditer le format du plan de texte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niveau de plan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Troisième niveau de plan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Quatrième niveau de plan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Cinquième niveau de plan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Sixième niveau de plan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Septième niveau de plan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Modifiez le style du titre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Cliquez pour modifier les styles du texte du masque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Deuxième niveau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Troisième niveau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Quatrième niveau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Cinquième niveau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95B1A6E-93B3-4A2F-9CF0-EE69AE9004FA}" type="datetime">
              <a:rPr b="0" lang="fr-FR" sz="1000" spc="-1" strike="noStrike">
                <a:solidFill>
                  <a:srgbClr val="0a304a"/>
                </a:solidFill>
                <a:latin typeface="Century Gothic"/>
              </a:rPr>
              <a:t>09/04/2020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4D204D-6D19-4BA2-A456-7D5C6FF3BC8E}" type="slidenum">
              <a:rPr b="0" lang="fr-FR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fr-FR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V="1">
            <a:off x="0" y="-720"/>
            <a:ext cx="12188520" cy="68576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684360" y="685800"/>
            <a:ext cx="9678600" cy="367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146194"/>
                </a:solidFill>
                <a:latin typeface="Century Gothic"/>
              </a:rPr>
              <a:t>Strong artificial intelligence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684360" y="4648320"/>
            <a:ext cx="70052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SAI everytime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needs to run as a daemon that use the </a:t>
            </a:r>
            <a:r>
              <a:rPr b="1" lang="en-US" sz="2000" spc="-1" strike="noStrike">
                <a:solidFill>
                  <a:srgbClr val="002060"/>
                </a:solidFill>
                <a:latin typeface="Century Gothic"/>
              </a:rPr>
              <a:t>mic </a:t>
            </a:r>
            <a:r>
              <a:rPr b="0" lang="en-US" sz="2000" spc="-1" strike="noStrike">
                <a:solidFill>
                  <a:srgbClr val="002060"/>
                </a:solidFill>
                <a:latin typeface="Century Gothic"/>
              </a:rPr>
              <a:t>to listen </a:t>
            </a:r>
            <a:r>
              <a:rPr b="1" lang="en-US" sz="2000" spc="-1" strike="noStrike">
                <a:solidFill>
                  <a:srgbClr val="e67272"/>
                </a:solidFill>
                <a:latin typeface="Century Gothic"/>
              </a:rPr>
              <a:t>a command</a:t>
            </a:r>
            <a:r>
              <a:rPr b="0" lang="en-US" sz="2000" spc="-1" strike="noStrike">
                <a:solidFill>
                  <a:srgbClr val="e67272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and let the </a:t>
            </a:r>
            <a:r>
              <a:rPr b="1" lang="en-US" sz="2000" spc="-1" strike="noStrike">
                <a:solidFill>
                  <a:srgbClr val="002060"/>
                </a:solidFill>
                <a:latin typeface="Century Gothic"/>
              </a:rPr>
              <a:t>mic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for </a:t>
            </a:r>
            <a:r>
              <a:rPr b="1" lang="en-US" sz="2000" spc="-1" strike="noStrike">
                <a:solidFill>
                  <a:srgbClr val="ffff00"/>
                </a:solidFill>
                <a:latin typeface="Century Gothic"/>
              </a:rPr>
              <a:t>another application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if its need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 schema to explain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92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3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4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5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6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 rot="3732600">
            <a:off x="7993800" y="376560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 rot="14618400">
            <a:off x="6344640" y="476208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 rot="5400000">
            <a:off x="6189120" y="413280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 rot="7014000">
            <a:off x="6423480" y="355320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 rot="1747800">
            <a:off x="5088600" y="330516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68080" y="306720"/>
            <a:ext cx="5043600" cy="2085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6271200" y="2669400"/>
            <a:ext cx="5632560" cy="300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29960" y="5709960"/>
            <a:ext cx="11183040" cy="1089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207000" y="1787400"/>
            <a:ext cx="5594400" cy="3227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Shape 5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Issues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Create an </a:t>
            </a:r>
            <a:r>
              <a:rPr b="1" lang="en-US" sz="2000" spc="-1" strike="noStrike">
                <a:solidFill>
                  <a:srgbClr val="c7ea94"/>
                </a:solidFill>
                <a:latin typeface="Century Gothic"/>
              </a:rPr>
              <a:t>adapter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to easely deploy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00b0f0"/>
                </a:solidFill>
                <a:latin typeface="Century Gothic"/>
              </a:rPr>
              <a:t>Compress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data gather by SAI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Create a </a:t>
            </a:r>
            <a:r>
              <a:rPr b="1" lang="en-US" sz="2000" spc="-1" strike="noStrike">
                <a:solidFill>
                  <a:srgbClr val="0f705d"/>
                </a:solidFill>
                <a:latin typeface="Century Gothic"/>
              </a:rPr>
              <a:t>reward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using RL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Make SAI </a:t>
            </a:r>
            <a:r>
              <a:rPr b="1" lang="en-US" sz="2000" spc="-1" strike="noStrike">
                <a:solidFill>
                  <a:srgbClr val="b1d3fb"/>
                </a:solidFill>
                <a:latin typeface="Century Gothic"/>
              </a:rPr>
              <a:t>robust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4280" cy="854280"/>
          </a:xfrm>
          <a:prstGeom prst="rect">
            <a:avLst/>
          </a:prstGeom>
          <a:ln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80800" cy="473040"/>
          </a:xfrm>
          <a:prstGeom prst="rect">
            <a:avLst/>
          </a:prstGeom>
          <a:ln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7840" cy="1040040"/>
          </a:xfrm>
          <a:prstGeom prst="rect">
            <a:avLst/>
          </a:prstGeom>
          <a:ln>
            <a:noFill/>
          </a:ln>
        </p:spPr>
      </p:pic>
      <p:pic>
        <p:nvPicPr>
          <p:cNvPr id="211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2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3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14" name="CustomShape 7"/>
          <p:cNvSpPr/>
          <p:nvPr/>
        </p:nvSpPr>
        <p:spPr>
          <a:xfrm rot="1192200">
            <a:off x="1580040" y="25624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8"/>
          <p:cNvSpPr/>
          <p:nvPr/>
        </p:nvSpPr>
        <p:spPr>
          <a:xfrm rot="20407800">
            <a:off x="1559880" y="33487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9"/>
          <p:cNvSpPr/>
          <p:nvPr/>
        </p:nvSpPr>
        <p:spPr>
          <a:xfrm rot="1192200">
            <a:off x="3333600" y="36709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0"/>
          <p:cNvSpPr/>
          <p:nvPr/>
        </p:nvSpPr>
        <p:spPr>
          <a:xfrm rot="20407800">
            <a:off x="3408120" y="23443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1"/>
          <p:cNvSpPr/>
          <p:nvPr/>
        </p:nvSpPr>
        <p:spPr>
          <a:xfrm>
            <a:off x="3483720" y="300420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0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1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2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3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4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25" name="CustomShape 12"/>
          <p:cNvSpPr/>
          <p:nvPr/>
        </p:nvSpPr>
        <p:spPr>
          <a:xfrm>
            <a:off x="1230120" y="609876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3"/>
          <p:cNvSpPr/>
          <p:nvPr/>
        </p:nvSpPr>
        <p:spPr>
          <a:xfrm>
            <a:off x="3103920" y="611748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4958640" y="610920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5"/>
          <p:cNvSpPr/>
          <p:nvPr/>
        </p:nvSpPr>
        <p:spPr>
          <a:xfrm>
            <a:off x="6754320" y="609876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8468280" y="608580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1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2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3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4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35" name="CustomShape 17"/>
          <p:cNvSpPr/>
          <p:nvPr/>
        </p:nvSpPr>
        <p:spPr>
          <a:xfrm rot="3732600">
            <a:off x="9843120" y="370152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8"/>
          <p:cNvSpPr/>
          <p:nvPr/>
        </p:nvSpPr>
        <p:spPr>
          <a:xfrm rot="14618400">
            <a:off x="8193600" y="469800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9"/>
          <p:cNvSpPr/>
          <p:nvPr/>
        </p:nvSpPr>
        <p:spPr>
          <a:xfrm rot="5400000">
            <a:off x="8038080" y="406836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 rot="7014000">
            <a:off x="8272800" y="348876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1"/>
          <p:cNvSpPr/>
          <p:nvPr/>
        </p:nvSpPr>
        <p:spPr>
          <a:xfrm rot="1747800">
            <a:off x="7095600" y="3427200"/>
            <a:ext cx="203760" cy="66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41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42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43" name="CustomShape 22"/>
          <p:cNvSpPr/>
          <p:nvPr/>
        </p:nvSpPr>
        <p:spPr>
          <a:xfrm>
            <a:off x="8173800" y="1774080"/>
            <a:ext cx="2068200" cy="360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3"/>
          <p:cNvSpPr/>
          <p:nvPr/>
        </p:nvSpPr>
        <p:spPr>
          <a:xfrm>
            <a:off x="8947440" y="1361160"/>
            <a:ext cx="301320" cy="406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TextShape 2"/>
          <p:cNvSpPr txBox="1"/>
          <p:nvPr/>
        </p:nvSpPr>
        <p:spPr>
          <a:xfrm>
            <a:off x="640440" y="685800"/>
            <a:ext cx="4818240" cy="460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200" spc="-1" strike="noStrike" cap="all">
                <a:solidFill>
                  <a:srgbClr val="ffffff"/>
                </a:solidFill>
                <a:latin typeface="Century Gothic"/>
              </a:rPr>
              <a:t>Solutions</a:t>
            </a:r>
            <a:endParaRPr b="0" lang="en-US" sz="5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8" name="TextShape 4"/>
          <p:cNvSpPr txBox="1"/>
          <p:nvPr/>
        </p:nvSpPr>
        <p:spPr>
          <a:xfrm>
            <a:off x="6625800" y="685800"/>
            <a:ext cx="4878720" cy="460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Create SAI with pyinstaller for multiplatform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Launch a scan that remove duplicate screenshot and order them by interesting strategie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Increment the reward if there was difference between images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Create a web page with the strategies learned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Create a web interface or a vocal controller to order strategies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Pyinstaller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choose to use pyinstaller to deploy SAI on Windows and OS X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Pyinstaller allows us to create executable for all platforms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4280" cy="854280"/>
          </a:xfrm>
          <a:prstGeom prst="rect">
            <a:avLst/>
          </a:prstGeom>
          <a:ln>
            <a:noFill/>
          </a:ln>
        </p:spPr>
      </p:pic>
      <p:pic>
        <p:nvPicPr>
          <p:cNvPr id="252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80800" cy="473040"/>
          </a:xfrm>
          <a:prstGeom prst="rect">
            <a:avLst/>
          </a:prstGeom>
          <a:ln>
            <a:noFill/>
          </a:ln>
        </p:spPr>
      </p:pic>
      <p:pic>
        <p:nvPicPr>
          <p:cNvPr id="253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7840" cy="1040040"/>
          </a:xfrm>
          <a:prstGeom prst="rect">
            <a:avLst/>
          </a:prstGeom>
          <a:ln>
            <a:noFill/>
          </a:ln>
        </p:spPr>
      </p:pic>
      <p:pic>
        <p:nvPicPr>
          <p:cNvPr id="254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55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 rot="1192200">
            <a:off x="3945600" y="267984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 rot="20407800">
            <a:off x="3925440" y="34660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 rot="1192200">
            <a:off x="5699520" y="37882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 rot="20407800">
            <a:off x="5773680" y="24616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5849640" y="31215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6360" cy="7563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Clean and Strategy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Method used to </a:t>
            </a:r>
            <a:r>
              <a:rPr b="1" lang="en-US" sz="2000" spc="-1" strike="noStrike">
                <a:solidFill>
                  <a:srgbClr val="ff0000"/>
                </a:solidFill>
                <a:latin typeface="Century Gothic"/>
              </a:rPr>
              <a:t>remove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ffff00"/>
                </a:solidFill>
                <a:latin typeface="Century Gothic"/>
              </a:rPr>
              <a:t>duplicate scan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Method used to </a:t>
            </a:r>
            <a:r>
              <a:rPr b="1" lang="en-US" sz="2000" spc="-1" strike="noStrike">
                <a:solidFill>
                  <a:srgbClr val="92d050"/>
                </a:solidFill>
                <a:latin typeface="Century Gothic"/>
              </a:rPr>
              <a:t>sort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them by 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64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65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66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67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68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69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70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5285160" y="1920960"/>
            <a:ext cx="1182600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5149440" y="4088880"/>
            <a:ext cx="1182600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4895280" y="2388600"/>
            <a:ext cx="270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5027400" y="4575240"/>
            <a:ext cx="232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Difference between images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0f496f"/>
                </a:solidFill>
                <a:latin typeface="Century Gothic"/>
              </a:rPr>
              <a:t>Create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a 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when </a:t>
            </a:r>
            <a:r>
              <a:rPr b="1" lang="en-US" sz="2000" spc="-1" strike="noStrike">
                <a:solidFill>
                  <a:srgbClr val="ffff00"/>
                </a:solidFill>
                <a:latin typeface="Century Gothic"/>
              </a:rPr>
              <a:t>some images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are really different using a </a:t>
            </a:r>
            <a:r>
              <a:rPr b="1" lang="en-US" sz="2000" spc="-1" strike="noStrike">
                <a:solidFill>
                  <a:srgbClr val="eea1a1"/>
                </a:solidFill>
                <a:latin typeface="Century Gothic"/>
              </a:rPr>
              <a:t>threshold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77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78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79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80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3568680" y="3429000"/>
            <a:ext cx="937080" cy="914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6095880" y="3654360"/>
            <a:ext cx="738000" cy="565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750920" y="2898360"/>
            <a:ext cx="2689560" cy="3719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TextShape 2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Web page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en-US" sz="2000" spc="-1" strike="noStrike">
                <a:solidFill>
                  <a:srgbClr val="f2f2f2"/>
                </a:solidFill>
                <a:latin typeface="Century Gothic"/>
              </a:rPr>
              <a:t>web page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will show us all the 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strategies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d9d9d9"/>
                </a:solidFill>
                <a:latin typeface="Century Gothic"/>
              </a:rPr>
              <a:t>record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4be7c8"/>
                </a:solidFill>
                <a:latin typeface="Century Gothic"/>
              </a:rPr>
              <a:t>during the day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86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41520" cy="641520"/>
          </a:xfrm>
          <a:prstGeom prst="rect">
            <a:avLst/>
          </a:prstGeom>
          <a:ln>
            <a:noFill/>
          </a:ln>
        </p:spPr>
      </p:pic>
      <p:pic>
        <p:nvPicPr>
          <p:cNvPr id="287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88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89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90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91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71320" cy="571320"/>
          </a:xfrm>
          <a:prstGeom prst="rect">
            <a:avLst/>
          </a:prstGeom>
          <a:ln>
            <a:noFill/>
          </a:ln>
        </p:spPr>
      </p:pic>
      <p:pic>
        <p:nvPicPr>
          <p:cNvPr id="292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4012560" y="4487400"/>
            <a:ext cx="1493280" cy="85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012560" y="4248360"/>
            <a:ext cx="2029680" cy="2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6"/>
          <p:cNvSpPr/>
          <p:nvPr/>
        </p:nvSpPr>
        <p:spPr>
          <a:xfrm>
            <a:off x="4012560" y="4367880"/>
            <a:ext cx="93852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7"/>
          <p:cNvSpPr/>
          <p:nvPr/>
        </p:nvSpPr>
        <p:spPr>
          <a:xfrm flipV="1">
            <a:off x="7242840" y="3222000"/>
            <a:ext cx="629280" cy="1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Strategy learning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en-US" sz="2000" spc="-1" strike="noStrike">
                <a:solidFill>
                  <a:srgbClr val="f2f2f2"/>
                </a:solidFill>
                <a:latin typeface="Century Gothic"/>
              </a:rPr>
              <a:t>web page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will allow the </a:t>
            </a:r>
            <a:r>
              <a:rPr b="1" lang="en-US" sz="2000" spc="-1" strike="noStrike">
                <a:solidFill>
                  <a:srgbClr val="002060"/>
                </a:solidFill>
                <a:latin typeface="Century Gothic"/>
              </a:rPr>
              <a:t>user to choose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best way (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)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will </a:t>
            </a:r>
            <a:r>
              <a:rPr b="1" lang="en-US" sz="2000" spc="-1" strike="noStrike">
                <a:solidFill>
                  <a:srgbClr val="ff0000"/>
                </a:solidFill>
                <a:latin typeface="Century Gothic"/>
              </a:rPr>
              <a:t>understand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how it </a:t>
            </a:r>
            <a:r>
              <a:rPr b="1" lang="en-US" sz="2000" spc="-1" strike="noStrike">
                <a:solidFill>
                  <a:srgbClr val="ff0000"/>
                </a:solidFill>
                <a:latin typeface="Century Gothic"/>
              </a:rPr>
              <a:t>needs to do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5430600" y="2730600"/>
            <a:ext cx="2689560" cy="3719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41520" cy="641520"/>
          </a:xfrm>
          <a:prstGeom prst="rect">
            <a:avLst/>
          </a:prstGeom>
          <a:ln>
            <a:noFill/>
          </a:ln>
        </p:spPr>
      </p:pic>
      <p:pic>
        <p:nvPicPr>
          <p:cNvPr id="301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02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03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04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4692240" y="4319640"/>
            <a:ext cx="1493280" cy="85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5"/>
          <p:cNvSpPr/>
          <p:nvPr/>
        </p:nvSpPr>
        <p:spPr>
          <a:xfrm>
            <a:off x="4692240" y="4080600"/>
            <a:ext cx="2029680" cy="2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6"/>
          <p:cNvSpPr/>
          <p:nvPr/>
        </p:nvSpPr>
        <p:spPr>
          <a:xfrm>
            <a:off x="4692240" y="4200120"/>
            <a:ext cx="93852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09" name="CustomShape 7"/>
          <p:cNvSpPr/>
          <p:nvPr/>
        </p:nvSpPr>
        <p:spPr>
          <a:xfrm rot="10325400">
            <a:off x="7855200" y="4105440"/>
            <a:ext cx="178560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Result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312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6040" cy="2846520"/>
          </a:xfrm>
          <a:prstGeom prst="rect">
            <a:avLst/>
          </a:prstGeom>
          <a:ln>
            <a:noFill/>
          </a:ln>
        </p:spPr>
      </p:pic>
      <p:pic>
        <p:nvPicPr>
          <p:cNvPr id="313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7120" cy="1644120"/>
          </a:xfrm>
          <a:prstGeom prst="rect">
            <a:avLst/>
          </a:prstGeom>
          <a:ln>
            <a:noFill/>
          </a:ln>
        </p:spPr>
      </p:pic>
      <p:pic>
        <p:nvPicPr>
          <p:cNvPr id="314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7120" cy="1644120"/>
          </a:xfrm>
          <a:prstGeom prst="rect">
            <a:avLst/>
          </a:prstGeom>
          <a:ln>
            <a:noFill/>
          </a:ln>
        </p:spPr>
      </p:pic>
      <p:pic>
        <p:nvPicPr>
          <p:cNvPr id="315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7120" cy="1644120"/>
          </a:xfrm>
          <a:prstGeom prst="rect">
            <a:avLst/>
          </a:prstGeom>
          <a:ln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3993840" y="3766680"/>
            <a:ext cx="150840" cy="318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8073360" y="3793320"/>
            <a:ext cx="131760" cy="318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2701080" y="5176080"/>
            <a:ext cx="1836720" cy="922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722640" y="5196600"/>
            <a:ext cx="1968120" cy="825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9731160" y="5131440"/>
            <a:ext cx="2105280" cy="656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5033520" y="2516760"/>
            <a:ext cx="257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 rot="16200000">
            <a:off x="3177360" y="1265400"/>
            <a:ext cx="196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948240" y="823320"/>
            <a:ext cx="10292040" cy="3339360"/>
            <a:chOff x="948240" y="823320"/>
            <a:chExt cx="10292040" cy="3339360"/>
          </a:xfrm>
        </p:grpSpPr>
        <p:sp>
          <p:nvSpPr>
            <p:cNvPr id="325" name="CustomShape 3"/>
            <p:cNvSpPr/>
            <p:nvPr/>
          </p:nvSpPr>
          <p:spPr>
            <a:xfrm>
              <a:off x="948240" y="823320"/>
              <a:ext cx="1362240" cy="1362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1234440" y="1109520"/>
              <a:ext cx="789840" cy="789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5"/>
            <p:cNvSpPr/>
            <p:nvPr/>
          </p:nvSpPr>
          <p:spPr>
            <a:xfrm>
              <a:off x="2602800" y="823320"/>
              <a:ext cx="3211560" cy="136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6"/>
            <p:cNvSpPr/>
            <p:nvPr/>
          </p:nvSpPr>
          <p:spPr>
            <a:xfrm>
              <a:off x="6374160" y="823320"/>
              <a:ext cx="1362240" cy="1362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6660360" y="1109520"/>
              <a:ext cx="789840" cy="789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8028720" y="823320"/>
              <a:ext cx="3211560" cy="136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31" name="CustomShape 9"/>
            <p:cNvSpPr/>
            <p:nvPr/>
          </p:nvSpPr>
          <p:spPr>
            <a:xfrm>
              <a:off x="948240" y="2800440"/>
              <a:ext cx="1362240" cy="1362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0"/>
            <p:cNvSpPr/>
            <p:nvPr/>
          </p:nvSpPr>
          <p:spPr>
            <a:xfrm>
              <a:off x="1234440" y="3086640"/>
              <a:ext cx="789840" cy="789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3" name="CustomShape 11"/>
            <p:cNvSpPr/>
            <p:nvPr/>
          </p:nvSpPr>
          <p:spPr>
            <a:xfrm>
              <a:off x="2602800" y="2800440"/>
              <a:ext cx="3211560" cy="136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34" name="CustomShape 12"/>
            <p:cNvSpPr/>
            <p:nvPr/>
          </p:nvSpPr>
          <p:spPr>
            <a:xfrm>
              <a:off x="6374160" y="2800440"/>
              <a:ext cx="1362240" cy="1362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3"/>
            <p:cNvSpPr/>
            <p:nvPr/>
          </p:nvSpPr>
          <p:spPr>
            <a:xfrm>
              <a:off x="6660360" y="3086640"/>
              <a:ext cx="789840" cy="789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6" name="CustomShape 14"/>
            <p:cNvSpPr/>
            <p:nvPr/>
          </p:nvSpPr>
          <p:spPr>
            <a:xfrm>
              <a:off x="8028720" y="2800440"/>
              <a:ext cx="3211560" cy="136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7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8129520" cy="6857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" name="Group 3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12" name="Line 4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3" name="Line 5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4" name="Line 6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5" name="Line 7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6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7" name="TextShape 9"/>
          <p:cNvSpPr txBox="1"/>
          <p:nvPr/>
        </p:nvSpPr>
        <p:spPr>
          <a:xfrm>
            <a:off x="8588520" y="941400"/>
            <a:ext cx="3043440" cy="32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100" spc="-1" strike="noStrike" cap="all">
                <a:solidFill>
                  <a:srgbClr val="ffffff"/>
                </a:solidFill>
                <a:latin typeface="Century Gothic"/>
              </a:rPr>
              <a:t>Environment</a:t>
            </a:r>
            <a:endParaRPr b="0" lang="en-US" sz="31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18" name="Group 10"/>
          <p:cNvGrpSpPr/>
          <p:nvPr/>
        </p:nvGrpSpPr>
        <p:grpSpPr>
          <a:xfrm>
            <a:off x="952560" y="2104200"/>
            <a:ext cx="6166080" cy="2442960"/>
            <a:chOff x="952560" y="2104200"/>
            <a:chExt cx="6166080" cy="2442960"/>
          </a:xfrm>
        </p:grpSpPr>
        <p:sp>
          <p:nvSpPr>
            <p:cNvPr id="119" name="CustomShape 11"/>
            <p:cNvSpPr/>
            <p:nvPr/>
          </p:nvSpPr>
          <p:spPr>
            <a:xfrm>
              <a:off x="952560" y="2104200"/>
              <a:ext cx="816120" cy="816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"/>
            <p:cNvSpPr/>
            <p:nvPr/>
          </p:nvSpPr>
          <p:spPr>
            <a:xfrm>
              <a:off x="1123920" y="2275560"/>
              <a:ext cx="473040" cy="473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3"/>
            <p:cNvSpPr/>
            <p:nvPr/>
          </p:nvSpPr>
          <p:spPr>
            <a:xfrm>
              <a:off x="1944000" y="2104200"/>
              <a:ext cx="1923840" cy="81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14"/>
            <p:cNvSpPr/>
            <p:nvPr/>
          </p:nvSpPr>
          <p:spPr>
            <a:xfrm>
              <a:off x="4203360" y="2104200"/>
              <a:ext cx="816120" cy="816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5"/>
            <p:cNvSpPr/>
            <p:nvPr/>
          </p:nvSpPr>
          <p:spPr>
            <a:xfrm>
              <a:off x="4375080" y="2275560"/>
              <a:ext cx="473040" cy="473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16"/>
            <p:cNvSpPr/>
            <p:nvPr/>
          </p:nvSpPr>
          <p:spPr>
            <a:xfrm>
              <a:off x="5194800" y="2104200"/>
              <a:ext cx="1923840" cy="81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5" name="CustomShape 17"/>
            <p:cNvSpPr/>
            <p:nvPr/>
          </p:nvSpPr>
          <p:spPr>
            <a:xfrm>
              <a:off x="952560" y="3731040"/>
              <a:ext cx="816120" cy="816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8"/>
            <p:cNvSpPr/>
            <p:nvPr/>
          </p:nvSpPr>
          <p:spPr>
            <a:xfrm>
              <a:off x="1123920" y="3902400"/>
              <a:ext cx="473040" cy="473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7" name="CustomShape 19"/>
            <p:cNvSpPr/>
            <p:nvPr/>
          </p:nvSpPr>
          <p:spPr>
            <a:xfrm>
              <a:off x="1944000" y="3731040"/>
              <a:ext cx="1923840" cy="81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8" name="CustomShape 20"/>
            <p:cNvSpPr/>
            <p:nvPr/>
          </p:nvSpPr>
          <p:spPr>
            <a:xfrm>
              <a:off x="4203360" y="3731040"/>
              <a:ext cx="816120" cy="816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1"/>
            <p:cNvSpPr/>
            <p:nvPr/>
          </p:nvSpPr>
          <p:spPr>
            <a:xfrm>
              <a:off x="4375080" y="3902400"/>
              <a:ext cx="473040" cy="473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22"/>
            <p:cNvSpPr/>
            <p:nvPr/>
          </p:nvSpPr>
          <p:spPr>
            <a:xfrm>
              <a:off x="5194800" y="3731040"/>
              <a:ext cx="1923840" cy="81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31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Future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work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Virtual assistant launch every time the computer is up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Generate a voice for the virtual assistant to communicate with the user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Profiling each user that use the virtual assistant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Create SAI with kivy for multiapplication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41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2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3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4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5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6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7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8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49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50" name="CustomShape 2"/>
          <p:cNvSpPr/>
          <p:nvPr/>
        </p:nvSpPr>
        <p:spPr>
          <a:xfrm>
            <a:off x="6312960" y="944640"/>
            <a:ext cx="1526040" cy="13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5678640" y="1145160"/>
            <a:ext cx="360" cy="160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4"/>
          <p:cNvSpPr/>
          <p:nvPr/>
        </p:nvSpPr>
        <p:spPr>
          <a:xfrm flipH="1">
            <a:off x="3426120" y="990000"/>
            <a:ext cx="1617480" cy="13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"/>
          <p:cNvSpPr/>
          <p:nvPr/>
        </p:nvSpPr>
        <p:spPr>
          <a:xfrm>
            <a:off x="2082960" y="3279600"/>
            <a:ext cx="91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5227200" y="4030200"/>
            <a:ext cx="92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8246520" y="3279600"/>
            <a:ext cx="125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481680" y="348120"/>
            <a:ext cx="181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7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4040" cy="9140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Annexe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59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4000" cy="599760"/>
          </a:xfrm>
          <a:prstGeom prst="rect">
            <a:avLst/>
          </a:prstGeom>
          <a:ln>
            <a:noFill/>
          </a:ln>
        </p:spPr>
      </p:pic>
      <p:sp>
        <p:nvSpPr>
          <p:cNvPr id="360" name="CustomShape 2"/>
          <p:cNvSpPr/>
          <p:nvPr/>
        </p:nvSpPr>
        <p:spPr>
          <a:xfrm>
            <a:off x="480240" y="348120"/>
            <a:ext cx="179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6384240" y="990000"/>
            <a:ext cx="1526040" cy="13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4"/>
          <p:cNvSpPr/>
          <p:nvPr/>
        </p:nvSpPr>
        <p:spPr>
          <a:xfrm>
            <a:off x="5678640" y="1145160"/>
            <a:ext cx="360" cy="160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5"/>
          <p:cNvSpPr/>
          <p:nvPr/>
        </p:nvSpPr>
        <p:spPr>
          <a:xfrm flipH="1">
            <a:off x="3426120" y="990000"/>
            <a:ext cx="1617480" cy="13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6"/>
          <p:cNvSpPr/>
          <p:nvPr/>
        </p:nvSpPr>
        <p:spPr>
          <a:xfrm>
            <a:off x="2082960" y="3279600"/>
            <a:ext cx="91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5227200" y="4030200"/>
            <a:ext cx="92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8246520" y="3279600"/>
            <a:ext cx="125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7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3080" cy="618840"/>
          </a:xfrm>
          <a:prstGeom prst="rect">
            <a:avLst/>
          </a:prstGeom>
          <a:ln>
            <a:noFill/>
          </a:ln>
        </p:spPr>
      </p:pic>
      <p:pic>
        <p:nvPicPr>
          <p:cNvPr id="368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3720" cy="609120"/>
          </a:xfrm>
          <a:prstGeom prst="rect">
            <a:avLst/>
          </a:prstGeom>
          <a:ln>
            <a:noFill/>
          </a:ln>
        </p:spPr>
      </p:pic>
      <p:pic>
        <p:nvPicPr>
          <p:cNvPr id="369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4000" cy="599760"/>
          </a:xfrm>
          <a:prstGeom prst="rect">
            <a:avLst/>
          </a:prstGeom>
          <a:ln>
            <a:noFill/>
          </a:ln>
        </p:spPr>
      </p:pic>
      <p:pic>
        <p:nvPicPr>
          <p:cNvPr id="370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4000" cy="599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Sources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Annexe prototype: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https://www.draw.io/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66000" y="2574360"/>
            <a:ext cx="4810320" cy="2973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4360" y="52419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Weak IA and Strong IA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84360" y="685800"/>
            <a:ext cx="10989720" cy="2287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“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Weak artificial intelligence (weak AI), is artificial intelligence that implements a </a:t>
            </a:r>
            <a:r>
              <a:rPr b="0" lang="en-US" sz="2000" spc="-1" strike="noStrike">
                <a:solidFill>
                  <a:srgbClr val="167bf3"/>
                </a:solidFill>
                <a:latin typeface="Century Gothic"/>
              </a:rPr>
              <a:t>limited part of mind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, or as narrow AI, is focused on </a:t>
            </a:r>
            <a:r>
              <a:rPr b="0" lang="en-US" sz="2000" spc="-1" strike="noStrike">
                <a:solidFill>
                  <a:srgbClr val="c15a16"/>
                </a:solidFill>
                <a:latin typeface="Century Gothic"/>
              </a:rPr>
              <a:t>one narrow task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 In John Searle's terms it “would be useful for testing hypothesis about minds, but would not actually be minds” “ from Wikipedia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 ”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Strong artificial intelligence (strong AI) is the </a:t>
            </a:r>
            <a:r>
              <a:rPr b="0" lang="en-US" sz="2000" spc="-1" strike="noStrike">
                <a:solidFill>
                  <a:srgbClr val="a50e82"/>
                </a:solidFill>
                <a:latin typeface="Century Gothic"/>
              </a:rPr>
              <a:t>speculative intelligence of a machine that has the capacity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to </a:t>
            </a:r>
            <a:r>
              <a:rPr b="0" lang="en-US" sz="2000" spc="-1" strike="noStrike">
                <a:solidFill>
                  <a:srgbClr val="ffff00"/>
                </a:solidFill>
                <a:latin typeface="Century Gothic"/>
              </a:rPr>
              <a:t>understand or learn any intellectual task that a human being can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” from Wikipedia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523960" y="3718800"/>
            <a:ext cx="727920" cy="72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363480" y="3303360"/>
            <a:ext cx="1217160" cy="40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44120" y="3208680"/>
            <a:ext cx="1590480" cy="67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2119680" y="4628880"/>
            <a:ext cx="1529640" cy="67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6819480" y="2574360"/>
            <a:ext cx="4810320" cy="2973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7103880" y="4147560"/>
            <a:ext cx="4378680" cy="858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9898200" y="3332520"/>
            <a:ext cx="1217160" cy="40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6965640" y="3288960"/>
            <a:ext cx="1590480" cy="67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8287920" y="2688120"/>
            <a:ext cx="1873440" cy="67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Reinforcement learning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4360" y="685800"/>
            <a:ext cx="1136232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00b050"/>
                </a:solidFill>
                <a:latin typeface="Century Gothic"/>
              </a:rPr>
              <a:t>Policy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:  the agent’s action selection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ffff00"/>
                </a:solidFill>
                <a:latin typeface="Century Gothic"/>
              </a:rPr>
              <a:t>State value-fonction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: how « good » it is to be in a given state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1" lang="en-US" sz="4000" spc="-1" strike="noStrike">
                <a:solidFill>
                  <a:srgbClr val="0f496f"/>
                </a:solidFill>
                <a:latin typeface="Century Gothic"/>
              </a:rPr>
              <a:t>Q(</a:t>
            </a:r>
            <a:r>
              <a:rPr b="1" lang="en-US" sz="4000" spc="-1" strike="noStrike">
                <a:solidFill>
                  <a:srgbClr val="ffff00"/>
                </a:solidFill>
                <a:latin typeface="Century Gothic"/>
              </a:rPr>
              <a:t>s</a:t>
            </a:r>
            <a:r>
              <a:rPr b="1" lang="en-US" sz="4000" spc="-1" strike="noStrike">
                <a:solidFill>
                  <a:srgbClr val="0f496f"/>
                </a:solidFill>
                <a:latin typeface="Century Gothic"/>
              </a:rPr>
              <a:t>, </a:t>
            </a:r>
            <a:r>
              <a:rPr b="1" lang="en-US" sz="4000" spc="-1" strike="noStrike">
                <a:solidFill>
                  <a:srgbClr val="00b050"/>
                </a:solidFill>
                <a:latin typeface="Century Gothic"/>
              </a:rPr>
              <a:t>a</a:t>
            </a:r>
            <a:r>
              <a:rPr b="1" lang="en-US" sz="4000" spc="-1" strike="noStrike">
                <a:solidFill>
                  <a:srgbClr val="0f496f"/>
                </a:solidFill>
                <a:latin typeface="Century Gothic"/>
              </a:rPr>
              <a:t>) =  sum(prob of each state) </a:t>
            </a:r>
            <a:endParaRPr b="0" lang="en-US" sz="4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Show a schema to understand (tic tac toe example)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formula give us the power to make a decision for the next action using random training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DYN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AMI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LEA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RNIN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research show us that the </a:t>
            </a:r>
            <a:r>
              <a:rPr b="1" lang="en-US" sz="2000" spc="-1" strike="noStrike">
                <a:solidFill>
                  <a:srgbClr val="00b050"/>
                </a:solidFill>
                <a:latin typeface="Century Gothic"/>
              </a:rPr>
              <a:t>AI will learn better policy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using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an expert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to make a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7c0a61"/>
                </a:solidFill>
                <a:latin typeface="Century Gothic"/>
              </a:rPr>
              <a:t>decision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B. Lubars, Chenhao Tan, 2019, “Ask what AI can do, but what  AI should do: towards a framework of task delegability”,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https://arxiv.org/pdf/1902.03245v1.pdf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521440" y="3979080"/>
            <a:ext cx="1881720" cy="807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487840" y="3979080"/>
            <a:ext cx="1881720" cy="807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004640" y="2771640"/>
            <a:ext cx="1881720" cy="807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483080" y="4383000"/>
            <a:ext cx="100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>
            <a:off x="4985640" y="3657600"/>
            <a:ext cx="360" cy="5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640440" y="685800"/>
            <a:ext cx="4818240" cy="460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200" spc="-1" strike="noStrike" cap="all">
                <a:solidFill>
                  <a:srgbClr val="ffffff"/>
                </a:solidFill>
                <a:latin typeface="Century Gothic"/>
              </a:rPr>
              <a:t>issues</a:t>
            </a:r>
            <a:endParaRPr b="0" lang="en-US" sz="5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6" name="TextShape 4"/>
          <p:cNvSpPr txBox="1"/>
          <p:nvPr/>
        </p:nvSpPr>
        <p:spPr>
          <a:xfrm>
            <a:off x="6625800" y="685800"/>
            <a:ext cx="4878720" cy="460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Hard to deploy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Simulate the brain behavior during sleep (sort/compress/delete data)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Add a reward (seems like RL, pheromon)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Launch the SAI each day, it will give a report of what it learned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Hard to deploy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44720" y="500040"/>
            <a:ext cx="8263800" cy="323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Need to test mic and screenshot in every </a:t>
            </a:r>
            <a:r>
              <a:rPr b="1" lang="en-US" sz="2000" spc="-1" strike="noStrike">
                <a:solidFill>
                  <a:srgbClr val="ffff00"/>
                </a:solidFill>
                <a:latin typeface="Century Gothic"/>
              </a:rPr>
              <a:t>operating system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need to add an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adapter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that translate the data from the mic and the screen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adapter will detect the os before interpreting </a:t>
            </a:r>
            <a:r>
              <a:rPr b="1" lang="en-US" sz="2000" spc="-1" strike="noStrike">
                <a:solidFill>
                  <a:srgbClr val="00b050"/>
                </a:solidFill>
                <a:latin typeface="Century Gothic"/>
              </a:rPr>
              <a:t>inputs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4280" cy="854280"/>
          </a:xfrm>
          <a:prstGeom prst="rect">
            <a:avLst/>
          </a:prstGeom>
          <a:ln>
            <a:noFill/>
          </a:ln>
        </p:spPr>
      </p:pic>
      <p:pic>
        <p:nvPicPr>
          <p:cNvPr id="160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80800" cy="473040"/>
          </a:xfrm>
          <a:prstGeom prst="rect">
            <a:avLst/>
          </a:prstGeom>
          <a:ln>
            <a:noFill/>
          </a:ln>
        </p:spPr>
      </p:pic>
      <p:pic>
        <p:nvPicPr>
          <p:cNvPr id="161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7840" cy="1040040"/>
          </a:xfrm>
          <a:prstGeom prst="rect">
            <a:avLst/>
          </a:prstGeom>
          <a:ln>
            <a:noFill/>
          </a:ln>
        </p:spPr>
      </p:pic>
      <p:pic>
        <p:nvPicPr>
          <p:cNvPr id="162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63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64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rot="1192200">
            <a:off x="4048200" y="26737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 rot="20407800">
            <a:off x="4027680" y="34599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 rot="1192200">
            <a:off x="5801760" y="37821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 rot="20407800">
            <a:off x="5875920" y="24555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5951880" y="311544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Simulate the brain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 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human </a:t>
            </a:r>
            <a:r>
              <a:rPr b="1" lang="en-US" sz="2000" spc="-1" strike="noStrike">
                <a:solidFill>
                  <a:srgbClr val="92d050"/>
                </a:solidFill>
                <a:latin typeface="Century Gothic"/>
              </a:rPr>
              <a:t>sleep</a:t>
            </a:r>
            <a:r>
              <a:rPr b="1" lang="en-US" sz="2000" spc="-1" strike="noStrike">
                <a:solidFill>
                  <a:srgbClr val="0070c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to </a:t>
            </a:r>
            <a:r>
              <a:rPr b="1" lang="en-US" sz="2000" spc="-1" strike="noStrike">
                <a:solidFill>
                  <a:srgbClr val="002060"/>
                </a:solidFill>
                <a:latin typeface="Century Gothic"/>
              </a:rPr>
              <a:t>organize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it memory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So does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need to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It will </a:t>
            </a:r>
            <a:r>
              <a:rPr b="1" lang="en-US" sz="2000" spc="-1" strike="noStrike">
                <a:solidFill>
                  <a:srgbClr val="941a1b"/>
                </a:solidFill>
                <a:latin typeface="Century Gothic"/>
              </a:rPr>
              <a:t>compress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4be7c8"/>
                </a:solidFill>
                <a:latin typeface="Century Gothic"/>
              </a:rPr>
              <a:t>data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as much as he can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72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3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4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5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6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7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638000" y="418320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3511800" y="420192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5366520" y="419364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7162200" y="418320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8876160" y="4169880"/>
            <a:ext cx="682560" cy="261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Add a reward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en-US" sz="2000" spc="-1" strike="noStrike">
                <a:solidFill>
                  <a:srgbClr val="aadf5e"/>
                </a:solidFill>
                <a:latin typeface="Century Gothic"/>
              </a:rPr>
              <a:t>reward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will impact the </a:t>
            </a:r>
            <a:r>
              <a:rPr b="1" lang="en-US" sz="2000" spc="-1" strike="noStrike">
                <a:solidFill>
                  <a:srgbClr val="c8f1fb"/>
                </a:solidFill>
                <a:latin typeface="Century Gothic"/>
              </a:rPr>
              <a:t>next decision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for </a:t>
            </a:r>
            <a:r>
              <a:rPr b="1" lang="en-US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Explain with a schema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85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86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87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4214160" y="3946320"/>
            <a:ext cx="2068200" cy="360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4988160" y="3533400"/>
            <a:ext cx="301320" cy="406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2020-04-09T04:36:02Z</dcterms:modified>
  <cp:revision>122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