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97.png" ContentType="image/png"/>
  <Override PartName="/ppt/media/image96.png" ContentType="image/png"/>
  <Override PartName="/ppt/media/image95.png" ContentType="image/png"/>
  <Override PartName="/ppt/media/image94.png" ContentType="image/png"/>
  <Override PartName="/ppt/media/image93.png" ContentType="image/png"/>
  <Override PartName="/ppt/media/image92.png" ContentType="image/png"/>
  <Override PartName="/ppt/media/image91.png" ContentType="image/png"/>
  <Override PartName="/ppt/media/image90.png" ContentType="image/png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60.png" ContentType="image/png"/>
  <Override PartName="/ppt/media/image85.png" ContentType="image/png"/>
  <Override PartName="/ppt/media/image4.png" ContentType="image/png"/>
  <Override PartName="/ppt/media/image84.png" ContentType="image/png"/>
  <Override PartName="/ppt/media/image3.png" ContentType="image/png"/>
  <Override PartName="/ppt/media/image82.png" ContentType="image/png"/>
  <Override PartName="/ppt/media/image1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62.png" ContentType="image/png"/>
  <Override PartName="/ppt/media/image89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0.png" ContentType="image/png"/>
  <Override PartName="/ppt/media/image65.png" ContentType="image/png"/>
  <Override PartName="/ppt/media/image41.png" ContentType="image/png"/>
  <Override PartName="/ppt/media/image66.png" ContentType="image/png"/>
  <Override PartName="/ppt/media/image42.png" ContentType="image/png"/>
  <Override PartName="/ppt/media/image67.png" ContentType="image/png"/>
  <Override PartName="/ppt/media/image43.png" ContentType="image/png"/>
  <Override PartName="/ppt/media/image68.png" ContentType="image/png"/>
  <Override PartName="/ppt/media/image44.png" ContentType="image/png"/>
  <Override PartName="/ppt/media/image69.png" ContentType="image/png"/>
  <Override PartName="/ppt/media/image50.png" ContentType="image/png"/>
  <Override PartName="/ppt/media/image75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déplacer la diapo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2000" spc="-1" strike="noStrike">
                <a:latin typeface="Arial"/>
              </a:rPr>
              <a:t>Cliquez pour modifier le format des notes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FR" sz="1400" spc="-1" strike="noStrike">
                <a:latin typeface="Times New Roman"/>
              </a:rPr>
              <a:t> 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5D5A20A-1EBA-4FBB-A515-820F37612E6C}" type="slidenum">
              <a:rPr b="0" lang="fr-FR" sz="1400" spc="-1" strike="noStrike">
                <a:latin typeface="Times New Roman"/>
              </a:rPr>
              <a:t>1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Hello everyone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br/>
            <a:r>
              <a:rPr b="0" lang="fr-FR" sz="2000" spc="-1" strike="noStrike">
                <a:latin typeface="Arial"/>
              </a:rPr>
              <a:t>My name is Johnny NGUYEN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 hope that you are all safe with this epidemic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I’m from France</a:t>
            </a:r>
            <a:endParaRPr b="0" lang="fr-FR" sz="20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And today I’m going to show you what my work consist to</a:t>
            </a:r>
            <a:br/>
            <a:endParaRPr b="0" lang="fr-FR" sz="2000" spc="-1" strike="noStrike"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7AE86BEA-D7C7-4EEF-AFED-7E2927971E7E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present you my situation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Second I will explain you the AI I want to create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Third the technologies that will be covered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new algorithm that will be use for the AI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Well, what is my job ?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 I’m currently searching for a Data Scientist job near from my house in Simiane-Collongue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to synthetisis, it is a campaign and there was actually no similar job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Why am I want to change job after my Master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Because I have a dream in 2014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this dream I would like to create an Artificial Intelligence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This dream doesn’t permit me to work at a company which the job doesn’t consist to expand thoses skills.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choose to leave the company and work on this project in my family house at Simiane-Collongue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First I will explain you the difference between a standard AI and the AI i would like to create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Actually, the standard AI can be called as Augmented Intelligence (by Siri’s ex-cofounder Julia)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In two lines, for Alpha Go, we need a lot of datacenter to mate it beat a person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show us that the actual AI is betten than the human but it needs a lot of energy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That is why I want to create a program that will use less energy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 would to give the capacity of the algorithm to report how its done using a web interface or a voice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goal is to communicate with the SAI and it will understand what it have to do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It can say yes/no with a justification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asset of this new reinforcement learning algorithm is that it was dynamic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Someone can explain me what is reinforcement learning please ?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So I will explain you with simple words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Imagine you want to teach a savage cat  in the garden to not enter in the house using a man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cat will be what we call the agent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man will be the observer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And the house and the garden will be the environment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</a:rPr>
              <a:t>The agent will try every moves randomly (go in the garden or go in the house)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that the cat act with the environment (stay in the garden) it will give him a reward (let him enjoy its life)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When the observer saw the cat act with the environment (trying to go in the house) it will give it a penality (don’t let him enjoy its life)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So the cat will understand how the rule works and the man will disapear forever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Now the new reinfocement learning algorithm regarding this example will be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r>
              <a:rPr b="0" lang="fr-FR" sz="900" spc="-1" strike="noStrike">
                <a:latin typeface="Arial"/>
                <a:ea typeface="Noto Sans CJK SC"/>
              </a:rPr>
              <a:t>The cat will understand how the rule works and the man will always teach the cat at any time</a:t>
            </a: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</a:pPr>
            <a:endParaRPr b="0" lang="fr-FR" sz="9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9E7C6BF-F49D-4E0F-8E1D-DA77FC0F0BFC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/>
          <a:p>
            <a:endParaRPr b="0" lang="fr-F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C2C2BA-637B-4BE9-B38D-177C6298A084}" type="slidenum">
              <a:rPr b="0" lang="fr-FR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160" cy="3428280"/>
          </a:xfrm>
          <a:prstGeom prst="rect">
            <a:avLst/>
          </a:prstGeom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Now I’m going to explain you how RL works really. Giving the past example with the cat, imagine you have the cat here as the agent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fr-FR" sz="2000" spc="-1" strike="noStrike">
                <a:latin typeface="Arial"/>
              </a:rPr>
              <a:t>Then we have the observer as the state, it calculates the probability for the cat (agent) to have a reward (leave) or not</a:t>
            </a:r>
            <a:endParaRPr b="0" lang="fr-F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fr-FR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6" name="Line 7"/>
          <p:cNvSpPr/>
          <p:nvPr/>
        </p:nvSpPr>
        <p:spPr>
          <a:xfrm flipH="1">
            <a:off x="8227800" y="8280"/>
            <a:ext cx="3809880" cy="3809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 flipH="1">
            <a:off x="6108120" y="91440"/>
            <a:ext cx="6080400" cy="608076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 flipH="1">
            <a:off x="7235640" y="228600"/>
            <a:ext cx="4952880" cy="4952880"/>
          </a:xfrm>
          <a:prstGeom prst="line">
            <a:avLst/>
          </a:prstGeom>
          <a:ln w="1260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Line 10"/>
          <p:cNvSpPr/>
          <p:nvPr/>
        </p:nvSpPr>
        <p:spPr>
          <a:xfrm flipH="1">
            <a:off x="7335720" y="32040"/>
            <a:ext cx="4852800" cy="485316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 flipH="1">
            <a:off x="7845120" y="609480"/>
            <a:ext cx="4343400" cy="4343400"/>
          </a:xfrm>
          <a:prstGeom prst="line">
            <a:avLst/>
          </a:prstGeom>
          <a:ln w="316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50" name="Line 2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Line 4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3" name="Line 5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" name="Line 6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5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draw.io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arxiv.org/pdf/1902.03245v1.pdf" TargetMode="External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0" name="CustomShape 2"/>
          <p:cNvSpPr/>
          <p:nvPr/>
        </p:nvSpPr>
        <p:spPr>
          <a:xfrm flipV="1">
            <a:off x="0" y="-2160"/>
            <a:ext cx="12187080" cy="6856200"/>
          </a:xfrm>
          <a:prstGeom prst="snip1Rect">
            <a:avLst>
              <a:gd name="adj" fmla="val 50000"/>
            </a:avLst>
          </a:prstGeom>
          <a:gradFill rotWithShape="0"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1" name="CustomShape 3"/>
          <p:cNvSpPr/>
          <p:nvPr/>
        </p:nvSpPr>
        <p:spPr>
          <a:xfrm>
            <a:off x="684360" y="685800"/>
            <a:ext cx="9677160" cy="367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fr-FR" sz="6000" spc="-1" strike="noStrike" cap="all">
                <a:solidFill>
                  <a:srgbClr val="146194"/>
                </a:solidFill>
                <a:latin typeface="Century Gothic"/>
                <a:ea typeface="DejaVu Sans"/>
              </a:rPr>
              <a:t>Strong artificial intelligence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684360" y="4648320"/>
            <a:ext cx="7003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fr-FR" sz="2100" spc="-1" strike="noStrike">
                <a:solidFill>
                  <a:srgbClr val="000000"/>
                </a:solidFill>
                <a:latin typeface="Century Gothic"/>
                <a:ea typeface="DejaVu Sans"/>
              </a:rPr>
              <a:t>Johnny NGUYEN</a:t>
            </a: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endParaRPr b="0" lang="fr-FR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SAI everytime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needs to run as a daemon that use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 </a:t>
            </a:r>
            <a:r>
              <a:rPr b="0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to listen </a:t>
            </a:r>
            <a:r>
              <a:rPr b="1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a command</a:t>
            </a:r>
            <a:r>
              <a:rPr b="0" lang="fr-FR" sz="2000" spc="-1" strike="noStrike">
                <a:solidFill>
                  <a:srgbClr val="e67272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and let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mic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another application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if its need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schema to explain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86" name="Graphique 4" descr=""/>
          <p:cNvPicPr/>
          <p:nvPr/>
        </p:nvPicPr>
        <p:blipFill>
          <a:blip r:embed="rId1"/>
          <a:stretch/>
        </p:blipFill>
        <p:spPr>
          <a:xfrm>
            <a:off x="4733640" y="39794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7" name="Graphique 6" descr=""/>
          <p:cNvPicPr/>
          <p:nvPr/>
        </p:nvPicPr>
        <p:blipFill>
          <a:blip r:embed="rId2"/>
          <a:stretch/>
        </p:blipFill>
        <p:spPr>
          <a:xfrm>
            <a:off x="6825960" y="40302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8" name="Graphique 7" descr=""/>
          <p:cNvPicPr/>
          <p:nvPr/>
        </p:nvPicPr>
        <p:blipFill>
          <a:blip r:embed="rId3"/>
          <a:stretch/>
        </p:blipFill>
        <p:spPr>
          <a:xfrm>
            <a:off x="5354640" y="27259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9" name="Graphique 5" descr=""/>
          <p:cNvPicPr/>
          <p:nvPr/>
        </p:nvPicPr>
        <p:blipFill>
          <a:blip r:embed="rId4"/>
          <a:stretch/>
        </p:blipFill>
        <p:spPr>
          <a:xfrm>
            <a:off x="8550000" y="34333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90" name="Graphique 9" descr=""/>
          <p:cNvPicPr/>
          <p:nvPr/>
        </p:nvPicPr>
        <p:blipFill>
          <a:blip r:embed="rId5"/>
          <a:stretch/>
        </p:blipFill>
        <p:spPr>
          <a:xfrm>
            <a:off x="5153040" y="507996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91" name="CustomShape 3"/>
          <p:cNvSpPr/>
          <p:nvPr/>
        </p:nvSpPr>
        <p:spPr>
          <a:xfrm rot="3732600">
            <a:off x="7994160" y="376452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4"/>
          <p:cNvSpPr/>
          <p:nvPr/>
        </p:nvSpPr>
        <p:spPr>
          <a:xfrm rot="14618400">
            <a:off x="6344280" y="476316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 rot="5400000">
            <a:off x="6190560" y="413280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 rot="7014000">
            <a:off x="6424200" y="355284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7"/>
          <p:cNvSpPr/>
          <p:nvPr/>
        </p:nvSpPr>
        <p:spPr>
          <a:xfrm rot="1747800">
            <a:off x="5088600" y="330372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868080" y="306720"/>
            <a:ext cx="5042160" cy="2084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6271200" y="2669400"/>
            <a:ext cx="5631120" cy="3007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129960" y="5709960"/>
            <a:ext cx="11181600" cy="10882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4"/>
          <p:cNvSpPr/>
          <p:nvPr/>
        </p:nvSpPr>
        <p:spPr>
          <a:xfrm>
            <a:off x="207000" y="1787400"/>
            <a:ext cx="5592960" cy="322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5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01" name="CustomShape 6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an </a:t>
            </a:r>
            <a:r>
              <a:rPr b="1" lang="fr-FR" sz="2000" spc="-1" strike="noStrike">
                <a:solidFill>
                  <a:srgbClr val="c7ea94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easely deploy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f0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data gather by SAI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a </a:t>
            </a:r>
            <a:r>
              <a:rPr b="1" lang="fr-FR" sz="2000" spc="-1" strike="noStrike">
                <a:solidFill>
                  <a:srgbClr val="0f705d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using RL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Make SAI </a:t>
            </a:r>
            <a:r>
              <a:rPr b="1" lang="fr-FR" sz="2000" spc="-1" strike="noStrike">
                <a:solidFill>
                  <a:srgbClr val="b1d3fb"/>
                </a:solidFill>
                <a:latin typeface="Century Gothic"/>
                <a:ea typeface="DejaVu Sans"/>
              </a:rPr>
              <a:t>robust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02" name="Picture 4" descr=""/>
          <p:cNvPicPr/>
          <p:nvPr/>
        </p:nvPicPr>
        <p:blipFill>
          <a:blip r:embed="rId1"/>
          <a:stretch/>
        </p:blipFill>
        <p:spPr>
          <a:xfrm>
            <a:off x="4629600" y="1832040"/>
            <a:ext cx="852840" cy="852840"/>
          </a:xfrm>
          <a:prstGeom prst="rect">
            <a:avLst/>
          </a:prstGeom>
          <a:ln>
            <a:noFill/>
          </a:ln>
        </p:spPr>
      </p:pic>
      <p:pic>
        <p:nvPicPr>
          <p:cNvPr id="203" name="Picture 6" descr=""/>
          <p:cNvPicPr/>
          <p:nvPr/>
        </p:nvPicPr>
        <p:blipFill>
          <a:blip r:embed="rId2"/>
          <a:stretch/>
        </p:blipFill>
        <p:spPr>
          <a:xfrm>
            <a:off x="4463640" y="4185360"/>
            <a:ext cx="1179360" cy="471600"/>
          </a:xfrm>
          <a:prstGeom prst="rect">
            <a:avLst/>
          </a:prstGeom>
          <a:ln>
            <a:noFill/>
          </a:ln>
        </p:spPr>
      </p:pic>
      <p:pic>
        <p:nvPicPr>
          <p:cNvPr id="204" name="Picture 8" descr=""/>
          <p:cNvPicPr/>
          <p:nvPr/>
        </p:nvPicPr>
        <p:blipFill>
          <a:blip r:embed="rId3"/>
          <a:stretch/>
        </p:blipFill>
        <p:spPr>
          <a:xfrm>
            <a:off x="4586040" y="2785680"/>
            <a:ext cx="896400" cy="1038600"/>
          </a:xfrm>
          <a:prstGeom prst="rect">
            <a:avLst/>
          </a:prstGeom>
          <a:ln>
            <a:noFill/>
          </a:ln>
        </p:spPr>
      </p:pic>
      <p:pic>
        <p:nvPicPr>
          <p:cNvPr id="205" name="Graphique 6" descr=""/>
          <p:cNvPicPr/>
          <p:nvPr/>
        </p:nvPicPr>
        <p:blipFill>
          <a:blip r:embed="rId4"/>
          <a:stretch/>
        </p:blipFill>
        <p:spPr>
          <a:xfrm>
            <a:off x="250560" y="19537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06" name="Graphique 7" descr=""/>
          <p:cNvPicPr/>
          <p:nvPr/>
        </p:nvPicPr>
        <p:blipFill>
          <a:blip r:embed="rId5"/>
          <a:stretch/>
        </p:blipFill>
        <p:spPr>
          <a:xfrm>
            <a:off x="271440" y="32598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07" name="Graphique 8" descr=""/>
          <p:cNvPicPr/>
          <p:nvPr/>
        </p:nvPicPr>
        <p:blipFill>
          <a:blip r:embed="rId6"/>
          <a:stretch/>
        </p:blipFill>
        <p:spPr>
          <a:xfrm>
            <a:off x="2440800" y="274104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08" name="CustomShape 7"/>
          <p:cNvSpPr/>
          <p:nvPr/>
        </p:nvSpPr>
        <p:spPr>
          <a:xfrm rot="1192200">
            <a:off x="1579320" y="256176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8"/>
          <p:cNvSpPr/>
          <p:nvPr/>
        </p:nvSpPr>
        <p:spPr>
          <a:xfrm rot="20407800">
            <a:off x="1559160" y="334836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9"/>
          <p:cNvSpPr/>
          <p:nvPr/>
        </p:nvSpPr>
        <p:spPr>
          <a:xfrm rot="1192200">
            <a:off x="3332880" y="367020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10"/>
          <p:cNvSpPr/>
          <p:nvPr/>
        </p:nvSpPr>
        <p:spPr>
          <a:xfrm rot="20407800">
            <a:off x="3407400" y="234396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1"/>
          <p:cNvSpPr/>
          <p:nvPr/>
        </p:nvSpPr>
        <p:spPr>
          <a:xfrm>
            <a:off x="3483720" y="300420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Graphique 14" descr=""/>
          <p:cNvPicPr/>
          <p:nvPr/>
        </p:nvPicPr>
        <p:blipFill>
          <a:blip r:embed="rId7"/>
          <a:stretch/>
        </p:blipFill>
        <p:spPr>
          <a:xfrm>
            <a:off x="5819760" y="57099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14" name="Graphique 15" descr=""/>
          <p:cNvPicPr/>
          <p:nvPr/>
        </p:nvPicPr>
        <p:blipFill>
          <a:blip r:embed="rId8"/>
          <a:stretch/>
        </p:blipFill>
        <p:spPr>
          <a:xfrm>
            <a:off x="2060640" y="57596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15" name="Graphique 16" descr=""/>
          <p:cNvPicPr/>
          <p:nvPr/>
        </p:nvPicPr>
        <p:blipFill>
          <a:blip r:embed="rId9"/>
          <a:stretch/>
        </p:blipFill>
        <p:spPr>
          <a:xfrm>
            <a:off x="9383040" y="57099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16" name="Graphique 17" descr=""/>
          <p:cNvPicPr/>
          <p:nvPr/>
        </p:nvPicPr>
        <p:blipFill>
          <a:blip r:embed="rId10"/>
          <a:stretch/>
        </p:blipFill>
        <p:spPr>
          <a:xfrm>
            <a:off x="7495920" y="57099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17" name="Graphique 18" descr=""/>
          <p:cNvPicPr/>
          <p:nvPr/>
        </p:nvPicPr>
        <p:blipFill>
          <a:blip r:embed="rId11"/>
          <a:stretch/>
        </p:blipFill>
        <p:spPr>
          <a:xfrm>
            <a:off x="4004640" y="57099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18" name="Graphique 19" descr=""/>
          <p:cNvPicPr/>
          <p:nvPr/>
        </p:nvPicPr>
        <p:blipFill>
          <a:blip r:embed="rId12"/>
          <a:stretch/>
        </p:blipFill>
        <p:spPr>
          <a:xfrm>
            <a:off x="276120" y="575964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19" name="CustomShape 12"/>
          <p:cNvSpPr/>
          <p:nvPr/>
        </p:nvSpPr>
        <p:spPr>
          <a:xfrm>
            <a:off x="1230120" y="609876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13"/>
          <p:cNvSpPr/>
          <p:nvPr/>
        </p:nvSpPr>
        <p:spPr>
          <a:xfrm>
            <a:off x="3103920" y="611748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4"/>
          <p:cNvSpPr/>
          <p:nvPr/>
        </p:nvSpPr>
        <p:spPr>
          <a:xfrm>
            <a:off x="4958640" y="610920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5"/>
          <p:cNvSpPr/>
          <p:nvPr/>
        </p:nvSpPr>
        <p:spPr>
          <a:xfrm>
            <a:off x="6754320" y="609876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6"/>
          <p:cNvSpPr/>
          <p:nvPr/>
        </p:nvSpPr>
        <p:spPr>
          <a:xfrm>
            <a:off x="8468280" y="608580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4" name="Graphique 25" descr=""/>
          <p:cNvPicPr/>
          <p:nvPr/>
        </p:nvPicPr>
        <p:blipFill>
          <a:blip r:embed="rId13"/>
          <a:stretch/>
        </p:blipFill>
        <p:spPr>
          <a:xfrm>
            <a:off x="6582600" y="39150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25" name="Graphique 26" descr=""/>
          <p:cNvPicPr/>
          <p:nvPr/>
        </p:nvPicPr>
        <p:blipFill>
          <a:blip r:embed="rId14"/>
          <a:stretch/>
        </p:blipFill>
        <p:spPr>
          <a:xfrm>
            <a:off x="8674920" y="39657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26" name="Graphique 27" descr=""/>
          <p:cNvPicPr/>
          <p:nvPr/>
        </p:nvPicPr>
        <p:blipFill>
          <a:blip r:embed="rId15"/>
          <a:stretch/>
        </p:blipFill>
        <p:spPr>
          <a:xfrm>
            <a:off x="7203600" y="26614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27" name="Graphique 28" descr=""/>
          <p:cNvPicPr/>
          <p:nvPr/>
        </p:nvPicPr>
        <p:blipFill>
          <a:blip r:embed="rId16"/>
          <a:stretch/>
        </p:blipFill>
        <p:spPr>
          <a:xfrm>
            <a:off x="10398960" y="33688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28" name="Graphique 29" descr=""/>
          <p:cNvPicPr/>
          <p:nvPr/>
        </p:nvPicPr>
        <p:blipFill>
          <a:blip r:embed="rId17"/>
          <a:stretch/>
        </p:blipFill>
        <p:spPr>
          <a:xfrm>
            <a:off x="7002000" y="501552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29" name="CustomShape 17"/>
          <p:cNvSpPr/>
          <p:nvPr/>
        </p:nvSpPr>
        <p:spPr>
          <a:xfrm rot="3732600">
            <a:off x="9843480" y="370044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8"/>
          <p:cNvSpPr/>
          <p:nvPr/>
        </p:nvSpPr>
        <p:spPr>
          <a:xfrm rot="14618400">
            <a:off x="8193240" y="469908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 rot="5400000">
            <a:off x="8039520" y="406836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0"/>
          <p:cNvSpPr/>
          <p:nvPr/>
        </p:nvSpPr>
        <p:spPr>
          <a:xfrm rot="7014000">
            <a:off x="8273520" y="348840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1"/>
          <p:cNvSpPr/>
          <p:nvPr/>
        </p:nvSpPr>
        <p:spPr>
          <a:xfrm rot="1747800">
            <a:off x="7095600" y="3425760"/>
            <a:ext cx="202320" cy="6681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4" name="Graphique 35" descr=""/>
          <p:cNvPicPr/>
          <p:nvPr/>
        </p:nvPicPr>
        <p:blipFill>
          <a:blip r:embed="rId18"/>
          <a:stretch/>
        </p:blipFill>
        <p:spPr>
          <a:xfrm>
            <a:off x="8641080" y="3096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35" name="Graphique 36" descr=""/>
          <p:cNvPicPr/>
          <p:nvPr/>
        </p:nvPicPr>
        <p:blipFill>
          <a:blip r:embed="rId19"/>
          <a:stretch/>
        </p:blipFill>
        <p:spPr>
          <a:xfrm>
            <a:off x="10568880" y="14972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36" name="Graphique 37" descr=""/>
          <p:cNvPicPr/>
          <p:nvPr/>
        </p:nvPicPr>
        <p:blipFill>
          <a:blip r:embed="rId20"/>
          <a:stretch/>
        </p:blipFill>
        <p:spPr>
          <a:xfrm>
            <a:off x="6932880" y="149724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37" name="CustomShape 22"/>
          <p:cNvSpPr/>
          <p:nvPr/>
        </p:nvSpPr>
        <p:spPr>
          <a:xfrm>
            <a:off x="8173800" y="1774080"/>
            <a:ext cx="2066760" cy="358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8947440" y="1361160"/>
            <a:ext cx="299880" cy="405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"/>
          <p:cNvSpPr/>
          <p:nvPr/>
        </p:nvSpPr>
        <p:spPr>
          <a:xfrm>
            <a:off x="640440" y="685800"/>
            <a:ext cx="4816800" cy="46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Solutions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6095880" y="0"/>
            <a:ext cx="6094080" cy="6856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242" name="CustomShape 4"/>
          <p:cNvSpPr/>
          <p:nvPr/>
        </p:nvSpPr>
        <p:spPr>
          <a:xfrm>
            <a:off x="6625800" y="685800"/>
            <a:ext cx="4877280" cy="46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SAI with pyinstaller for multiplatform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a scan that remove duplicate screenshot and order them by interesting strategie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Increment the reward if there was difference between images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page with the strategies learned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Create a web interface or a vocal controller to order strategies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Pyinstaller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choose to use pyinstaller to deploy SAI on Windows and OS X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Pyinstaller allows us to create executable for all platforms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45" name="Picture 4" descr=""/>
          <p:cNvPicPr/>
          <p:nvPr/>
        </p:nvPicPr>
        <p:blipFill>
          <a:blip r:embed="rId1"/>
          <a:stretch/>
        </p:blipFill>
        <p:spPr>
          <a:xfrm>
            <a:off x="6995520" y="1949760"/>
            <a:ext cx="852840" cy="852840"/>
          </a:xfrm>
          <a:prstGeom prst="rect">
            <a:avLst/>
          </a:prstGeom>
          <a:ln>
            <a:noFill/>
          </a:ln>
        </p:spPr>
      </p:pic>
      <p:pic>
        <p:nvPicPr>
          <p:cNvPr id="246" name="Picture 6" descr=""/>
          <p:cNvPicPr/>
          <p:nvPr/>
        </p:nvPicPr>
        <p:blipFill>
          <a:blip r:embed="rId2"/>
          <a:stretch/>
        </p:blipFill>
        <p:spPr>
          <a:xfrm>
            <a:off x="6829560" y="4303080"/>
            <a:ext cx="1179360" cy="471600"/>
          </a:xfrm>
          <a:prstGeom prst="rect">
            <a:avLst/>
          </a:prstGeom>
          <a:ln>
            <a:noFill/>
          </a:ln>
        </p:spPr>
      </p:pic>
      <p:pic>
        <p:nvPicPr>
          <p:cNvPr id="247" name="Picture 8" descr=""/>
          <p:cNvPicPr/>
          <p:nvPr/>
        </p:nvPicPr>
        <p:blipFill>
          <a:blip r:embed="rId3"/>
          <a:stretch/>
        </p:blipFill>
        <p:spPr>
          <a:xfrm>
            <a:off x="6951960" y="2903040"/>
            <a:ext cx="896400" cy="1038600"/>
          </a:xfrm>
          <a:prstGeom prst="rect">
            <a:avLst/>
          </a:prstGeom>
          <a:ln>
            <a:noFill/>
          </a:ln>
        </p:spPr>
      </p:pic>
      <p:pic>
        <p:nvPicPr>
          <p:cNvPr id="248" name="Graphique 8" descr=""/>
          <p:cNvPicPr/>
          <p:nvPr/>
        </p:nvPicPr>
        <p:blipFill>
          <a:blip r:embed="rId4"/>
          <a:stretch/>
        </p:blipFill>
        <p:spPr>
          <a:xfrm>
            <a:off x="2616120" y="20710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49" name="Graphique 9" descr=""/>
          <p:cNvPicPr/>
          <p:nvPr/>
        </p:nvPicPr>
        <p:blipFill>
          <a:blip r:embed="rId5"/>
          <a:stretch/>
        </p:blipFill>
        <p:spPr>
          <a:xfrm>
            <a:off x="2637000" y="337716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 rot="1192200">
            <a:off x="3944880" y="267912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 rot="20407800">
            <a:off x="3924720" y="346572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5"/>
          <p:cNvSpPr/>
          <p:nvPr/>
        </p:nvSpPr>
        <p:spPr>
          <a:xfrm rot="1192200">
            <a:off x="5698800" y="378756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6"/>
          <p:cNvSpPr/>
          <p:nvPr/>
        </p:nvSpPr>
        <p:spPr>
          <a:xfrm rot="20407800">
            <a:off x="5772960" y="246132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7"/>
          <p:cNvSpPr/>
          <p:nvPr/>
        </p:nvSpPr>
        <p:spPr>
          <a:xfrm>
            <a:off x="5849640" y="312156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2" descr=""/>
          <p:cNvPicPr/>
          <p:nvPr/>
        </p:nvPicPr>
        <p:blipFill>
          <a:blip r:embed="rId6"/>
          <a:stretch/>
        </p:blipFill>
        <p:spPr>
          <a:xfrm>
            <a:off x="4950720" y="2998800"/>
            <a:ext cx="754920" cy="75492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Clean and Strategy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remove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duplicate scan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Method used to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sort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them by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58" name="Graphique 4" descr=""/>
          <p:cNvPicPr/>
          <p:nvPr/>
        </p:nvPicPr>
        <p:blipFill>
          <a:blip r:embed="rId1"/>
          <a:stretch/>
        </p:blipFill>
        <p:spPr>
          <a:xfrm>
            <a:off x="3562560" y="13957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59" name="Graphique 5" descr=""/>
          <p:cNvPicPr/>
          <p:nvPr/>
        </p:nvPicPr>
        <p:blipFill>
          <a:blip r:embed="rId2"/>
          <a:stretch/>
        </p:blipFill>
        <p:spPr>
          <a:xfrm>
            <a:off x="6678360" y="13957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60" name="Graphique 6" descr=""/>
          <p:cNvPicPr/>
          <p:nvPr/>
        </p:nvPicPr>
        <p:blipFill>
          <a:blip r:embed="rId3"/>
          <a:stretch/>
        </p:blipFill>
        <p:spPr>
          <a:xfrm>
            <a:off x="7042320" y="39042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61" name="Graphique 7" descr=""/>
          <p:cNvPicPr/>
          <p:nvPr/>
        </p:nvPicPr>
        <p:blipFill>
          <a:blip r:embed="rId4"/>
          <a:stretch/>
        </p:blipFill>
        <p:spPr>
          <a:xfrm>
            <a:off x="3562560" y="39042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62" name="Graphique 8" descr=""/>
          <p:cNvPicPr/>
          <p:nvPr/>
        </p:nvPicPr>
        <p:blipFill>
          <a:blip r:embed="rId5"/>
          <a:stretch/>
        </p:blipFill>
        <p:spPr>
          <a:xfrm>
            <a:off x="6678360" y="13957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63" name="Graphique 9" descr=""/>
          <p:cNvPicPr/>
          <p:nvPr/>
        </p:nvPicPr>
        <p:blipFill>
          <a:blip r:embed="rId6"/>
          <a:stretch/>
        </p:blipFill>
        <p:spPr>
          <a:xfrm>
            <a:off x="4113000" y="2039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64" name="Graphique 10" descr=""/>
          <p:cNvPicPr/>
          <p:nvPr/>
        </p:nvPicPr>
        <p:blipFill>
          <a:blip r:embed="rId7"/>
          <a:stretch/>
        </p:blipFill>
        <p:spPr>
          <a:xfrm>
            <a:off x="7296480" y="213300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5285160" y="1920960"/>
            <a:ext cx="1181160" cy="54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4"/>
          <p:cNvSpPr/>
          <p:nvPr/>
        </p:nvSpPr>
        <p:spPr>
          <a:xfrm>
            <a:off x="5149440" y="4088880"/>
            <a:ext cx="1181160" cy="54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4895280" y="2388600"/>
            <a:ext cx="27061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removeDuplicate()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027400" y="4575240"/>
            <a:ext cx="232596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sortStrategy()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Difference between images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when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some images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are really different using a </a:t>
            </a:r>
            <a:r>
              <a:rPr b="1" lang="fr-FR" sz="2000" spc="-1" strike="noStrike">
                <a:solidFill>
                  <a:srgbClr val="eea1a1"/>
                </a:solidFill>
                <a:latin typeface="Century Gothic"/>
                <a:ea typeface="DejaVu Sans"/>
              </a:rPr>
              <a:t>threshold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271" name="Graphique 3" descr=""/>
          <p:cNvPicPr/>
          <p:nvPr/>
        </p:nvPicPr>
        <p:blipFill>
          <a:blip r:embed="rId1"/>
          <a:stretch/>
        </p:blipFill>
        <p:spPr>
          <a:xfrm>
            <a:off x="1863000" y="31579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72" name="Graphique 4" descr=""/>
          <p:cNvPicPr/>
          <p:nvPr/>
        </p:nvPicPr>
        <p:blipFill>
          <a:blip r:embed="rId2"/>
          <a:stretch/>
        </p:blipFill>
        <p:spPr>
          <a:xfrm>
            <a:off x="2413440" y="38016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73" name="Graphique 5" descr=""/>
          <p:cNvPicPr/>
          <p:nvPr/>
        </p:nvPicPr>
        <p:blipFill>
          <a:blip r:embed="rId3"/>
          <a:stretch/>
        </p:blipFill>
        <p:spPr>
          <a:xfrm>
            <a:off x="7197480" y="34398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74" name="Picture 2" descr=""/>
          <p:cNvPicPr/>
          <p:nvPr/>
        </p:nvPicPr>
        <p:blipFill>
          <a:blip r:embed="rId4"/>
          <a:stretch/>
        </p:blipFill>
        <p:spPr>
          <a:xfrm>
            <a:off x="4758840" y="336636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3568680" y="3429000"/>
            <a:ext cx="935640" cy="912600"/>
          </a:xfrm>
          <a:prstGeom prst="mathPlus">
            <a:avLst>
              <a:gd name="adj1" fmla="val 2352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4"/>
          <p:cNvSpPr/>
          <p:nvPr/>
        </p:nvSpPr>
        <p:spPr>
          <a:xfrm>
            <a:off x="6095880" y="3654360"/>
            <a:ext cx="736560" cy="564480"/>
          </a:xfrm>
          <a:prstGeom prst="mathEqual">
            <a:avLst>
              <a:gd name="adj1" fmla="val 23520"/>
              <a:gd name="adj2" fmla="val 1176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750920" y="2898360"/>
            <a:ext cx="2688120" cy="3718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Web page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show us all the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strategies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d9d9d9"/>
                </a:solidFill>
                <a:latin typeface="Century Gothic"/>
                <a:ea typeface="DejaVu Sans"/>
              </a:rPr>
              <a:t>record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during the day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280" name="Graphique 4" descr=""/>
          <p:cNvPicPr/>
          <p:nvPr/>
        </p:nvPicPr>
        <p:blipFill>
          <a:blip r:embed="rId1"/>
          <a:stretch/>
        </p:blipFill>
        <p:spPr>
          <a:xfrm>
            <a:off x="4843440" y="2989800"/>
            <a:ext cx="640080" cy="640080"/>
          </a:xfrm>
          <a:prstGeom prst="rect">
            <a:avLst/>
          </a:prstGeom>
          <a:ln>
            <a:noFill/>
          </a:ln>
        </p:spPr>
      </p:pic>
      <p:pic>
        <p:nvPicPr>
          <p:cNvPr id="281" name="Graphique 5" descr=""/>
          <p:cNvPicPr/>
          <p:nvPr/>
        </p:nvPicPr>
        <p:blipFill>
          <a:blip r:embed="rId2"/>
          <a:stretch/>
        </p:blipFill>
        <p:spPr>
          <a:xfrm>
            <a:off x="5028120" y="42483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82" name="Graphique 6" descr=""/>
          <p:cNvPicPr/>
          <p:nvPr/>
        </p:nvPicPr>
        <p:blipFill>
          <a:blip r:embed="rId3"/>
          <a:stretch/>
        </p:blipFill>
        <p:spPr>
          <a:xfrm>
            <a:off x="5506200" y="50252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83" name="Graphique 7" descr=""/>
          <p:cNvPicPr/>
          <p:nvPr/>
        </p:nvPicPr>
        <p:blipFill>
          <a:blip r:embed="rId4"/>
          <a:stretch/>
        </p:blipFill>
        <p:spPr>
          <a:xfrm>
            <a:off x="6042600" y="42483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84" name="Graphique 9" descr=""/>
          <p:cNvPicPr/>
          <p:nvPr/>
        </p:nvPicPr>
        <p:blipFill>
          <a:blip r:embed="rId5"/>
          <a:stretch/>
        </p:blipFill>
        <p:spPr>
          <a:xfrm>
            <a:off x="7944480" y="26024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85" name="Graphique 11" descr=""/>
          <p:cNvPicPr/>
          <p:nvPr/>
        </p:nvPicPr>
        <p:blipFill>
          <a:blip r:embed="rId6"/>
          <a:stretch/>
        </p:blipFill>
        <p:spPr>
          <a:xfrm>
            <a:off x="6671160" y="3059640"/>
            <a:ext cx="569880" cy="569880"/>
          </a:xfrm>
          <a:prstGeom prst="rect">
            <a:avLst/>
          </a:prstGeom>
          <a:ln>
            <a:noFill/>
          </a:ln>
        </p:spPr>
      </p:pic>
      <p:pic>
        <p:nvPicPr>
          <p:cNvPr id="286" name="Graphique 16" descr=""/>
          <p:cNvPicPr/>
          <p:nvPr/>
        </p:nvPicPr>
        <p:blipFill>
          <a:blip r:embed="rId7"/>
          <a:stretch/>
        </p:blipFill>
        <p:spPr>
          <a:xfrm>
            <a:off x="2973240" y="386352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87" name="CustomShape 4"/>
          <p:cNvSpPr/>
          <p:nvPr/>
        </p:nvSpPr>
        <p:spPr>
          <a:xfrm>
            <a:off x="4012560" y="4487400"/>
            <a:ext cx="1491840" cy="85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5"/>
          <p:cNvSpPr/>
          <p:nvPr/>
        </p:nvSpPr>
        <p:spPr>
          <a:xfrm>
            <a:off x="4012560" y="4248360"/>
            <a:ext cx="2028240" cy="2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6"/>
          <p:cNvSpPr/>
          <p:nvPr/>
        </p:nvSpPr>
        <p:spPr>
          <a:xfrm>
            <a:off x="4012560" y="4367880"/>
            <a:ext cx="93708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7"/>
          <p:cNvSpPr/>
          <p:nvPr/>
        </p:nvSpPr>
        <p:spPr>
          <a:xfrm flipV="1">
            <a:off x="7242840" y="3220560"/>
            <a:ext cx="627840" cy="12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Strategy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f2f2f2"/>
                </a:solidFill>
                <a:latin typeface="Century Gothic"/>
                <a:ea typeface="DejaVu Sans"/>
              </a:rPr>
              <a:t>web page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will allow the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user to choose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best way (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strategy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understand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how it </a:t>
            </a:r>
            <a:r>
              <a:rPr b="1" lang="fr-FR" sz="2000" spc="-1" strike="noStrike">
                <a:solidFill>
                  <a:srgbClr val="ff0000"/>
                </a:solidFill>
                <a:latin typeface="Century Gothic"/>
                <a:ea typeface="DejaVu Sans"/>
              </a:rPr>
              <a:t>needs to do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5430600" y="2730600"/>
            <a:ext cx="2688120" cy="37180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Graphique 4" descr=""/>
          <p:cNvPicPr/>
          <p:nvPr/>
        </p:nvPicPr>
        <p:blipFill>
          <a:blip r:embed="rId1"/>
          <a:stretch/>
        </p:blipFill>
        <p:spPr>
          <a:xfrm>
            <a:off x="5523120" y="2822040"/>
            <a:ext cx="640080" cy="640080"/>
          </a:xfrm>
          <a:prstGeom prst="rect">
            <a:avLst/>
          </a:prstGeom>
          <a:ln>
            <a:noFill/>
          </a:ln>
        </p:spPr>
      </p:pic>
      <p:pic>
        <p:nvPicPr>
          <p:cNvPr id="295" name="Graphique 5" descr=""/>
          <p:cNvPicPr/>
          <p:nvPr/>
        </p:nvPicPr>
        <p:blipFill>
          <a:blip r:embed="rId2"/>
          <a:stretch/>
        </p:blipFill>
        <p:spPr>
          <a:xfrm>
            <a:off x="5707800" y="40806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96" name="Graphique 6" descr=""/>
          <p:cNvPicPr/>
          <p:nvPr/>
        </p:nvPicPr>
        <p:blipFill>
          <a:blip r:embed="rId3"/>
          <a:stretch/>
        </p:blipFill>
        <p:spPr>
          <a:xfrm>
            <a:off x="6185880" y="48574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97" name="Graphique 7" descr=""/>
          <p:cNvPicPr/>
          <p:nvPr/>
        </p:nvPicPr>
        <p:blipFill>
          <a:blip r:embed="rId4"/>
          <a:stretch/>
        </p:blipFill>
        <p:spPr>
          <a:xfrm>
            <a:off x="6722280" y="40806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298" name="Graphique 8" descr=""/>
          <p:cNvPicPr/>
          <p:nvPr/>
        </p:nvPicPr>
        <p:blipFill>
          <a:blip r:embed="rId5"/>
          <a:stretch/>
        </p:blipFill>
        <p:spPr>
          <a:xfrm>
            <a:off x="3652920" y="369576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299" name="CustomShape 4"/>
          <p:cNvSpPr/>
          <p:nvPr/>
        </p:nvSpPr>
        <p:spPr>
          <a:xfrm>
            <a:off x="4692240" y="4319640"/>
            <a:ext cx="1491840" cy="85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5"/>
          <p:cNvSpPr/>
          <p:nvPr/>
        </p:nvSpPr>
        <p:spPr>
          <a:xfrm>
            <a:off x="4692240" y="4080600"/>
            <a:ext cx="2028240" cy="23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6"/>
          <p:cNvSpPr/>
          <p:nvPr/>
        </p:nvSpPr>
        <p:spPr>
          <a:xfrm>
            <a:off x="4692240" y="4200120"/>
            <a:ext cx="937080" cy="23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>
                <a:lumMod val="85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2" name="Graphique 13" descr=""/>
          <p:cNvPicPr/>
          <p:nvPr/>
        </p:nvPicPr>
        <p:blipFill>
          <a:blip r:embed="rId6"/>
          <a:stretch/>
        </p:blipFill>
        <p:spPr>
          <a:xfrm>
            <a:off x="9653760" y="360540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303" name="CustomShape 7"/>
          <p:cNvSpPr/>
          <p:nvPr/>
        </p:nvSpPr>
        <p:spPr>
          <a:xfrm rot="10325400">
            <a:off x="7855920" y="4106880"/>
            <a:ext cx="1784160" cy="30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Result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 3" descr=""/>
          <p:cNvPicPr/>
          <p:nvPr/>
        </p:nvPicPr>
        <p:blipFill>
          <a:blip r:embed="rId1"/>
          <a:stretch/>
        </p:blipFill>
        <p:spPr>
          <a:xfrm>
            <a:off x="4069440" y="82800"/>
            <a:ext cx="4044600" cy="2845080"/>
          </a:xfrm>
          <a:prstGeom prst="rect">
            <a:avLst/>
          </a:prstGeom>
          <a:ln>
            <a:noFill/>
          </a:ln>
        </p:spPr>
      </p:pic>
      <p:pic>
        <p:nvPicPr>
          <p:cNvPr id="307" name="Image 5" descr=""/>
          <p:cNvPicPr/>
          <p:nvPr/>
        </p:nvPicPr>
        <p:blipFill>
          <a:blip r:embed="rId2"/>
          <a:stretch/>
        </p:blipFill>
        <p:spPr>
          <a:xfrm>
            <a:off x="83880" y="3103560"/>
            <a:ext cx="3865680" cy="1642680"/>
          </a:xfrm>
          <a:prstGeom prst="rect">
            <a:avLst/>
          </a:prstGeom>
          <a:ln>
            <a:noFill/>
          </a:ln>
        </p:spPr>
      </p:pic>
      <p:pic>
        <p:nvPicPr>
          <p:cNvPr id="308" name="Image 7" descr=""/>
          <p:cNvPicPr/>
          <p:nvPr/>
        </p:nvPicPr>
        <p:blipFill>
          <a:blip r:embed="rId3"/>
          <a:stretch/>
        </p:blipFill>
        <p:spPr>
          <a:xfrm>
            <a:off x="4161600" y="3103560"/>
            <a:ext cx="3865680" cy="1642680"/>
          </a:xfrm>
          <a:prstGeom prst="rect">
            <a:avLst/>
          </a:prstGeom>
          <a:ln>
            <a:noFill/>
          </a:ln>
        </p:spPr>
      </p:pic>
      <p:pic>
        <p:nvPicPr>
          <p:cNvPr id="309" name="Image 9" descr=""/>
          <p:cNvPicPr/>
          <p:nvPr/>
        </p:nvPicPr>
        <p:blipFill>
          <a:blip r:embed="rId4"/>
          <a:stretch/>
        </p:blipFill>
        <p:spPr>
          <a:xfrm>
            <a:off x="8230320" y="3103560"/>
            <a:ext cx="3865680" cy="1642680"/>
          </a:xfrm>
          <a:prstGeom prst="rect">
            <a:avLst/>
          </a:prstGeom>
          <a:ln>
            <a:noFill/>
          </a:ln>
        </p:spPr>
      </p:pic>
      <p:sp>
        <p:nvSpPr>
          <p:cNvPr id="310" name="CustomShape 3"/>
          <p:cNvSpPr/>
          <p:nvPr/>
        </p:nvSpPr>
        <p:spPr>
          <a:xfrm>
            <a:off x="3993840" y="3766680"/>
            <a:ext cx="149400" cy="31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8073360" y="3793320"/>
            <a:ext cx="130320" cy="3175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5"/>
          <p:cNvSpPr/>
          <p:nvPr/>
        </p:nvSpPr>
        <p:spPr>
          <a:xfrm>
            <a:off x="2701080" y="5176080"/>
            <a:ext cx="1835280" cy="920880"/>
          </a:xfrm>
          <a:prstGeom prst="wedgeRectCallout">
            <a:avLst>
              <a:gd name="adj1" fmla="val -45989"/>
              <a:gd name="adj2" fmla="val -117696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Box to show SAI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3" name="CustomShape 6"/>
          <p:cNvSpPr/>
          <p:nvPr/>
        </p:nvSpPr>
        <p:spPr>
          <a:xfrm>
            <a:off x="6722640" y="5196600"/>
            <a:ext cx="1966680" cy="824040"/>
          </a:xfrm>
          <a:prstGeom prst="wedgeRectCallout">
            <a:avLst>
              <a:gd name="adj1" fmla="val -18980"/>
              <a:gd name="adj2" fmla="val -247095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Click to match the strategy with their label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4" name="CustomShape 7"/>
          <p:cNvSpPr/>
          <p:nvPr/>
        </p:nvSpPr>
        <p:spPr>
          <a:xfrm>
            <a:off x="9731160" y="5131440"/>
            <a:ext cx="2103840" cy="654840"/>
          </a:xfrm>
          <a:prstGeom prst="wedgeRectCallout">
            <a:avLst>
              <a:gd name="adj1" fmla="val -28992"/>
              <a:gd name="adj2" fmla="val -159352"/>
            </a:avLst>
          </a:prstGeom>
          <a:solidFill>
            <a:srgbClr val="00b0f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Show the understanding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5" name="CustomShape 8"/>
          <p:cNvSpPr/>
          <p:nvPr/>
        </p:nvSpPr>
        <p:spPr>
          <a:xfrm>
            <a:off x="5033520" y="2516760"/>
            <a:ext cx="2573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Time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16" name="CustomShape 9"/>
          <p:cNvSpPr/>
          <p:nvPr/>
        </p:nvSpPr>
        <p:spPr>
          <a:xfrm rot="16200000">
            <a:off x="3177360" y="1266840"/>
            <a:ext cx="196272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Century Gothic"/>
                <a:ea typeface="DejaVu Sans"/>
              </a:rPr>
              <a:t>Nb commands</a:t>
            </a:r>
            <a:endParaRPr b="0" lang="fr-FR" sz="1800" spc="-1" strike="noStrike"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Conclusion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318" name="Group 2"/>
          <p:cNvGrpSpPr/>
          <p:nvPr/>
        </p:nvGrpSpPr>
        <p:grpSpPr>
          <a:xfrm>
            <a:off x="948240" y="823320"/>
            <a:ext cx="10290600" cy="3337920"/>
            <a:chOff x="948240" y="823320"/>
            <a:chExt cx="10290600" cy="3337920"/>
          </a:xfrm>
        </p:grpSpPr>
        <p:sp>
          <p:nvSpPr>
            <p:cNvPr id="319" name="CustomShape 3"/>
            <p:cNvSpPr/>
            <p:nvPr/>
          </p:nvSpPr>
          <p:spPr>
            <a:xfrm>
              <a:off x="948240" y="823320"/>
              <a:ext cx="1360800" cy="136080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"/>
            <p:cNvSpPr/>
            <p:nvPr/>
          </p:nvSpPr>
          <p:spPr>
            <a:xfrm>
              <a:off x="1234440" y="1109520"/>
              <a:ext cx="788400" cy="7884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1" name="CustomShape 5"/>
            <p:cNvSpPr/>
            <p:nvPr/>
          </p:nvSpPr>
          <p:spPr>
            <a:xfrm>
              <a:off x="2602800" y="823320"/>
              <a:ext cx="3210120" cy="13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Need a human to teach SAI like a baby (Full time 54k €, send CV and ML at johnny.nguyen1192@gmail.com)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2" name="CustomShape 6"/>
            <p:cNvSpPr/>
            <p:nvPr/>
          </p:nvSpPr>
          <p:spPr>
            <a:xfrm>
              <a:off x="6374160" y="823320"/>
              <a:ext cx="1360800" cy="136080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7"/>
            <p:cNvSpPr/>
            <p:nvPr/>
          </p:nvSpPr>
          <p:spPr>
            <a:xfrm>
              <a:off x="6660360" y="1109520"/>
              <a:ext cx="788400" cy="788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4" name="CustomShape 8"/>
            <p:cNvSpPr/>
            <p:nvPr/>
          </p:nvSpPr>
          <p:spPr>
            <a:xfrm>
              <a:off x="8028720" y="823320"/>
              <a:ext cx="3210120" cy="13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The SAI will looks like the human teacher at the beginning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5" name="CustomShape 9"/>
            <p:cNvSpPr/>
            <p:nvPr/>
          </p:nvSpPr>
          <p:spPr>
            <a:xfrm>
              <a:off x="948240" y="2800440"/>
              <a:ext cx="1360800" cy="136080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0"/>
            <p:cNvSpPr/>
            <p:nvPr/>
          </p:nvSpPr>
          <p:spPr>
            <a:xfrm>
              <a:off x="1234440" y="3086640"/>
              <a:ext cx="788400" cy="7884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27" name="CustomShape 11"/>
            <p:cNvSpPr/>
            <p:nvPr/>
          </p:nvSpPr>
          <p:spPr>
            <a:xfrm>
              <a:off x="2602800" y="2800440"/>
              <a:ext cx="3210120" cy="13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After a threshold it will learn alone</a:t>
              </a:r>
              <a:endParaRPr b="0" lang="fr-FR" sz="1500" spc="-1" strike="noStrike">
                <a:latin typeface="Arial"/>
              </a:endParaRPr>
            </a:p>
          </p:txBody>
        </p:sp>
        <p:sp>
          <p:nvSpPr>
            <p:cNvPr id="328" name="CustomShape 12"/>
            <p:cNvSpPr/>
            <p:nvPr/>
          </p:nvSpPr>
          <p:spPr>
            <a:xfrm>
              <a:off x="6374160" y="2800440"/>
              <a:ext cx="1360800" cy="136080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3"/>
            <p:cNvSpPr/>
            <p:nvPr/>
          </p:nvSpPr>
          <p:spPr>
            <a:xfrm>
              <a:off x="6660360" y="3086640"/>
              <a:ext cx="788400" cy="7884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330" name="CustomShape 14"/>
            <p:cNvSpPr/>
            <p:nvPr/>
          </p:nvSpPr>
          <p:spPr>
            <a:xfrm>
              <a:off x="8028720" y="2800440"/>
              <a:ext cx="3210120" cy="1360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524"/>
                </a:spcAft>
              </a:pPr>
              <a:r>
                <a:rPr b="0" lang="fr-FR" sz="15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Self learn need to be implemented</a:t>
              </a:r>
              <a:endParaRPr b="0" lang="fr-FR" sz="1500" spc="-1" strike="noStrike">
                <a:latin typeface="Arial"/>
              </a:endParaRPr>
            </a:p>
          </p:txBody>
        </p:sp>
      </p:grpSp>
      <p:grpSp>
        <p:nvGrpSpPr>
          <p:cNvPr id="331" name="Group 15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04" name="CustomShape 2"/>
          <p:cNvSpPr/>
          <p:nvPr/>
        </p:nvSpPr>
        <p:spPr>
          <a:xfrm>
            <a:off x="0" y="0"/>
            <a:ext cx="8128080" cy="6856200"/>
          </a:xfrm>
          <a:prstGeom prst="snip2DiagRect">
            <a:avLst>
              <a:gd name="adj1" fmla="val 0"/>
              <a:gd name="adj2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3"/>
          <p:cNvGrpSpPr/>
          <p:nvPr/>
        </p:nvGrpSpPr>
        <p:grpSpPr>
          <a:xfrm>
            <a:off x="9206640" y="2962800"/>
            <a:ext cx="2981880" cy="3209400"/>
            <a:chOff x="9206640" y="2962800"/>
            <a:chExt cx="2981880" cy="3209400"/>
          </a:xfrm>
        </p:grpSpPr>
        <p:sp>
          <p:nvSpPr>
            <p:cNvPr id="106" name="Line 4"/>
            <p:cNvSpPr/>
            <p:nvPr/>
          </p:nvSpPr>
          <p:spPr>
            <a:xfrm flipH="1">
              <a:off x="11275920" y="2962800"/>
              <a:ext cx="912600" cy="91296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7" name="Line 5"/>
            <p:cNvSpPr/>
            <p:nvPr/>
          </p:nvSpPr>
          <p:spPr>
            <a:xfrm flipH="1">
              <a:off x="9206640" y="3189960"/>
              <a:ext cx="2981880" cy="298224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Line 6"/>
            <p:cNvSpPr/>
            <p:nvPr/>
          </p:nvSpPr>
          <p:spPr>
            <a:xfrm flipH="1">
              <a:off x="10292040" y="3284640"/>
              <a:ext cx="1896480" cy="1896480"/>
            </a:xfrm>
            <a:prstGeom prst="line">
              <a:avLst/>
            </a:prstGeom>
            <a:ln w="936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Line 7"/>
            <p:cNvSpPr/>
            <p:nvPr/>
          </p:nvSpPr>
          <p:spPr>
            <a:xfrm flipH="1">
              <a:off x="10442880" y="3130560"/>
              <a:ext cx="1745640" cy="174564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0" name="Line 8"/>
            <p:cNvSpPr/>
            <p:nvPr/>
          </p:nvSpPr>
          <p:spPr>
            <a:xfrm flipH="1">
              <a:off x="10918800" y="3682800"/>
              <a:ext cx="1269720" cy="1270080"/>
            </a:xfrm>
            <a:prstGeom prst="line">
              <a:avLst/>
            </a:prstGeom>
            <a:ln w="28440">
              <a:solidFill>
                <a:srgbClr val="ffffff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1" name="CustomShape 9"/>
          <p:cNvSpPr/>
          <p:nvPr/>
        </p:nvSpPr>
        <p:spPr>
          <a:xfrm>
            <a:off x="8588520" y="941400"/>
            <a:ext cx="3042000" cy="32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fr-FR" sz="31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Environment</a:t>
            </a:r>
            <a:endParaRPr b="0" lang="fr-FR" sz="3100" spc="-1" strike="noStrike">
              <a:latin typeface="Arial"/>
            </a:endParaRPr>
          </a:p>
        </p:txBody>
      </p:sp>
      <p:grpSp>
        <p:nvGrpSpPr>
          <p:cNvPr id="112" name="Group 10"/>
          <p:cNvGrpSpPr/>
          <p:nvPr/>
        </p:nvGrpSpPr>
        <p:grpSpPr>
          <a:xfrm>
            <a:off x="952560" y="2104200"/>
            <a:ext cx="6164640" cy="2441520"/>
            <a:chOff x="952560" y="2104200"/>
            <a:chExt cx="6164640" cy="2441520"/>
          </a:xfrm>
        </p:grpSpPr>
        <p:sp>
          <p:nvSpPr>
            <p:cNvPr id="113" name="CustomShape 11"/>
            <p:cNvSpPr/>
            <p:nvPr/>
          </p:nvSpPr>
          <p:spPr>
            <a:xfrm>
              <a:off x="952560" y="2104200"/>
              <a:ext cx="814680" cy="814680"/>
            </a:xfrm>
            <a:prstGeom prst="ellipse">
              <a:avLst/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2"/>
            <p:cNvSpPr/>
            <p:nvPr/>
          </p:nvSpPr>
          <p:spPr>
            <a:xfrm>
              <a:off x="1123920" y="2275560"/>
              <a:ext cx="471600" cy="47160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5" name="CustomShape 13"/>
            <p:cNvSpPr/>
            <p:nvPr/>
          </p:nvSpPr>
          <p:spPr>
            <a:xfrm>
              <a:off x="1944000" y="2104200"/>
              <a:ext cx="1922400" cy="81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Work at home after gratuated on Master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6" name="CustomShape 14"/>
            <p:cNvSpPr/>
            <p:nvPr/>
          </p:nvSpPr>
          <p:spPr>
            <a:xfrm>
              <a:off x="4203360" y="2104200"/>
              <a:ext cx="814680" cy="814680"/>
            </a:xfrm>
            <a:prstGeom prst="ellipse">
              <a:avLst/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15"/>
            <p:cNvSpPr/>
            <p:nvPr/>
          </p:nvSpPr>
          <p:spPr>
            <a:xfrm>
              <a:off x="4375080" y="2275560"/>
              <a:ext cx="471600" cy="4716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18" name="CustomShape 16"/>
            <p:cNvSpPr/>
            <p:nvPr/>
          </p:nvSpPr>
          <p:spPr>
            <a:xfrm>
              <a:off x="5194800" y="2104200"/>
              <a:ext cx="1922400" cy="81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Standard IA too weak to learn complex things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19" name="CustomShape 17"/>
            <p:cNvSpPr/>
            <p:nvPr/>
          </p:nvSpPr>
          <p:spPr>
            <a:xfrm>
              <a:off x="952560" y="3731040"/>
              <a:ext cx="814680" cy="814680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8"/>
            <p:cNvSpPr/>
            <p:nvPr/>
          </p:nvSpPr>
          <p:spPr>
            <a:xfrm>
              <a:off x="1123920" y="3902400"/>
              <a:ext cx="471600" cy="4716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1" name="CustomShape 19"/>
            <p:cNvSpPr/>
            <p:nvPr/>
          </p:nvSpPr>
          <p:spPr>
            <a:xfrm>
              <a:off x="1944000" y="3731040"/>
              <a:ext cx="1922400" cy="81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technology using daily report and voice command</a:t>
              </a:r>
              <a:endParaRPr b="0" lang="fr-FR" sz="1400" spc="-1" strike="noStrike">
                <a:latin typeface="Arial"/>
              </a:endParaRPr>
            </a:p>
          </p:txBody>
        </p:sp>
        <p:sp>
          <p:nvSpPr>
            <p:cNvPr id="122" name="CustomShape 20"/>
            <p:cNvSpPr/>
            <p:nvPr/>
          </p:nvSpPr>
          <p:spPr>
            <a:xfrm>
              <a:off x="4203360" y="3731040"/>
              <a:ext cx="814680" cy="814680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1"/>
            <p:cNvSpPr/>
            <p:nvPr/>
          </p:nvSpPr>
          <p:spPr>
            <a:xfrm>
              <a:off x="4375080" y="3902400"/>
              <a:ext cx="471600" cy="4716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24" name="CustomShape 22"/>
            <p:cNvSpPr/>
            <p:nvPr/>
          </p:nvSpPr>
          <p:spPr>
            <a:xfrm>
              <a:off x="5194800" y="3731040"/>
              <a:ext cx="1922400" cy="81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>
                <a:lnSpc>
                  <a:spcPct val="90000"/>
                </a:lnSpc>
                <a:spcAft>
                  <a:spcPts val="490"/>
                </a:spcAft>
              </a:pPr>
              <a:r>
                <a:rPr b="0" lang="fr-FR" sz="1400" spc="-1" strike="noStrike">
                  <a:solidFill>
                    <a:srgbClr val="ffffff"/>
                  </a:solidFill>
                  <a:latin typeface="Century Gothic"/>
                  <a:ea typeface="DejaVu Sans"/>
                </a:rPr>
                <a:t>New reinforcement learning like a baby</a:t>
              </a:r>
              <a:endParaRPr b="0" lang="fr-FR" sz="1400" spc="-1" strike="noStrike">
                <a:latin typeface="Arial"/>
              </a:endParaRPr>
            </a:p>
          </p:txBody>
        </p:sp>
      </p:grpSp>
      <p:grpSp>
        <p:nvGrpSpPr>
          <p:cNvPr id="125" name="Group 2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Future work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Virtual assistant launch every time the computer is up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Generate a voice for the virtual assistant to communicate with the user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Profiling each user that use the virtual assistant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Create SAI with kivy for multiapplication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35" name="Graphique 7" descr=""/>
          <p:cNvPicPr/>
          <p:nvPr/>
        </p:nvPicPr>
        <p:blipFill>
          <a:blip r:embed="rId1"/>
          <a:stretch/>
        </p:blipFill>
        <p:spPr>
          <a:xfrm>
            <a:off x="5221440" y="756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36" name="Graphique 9" descr=""/>
          <p:cNvPicPr/>
          <p:nvPr/>
        </p:nvPicPr>
        <p:blipFill>
          <a:blip r:embed="rId2"/>
          <a:stretch/>
        </p:blipFill>
        <p:spPr>
          <a:xfrm>
            <a:off x="4695120" y="44445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37" name="Graphique 15" descr=""/>
          <p:cNvPicPr/>
          <p:nvPr/>
        </p:nvPicPr>
        <p:blipFill>
          <a:blip r:embed="rId3"/>
          <a:stretch/>
        </p:blipFill>
        <p:spPr>
          <a:xfrm>
            <a:off x="2603880" y="22946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38" name="Graphique 17" descr=""/>
          <p:cNvPicPr/>
          <p:nvPr/>
        </p:nvPicPr>
        <p:blipFill>
          <a:blip r:embed="rId4"/>
          <a:stretch/>
        </p:blipFill>
        <p:spPr>
          <a:xfrm>
            <a:off x="9767160" y="32943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39" name="Graphique 19" descr=""/>
          <p:cNvPicPr/>
          <p:nvPr/>
        </p:nvPicPr>
        <p:blipFill>
          <a:blip r:embed="rId5"/>
          <a:stretch/>
        </p:blipFill>
        <p:spPr>
          <a:xfrm>
            <a:off x="1967760" y="38116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40" name="Graphique 21" descr=""/>
          <p:cNvPicPr/>
          <p:nvPr/>
        </p:nvPicPr>
        <p:blipFill>
          <a:blip r:embed="rId6"/>
          <a:stretch/>
        </p:blipFill>
        <p:spPr>
          <a:xfrm>
            <a:off x="5221440" y="29073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41" name="Graphique 23" descr=""/>
          <p:cNvPicPr/>
          <p:nvPr/>
        </p:nvPicPr>
        <p:blipFill>
          <a:blip r:embed="rId7"/>
          <a:stretch/>
        </p:blipFill>
        <p:spPr>
          <a:xfrm>
            <a:off x="1093680" y="32824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42" name="Graphique 25" descr=""/>
          <p:cNvPicPr/>
          <p:nvPr/>
        </p:nvPicPr>
        <p:blipFill>
          <a:blip r:embed="rId8"/>
          <a:stretch/>
        </p:blipFill>
        <p:spPr>
          <a:xfrm>
            <a:off x="8595360" y="38088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343" name="Graphique 27" descr=""/>
          <p:cNvPicPr/>
          <p:nvPr/>
        </p:nvPicPr>
        <p:blipFill>
          <a:blip r:embed="rId9"/>
          <a:stretch/>
        </p:blipFill>
        <p:spPr>
          <a:xfrm>
            <a:off x="7839000" y="229464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344" name="CustomShape 2"/>
          <p:cNvSpPr/>
          <p:nvPr/>
        </p:nvSpPr>
        <p:spPr>
          <a:xfrm>
            <a:off x="6312960" y="944640"/>
            <a:ext cx="1524600" cy="13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3"/>
          <p:cNvSpPr/>
          <p:nvPr/>
        </p:nvSpPr>
        <p:spPr>
          <a:xfrm>
            <a:off x="5678640" y="1145160"/>
            <a:ext cx="360" cy="160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4"/>
          <p:cNvSpPr/>
          <p:nvPr/>
        </p:nvSpPr>
        <p:spPr>
          <a:xfrm flipH="1">
            <a:off x="3424680" y="990000"/>
            <a:ext cx="1616040" cy="13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5"/>
          <p:cNvSpPr/>
          <p:nvPr/>
        </p:nvSpPr>
        <p:spPr>
          <a:xfrm>
            <a:off x="2082960" y="3279600"/>
            <a:ext cx="915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8" name="CustomShape 6"/>
          <p:cNvSpPr/>
          <p:nvPr/>
        </p:nvSpPr>
        <p:spPr>
          <a:xfrm>
            <a:off x="5227200" y="4030200"/>
            <a:ext cx="928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9" name="CustomShape 7"/>
          <p:cNvSpPr/>
          <p:nvPr/>
        </p:nvSpPr>
        <p:spPr>
          <a:xfrm>
            <a:off x="8246520" y="3279600"/>
            <a:ext cx="1254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0" name="CustomShape 8"/>
          <p:cNvSpPr/>
          <p:nvPr/>
        </p:nvSpPr>
        <p:spPr>
          <a:xfrm>
            <a:off x="481680" y="348120"/>
            <a:ext cx="18104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main idea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51" name="Graphique 4" descr=""/>
          <p:cNvPicPr/>
          <p:nvPr/>
        </p:nvPicPr>
        <p:blipFill>
          <a:blip r:embed="rId10"/>
          <a:stretch/>
        </p:blipFill>
        <p:spPr>
          <a:xfrm>
            <a:off x="5855760" y="4444560"/>
            <a:ext cx="912600" cy="91260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Annexe</a:t>
            </a:r>
            <a:endParaRPr b="0" lang="fr-FR" sz="3600" spc="-1" strike="noStrike">
              <a:latin typeface="Arial"/>
            </a:endParaRPr>
          </a:p>
        </p:txBody>
      </p:sp>
      <p:pic>
        <p:nvPicPr>
          <p:cNvPr id="353" name="Espace réservé du contenu 15" descr=""/>
          <p:cNvPicPr/>
          <p:nvPr/>
        </p:nvPicPr>
        <p:blipFill>
          <a:blip r:embed="rId1"/>
          <a:stretch/>
        </p:blipFill>
        <p:spPr>
          <a:xfrm>
            <a:off x="7839000" y="2560320"/>
            <a:ext cx="1312560" cy="59832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480240" y="348120"/>
            <a:ext cx="17906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The prototype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6384240" y="990000"/>
            <a:ext cx="1524600" cy="133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>
            <a:off x="5678640" y="1145160"/>
            <a:ext cx="360" cy="160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flipH="1">
            <a:off x="3424680" y="990000"/>
            <a:ext cx="1616040" cy="1378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60000"/>
                <a:lumOff val="4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>
            <a:off x="2082960" y="3279600"/>
            <a:ext cx="9158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Actions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59" name="CustomShape 7"/>
          <p:cNvSpPr/>
          <p:nvPr/>
        </p:nvSpPr>
        <p:spPr>
          <a:xfrm>
            <a:off x="5227200" y="4030200"/>
            <a:ext cx="9280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92d050"/>
                </a:solidFill>
                <a:latin typeface="Times New Roman"/>
                <a:ea typeface="DejaVu Sans"/>
              </a:rPr>
              <a:t>Sensors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60" name="CustomShape 8"/>
          <p:cNvSpPr/>
          <p:nvPr/>
        </p:nvSpPr>
        <p:spPr>
          <a:xfrm>
            <a:off x="8246520" y="3279600"/>
            <a:ext cx="125424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eea1a1"/>
                </a:solidFill>
                <a:latin typeface="Times New Roman"/>
                <a:ea typeface="DejaVu Sans"/>
              </a:rPr>
              <a:t>Ressources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361" name="Image 11" descr=""/>
          <p:cNvPicPr/>
          <p:nvPr/>
        </p:nvPicPr>
        <p:blipFill>
          <a:blip r:embed="rId2"/>
          <a:stretch/>
        </p:blipFill>
        <p:spPr>
          <a:xfrm>
            <a:off x="4979520" y="218880"/>
            <a:ext cx="1331640" cy="617400"/>
          </a:xfrm>
          <a:prstGeom prst="rect">
            <a:avLst/>
          </a:prstGeom>
          <a:ln>
            <a:noFill/>
          </a:ln>
        </p:spPr>
      </p:pic>
      <p:pic>
        <p:nvPicPr>
          <p:cNvPr id="362" name="Image 12" descr=""/>
          <p:cNvPicPr/>
          <p:nvPr/>
        </p:nvPicPr>
        <p:blipFill>
          <a:blip r:embed="rId3"/>
          <a:stretch/>
        </p:blipFill>
        <p:spPr>
          <a:xfrm>
            <a:off x="2102760" y="2514600"/>
            <a:ext cx="1322280" cy="607680"/>
          </a:xfrm>
          <a:prstGeom prst="rect">
            <a:avLst/>
          </a:prstGeom>
          <a:ln>
            <a:noFill/>
          </a:ln>
        </p:spPr>
      </p:pic>
      <p:pic>
        <p:nvPicPr>
          <p:cNvPr id="363" name="Image 14" descr=""/>
          <p:cNvPicPr/>
          <p:nvPr/>
        </p:nvPicPr>
        <p:blipFill>
          <a:blip r:embed="rId4"/>
          <a:stretch/>
        </p:blipFill>
        <p:spPr>
          <a:xfrm>
            <a:off x="4235760" y="3279600"/>
            <a:ext cx="1312560" cy="598320"/>
          </a:xfrm>
          <a:prstGeom prst="rect">
            <a:avLst/>
          </a:prstGeom>
          <a:ln>
            <a:noFill/>
          </a:ln>
        </p:spPr>
      </p:pic>
      <p:pic>
        <p:nvPicPr>
          <p:cNvPr id="364" name="Image 2" descr=""/>
          <p:cNvPicPr/>
          <p:nvPr/>
        </p:nvPicPr>
        <p:blipFill>
          <a:blip r:embed="rId5"/>
          <a:stretch/>
        </p:blipFill>
        <p:spPr>
          <a:xfrm>
            <a:off x="5833080" y="3279600"/>
            <a:ext cx="1312560" cy="5983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Sources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Annexe prototype: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https://www.draw.io/</a:t>
            </a:r>
            <a:endParaRPr b="0" lang="fr-FR" sz="2000" spc="-1" strike="noStrike"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66000" y="2574360"/>
            <a:ext cx="4808880" cy="2972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Weak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84360" y="524196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Weak IA and Strong IA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684360" y="685800"/>
            <a:ext cx="10988280" cy="22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“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Weak artificial intelligence (weak AI), is artificial intelligence that implements a </a:t>
            </a:r>
            <a:r>
              <a:rPr b="0" lang="fr-FR" sz="2000" spc="-1" strike="noStrike">
                <a:solidFill>
                  <a:srgbClr val="167bf3"/>
                </a:solidFill>
                <a:latin typeface="Century Gothic"/>
                <a:ea typeface="DejaVu Sans"/>
              </a:rPr>
              <a:t>limited part of mind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or as narrow AI, is focused on </a:t>
            </a:r>
            <a:r>
              <a:rPr b="0" lang="fr-FR" sz="2000" spc="-1" strike="noStrike">
                <a:solidFill>
                  <a:srgbClr val="c15a16"/>
                </a:solidFill>
                <a:latin typeface="Century Gothic"/>
                <a:ea typeface="DejaVu Sans"/>
              </a:rPr>
              <a:t>one narrow task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 In John Searle's terms it “would be useful for testing hypothesis about minds, but would not actually be minds” “ from Wikipedia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 ”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Strong artificial intelligence (strong AI) is the </a:t>
            </a:r>
            <a:r>
              <a:rPr b="0" lang="fr-FR" sz="2000" spc="-1" strike="noStrike">
                <a:solidFill>
                  <a:srgbClr val="a50e82"/>
                </a:solidFill>
                <a:latin typeface="Century Gothic"/>
                <a:ea typeface="DejaVu Sans"/>
              </a:rPr>
              <a:t>speculative intelligence of a machine that has the capacity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to </a:t>
            </a:r>
            <a:r>
              <a:rPr b="0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understand or learn any intellectual task that a human being can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” from Wikipedia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2523960" y="3718800"/>
            <a:ext cx="726480" cy="7214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c15a16"/>
                </a:solidFill>
                <a:latin typeface="Century Gothic"/>
                <a:ea typeface="DejaVu Sans"/>
              </a:rPr>
              <a:t>ML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3363480" y="3303360"/>
            <a:ext cx="1215720" cy="40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744120" y="3208680"/>
            <a:ext cx="1589040" cy="67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2119680" y="4628880"/>
            <a:ext cx="1528200" cy="67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167bf3"/>
                </a:solidFill>
                <a:latin typeface="Century Gothic"/>
                <a:ea typeface="DejaVu Sans"/>
              </a:rPr>
              <a:t>Expert systems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6819480" y="2574360"/>
            <a:ext cx="4808880" cy="297216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Strong AI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7103880" y="4147560"/>
            <a:ext cx="4377240" cy="8575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400" spc="-1" strike="noStrike">
                <a:solidFill>
                  <a:srgbClr val="ffff00"/>
                </a:solidFill>
                <a:latin typeface="Century Gothic"/>
                <a:ea typeface="DejaVu Sans"/>
              </a:rPr>
              <a:t>Dynamic Reinforcement Learning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9898200" y="3332520"/>
            <a:ext cx="1215720" cy="4053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Vision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6965640" y="3288960"/>
            <a:ext cx="1589040" cy="67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Speech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8287920" y="2688120"/>
            <a:ext cx="1872000" cy="6735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a50e82"/>
                </a:solidFill>
                <a:latin typeface="Century Gothic"/>
                <a:ea typeface="DejaVu Sans"/>
              </a:rPr>
              <a:t>Conscious</a:t>
            </a:r>
            <a:endParaRPr b="0" lang="fr-FR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Reinforcement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84360" y="685800"/>
            <a:ext cx="1136088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Policy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:  the agent’s action selection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State value-fonction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: how « good » it is to be in a given state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spcAft>
                <a:spcPts val="601"/>
              </a:spcAft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	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Q(</a:t>
            </a:r>
            <a:r>
              <a:rPr b="1" lang="fr-FR" sz="4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s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, </a:t>
            </a:r>
            <a:r>
              <a:rPr b="1" lang="fr-FR" sz="4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</a:t>
            </a:r>
            <a:r>
              <a:rPr b="1" lang="fr-FR" sz="4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) =  sum(prob of each state) </a:t>
            </a: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4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Show a schema to understand (tic tac toe example)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formula give us the power to make a decision for the next action using random training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DYNAMIc LEARNING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research show us that the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AI will learn better policy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using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an expert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make a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.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B. Lubars, Chenhao Tan, 2019, “Ask what AI can do, but what  AI should do: towards a framework of task delegability”, </a:t>
            </a:r>
            <a:r>
              <a:rPr b="0" lang="fr-FR" sz="2000" spc="-1" strike="noStrike" u="sng">
                <a:solidFill>
                  <a:srgbClr val="0d2e46"/>
                </a:solidFill>
                <a:uFillTx/>
                <a:latin typeface="Century Gothic"/>
                <a:ea typeface="DejaVu Sans"/>
                <a:hlinkClick r:id="rId1"/>
              </a:rPr>
              <a:t>https://arxiv.org/pdf/1902.03245v1.pdf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2521440" y="3979080"/>
            <a:ext cx="1880280" cy="806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b050"/>
                </a:solidFill>
                <a:latin typeface="Century Gothic"/>
                <a:ea typeface="DejaVu Sans"/>
              </a:rPr>
              <a:t>Training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487840" y="3979080"/>
            <a:ext cx="1880280" cy="806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7c0a61"/>
                </a:solidFill>
                <a:latin typeface="Century Gothic"/>
                <a:ea typeface="DejaVu Sans"/>
              </a:rPr>
              <a:t>Decision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4004640" y="2771640"/>
            <a:ext cx="1880280" cy="806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ffc000"/>
                </a:solidFill>
                <a:latin typeface="Century Gothic"/>
                <a:ea typeface="DejaVu Sans"/>
              </a:rPr>
              <a:t>Expert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4483080" y="4383000"/>
            <a:ext cx="100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7"/>
          <p:cNvSpPr/>
          <p:nvPr/>
        </p:nvSpPr>
        <p:spPr>
          <a:xfrm>
            <a:off x="4985640" y="3657600"/>
            <a:ext cx="360" cy="577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1">
                <a:lumMod val="50000"/>
                <a:alpha val="6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gradFill rotWithShape="0"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"/>
          <p:cNvSpPr/>
          <p:nvPr/>
        </p:nvSpPr>
        <p:spPr>
          <a:xfrm>
            <a:off x="640440" y="685800"/>
            <a:ext cx="4816800" cy="46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fr-FR" sz="52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issues</a:t>
            </a:r>
            <a:endParaRPr b="0" lang="fr-FR" sz="5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6095880" y="0"/>
            <a:ext cx="6094080" cy="68562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6625800" y="685800"/>
            <a:ext cx="4877280" cy="460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Simulate the brain behavior during sleep (sort/compress/delete data)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Add a reward (seems like RL, pheromon)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ffffff"/>
                </a:solidFill>
                <a:latin typeface="Century Gothic"/>
                <a:ea typeface="DejaVu Sans"/>
              </a:rPr>
              <a:t>Launch the SAI each day, it will give a report of what it learned</a:t>
            </a:r>
            <a:endParaRPr b="0" lang="fr-FR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Hard to deploy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1044720" y="500040"/>
            <a:ext cx="8262360" cy="32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Need to test mic and screenshot in every </a:t>
            </a:r>
            <a:r>
              <a:rPr b="1" lang="fr-FR" sz="2000" spc="-1" strike="noStrike">
                <a:solidFill>
                  <a:srgbClr val="ffff00"/>
                </a:solidFill>
                <a:latin typeface="Century Gothic"/>
                <a:ea typeface="DejaVu Sans"/>
              </a:rPr>
              <a:t>operating system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We need to add an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adapter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that translate the data from the mic and the screen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This adapter will detect the os before interpreting </a:t>
            </a:r>
            <a:r>
              <a:rPr b="1" lang="fr-FR" sz="2000" spc="-1" strike="noStrike">
                <a:solidFill>
                  <a:srgbClr val="00b050"/>
                </a:solidFill>
                <a:latin typeface="Century Gothic"/>
                <a:ea typeface="DejaVu Sans"/>
              </a:rPr>
              <a:t>inputs</a:t>
            </a: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fr-FR" sz="2000" spc="-1" strike="noStrike">
              <a:latin typeface="Arial"/>
            </a:endParaRPr>
          </a:p>
        </p:txBody>
      </p:sp>
      <p:pic>
        <p:nvPicPr>
          <p:cNvPr id="153" name="Picture 4" descr=""/>
          <p:cNvPicPr/>
          <p:nvPr/>
        </p:nvPicPr>
        <p:blipFill>
          <a:blip r:embed="rId1"/>
          <a:stretch/>
        </p:blipFill>
        <p:spPr>
          <a:xfrm>
            <a:off x="7097760" y="1943280"/>
            <a:ext cx="852840" cy="852840"/>
          </a:xfrm>
          <a:prstGeom prst="rect">
            <a:avLst/>
          </a:prstGeom>
          <a:ln>
            <a:noFill/>
          </a:ln>
        </p:spPr>
      </p:pic>
      <p:pic>
        <p:nvPicPr>
          <p:cNvPr id="154" name="Picture 6" descr=""/>
          <p:cNvPicPr/>
          <p:nvPr/>
        </p:nvPicPr>
        <p:blipFill>
          <a:blip r:embed="rId2"/>
          <a:stretch/>
        </p:blipFill>
        <p:spPr>
          <a:xfrm>
            <a:off x="6931800" y="4296600"/>
            <a:ext cx="1179360" cy="471600"/>
          </a:xfrm>
          <a:prstGeom prst="rect">
            <a:avLst/>
          </a:prstGeom>
          <a:ln>
            <a:noFill/>
          </a:ln>
        </p:spPr>
      </p:pic>
      <p:pic>
        <p:nvPicPr>
          <p:cNvPr id="155" name="Picture 8" descr=""/>
          <p:cNvPicPr/>
          <p:nvPr/>
        </p:nvPicPr>
        <p:blipFill>
          <a:blip r:embed="rId3"/>
          <a:stretch/>
        </p:blipFill>
        <p:spPr>
          <a:xfrm>
            <a:off x="7054200" y="2896920"/>
            <a:ext cx="896400" cy="1038600"/>
          </a:xfrm>
          <a:prstGeom prst="rect">
            <a:avLst/>
          </a:prstGeom>
          <a:ln>
            <a:noFill/>
          </a:ln>
        </p:spPr>
      </p:pic>
      <p:pic>
        <p:nvPicPr>
          <p:cNvPr id="156" name="Graphique 4" descr=""/>
          <p:cNvPicPr/>
          <p:nvPr/>
        </p:nvPicPr>
        <p:blipFill>
          <a:blip r:embed="rId4"/>
          <a:stretch/>
        </p:blipFill>
        <p:spPr>
          <a:xfrm>
            <a:off x="2718360" y="206496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57" name="Graphique 6" descr=""/>
          <p:cNvPicPr/>
          <p:nvPr/>
        </p:nvPicPr>
        <p:blipFill>
          <a:blip r:embed="rId5"/>
          <a:stretch/>
        </p:blipFill>
        <p:spPr>
          <a:xfrm>
            <a:off x="2739240" y="337104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58" name="Graphique 5" descr=""/>
          <p:cNvPicPr/>
          <p:nvPr/>
        </p:nvPicPr>
        <p:blipFill>
          <a:blip r:embed="rId6"/>
          <a:stretch/>
        </p:blipFill>
        <p:spPr>
          <a:xfrm>
            <a:off x="4908600" y="285228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59" name="CustomShape 3"/>
          <p:cNvSpPr/>
          <p:nvPr/>
        </p:nvSpPr>
        <p:spPr>
          <a:xfrm rot="1192200">
            <a:off x="4047480" y="267300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4"/>
          <p:cNvSpPr/>
          <p:nvPr/>
        </p:nvSpPr>
        <p:spPr>
          <a:xfrm rot="20407800">
            <a:off x="4026960" y="345960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5"/>
          <p:cNvSpPr/>
          <p:nvPr/>
        </p:nvSpPr>
        <p:spPr>
          <a:xfrm rot="1192200">
            <a:off x="5801040" y="378144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6"/>
          <p:cNvSpPr/>
          <p:nvPr/>
        </p:nvSpPr>
        <p:spPr>
          <a:xfrm rot="20407800">
            <a:off x="5875200" y="245520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7"/>
          <p:cNvSpPr/>
          <p:nvPr/>
        </p:nvSpPr>
        <p:spPr>
          <a:xfrm>
            <a:off x="5951880" y="3115440"/>
            <a:ext cx="976680" cy="482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Simulate the brain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A 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human </a:t>
            </a:r>
            <a:r>
              <a:rPr b="1" lang="fr-FR" sz="2000" spc="-1" strike="noStrike">
                <a:solidFill>
                  <a:srgbClr val="92d050"/>
                </a:solidFill>
                <a:latin typeface="Century Gothic"/>
                <a:ea typeface="DejaVu Sans"/>
              </a:rPr>
              <a:t>sleep</a:t>
            </a:r>
            <a:r>
              <a:rPr b="1" lang="fr-FR" sz="2000" spc="-1" strike="noStrike">
                <a:solidFill>
                  <a:srgbClr val="0070c0"/>
                </a:solidFill>
                <a:latin typeface="Century Gothic"/>
                <a:ea typeface="DejaVu Sans"/>
              </a:rPr>
              <a:t> 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to </a:t>
            </a:r>
            <a:r>
              <a:rPr b="1" lang="fr-FR" sz="2000" spc="-1" strike="noStrike">
                <a:solidFill>
                  <a:srgbClr val="002060"/>
                </a:solidFill>
                <a:latin typeface="Century Gothic"/>
                <a:ea typeface="DejaVu Sans"/>
              </a:rPr>
              <a:t>organize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it memory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So does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need to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It will </a:t>
            </a:r>
            <a:r>
              <a:rPr b="1" lang="fr-FR" sz="2000" spc="-1" strike="noStrike">
                <a:solidFill>
                  <a:srgbClr val="941a1b"/>
                </a:solidFill>
                <a:latin typeface="Century Gothic"/>
                <a:ea typeface="DejaVu Sans"/>
              </a:rPr>
              <a:t>compress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</a:t>
            </a:r>
            <a:r>
              <a:rPr b="1" lang="fr-FR" sz="2000" spc="-1" strike="noStrike">
                <a:solidFill>
                  <a:srgbClr val="4be7c8"/>
                </a:solidFill>
                <a:latin typeface="Century Gothic"/>
                <a:ea typeface="DejaVu Sans"/>
              </a:rPr>
              <a:t>data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as much as he can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66" name="Graphique 4" descr=""/>
          <p:cNvPicPr/>
          <p:nvPr/>
        </p:nvPicPr>
        <p:blipFill>
          <a:blip r:embed="rId1"/>
          <a:stretch/>
        </p:blipFill>
        <p:spPr>
          <a:xfrm>
            <a:off x="6227640" y="3794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67" name="Graphique 6" descr=""/>
          <p:cNvPicPr/>
          <p:nvPr/>
        </p:nvPicPr>
        <p:blipFill>
          <a:blip r:embed="rId2"/>
          <a:stretch/>
        </p:blipFill>
        <p:spPr>
          <a:xfrm>
            <a:off x="2468520" y="384372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68" name="Graphique 5" descr=""/>
          <p:cNvPicPr/>
          <p:nvPr/>
        </p:nvPicPr>
        <p:blipFill>
          <a:blip r:embed="rId3"/>
          <a:stretch/>
        </p:blipFill>
        <p:spPr>
          <a:xfrm>
            <a:off x="9790920" y="3794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69" name="Graphique 8" descr=""/>
          <p:cNvPicPr/>
          <p:nvPr/>
        </p:nvPicPr>
        <p:blipFill>
          <a:blip r:embed="rId4"/>
          <a:stretch/>
        </p:blipFill>
        <p:spPr>
          <a:xfrm>
            <a:off x="7903800" y="3794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70" name="Graphique 7" descr=""/>
          <p:cNvPicPr/>
          <p:nvPr/>
        </p:nvPicPr>
        <p:blipFill>
          <a:blip r:embed="rId5"/>
          <a:stretch/>
        </p:blipFill>
        <p:spPr>
          <a:xfrm>
            <a:off x="4412520" y="379440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71" name="Graphique 10" descr=""/>
          <p:cNvPicPr/>
          <p:nvPr/>
        </p:nvPicPr>
        <p:blipFill>
          <a:blip r:embed="rId6"/>
          <a:stretch/>
        </p:blipFill>
        <p:spPr>
          <a:xfrm>
            <a:off x="684360" y="384372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72" name="CustomShape 3"/>
          <p:cNvSpPr/>
          <p:nvPr/>
        </p:nvSpPr>
        <p:spPr>
          <a:xfrm>
            <a:off x="1638000" y="418320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4"/>
          <p:cNvSpPr/>
          <p:nvPr/>
        </p:nvSpPr>
        <p:spPr>
          <a:xfrm>
            <a:off x="3511800" y="420192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5"/>
          <p:cNvSpPr/>
          <p:nvPr/>
        </p:nvSpPr>
        <p:spPr>
          <a:xfrm>
            <a:off x="5366520" y="419364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6"/>
          <p:cNvSpPr/>
          <p:nvPr/>
        </p:nvSpPr>
        <p:spPr>
          <a:xfrm>
            <a:off x="7162200" y="418320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7"/>
          <p:cNvSpPr/>
          <p:nvPr/>
        </p:nvSpPr>
        <p:spPr>
          <a:xfrm>
            <a:off x="8876160" y="4169880"/>
            <a:ext cx="681120" cy="260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84360" y="4487400"/>
            <a:ext cx="8532720" cy="150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fr-FR" sz="3600" spc="-1" strike="noStrike" cap="all">
                <a:solidFill>
                  <a:srgbClr val="ffffff"/>
                </a:solidFill>
                <a:latin typeface="Century Gothic"/>
                <a:ea typeface="DejaVu Sans"/>
              </a:rPr>
              <a:t>Add a reward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84360" y="685800"/>
            <a:ext cx="8532720" cy="36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The </a:t>
            </a:r>
            <a:r>
              <a:rPr b="1" lang="fr-FR" sz="2000" spc="-1" strike="noStrike">
                <a:solidFill>
                  <a:srgbClr val="aadf5e"/>
                </a:solidFill>
                <a:latin typeface="Century Gothic"/>
                <a:ea typeface="DejaVu Sans"/>
              </a:rPr>
              <a:t>reward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will impact the </a:t>
            </a:r>
            <a:r>
              <a:rPr b="1" lang="fr-FR" sz="2000" spc="-1" strike="noStrike">
                <a:solidFill>
                  <a:srgbClr val="c8f1fb"/>
                </a:solidFill>
                <a:latin typeface="Century Gothic"/>
                <a:ea typeface="DejaVu Sans"/>
              </a:rPr>
              <a:t>next decision</a:t>
            </a: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 for </a:t>
            </a:r>
            <a:r>
              <a:rPr b="1" lang="fr-FR" sz="2000" spc="-1" strike="noStrike">
                <a:solidFill>
                  <a:srgbClr val="ffc000"/>
                </a:solidFill>
                <a:latin typeface="Century Gothic"/>
                <a:ea typeface="DejaVu Sans"/>
              </a:rPr>
              <a:t>SAI</a:t>
            </a:r>
            <a:endParaRPr b="0" lang="fr-FR" sz="2000" spc="-1" strike="noStrike">
              <a:latin typeface="Arial"/>
            </a:endParaRPr>
          </a:p>
          <a:p>
            <a:pPr marL="285840" indent="-28404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ffffff"/>
              </a:buClr>
              <a:buSzPct val="80000"/>
              <a:buFont typeface="Wingdings 3" charset="2"/>
              <a:buChar char=""/>
            </a:pPr>
            <a:r>
              <a:rPr b="0" lang="fr-FR" sz="2000" spc="-1" strike="noStrike">
                <a:solidFill>
                  <a:srgbClr val="0f496f"/>
                </a:solidFill>
                <a:latin typeface="Century Gothic"/>
                <a:ea typeface="DejaVu Sans"/>
              </a:rPr>
              <a:t>Explain with a schema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79" name="Graphique 4" descr=""/>
          <p:cNvPicPr/>
          <p:nvPr/>
        </p:nvPicPr>
        <p:blipFill>
          <a:blip r:embed="rId1"/>
          <a:stretch/>
        </p:blipFill>
        <p:spPr>
          <a:xfrm>
            <a:off x="4681800" y="24814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0" name="Graphique 5" descr=""/>
          <p:cNvPicPr/>
          <p:nvPr/>
        </p:nvPicPr>
        <p:blipFill>
          <a:blip r:embed="rId2"/>
          <a:stretch/>
        </p:blipFill>
        <p:spPr>
          <a:xfrm>
            <a:off x="6609240" y="3669480"/>
            <a:ext cx="912600" cy="912600"/>
          </a:xfrm>
          <a:prstGeom prst="rect">
            <a:avLst/>
          </a:prstGeom>
          <a:ln>
            <a:noFill/>
          </a:ln>
        </p:spPr>
      </p:pic>
      <p:pic>
        <p:nvPicPr>
          <p:cNvPr id="181" name="Graphique 7" descr=""/>
          <p:cNvPicPr/>
          <p:nvPr/>
        </p:nvPicPr>
        <p:blipFill>
          <a:blip r:embed="rId3"/>
          <a:stretch/>
        </p:blipFill>
        <p:spPr>
          <a:xfrm>
            <a:off x="2973240" y="3669480"/>
            <a:ext cx="912600" cy="912600"/>
          </a:xfrm>
          <a:prstGeom prst="rect">
            <a:avLst/>
          </a:prstGeom>
          <a:ln>
            <a:noFill/>
          </a:ln>
        </p:spPr>
      </p:pic>
      <p:sp>
        <p:nvSpPr>
          <p:cNvPr id="182" name="CustomShape 3"/>
          <p:cNvSpPr/>
          <p:nvPr/>
        </p:nvSpPr>
        <p:spPr>
          <a:xfrm>
            <a:off x="4214160" y="3946320"/>
            <a:ext cx="2066760" cy="35892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4"/>
          <p:cNvSpPr/>
          <p:nvPr/>
        </p:nvSpPr>
        <p:spPr>
          <a:xfrm>
            <a:off x="4988160" y="3533400"/>
            <a:ext cx="299880" cy="405360"/>
          </a:xfrm>
          <a:prstGeom prst="downArrow">
            <a:avLst>
              <a:gd name="adj1" fmla="val 50000"/>
              <a:gd name="adj2" fmla="val 50000"/>
            </a:avLst>
          </a:prstGeom>
          <a:ln>
            <a:solidFill>
              <a:srgbClr val="03304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Application>LibreOffice/6.0.7.3$Linux_X86_64 LibreOffice_project/00m0$Build-3</Application>
  <Words>925</Words>
  <Paragraphs>177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2020-01-03T16:12:47Z</dcterms:created>
  <dc:creator>Johnny Nguyen</dc:creator>
  <dc:description/>
  <dc:language>fr-FR</dc:language>
  <cp:lastModifiedBy/>
  <dcterms:modified xsi:type="dcterms:W3CDTF">2020-04-10T17:22:09Z</dcterms:modified>
  <cp:revision>130</cp:revision>
  <dc:subject/>
  <dc:title>Strong artificial intelligence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