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2867" autoAdjust="0"/>
  </p:normalViewPr>
  <p:slideViewPr>
    <p:cSldViewPr snapToGrid="0">
      <p:cViewPr varScale="1">
        <p:scale>
          <a:sx n="71" d="100"/>
          <a:sy n="71" d="100"/>
        </p:scale>
        <p:origin x="2112" y="78"/>
      </p:cViewPr>
      <p:guideLst/>
    </p:cSldViewPr>
  </p:slideViewPr>
  <p:notesTextViewPr>
    <p:cViewPr>
      <p:scale>
        <a:sx n="1" d="1"/>
        <a:sy n="1" d="1"/>
      </p:scale>
      <p:origin x="0" y="-378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70.png"/><Relationship Id="rId7" Type="http://schemas.openxmlformats.org/officeDocument/2006/relationships/image" Target="../media/image3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70.png"/><Relationship Id="rId7" Type="http://schemas.openxmlformats.org/officeDocument/2006/relationships/image" Target="../media/image3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 dirty="0"/>
            <a:t>Standard IA </a:t>
          </a:r>
          <a:r>
            <a:rPr lang="fr-FR" dirty="0" err="1"/>
            <a:t>too</a:t>
          </a:r>
          <a:r>
            <a:rPr lang="fr-FR" dirty="0"/>
            <a:t> </a:t>
          </a:r>
          <a:r>
            <a:rPr lang="fr-FR" dirty="0" err="1"/>
            <a:t>weak</a:t>
          </a:r>
          <a:r>
            <a:rPr lang="fr-FR"/>
            <a:t> to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complex</a:t>
          </a:r>
          <a:r>
            <a:rPr lang="fr-FR" dirty="0"/>
            <a:t> </a:t>
          </a:r>
          <a:r>
            <a:rPr lang="fr-FR" dirty="0" err="1"/>
            <a:t>things</a:t>
          </a:r>
          <a:endParaRPr lang="en-US" dirty="0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Standard IA </a:t>
          </a:r>
          <a:r>
            <a:rPr lang="fr-FR" sz="1400" kern="1200" dirty="0" err="1"/>
            <a:t>too</a:t>
          </a:r>
          <a:r>
            <a:rPr lang="fr-FR" sz="1400" kern="1200" dirty="0"/>
            <a:t> </a:t>
          </a:r>
          <a:r>
            <a:rPr lang="fr-FR" sz="1400" kern="1200" dirty="0" err="1"/>
            <a:t>weak</a:t>
          </a:r>
          <a:r>
            <a:rPr lang="fr-FR" sz="1400" kern="1200"/>
            <a:t> to </a:t>
          </a:r>
          <a:r>
            <a:rPr lang="fr-FR" sz="1400" kern="1200" dirty="0" err="1"/>
            <a:t>learn</a:t>
          </a:r>
          <a:r>
            <a:rPr lang="fr-FR" sz="1400" kern="1200" dirty="0"/>
            <a:t> </a:t>
          </a:r>
          <a:r>
            <a:rPr lang="fr-FR" sz="1400" kern="1200" dirty="0" err="1"/>
            <a:t>complex</a:t>
          </a:r>
          <a:r>
            <a:rPr lang="fr-FR" sz="1400" kern="1200" dirty="0"/>
            <a:t> </a:t>
          </a:r>
          <a:r>
            <a:rPr lang="fr-FR" sz="1400" kern="1200" dirty="0" err="1"/>
            <a:t>things</a:t>
          </a:r>
          <a:endParaRPr lang="en-US" sz="1400" kern="1200" dirty="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62502-F79B-49BA-ABA1-44817C9D6501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91AD3-41F0-4AF2-986E-6281E051088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388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Hello </a:t>
            </a:r>
            <a:r>
              <a:rPr lang="fr-FR" dirty="0" err="1"/>
              <a:t>everyone</a:t>
            </a:r>
            <a:endParaRPr lang="fr-FR" dirty="0"/>
          </a:p>
          <a:p>
            <a:br>
              <a:rPr lang="fr-FR" dirty="0"/>
            </a:b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Johnny NGUYEN</a:t>
            </a:r>
          </a:p>
          <a:p>
            <a:r>
              <a:rPr lang="fr-FR" dirty="0"/>
              <a:t>I </a:t>
            </a:r>
            <a:r>
              <a:rPr lang="fr-FR" dirty="0" err="1"/>
              <a:t>hope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are all </a:t>
            </a:r>
            <a:r>
              <a:rPr lang="fr-FR" dirty="0" err="1"/>
              <a:t>safe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epidemic</a:t>
            </a:r>
            <a:endParaRPr lang="fr-FR" dirty="0"/>
          </a:p>
          <a:p>
            <a:r>
              <a:rPr lang="fr-FR" dirty="0" err="1"/>
              <a:t>I’m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France</a:t>
            </a:r>
          </a:p>
          <a:p>
            <a:r>
              <a:rPr lang="fr-FR" dirty="0"/>
              <a:t>And </a:t>
            </a:r>
            <a:r>
              <a:rPr lang="fr-FR" dirty="0" err="1"/>
              <a:t>today</a:t>
            </a:r>
            <a:r>
              <a:rPr lang="fr-FR" dirty="0"/>
              <a:t> </a:t>
            </a:r>
            <a:r>
              <a:rPr lang="fr-FR" dirty="0" err="1"/>
              <a:t>I’m</a:t>
            </a:r>
            <a:r>
              <a:rPr lang="fr-FR" dirty="0"/>
              <a:t> </a:t>
            </a:r>
            <a:r>
              <a:rPr lang="fr-FR" dirty="0" err="1"/>
              <a:t>going</a:t>
            </a:r>
            <a:r>
              <a:rPr lang="fr-FR" dirty="0"/>
              <a:t> to show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consist</a:t>
            </a:r>
            <a:r>
              <a:rPr lang="fr-FR" dirty="0"/>
              <a:t> to</a:t>
            </a:r>
            <a:br>
              <a:rPr lang="fr-FR" dirty="0"/>
            </a:b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91AD3-41F0-4AF2-986E-6281E051088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620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First 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present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situation</a:t>
            </a:r>
          </a:p>
          <a:p>
            <a:endParaRPr lang="fr-FR" dirty="0"/>
          </a:p>
          <a:p>
            <a:r>
              <a:rPr lang="fr-FR" dirty="0"/>
              <a:t>Second 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the AI I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create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Third</a:t>
            </a:r>
            <a:r>
              <a:rPr lang="fr-FR" dirty="0"/>
              <a:t> the technologies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covered</a:t>
            </a:r>
            <a:endParaRPr lang="fr-FR" dirty="0"/>
          </a:p>
          <a:p>
            <a:endParaRPr lang="fr-FR" dirty="0"/>
          </a:p>
          <a:p>
            <a:r>
              <a:rPr lang="fr-FR" dirty="0"/>
              <a:t>And the new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use for the AI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Well</a:t>
            </a:r>
            <a:r>
              <a:rPr lang="fr-FR" dirty="0"/>
              <a:t>,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job ?</a:t>
            </a:r>
          </a:p>
          <a:p>
            <a:r>
              <a:rPr lang="fr-FR" dirty="0" err="1"/>
              <a:t>Actually</a:t>
            </a:r>
            <a:r>
              <a:rPr lang="fr-FR" dirty="0"/>
              <a:t> </a:t>
            </a:r>
            <a:r>
              <a:rPr lang="fr-FR" dirty="0" err="1"/>
              <a:t>I’m</a:t>
            </a:r>
            <a:r>
              <a:rPr lang="fr-FR" dirty="0"/>
              <a:t> </a:t>
            </a:r>
            <a:r>
              <a:rPr lang="fr-FR" dirty="0" err="1"/>
              <a:t>currently</a:t>
            </a:r>
            <a:r>
              <a:rPr lang="fr-FR" dirty="0"/>
              <a:t> </a:t>
            </a:r>
            <a:r>
              <a:rPr lang="fr-FR" dirty="0" err="1"/>
              <a:t>searching</a:t>
            </a:r>
            <a:r>
              <a:rPr lang="fr-FR" dirty="0"/>
              <a:t> for a Data </a:t>
            </a:r>
            <a:r>
              <a:rPr lang="fr-FR" dirty="0" err="1"/>
              <a:t>Scientist</a:t>
            </a:r>
            <a:r>
              <a:rPr lang="fr-FR" dirty="0"/>
              <a:t> job </a:t>
            </a:r>
            <a:r>
              <a:rPr lang="fr-FR" dirty="0" err="1"/>
              <a:t>near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house in Simiane-Collongue</a:t>
            </a:r>
          </a:p>
          <a:p>
            <a:r>
              <a:rPr lang="fr-FR" dirty="0"/>
              <a:t>And to </a:t>
            </a:r>
            <a:r>
              <a:rPr lang="fr-FR" dirty="0" err="1"/>
              <a:t>synthetisis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campaign</a:t>
            </a:r>
            <a:r>
              <a:rPr lang="fr-FR" dirty="0"/>
              <a:t> and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actually</a:t>
            </a:r>
            <a:r>
              <a:rPr lang="fr-FR" dirty="0"/>
              <a:t> no </a:t>
            </a:r>
            <a:r>
              <a:rPr lang="fr-FR" dirty="0" err="1"/>
              <a:t>similar</a:t>
            </a:r>
            <a:r>
              <a:rPr lang="fr-FR" dirty="0"/>
              <a:t> job</a:t>
            </a:r>
          </a:p>
          <a:p>
            <a:endParaRPr lang="fr-FR" dirty="0"/>
          </a:p>
          <a:p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am</a:t>
            </a:r>
            <a:r>
              <a:rPr lang="fr-FR" dirty="0"/>
              <a:t> I </a:t>
            </a:r>
            <a:r>
              <a:rPr lang="fr-FR" dirty="0" err="1"/>
              <a:t>want</a:t>
            </a:r>
            <a:r>
              <a:rPr lang="fr-FR" dirty="0"/>
              <a:t> to change job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Master</a:t>
            </a:r>
          </a:p>
          <a:p>
            <a:endParaRPr lang="fr-FR" dirty="0"/>
          </a:p>
          <a:p>
            <a:r>
              <a:rPr lang="fr-FR" dirty="0" err="1"/>
              <a:t>Because</a:t>
            </a:r>
            <a:r>
              <a:rPr lang="fr-FR" dirty="0"/>
              <a:t> I have a </a:t>
            </a:r>
            <a:r>
              <a:rPr lang="fr-FR" dirty="0" err="1"/>
              <a:t>dream</a:t>
            </a:r>
            <a:r>
              <a:rPr lang="fr-FR" dirty="0"/>
              <a:t> in 2014</a:t>
            </a:r>
          </a:p>
          <a:p>
            <a:r>
              <a:rPr lang="fr-FR" dirty="0"/>
              <a:t>In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dream</a:t>
            </a:r>
            <a:r>
              <a:rPr lang="fr-FR" dirty="0"/>
              <a:t> I </a:t>
            </a:r>
            <a:r>
              <a:rPr lang="fr-FR" dirty="0" err="1"/>
              <a:t>would</a:t>
            </a:r>
            <a:r>
              <a:rPr lang="fr-FR" dirty="0"/>
              <a:t> like to </a:t>
            </a:r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dirty="0" err="1"/>
              <a:t>Artificial</a:t>
            </a:r>
            <a:r>
              <a:rPr lang="fr-FR" dirty="0"/>
              <a:t> Intelligence</a:t>
            </a:r>
          </a:p>
          <a:p>
            <a:r>
              <a:rPr lang="en-GB" dirty="0"/>
              <a:t>This dream doesn’t permit me to work at a company which the job doesn’t consist to expand </a:t>
            </a:r>
            <a:r>
              <a:rPr lang="en-GB" dirty="0" err="1"/>
              <a:t>thoses</a:t>
            </a:r>
            <a:r>
              <a:rPr lang="en-GB" dirty="0"/>
              <a:t> skills.</a:t>
            </a:r>
          </a:p>
          <a:p>
            <a:r>
              <a:rPr lang="en-GB" dirty="0"/>
              <a:t>That is why I choose to leave the company and work on this project in my family house at </a:t>
            </a:r>
            <a:r>
              <a:rPr lang="en-GB" dirty="0" err="1"/>
              <a:t>Simiane-Collongue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91AD3-41F0-4AF2-986E-6281E051088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600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91AD3-41F0-4AF2-986E-6281E051088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09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svg"/><Relationship Id="rId7" Type="http://schemas.openxmlformats.org/officeDocument/2006/relationships/image" Target="../media/image57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35.svg"/><Relationship Id="rId5" Type="http://schemas.openxmlformats.org/officeDocument/2006/relationships/image" Target="../media/image48.svg"/><Relationship Id="rId10" Type="http://schemas.openxmlformats.org/officeDocument/2006/relationships/image" Target="../media/image34.png"/><Relationship Id="rId4" Type="http://schemas.openxmlformats.org/officeDocument/2006/relationships/image" Target="../media/image47.png"/><Relationship Id="rId9" Type="http://schemas.openxmlformats.org/officeDocument/2006/relationships/image" Target="../media/image59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5.svg"/><Relationship Id="rId7" Type="http://schemas.openxmlformats.org/officeDocument/2006/relationships/image" Target="../media/image61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3.svg"/><Relationship Id="rId5" Type="http://schemas.openxmlformats.org/officeDocument/2006/relationships/image" Target="../media/image48.svg"/><Relationship Id="rId10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3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svg"/><Relationship Id="rId18" Type="http://schemas.openxmlformats.org/officeDocument/2006/relationships/image" Target="../media/image90.png"/><Relationship Id="rId3" Type="http://schemas.openxmlformats.org/officeDocument/2006/relationships/image" Target="../media/image75.svg"/><Relationship Id="rId21" Type="http://schemas.openxmlformats.org/officeDocument/2006/relationships/image" Target="../media/image93.svg"/><Relationship Id="rId7" Type="http://schemas.openxmlformats.org/officeDocument/2006/relationships/image" Target="../media/image79.svg"/><Relationship Id="rId12" Type="http://schemas.openxmlformats.org/officeDocument/2006/relationships/image" Target="../media/image84.png"/><Relationship Id="rId17" Type="http://schemas.openxmlformats.org/officeDocument/2006/relationships/image" Target="../media/image89.sv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svg"/><Relationship Id="rId5" Type="http://schemas.openxmlformats.org/officeDocument/2006/relationships/image" Target="../media/image77.svg"/><Relationship Id="rId15" Type="http://schemas.openxmlformats.org/officeDocument/2006/relationships/image" Target="../media/image87.svg"/><Relationship Id="rId10" Type="http://schemas.openxmlformats.org/officeDocument/2006/relationships/image" Target="../media/image82.png"/><Relationship Id="rId19" Type="http://schemas.openxmlformats.org/officeDocument/2006/relationships/image" Target="../media/image91.svg"/><Relationship Id="rId4" Type="http://schemas.openxmlformats.org/officeDocument/2006/relationships/image" Target="../media/image76.png"/><Relationship Id="rId9" Type="http://schemas.openxmlformats.org/officeDocument/2006/relationships/image" Target="../media/image81.svg"/><Relationship Id="rId14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on Windows and OS X</a:t>
            </a:r>
          </a:p>
          <a:p>
            <a:r>
              <a:rPr lang="fr-FR" dirty="0" err="1"/>
              <a:t>Pyinstaller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executable</a:t>
            </a:r>
            <a:r>
              <a:rPr lang="fr-FR"/>
              <a:t> for </a:t>
            </a:r>
            <a:r>
              <a:rPr lang="fr-FR" dirty="0"/>
              <a:t>all platforms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8131B6F4-A27F-45AF-B61E-B0FC844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4" y="1949589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CF1027BD-EDD2-4249-BC79-F666502E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430295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F006053A-D8E7-4B5B-A418-F49C933E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99" y="2903124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Caméra vidéo">
            <a:extLst>
              <a:ext uri="{FF2B5EF4-FFF2-40B4-BE49-F238E27FC236}">
                <a16:creationId xmlns:a16="http://schemas.microsoft.com/office/drawing/2014/main" id="{45685769-E9BC-4BC8-9298-F04DB0FF6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135" y="2071082"/>
            <a:ext cx="914400" cy="914400"/>
          </a:xfrm>
          <a:prstGeom prst="rect">
            <a:avLst/>
          </a:prstGeom>
        </p:spPr>
      </p:pic>
      <p:pic>
        <p:nvPicPr>
          <p:cNvPr id="10" name="Graphique 9" descr="Microphone">
            <a:extLst>
              <a:ext uri="{FF2B5EF4-FFF2-40B4-BE49-F238E27FC236}">
                <a16:creationId xmlns:a16="http://schemas.microsoft.com/office/drawing/2014/main" id="{7B5A71A8-5903-418D-8920-9DF16EE9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7004" y="3377139"/>
            <a:ext cx="914400" cy="914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EF6963B-DA6F-4AC1-BACD-C595897251AC}"/>
              </a:ext>
            </a:extLst>
          </p:cNvPr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F8D0A72-962D-4A9D-881D-7F608DD66762}"/>
              </a:ext>
            </a:extLst>
          </p:cNvPr>
          <p:cNvSpPr/>
          <p:nvPr/>
        </p:nvSpPr>
        <p:spPr>
          <a:xfrm rot="20407754">
            <a:off x="3925879" y="3466015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C8032AF-78E0-41BB-B588-19A4F130E142}"/>
              </a:ext>
            </a:extLst>
          </p:cNvPr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2A46947-DC4E-48B0-AB36-DC23061B3C0E}"/>
              </a:ext>
            </a:extLst>
          </p:cNvPr>
          <p:cNvSpPr/>
          <p:nvPr/>
        </p:nvSpPr>
        <p:spPr>
          <a:xfrm rot="20407754">
            <a:off x="5774028" y="246179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20D7DB5-A0EC-4A22-B814-FFDD4A9BBC0E}"/>
              </a:ext>
            </a:extLst>
          </p:cNvPr>
          <p:cNvSpPr/>
          <p:nvPr/>
        </p:nvSpPr>
        <p:spPr>
          <a:xfrm>
            <a:off x="5849595" y="3121667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Ã©sultat de recherche d'images pour &quot;pyinstaller logo&quot;">
            <a:extLst>
              <a:ext uri="{FF2B5EF4-FFF2-40B4-BE49-F238E27FC236}">
                <a16:creationId xmlns:a16="http://schemas.microsoft.com/office/drawing/2014/main" id="{1B3635C7-2401-436C-A767-67DFE7F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3" y="2998837"/>
            <a:ext cx="756603" cy="7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and </a:t>
            </a:r>
            <a:r>
              <a:rPr lang="fr-FR" dirty="0" err="1"/>
              <a:t>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 err="1">
                <a:solidFill>
                  <a:srgbClr val="FF0000"/>
                </a:solidFill>
              </a:rPr>
              <a:t>remove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duplicate scan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>
                <a:solidFill>
                  <a:srgbClr val="92D050"/>
                </a:solidFill>
              </a:rPr>
              <a:t>sort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endParaRPr lang="fr-FR" b="1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968FBE39-CB06-48BC-AC2D-6A7704FE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395" y="1395835"/>
            <a:ext cx="914400" cy="914400"/>
          </a:xfrm>
          <a:prstGeom prst="rect">
            <a:avLst/>
          </a:prstGeom>
        </p:spPr>
      </p:pic>
      <p:pic>
        <p:nvPicPr>
          <p:cNvPr id="6" name="Graphique 5" descr="Image">
            <a:extLst>
              <a:ext uri="{FF2B5EF4-FFF2-40B4-BE49-F238E27FC236}">
                <a16:creationId xmlns:a16="http://schemas.microsoft.com/office/drawing/2014/main" id="{499067B6-F85E-4192-B447-A39FC3CC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2C5EB943-2682-47ED-B5AE-17412C7C0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2494" y="3904301"/>
            <a:ext cx="914400" cy="914400"/>
          </a:xfrm>
          <a:prstGeom prst="rect">
            <a:avLst/>
          </a:prstGeom>
        </p:spPr>
      </p:pic>
      <p:pic>
        <p:nvPicPr>
          <p:cNvPr id="8" name="Graphique 7" descr="Graphique à barres avec tendance à la hausse">
            <a:extLst>
              <a:ext uri="{FF2B5EF4-FFF2-40B4-BE49-F238E27FC236}">
                <a16:creationId xmlns:a16="http://schemas.microsoft.com/office/drawing/2014/main" id="{D2276499-F871-43C2-BC21-CCB9D531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2395" y="3904301"/>
            <a:ext cx="914400" cy="914400"/>
          </a:xfrm>
          <a:prstGeom prst="rect">
            <a:avLst/>
          </a:prstGeom>
        </p:spPr>
      </p:pic>
      <p:pic>
        <p:nvPicPr>
          <p:cNvPr id="9" name="Graphique 8" descr="Fermer">
            <a:extLst>
              <a:ext uri="{FF2B5EF4-FFF2-40B4-BE49-F238E27FC236}">
                <a16:creationId xmlns:a16="http://schemas.microsoft.com/office/drawing/2014/main" id="{DED7C00A-47A8-4804-8FC0-F396175C9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10" name="Graphique 9" descr="Image">
            <a:extLst>
              <a:ext uri="{FF2B5EF4-FFF2-40B4-BE49-F238E27FC236}">
                <a16:creationId xmlns:a16="http://schemas.microsoft.com/office/drawing/2014/main" id="{E0EEB8D1-6BD2-4FE9-AFD2-F52BB00F8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828" y="2039300"/>
            <a:ext cx="914400" cy="914400"/>
          </a:xfrm>
          <a:prstGeom prst="rect">
            <a:avLst/>
          </a:prstGeom>
        </p:spPr>
      </p:pic>
      <p:pic>
        <p:nvPicPr>
          <p:cNvPr id="11" name="Graphique 10" descr="Image">
            <a:extLst>
              <a:ext uri="{FF2B5EF4-FFF2-40B4-BE49-F238E27FC236}">
                <a16:creationId xmlns:a16="http://schemas.microsoft.com/office/drawing/2014/main" id="{FD44B111-44AE-4C90-982B-CAD2A774A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6579" y="213297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15B9DAC4-2F64-421C-B7E8-D72F0180FF28}"/>
              </a:ext>
            </a:extLst>
          </p:cNvPr>
          <p:cNvSpPr/>
          <p:nvPr/>
        </p:nvSpPr>
        <p:spPr>
          <a:xfrm>
            <a:off x="5285064" y="192107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0030319-3B40-4CFB-BCC6-30C1AE788EBF}"/>
              </a:ext>
            </a:extLst>
          </p:cNvPr>
          <p:cNvSpPr/>
          <p:nvPr/>
        </p:nvSpPr>
        <p:spPr>
          <a:xfrm>
            <a:off x="5149507" y="408885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AB9910-13B1-48E0-883D-6F78AE207280}"/>
              </a:ext>
            </a:extLst>
          </p:cNvPr>
          <p:cNvSpPr txBox="1"/>
          <p:nvPr/>
        </p:nvSpPr>
        <p:spPr>
          <a:xfrm>
            <a:off x="4895422" y="2388441"/>
            <a:ext cx="270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removeDuplicate</a:t>
            </a:r>
            <a:r>
              <a:rPr lang="fr-FR" dirty="0"/>
              <a:t>()</a:t>
            </a:r>
            <a:endParaRPr lang="en-GB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7E060C-C11A-4EB9-92E1-29598398EAE6}"/>
              </a:ext>
            </a:extLst>
          </p:cNvPr>
          <p:cNvSpPr txBox="1"/>
          <p:nvPr/>
        </p:nvSpPr>
        <p:spPr>
          <a:xfrm>
            <a:off x="5027228" y="4575200"/>
            <a:ext cx="23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sortStrategy</a:t>
            </a:r>
            <a:r>
              <a:rPr lang="fr-FR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b="1" dirty="0" err="1">
                <a:solidFill>
                  <a:srgbClr val="FFFF00"/>
                </a:solidFill>
              </a:rPr>
              <a:t>some</a:t>
            </a:r>
            <a:r>
              <a:rPr lang="fr-FR" b="1" dirty="0">
                <a:solidFill>
                  <a:srgbClr val="FFFF00"/>
                </a:solidFill>
              </a:rPr>
              <a:t> images </a:t>
            </a:r>
            <a:r>
              <a:rPr lang="fr-FR" dirty="0"/>
              <a:t>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threshold</a:t>
            </a:r>
            <a:endParaRPr lang="fr-F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que 3" descr="Image">
            <a:extLst>
              <a:ext uri="{FF2B5EF4-FFF2-40B4-BE49-F238E27FC236}">
                <a16:creationId xmlns:a16="http://schemas.microsoft.com/office/drawing/2014/main" id="{D7D2B978-C28D-4159-B7C9-152EA3E7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2904" y="3158067"/>
            <a:ext cx="914400" cy="914400"/>
          </a:xfrm>
          <a:prstGeom prst="rect">
            <a:avLst/>
          </a:prstGeom>
        </p:spPr>
      </p:pic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0B7047A4-FBC2-4D6F-A1F9-E195E39B6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337" y="3801532"/>
            <a:ext cx="914400" cy="914400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95AC170B-FCFE-4FD8-861B-848ED4E54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7445" y="3439767"/>
            <a:ext cx="914400" cy="914400"/>
          </a:xfrm>
          <a:prstGeom prst="rect">
            <a:avLst/>
          </a:prstGeom>
        </p:spPr>
      </p:pic>
      <p:pic>
        <p:nvPicPr>
          <p:cNvPr id="1026" name="Picture 2" descr="RÃ©sultat de recherche d'images pour &quot;threshold icon png&quot;">
            <a:extLst>
              <a:ext uri="{FF2B5EF4-FFF2-40B4-BE49-F238E27FC236}">
                <a16:creationId xmlns:a16="http://schemas.microsoft.com/office/drawing/2014/main" id="{FEE79BD3-EEDB-4A25-AFE0-9C677A9D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74" y="3366279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gne Plus 7">
            <a:extLst>
              <a:ext uri="{FF2B5EF4-FFF2-40B4-BE49-F238E27FC236}">
                <a16:creationId xmlns:a16="http://schemas.microsoft.com/office/drawing/2014/main" id="{8C1B28C2-2CB5-4525-B4D8-01F117288700}"/>
              </a:ext>
            </a:extLst>
          </p:cNvPr>
          <p:cNvSpPr/>
          <p:nvPr/>
        </p:nvSpPr>
        <p:spPr>
          <a:xfrm>
            <a:off x="3568823" y="3429000"/>
            <a:ext cx="937606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9" name="Est égal à 8">
            <a:extLst>
              <a:ext uri="{FF2B5EF4-FFF2-40B4-BE49-F238E27FC236}">
                <a16:creationId xmlns:a16="http://schemas.microsoft.com/office/drawing/2014/main" id="{02C0E2FF-8EA3-4B93-BD15-1EEDFE45AEAF}"/>
              </a:ext>
            </a:extLst>
          </p:cNvPr>
          <p:cNvSpPr/>
          <p:nvPr/>
        </p:nvSpPr>
        <p:spPr>
          <a:xfrm>
            <a:off x="6096000" y="3654310"/>
            <a:ext cx="738345" cy="56611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329B1D-B999-42F2-AF76-67A414193A73}"/>
              </a:ext>
            </a:extLst>
          </p:cNvPr>
          <p:cNvSpPr/>
          <p:nvPr/>
        </p:nvSpPr>
        <p:spPr>
          <a:xfrm>
            <a:off x="4751033" y="289839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b="1" dirty="0" err="1">
                <a:solidFill>
                  <a:srgbClr val="0070C0"/>
                </a:solidFill>
              </a:rPr>
              <a:t>strategies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b="1" dirty="0">
                <a:solidFill>
                  <a:schemeClr val="tx1">
                    <a:lumMod val="85000"/>
                  </a:schemeClr>
                </a:solidFill>
              </a:rPr>
              <a:t>record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during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the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day</a:t>
            </a:r>
            <a:endParaRPr lang="fr-F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0C050CD2-33F2-499F-A1BB-64AC53A3C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3568" y="298971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C695E499-CAEB-4BF4-9F29-AEF2A3462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8149" y="4248269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AFBCBC37-D4E8-497E-A54A-17CB44809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6266" y="5025105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DB0647B2-0745-4B12-80BB-80E66217D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2641" y="4248269"/>
            <a:ext cx="914400" cy="914400"/>
          </a:xfrm>
          <a:prstGeom prst="rect">
            <a:avLst/>
          </a:prstGeom>
        </p:spPr>
      </p:pic>
      <p:pic>
        <p:nvPicPr>
          <p:cNvPr id="10" name="Graphique 9" descr="Horloge">
            <a:extLst>
              <a:ext uri="{FF2B5EF4-FFF2-40B4-BE49-F238E27FC236}">
                <a16:creationId xmlns:a16="http://schemas.microsoft.com/office/drawing/2014/main" id="{479E69F6-6BE9-4170-BB96-7D173C73EC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4505" y="2602536"/>
            <a:ext cx="914400" cy="914400"/>
          </a:xfrm>
          <a:prstGeom prst="rect">
            <a:avLst/>
          </a:prstGeom>
        </p:spPr>
      </p:pic>
      <p:pic>
        <p:nvPicPr>
          <p:cNvPr id="12" name="Graphique 11" descr="Actualiser">
            <a:extLst>
              <a:ext uri="{FF2B5EF4-FFF2-40B4-BE49-F238E27FC236}">
                <a16:creationId xmlns:a16="http://schemas.microsoft.com/office/drawing/2014/main" id="{9489F746-EE44-4F66-8664-D00408CD64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1159" y="3059736"/>
            <a:ext cx="571764" cy="571764"/>
          </a:xfrm>
          <a:prstGeom prst="rect">
            <a:avLst/>
          </a:prstGeom>
        </p:spPr>
      </p:pic>
      <p:pic>
        <p:nvPicPr>
          <p:cNvPr id="17" name="Graphique 16" descr="Tête avec engrenages">
            <a:extLst>
              <a:ext uri="{FF2B5EF4-FFF2-40B4-BE49-F238E27FC236}">
                <a16:creationId xmlns:a16="http://schemas.microsoft.com/office/drawing/2014/main" id="{CAC4CC61-8AA2-42E5-953B-592A704E27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3388" y="3863592"/>
            <a:ext cx="914400" cy="9144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9046588-8882-40B8-AFD8-13FBAD213412}"/>
              </a:ext>
            </a:extLst>
          </p:cNvPr>
          <p:cNvCxnSpPr/>
          <p:nvPr/>
        </p:nvCxnSpPr>
        <p:spPr>
          <a:xfrm>
            <a:off x="4012707" y="4487332"/>
            <a:ext cx="1493559" cy="857025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8DB9E10-DB04-4D81-B1EF-92D338CE39DA}"/>
              </a:ext>
            </a:extLst>
          </p:cNvPr>
          <p:cNvCxnSpPr/>
          <p:nvPr/>
        </p:nvCxnSpPr>
        <p:spPr>
          <a:xfrm>
            <a:off x="4012707" y="4248269"/>
            <a:ext cx="2029934" cy="239063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119E420-423A-45B3-A215-0D0CB95A378F}"/>
              </a:ext>
            </a:extLst>
          </p:cNvPr>
          <p:cNvCxnSpPr/>
          <p:nvPr/>
        </p:nvCxnSpPr>
        <p:spPr>
          <a:xfrm>
            <a:off x="4012707" y="4367800"/>
            <a:ext cx="938705" cy="239711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D02414A-A8CC-49B9-852E-816555F7BD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242923" y="3222596"/>
            <a:ext cx="629666" cy="123022"/>
          </a:xfrm>
          <a:prstGeom prst="straightConnector1">
            <a:avLst/>
          </a:prstGeom>
          <a:ln>
            <a:solidFill>
              <a:schemeClr val="accent3">
                <a:lumMod val="40000"/>
                <a:lumOff val="6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</a:t>
            </a:r>
            <a:r>
              <a:rPr lang="fr-FR" b="1" dirty="0">
                <a:solidFill>
                  <a:srgbClr val="002060"/>
                </a:solidFill>
              </a:rPr>
              <a:t>user to </a:t>
            </a:r>
            <a:r>
              <a:rPr lang="fr-FR" b="1" dirty="0" err="1">
                <a:solidFill>
                  <a:srgbClr val="002060"/>
                </a:solidFill>
              </a:rPr>
              <a:t>choose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/>
              <a:t>the best </a:t>
            </a:r>
            <a:r>
              <a:rPr lang="fr-FR" dirty="0" err="1"/>
              <a:t>way</a:t>
            </a:r>
            <a:r>
              <a:rPr lang="fr-FR" dirty="0"/>
              <a:t> (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)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needs</a:t>
            </a:r>
            <a:r>
              <a:rPr lang="fr-FR" b="1" dirty="0">
                <a:solidFill>
                  <a:srgbClr val="FF0000"/>
                </a:solidFill>
              </a:rPr>
              <a:t> to do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13460-5A15-4874-858D-35057B41DD79}"/>
              </a:ext>
            </a:extLst>
          </p:cNvPr>
          <p:cNvSpPr/>
          <p:nvPr/>
        </p:nvSpPr>
        <p:spPr>
          <a:xfrm>
            <a:off x="5430541" y="273061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D9F63643-CA9D-4FB8-8F6F-98B64A36E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3076" y="282193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0B4A8D7A-4CDC-4721-B4A2-E392D6359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7657" y="4080489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CC2F196C-46B2-43F8-BBE0-697B73CF5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5774" y="4857325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8A20387E-13B3-477D-8EBA-DC0B14E2E4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2149" y="4080489"/>
            <a:ext cx="914400" cy="914400"/>
          </a:xfrm>
          <a:prstGeom prst="rect">
            <a:avLst/>
          </a:prstGeom>
        </p:spPr>
      </p:pic>
      <p:pic>
        <p:nvPicPr>
          <p:cNvPr id="9" name="Graphique 8" descr="Tête avec engrenages">
            <a:extLst>
              <a:ext uri="{FF2B5EF4-FFF2-40B4-BE49-F238E27FC236}">
                <a16:creationId xmlns:a16="http://schemas.microsoft.com/office/drawing/2014/main" id="{1A18EF52-3E85-46E2-94A7-ACFE71EE9F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52896" y="3695812"/>
            <a:ext cx="914400" cy="914400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1A88239-3F78-4E8E-80D1-7DBAAF35F143}"/>
              </a:ext>
            </a:extLst>
          </p:cNvPr>
          <p:cNvCxnSpPr/>
          <p:nvPr/>
        </p:nvCxnSpPr>
        <p:spPr>
          <a:xfrm>
            <a:off x="4692215" y="4319552"/>
            <a:ext cx="1493559" cy="857025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E3A1095-3C96-4071-BA14-802B2DB85EF6}"/>
              </a:ext>
            </a:extLst>
          </p:cNvPr>
          <p:cNvCxnSpPr/>
          <p:nvPr/>
        </p:nvCxnSpPr>
        <p:spPr>
          <a:xfrm>
            <a:off x="4692215" y="4080489"/>
            <a:ext cx="2029934" cy="239063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C67EBC5-9AFB-4F1A-BD5A-AE8C81A0052A}"/>
              </a:ext>
            </a:extLst>
          </p:cNvPr>
          <p:cNvCxnSpPr/>
          <p:nvPr/>
        </p:nvCxnSpPr>
        <p:spPr>
          <a:xfrm>
            <a:off x="4692215" y="4200020"/>
            <a:ext cx="938705" cy="239711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que 13" descr="Visage souriant noir">
            <a:extLst>
              <a:ext uri="{FF2B5EF4-FFF2-40B4-BE49-F238E27FC236}">
                <a16:creationId xmlns:a16="http://schemas.microsoft.com/office/drawing/2014/main" id="{B45FBF34-02CE-43D9-BD8F-AB06833CA7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53720" y="3605372"/>
            <a:ext cx="914400" cy="914400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758D04B2-D796-4F0C-B392-CCEC1D1E29B9}"/>
              </a:ext>
            </a:extLst>
          </p:cNvPr>
          <p:cNvSpPr/>
          <p:nvPr/>
        </p:nvSpPr>
        <p:spPr>
          <a:xfrm rot="10325417">
            <a:off x="7855050" y="4105316"/>
            <a:ext cx="1785993" cy="307713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D62F857-5EC1-4AE8-891B-4ED50A50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362" y="82812"/>
            <a:ext cx="4046535" cy="2846969"/>
          </a:xfrm>
          <a:prstGeom prst="rect">
            <a:avLst/>
          </a:prstGeom>
        </p:spPr>
      </p:pic>
      <p:pic>
        <p:nvPicPr>
          <p:cNvPr id="6" name="Image 5" descr="Une image contenant capture d’écran, oiseau&#10;&#10;Description générée automatiquement">
            <a:extLst>
              <a:ext uri="{FF2B5EF4-FFF2-40B4-BE49-F238E27FC236}">
                <a16:creationId xmlns:a16="http://schemas.microsoft.com/office/drawing/2014/main" id="{0AF7F0D6-8E6D-49FA-8B44-6BFC53D2D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0" y="3103655"/>
            <a:ext cx="3867652" cy="1644514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942D87B-80D2-4A93-8A91-5AB910811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766" y="3103655"/>
            <a:ext cx="3867652" cy="1644514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77288A5-4F31-438B-84DC-837FEAB13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26" y="3103655"/>
            <a:ext cx="3867653" cy="1644514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ED5BC045-61E3-4912-A527-7355BB8C8E6C}"/>
              </a:ext>
            </a:extLst>
          </p:cNvPr>
          <p:cNvSpPr/>
          <p:nvPr/>
        </p:nvSpPr>
        <p:spPr>
          <a:xfrm>
            <a:off x="3993737" y="3766659"/>
            <a:ext cx="151251" cy="319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F0E62A44-5A51-4131-9F9D-03F9B47BB065}"/>
              </a:ext>
            </a:extLst>
          </p:cNvPr>
          <p:cNvSpPr/>
          <p:nvPr/>
        </p:nvSpPr>
        <p:spPr>
          <a:xfrm>
            <a:off x="8073250" y="3793224"/>
            <a:ext cx="132009" cy="319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Bulle narrative : rectangle 10">
            <a:extLst>
              <a:ext uri="{FF2B5EF4-FFF2-40B4-BE49-F238E27FC236}">
                <a16:creationId xmlns:a16="http://schemas.microsoft.com/office/drawing/2014/main" id="{DA571948-BFED-44C5-A29B-38E1A841D144}"/>
              </a:ext>
            </a:extLst>
          </p:cNvPr>
          <p:cNvSpPr/>
          <p:nvPr/>
        </p:nvSpPr>
        <p:spPr>
          <a:xfrm>
            <a:off x="2701254" y="5176006"/>
            <a:ext cx="1837189" cy="922789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  <a:r>
              <a:rPr lang="en-GB" dirty="0"/>
              <a:t>ox to show SAI understanding</a:t>
            </a:r>
          </a:p>
        </p:txBody>
      </p:sp>
      <p:sp>
        <p:nvSpPr>
          <p:cNvPr id="12" name="Bulle narrative : rectangle 11">
            <a:extLst>
              <a:ext uri="{FF2B5EF4-FFF2-40B4-BE49-F238E27FC236}">
                <a16:creationId xmlns:a16="http://schemas.microsoft.com/office/drawing/2014/main" id="{304A7D1D-F1D1-49B5-AA75-AFD35641AB94}"/>
              </a:ext>
            </a:extLst>
          </p:cNvPr>
          <p:cNvSpPr/>
          <p:nvPr/>
        </p:nvSpPr>
        <p:spPr>
          <a:xfrm>
            <a:off x="6722622" y="5196519"/>
            <a:ext cx="1968372" cy="826003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Click to match the strategy with their label</a:t>
            </a:r>
          </a:p>
        </p:txBody>
      </p:sp>
      <p:sp>
        <p:nvSpPr>
          <p:cNvPr id="13" name="Bulle narrative : rectangle 12">
            <a:extLst>
              <a:ext uri="{FF2B5EF4-FFF2-40B4-BE49-F238E27FC236}">
                <a16:creationId xmlns:a16="http://schemas.microsoft.com/office/drawing/2014/main" id="{417EF19A-8C2D-4EE7-8CC7-BC51D89E19EB}"/>
              </a:ext>
            </a:extLst>
          </p:cNvPr>
          <p:cNvSpPr/>
          <p:nvPr/>
        </p:nvSpPr>
        <p:spPr>
          <a:xfrm>
            <a:off x="9731230" y="5131618"/>
            <a:ext cx="2105636" cy="656786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Show the understanding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50B99DC-B831-4132-ACAD-6D065108A238}"/>
              </a:ext>
            </a:extLst>
          </p:cNvPr>
          <p:cNvSpPr txBox="1"/>
          <p:nvPr/>
        </p:nvSpPr>
        <p:spPr>
          <a:xfrm>
            <a:off x="5033393" y="2516697"/>
            <a:ext cx="257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Time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FBCF1A4-4E92-4010-95A9-A55FD5B9419D}"/>
              </a:ext>
            </a:extLst>
          </p:cNvPr>
          <p:cNvSpPr txBox="1"/>
          <p:nvPr/>
        </p:nvSpPr>
        <p:spPr>
          <a:xfrm rot="16200000">
            <a:off x="3179543" y="1263071"/>
            <a:ext cx="196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Nb </a:t>
            </a:r>
            <a:r>
              <a:rPr lang="fr-FR" dirty="0" err="1">
                <a:solidFill>
                  <a:schemeClr val="bg1"/>
                </a:solidFill>
              </a:rPr>
              <a:t>commands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789</Words>
  <Application>Microsoft Office PowerPoint</Application>
  <PresentationFormat>Grand écran</PresentationFormat>
  <Paragraphs>167</Paragraphs>
  <Slides>23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Calibri</vt:lpstr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117</cp:revision>
  <dcterms:created xsi:type="dcterms:W3CDTF">2020-01-03T16:12:47Z</dcterms:created>
  <dcterms:modified xsi:type="dcterms:W3CDTF">2020-04-08T01:42:29Z</dcterms:modified>
</cp:coreProperties>
</file>