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Hello 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/>
            </a:br>
            <a:r>
              <a:rPr lang="fr-FR"/>
              <a:t>My name is Johnny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 hope that you are all safe with this epidemic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I’m from France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And today I’m going to show you what my work consist to</a:t>
            </a:r>
            <a:br>
              <a:rPr lang="fr-FR"/>
            </a:b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First I will present you my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Second I will explain you the AI I want to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Third the technologies that will be covered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And the new algorithm that will be use for the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Well, what is my job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Actually I’m currently searching for a Data Scientist job near from my house in Simiane-Collongue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And to synthetisis, it is a campaign and there was actually no similar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Why am I want to change job after my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Because I have a dream in 2014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 this dream I would like to create an Artificial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This dream doesn’t permit me to work at a company which the job doesn’t consist to expand thoses skills.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That is why I choose to leave the company and work on this project in my family house at Simiane-Collongue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First I will explain you the difference between a standard AI and the AI i would like to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Actually, the standard AI can be called as Augmented Intelligence (by Siri’s ex-cofounder Julia)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 two lines, for Alpha Go, we need a lot of datacenter to mate it beat a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It show us that the actual AI is betten than the human but it needs a lot of energy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That is why I want to create a program that will use less energy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22C4E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panoramique avec légende">
  <p:cSld name="Image panoramique avec légen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légende">
  <p:cSld name="Titre et légen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ion avec légende">
  <p:cSld name="Citation avec légen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">
  <p:cSld name="Carte n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nom citation">
  <p:cSld name="Carte nom cita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rai ou faux">
  <p:cSld name="Vrai ou faux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6" name="Google Shape;56;p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7" name="Google Shape;77;p8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43D5FA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34" name="Google Shape;34;p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21" Type="http://schemas.openxmlformats.org/officeDocument/2006/relationships/image" Target="../media/image12.png"/><Relationship Id="rId13" Type="http://schemas.openxmlformats.org/officeDocument/2006/relationships/image" Target="../media/image3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Relationship Id="rId15" Type="http://schemas.openxmlformats.org/officeDocument/2006/relationships/image" Target="../media/image1.png"/><Relationship Id="rId14" Type="http://schemas.openxmlformats.org/officeDocument/2006/relationships/image" Target="../media/image6.png"/><Relationship Id="rId17" Type="http://schemas.openxmlformats.org/officeDocument/2006/relationships/image" Target="../media/image7.png"/><Relationship Id="rId16" Type="http://schemas.openxmlformats.org/officeDocument/2006/relationships/image" Target="../media/image20.png"/><Relationship Id="rId5" Type="http://schemas.openxmlformats.org/officeDocument/2006/relationships/image" Target="../media/image14.png"/><Relationship Id="rId19" Type="http://schemas.openxmlformats.org/officeDocument/2006/relationships/image" Target="../media/image18.png"/><Relationship Id="rId6" Type="http://schemas.openxmlformats.org/officeDocument/2006/relationships/image" Target="../media/image2.png"/><Relationship Id="rId18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22.png"/><Relationship Id="rId8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37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7.png"/><Relationship Id="rId7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46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9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0.png"/><Relationship Id="rId8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3.png"/><Relationship Id="rId6" Type="http://schemas.openxmlformats.org/officeDocument/2006/relationships/image" Target="../media/image51.png"/><Relationship Id="rId7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raw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902.03245v1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">
              <a:schemeClr val="lt1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1"/>
          <p:cNvSpPr/>
          <p:nvPr/>
        </p:nvSpPr>
        <p:spPr>
          <a:xfrm flipH="1" rot="10800000">
            <a:off x="0" y="1"/>
            <a:ext cx="12188825" cy="6857999"/>
          </a:xfrm>
          <a:prstGeom prst="snip1Rect">
            <a:avLst>
              <a:gd fmla="val 50000" name="adj"/>
            </a:avLst>
          </a:prstGeom>
          <a:gradFill>
            <a:gsLst>
              <a:gs pos="0">
                <a:schemeClr val="lt1"/>
              </a:gs>
              <a:gs pos="10000">
                <a:schemeClr val="lt1"/>
              </a:gs>
              <a:gs pos="100000">
                <a:srgbClr val="E1E1E1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1"/>
          <p:cNvSpPr txBox="1"/>
          <p:nvPr>
            <p:ph type="ctrTitle"/>
          </p:nvPr>
        </p:nvSpPr>
        <p:spPr>
          <a:xfrm>
            <a:off x="684212" y="685799"/>
            <a:ext cx="9678988" cy="3673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entury Gothic"/>
              <a:buNone/>
            </a:pPr>
            <a:r>
              <a:rPr lang="fr-FR" sz="6000">
                <a:solidFill>
                  <a:schemeClr val="dk2"/>
                </a:solidFill>
              </a:rPr>
              <a:t>STRONG ARTIFICIAL INTELLIGENCE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684212" y="4648198"/>
            <a:ext cx="7005742" cy="114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fr-FR">
                <a:solidFill>
                  <a:schemeClr val="dk1"/>
                </a:solidFill>
              </a:rPr>
              <a:t>Johnny NGUYEN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SAI EVERYTIME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>
                <a:solidFill>
                  <a:srgbClr val="FFC000"/>
                </a:solidFill>
              </a:rPr>
              <a:t>SAI</a:t>
            </a:r>
            <a:r>
              <a:rPr lang="fr-FR"/>
              <a:t> needs to run as a daemon that use the </a:t>
            </a:r>
            <a:r>
              <a:rPr b="1" lang="fr-FR">
                <a:solidFill>
                  <a:srgbClr val="002060"/>
                </a:solidFill>
              </a:rPr>
              <a:t>mic </a:t>
            </a:r>
            <a:r>
              <a:rPr lang="fr-FR">
                <a:solidFill>
                  <a:srgbClr val="002060"/>
                </a:solidFill>
              </a:rPr>
              <a:t>to listen </a:t>
            </a:r>
            <a:r>
              <a:rPr b="1" lang="fr-FR">
                <a:solidFill>
                  <a:srgbClr val="E66F70"/>
                </a:solidFill>
              </a:rPr>
              <a:t>a command</a:t>
            </a:r>
            <a:r>
              <a:rPr lang="fr-FR">
                <a:solidFill>
                  <a:srgbClr val="E66F70"/>
                </a:solidFill>
              </a:rPr>
              <a:t> </a:t>
            </a:r>
            <a:r>
              <a:rPr lang="fr-FR"/>
              <a:t>and let the </a:t>
            </a:r>
            <a:r>
              <a:rPr b="1" lang="fr-FR">
                <a:solidFill>
                  <a:srgbClr val="002060"/>
                </a:solidFill>
              </a:rPr>
              <a:t>mic</a:t>
            </a:r>
            <a:r>
              <a:rPr lang="fr-FR"/>
              <a:t> for </a:t>
            </a:r>
            <a:r>
              <a:rPr b="1" lang="fr-FR">
                <a:solidFill>
                  <a:srgbClr val="FFFF00"/>
                </a:solidFill>
              </a:rPr>
              <a:t>another application</a:t>
            </a:r>
            <a:r>
              <a:rPr lang="fr-FR"/>
              <a:t> if its need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A schema to explain</a:t>
            </a:r>
            <a:endParaRPr/>
          </a:p>
        </p:txBody>
      </p:sp>
      <p:pic>
        <p:nvPicPr>
          <p:cNvPr descr="Ordinateur"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632" y="397933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 de radio"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5885" y="40301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297" name="Google Shape;29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4629" y="272594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ole" id="298" name="Google Shape;29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0070" y="343323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tion musicale" id="299" name="Google Shape;29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3091" y="50799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0"/>
          <p:cNvSpPr/>
          <p:nvPr/>
        </p:nvSpPr>
        <p:spPr>
          <a:xfrm rot="-6981881">
            <a:off x="6344583" y="4761969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30"/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0"/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0"/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rgbClr val="0E705C"/>
          </a:solidFill>
          <a:ln cap="rnd" cmpd="sng" w="15875">
            <a:solidFill>
              <a:srgbClr val="0E70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rgbClr val="ACD3FF"/>
          </a:solidFill>
          <a:ln cap="rnd" cmpd="sng" w="15875">
            <a:solidFill>
              <a:srgbClr val="ACD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rgbClr val="49A8E6"/>
          </a:solidFill>
          <a:ln cap="rnd" cmpd="sng" w="15875">
            <a:solidFill>
              <a:srgbClr val="49A8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rgbClr val="C6EA92"/>
          </a:solidFill>
          <a:ln cap="rnd" cmpd="sng" w="15875">
            <a:solidFill>
              <a:srgbClr val="C6EA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ISSUES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Create an </a:t>
            </a:r>
            <a:r>
              <a:rPr b="1" lang="fr-FR">
                <a:solidFill>
                  <a:srgbClr val="C6EA92"/>
                </a:solidFill>
              </a:rPr>
              <a:t>adapter</a:t>
            </a:r>
            <a:r>
              <a:rPr lang="fr-FR"/>
              <a:t> to easely deploy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>
                <a:solidFill>
                  <a:srgbClr val="00B0F0"/>
                </a:solidFill>
              </a:rPr>
              <a:t>Compress</a:t>
            </a:r>
            <a:r>
              <a:rPr lang="fr-FR"/>
              <a:t> data gather by SAI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Create a </a:t>
            </a:r>
            <a:r>
              <a:rPr b="1" lang="fr-FR">
                <a:solidFill>
                  <a:srgbClr val="0E705C"/>
                </a:solidFill>
              </a:rPr>
              <a:t>reward</a:t>
            </a:r>
            <a:r>
              <a:rPr lang="fr-FR"/>
              <a:t> using RL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Make SAI </a:t>
            </a:r>
            <a:r>
              <a:rPr b="1" lang="fr-FR">
                <a:solidFill>
                  <a:srgbClr val="ACD3FF"/>
                </a:solidFill>
              </a:rPr>
              <a:t>robust</a:t>
            </a:r>
            <a:endParaRPr b="1">
              <a:solidFill>
                <a:srgbClr val="ACD3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RÃ©sultat de recherche d'images pour &quot;windows 10 logo png&quot;" id="315" name="Google Shape;3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668" y="1832143"/>
            <a:ext cx="854553" cy="854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OS X logo png&quot;" id="316" name="Google Shape;3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710" y="4185513"/>
            <a:ext cx="1181100" cy="47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linux logo png&quot;" id="317" name="Google Shape;3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6103" y="2785678"/>
            <a:ext cx="898118" cy="1040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éra vidéo" id="318" name="Google Shape;31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439" y="19536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phone" id="319" name="Google Shape;31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308" y="32596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int d’interrogation" id="320" name="Google Shape;32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40695" y="274092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1"/>
          <p:cNvSpPr/>
          <p:nvPr/>
        </p:nvSpPr>
        <p:spPr>
          <a:xfrm rot="-1192246">
            <a:off x="1560183" y="3348569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31"/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1"/>
          <p:cNvSpPr/>
          <p:nvPr/>
        </p:nvSpPr>
        <p:spPr>
          <a:xfrm rot="-1192246">
            <a:off x="3408332" y="2344348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3483899" y="3004221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erveau" id="326" name="Google Shape;326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19694" y="57101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ne et étoiles" id="327" name="Google Shape;327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60553" y="575949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îte" id="328" name="Google Shape;328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83151" y="57101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329" name="Google Shape;329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6049" y="57101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èces de puzzle" id="330" name="Google Shape;330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04618" y="57101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veau dans une tête" id="331" name="Google Shape;331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6286" y="575949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1"/>
          <p:cNvSpPr/>
          <p:nvPr/>
        </p:nvSpPr>
        <p:spPr>
          <a:xfrm>
            <a:off x="1230189" y="6098657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3103942" y="6117398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4958521" y="6109182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6754337" y="6098657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8468319" y="6085671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Ordinateur" id="337" name="Google Shape;337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582667" y="39149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 de radio" id="338" name="Google Shape;338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674920" y="396573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339" name="Google Shape;339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203664" y="26615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ole" id="340" name="Google Shape;340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399105" y="33688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tion musicale" id="341" name="Google Shape;341;p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002126" y="501559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3" name="Google Shape;343;p31"/>
          <p:cNvSpPr/>
          <p:nvPr/>
        </p:nvSpPr>
        <p:spPr>
          <a:xfrm rot="-6981881">
            <a:off x="8193618" y="4697567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31"/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31"/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31"/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ollar" id="347" name="Google Shape;347;p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641190" y="30943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que à barres" id="348" name="Google Shape;348;p3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568765" y="14973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349" name="Google Shape;349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932772" y="149730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/>
          <p:nvPr/>
        </p:nvSpPr>
        <p:spPr>
          <a:xfrm>
            <a:off x="8173720" y="1774165"/>
            <a:ext cx="2068497" cy="3606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8947469" y="1361157"/>
            <a:ext cx="301841" cy="4070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640290" y="685800"/>
            <a:ext cx="4818656" cy="4603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entury Gothic"/>
              <a:buNone/>
            </a:pPr>
            <a:r>
              <a:rPr lang="fr-FR" sz="5200"/>
              <a:t>SOLUTIONS</a:t>
            </a:r>
            <a:endParaRPr sz="5200"/>
          </a:p>
        </p:txBody>
      </p:sp>
      <p:sp>
        <p:nvSpPr>
          <p:cNvPr id="358" name="Google Shape;358;p32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dk2">
              <a:alpha val="9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6625651" y="685800"/>
            <a:ext cx="4878959" cy="460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Create SAI with pyinstaller for multiplatform</a:t>
            </a:r>
            <a:endParaRPr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Launch a scan that remove duplicate screenshot and order them by interesting strategie</a:t>
            </a:r>
            <a:endParaRPr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Increment the reward if there was difference between images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Create a web page with the strategies learned</a:t>
            </a:r>
            <a:endParaRPr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Create a web interface or a vocal controller to order strategies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PYINSTALLER</a:t>
            </a:r>
            <a:endParaRPr/>
          </a:p>
        </p:txBody>
      </p:sp>
      <p:sp>
        <p:nvSpPr>
          <p:cNvPr id="365" name="Google Shape;365;p3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We choose to use pyinstaller to deploy SAI on Windows and OS X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Pyinstaller allows us to create executable for all platforms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RÃ©sultat de recherche d'images pour &quot;windows 10 logo png&quot;" id="366" name="Google Shape;3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364" y="1949589"/>
            <a:ext cx="854553" cy="854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OS X logo png&quot;" id="367" name="Google Shape;3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406" y="4302959"/>
            <a:ext cx="1181100" cy="47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linux logo png&quot;" id="368" name="Google Shape;36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1799" y="2903124"/>
            <a:ext cx="898118" cy="1040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éra vidéo" id="369" name="Google Shape;36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135" y="207108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phone" id="370" name="Google Shape;37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7004" y="337713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3"/>
          <p:cNvSpPr/>
          <p:nvPr/>
        </p:nvSpPr>
        <p:spPr>
          <a:xfrm rot="-1192246">
            <a:off x="3925879" y="3466015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3"/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3"/>
          <p:cNvSpPr/>
          <p:nvPr/>
        </p:nvSpPr>
        <p:spPr>
          <a:xfrm rot="-1192246">
            <a:off x="5774028" y="2461794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5849595" y="3121667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Ã©sultat de recherche d'images pour &quot;pyinstaller logo&quot;" id="376" name="Google Shape;37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50873" y="2998837"/>
            <a:ext cx="756603" cy="75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CLEAN AND STRATEGY</a:t>
            </a:r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Method used to </a:t>
            </a:r>
            <a:r>
              <a:rPr b="1" lang="fr-FR">
                <a:solidFill>
                  <a:srgbClr val="FF0000"/>
                </a:solidFill>
              </a:rPr>
              <a:t>remove</a:t>
            </a:r>
            <a:r>
              <a:rPr lang="fr-FR"/>
              <a:t> </a:t>
            </a:r>
            <a:r>
              <a:rPr b="1" lang="fr-FR">
                <a:solidFill>
                  <a:srgbClr val="FFFF00"/>
                </a:solidFill>
              </a:rPr>
              <a:t>duplicate scan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Method used to </a:t>
            </a:r>
            <a:r>
              <a:rPr b="1" lang="fr-FR">
                <a:solidFill>
                  <a:srgbClr val="92D050"/>
                </a:solidFill>
              </a:rPr>
              <a:t>sort</a:t>
            </a:r>
            <a:r>
              <a:rPr lang="fr-FR"/>
              <a:t> them by </a:t>
            </a:r>
            <a:r>
              <a:rPr b="1" lang="fr-FR">
                <a:solidFill>
                  <a:srgbClr val="0070C0"/>
                </a:solidFill>
              </a:rPr>
              <a:t>strategy</a:t>
            </a:r>
            <a:endParaRPr b="1">
              <a:solidFill>
                <a:srgbClr val="0070C0"/>
              </a:solidFill>
            </a:endParaRPr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Image" id="383" name="Google Shape;3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395" y="139583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527" y="139583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2494" y="39043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que à barres avec tendance à la hausse" id="386" name="Google Shape;38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2395" y="390430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rmer" id="387" name="Google Shape;38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8527" y="139583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2828" y="20393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9" name="Google Shape;3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6579" y="213297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4"/>
          <p:cNvSpPr/>
          <p:nvPr/>
        </p:nvSpPr>
        <p:spPr>
          <a:xfrm>
            <a:off x="5285064" y="1921079"/>
            <a:ext cx="1182848" cy="5452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5149507" y="4088859"/>
            <a:ext cx="1182848" cy="5452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removeDuplicate()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sortStrategy()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DIFFERENCE BETWEEN IMAGES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/>
              <a:t>Create</a:t>
            </a:r>
            <a:r>
              <a:rPr lang="fr-FR"/>
              <a:t> a </a:t>
            </a:r>
            <a:r>
              <a:rPr b="1" lang="fr-FR">
                <a:solidFill>
                  <a:srgbClr val="0070C0"/>
                </a:solidFill>
              </a:rPr>
              <a:t>strategy</a:t>
            </a:r>
            <a:r>
              <a:rPr lang="fr-FR"/>
              <a:t> when </a:t>
            </a:r>
            <a:r>
              <a:rPr b="1" lang="fr-FR">
                <a:solidFill>
                  <a:srgbClr val="FFFF00"/>
                </a:solidFill>
              </a:rPr>
              <a:t>some images </a:t>
            </a:r>
            <a:r>
              <a:rPr lang="fr-FR"/>
              <a:t>are really different using a </a:t>
            </a:r>
            <a:r>
              <a:rPr b="1" lang="fr-FR">
                <a:solidFill>
                  <a:srgbClr val="EF9EA0"/>
                </a:solidFill>
              </a:rPr>
              <a:t>threshold</a:t>
            </a:r>
            <a:endParaRPr b="1">
              <a:solidFill>
                <a:srgbClr val="EF9EA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Image"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904" y="315806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1" name="Google Shape;4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337" y="380153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02" name="Google Shape;4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445" y="343976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threshold icon png&quot;" id="403" name="Google Shape;40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8774" y="3366279"/>
            <a:ext cx="914401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/>
          <p:nvPr/>
        </p:nvSpPr>
        <p:spPr>
          <a:xfrm>
            <a:off x="3568823" y="3429000"/>
            <a:ext cx="937606" cy="914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6096000" y="3654310"/>
            <a:ext cx="738345" cy="566116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rgbClr val="F2F2F2"/>
          </a:solidFill>
          <a:ln cap="rnd" cmpd="sng" w="158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3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WEB PAGE</a:t>
            </a:r>
            <a:endParaRPr/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The </a:t>
            </a:r>
            <a:r>
              <a:rPr b="1" lang="fr-FR">
                <a:solidFill>
                  <a:srgbClr val="F2F2F2"/>
                </a:solidFill>
              </a:rPr>
              <a:t>web page </a:t>
            </a:r>
            <a:r>
              <a:rPr lang="fr-FR"/>
              <a:t>will show us all the </a:t>
            </a:r>
            <a:r>
              <a:rPr b="1" lang="fr-FR">
                <a:solidFill>
                  <a:srgbClr val="0070C0"/>
                </a:solidFill>
              </a:rPr>
              <a:t>strategies</a:t>
            </a:r>
            <a:r>
              <a:rPr lang="fr-FR"/>
              <a:t> </a:t>
            </a:r>
            <a:r>
              <a:rPr b="1" lang="fr-FR">
                <a:solidFill>
                  <a:srgbClr val="FFC000"/>
                </a:solidFill>
              </a:rPr>
              <a:t>SAI</a:t>
            </a:r>
            <a:r>
              <a:rPr lang="fr-FR"/>
              <a:t> </a:t>
            </a:r>
            <a:r>
              <a:rPr b="1" lang="fr-FR">
                <a:solidFill>
                  <a:srgbClr val="D8D8D8"/>
                </a:solidFill>
              </a:rPr>
              <a:t>record</a:t>
            </a:r>
            <a:r>
              <a:rPr lang="fr-FR"/>
              <a:t> </a:t>
            </a:r>
            <a:r>
              <a:rPr b="1" lang="fr-FR">
                <a:solidFill>
                  <a:srgbClr val="48E8C8"/>
                </a:solidFill>
              </a:rPr>
              <a:t>during the day</a:t>
            </a:r>
            <a:endParaRPr b="1">
              <a:solidFill>
                <a:srgbClr val="48E8C8"/>
              </a:solidFill>
            </a:endParaRPr>
          </a:p>
        </p:txBody>
      </p:sp>
      <p:pic>
        <p:nvPicPr>
          <p:cNvPr descr="Monde" id="413" name="Google Shape;4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568" y="2989719"/>
            <a:ext cx="641781" cy="64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14" name="Google Shape;41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149" y="42482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15" name="Google Shape;4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6266" y="502510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16" name="Google Shape;41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2641" y="42482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rloge" id="417" name="Google Shape;41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4505" y="26025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ualiser" id="418" name="Google Shape;41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1159" y="3059736"/>
            <a:ext cx="571764" cy="571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419" name="Google Shape;419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3388" y="3863592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36"/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p36"/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36"/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36"/>
          <p:cNvCxnSpPr>
            <a:stCxn id="418" idx="3"/>
          </p:cNvCxnSpPr>
          <p:nvPr/>
        </p:nvCxnSpPr>
        <p:spPr>
          <a:xfrm flipH="1" rot="10800000">
            <a:off x="7242923" y="3222618"/>
            <a:ext cx="629700" cy="123000"/>
          </a:xfrm>
          <a:prstGeom prst="straightConnector1">
            <a:avLst/>
          </a:prstGeom>
          <a:noFill/>
          <a:ln cap="rnd" cmpd="sng" w="9525">
            <a:solidFill>
              <a:srgbClr val="84F0DA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STRATEGY LEARNING</a:t>
            </a:r>
            <a:endParaRPr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The </a:t>
            </a:r>
            <a:r>
              <a:rPr b="1" lang="fr-FR">
                <a:solidFill>
                  <a:srgbClr val="F2F2F2"/>
                </a:solidFill>
              </a:rPr>
              <a:t>web page </a:t>
            </a:r>
            <a:r>
              <a:rPr lang="fr-FR"/>
              <a:t>will allow the </a:t>
            </a:r>
            <a:r>
              <a:rPr b="1" lang="fr-FR">
                <a:solidFill>
                  <a:srgbClr val="002060"/>
                </a:solidFill>
              </a:rPr>
              <a:t>user to choose </a:t>
            </a:r>
            <a:r>
              <a:rPr lang="fr-FR"/>
              <a:t>the best way (</a:t>
            </a:r>
            <a:r>
              <a:rPr b="1" lang="fr-FR">
                <a:solidFill>
                  <a:srgbClr val="0070C0"/>
                </a:solidFill>
              </a:rPr>
              <a:t>strategy</a:t>
            </a:r>
            <a:r>
              <a:rPr lang="fr-FR"/>
              <a:t>) </a:t>
            </a:r>
            <a:r>
              <a:rPr b="1" lang="fr-FR">
                <a:solidFill>
                  <a:srgbClr val="FFC000"/>
                </a:solidFill>
              </a:rPr>
              <a:t>SAI</a:t>
            </a:r>
            <a:r>
              <a:rPr lang="fr-FR"/>
              <a:t> will </a:t>
            </a:r>
            <a:r>
              <a:rPr b="1" lang="fr-FR">
                <a:solidFill>
                  <a:srgbClr val="FF0000"/>
                </a:solidFill>
              </a:rPr>
              <a:t>understand</a:t>
            </a:r>
            <a:r>
              <a:rPr lang="fr-FR"/>
              <a:t> how it </a:t>
            </a:r>
            <a:r>
              <a:rPr b="1" lang="fr-FR">
                <a:solidFill>
                  <a:srgbClr val="FF0000"/>
                </a:solidFill>
              </a:rPr>
              <a:t>needs to do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rgbClr val="F2F2F2"/>
          </a:solidFill>
          <a:ln cap="rnd" cmpd="sng" w="158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Monde" id="431" name="Google Shape;4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076" y="2821939"/>
            <a:ext cx="641781" cy="64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32" name="Google Shape;43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657" y="40804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33" name="Google Shape;43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5774" y="48573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engrenage" id="434" name="Google Shape;43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2149" y="40804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435" name="Google Shape;43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2896" y="3695812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7"/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37"/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37"/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noFill/>
          <a:ln cap="rnd" cmpd="sng" w="9525">
            <a:solidFill>
              <a:srgbClr val="D8D8D8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Visage souriant noir" id="439" name="Google Shape;43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53720" y="360537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RESULT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9362" y="82812"/>
            <a:ext cx="4046535" cy="2846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oiseau&#10;&#10;Description générée automatiquement" id="448" name="Google Shape;44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90" y="3103655"/>
            <a:ext cx="3867652" cy="1644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449" name="Google Shape;44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1766" y="3103655"/>
            <a:ext cx="3867652" cy="1644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450" name="Google Shape;45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0426" y="3103655"/>
            <a:ext cx="3867653" cy="164451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8"/>
          <p:cNvSpPr/>
          <p:nvPr/>
        </p:nvSpPr>
        <p:spPr>
          <a:xfrm>
            <a:off x="3993737" y="3766659"/>
            <a:ext cx="151251" cy="3192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8073250" y="3793224"/>
            <a:ext cx="132009" cy="3192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fmla="val -45989" name="adj1"/>
              <a:gd fmla="val -117696" name="adj2"/>
            </a:avLst>
          </a:prstGeom>
          <a:solidFill>
            <a:srgbClr val="00B0F0"/>
          </a:solidFill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 to show SAI understanding</a:t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fmla="val -18980" name="adj1"/>
              <a:gd fmla="val -247095" name="adj2"/>
            </a:avLst>
          </a:prstGeom>
          <a:solidFill>
            <a:srgbClr val="00B0F0"/>
          </a:solidFill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match the strategy with their label</a:t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fmla="val -28992" name="adj1"/>
              <a:gd fmla="val -159352" name="adj2"/>
            </a:avLst>
          </a:prstGeom>
          <a:solidFill>
            <a:srgbClr val="00B0F0"/>
          </a:solidFill>
          <a:ln cap="rnd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the understanding</a:t>
            </a:r>
            <a:endParaRPr/>
          </a:p>
        </p:txBody>
      </p:sp>
      <p:sp>
        <p:nvSpPr>
          <p:cNvPr id="456" name="Google Shape;456;p38"/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 rot="-5400000">
            <a:off x="3179543" y="1263071"/>
            <a:ext cx="1964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Nb commands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948220" y="823331"/>
            <a:ext cx="10292382" cy="3339674"/>
            <a:chOff x="264008" y="137531"/>
            <a:chExt cx="10292382" cy="3339674"/>
          </a:xfrm>
        </p:grpSpPr>
        <p:sp>
          <p:nvSpPr>
            <p:cNvPr id="464" name="Google Shape;464;p39"/>
            <p:cNvSpPr/>
            <p:nvPr/>
          </p:nvSpPr>
          <p:spPr>
            <a:xfrm>
              <a:off x="264008" y="137531"/>
              <a:ext cx="1362584" cy="1362584"/>
            </a:xfrm>
            <a:prstGeom prst="ellipse">
              <a:avLst/>
            </a:prstGeom>
            <a:solidFill>
              <a:srgbClr val="A50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550151" y="423674"/>
              <a:ext cx="790299" cy="7902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918575" y="13753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 txBox="1"/>
            <p:nvPr/>
          </p:nvSpPr>
          <p:spPr>
            <a:xfrm>
              <a:off x="1918575" y="13753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fr-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Need a human to teach SAI like a baby (Full time 54k €, send CV and ML at johnny.nguyen1192@gmail.com)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690016" y="137531"/>
              <a:ext cx="1362584" cy="1362584"/>
            </a:xfrm>
            <a:prstGeom prst="ellipse">
              <a:avLst/>
            </a:prstGeom>
            <a:solidFill>
              <a:srgbClr val="119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976158" y="423674"/>
              <a:ext cx="790299" cy="7902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7344583" y="13753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 txBox="1"/>
            <p:nvPr/>
          </p:nvSpPr>
          <p:spPr>
            <a:xfrm>
              <a:off x="7344583" y="13753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fr-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SAI will looks like the human teacher at the beginning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64008" y="2114621"/>
              <a:ext cx="1362584" cy="1362584"/>
            </a:xfrm>
            <a:prstGeom prst="ellipse">
              <a:avLst/>
            </a:prstGeom>
            <a:solidFill>
              <a:srgbClr val="68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550151" y="2400764"/>
              <a:ext cx="790299" cy="7902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18575" y="211462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 txBox="1"/>
            <p:nvPr/>
          </p:nvSpPr>
          <p:spPr>
            <a:xfrm>
              <a:off x="1918575" y="211462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fr-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After a threshold it will learn alone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5690016" y="2114621"/>
              <a:ext cx="1362584" cy="1362584"/>
            </a:xfrm>
            <a:prstGeom prst="ellipse">
              <a:avLst/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976158" y="2400764"/>
              <a:ext cx="790299" cy="79029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7344583" y="211462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 txBox="1"/>
            <p:nvPr/>
          </p:nvSpPr>
          <p:spPr>
            <a:xfrm>
              <a:off x="7344583" y="2114621"/>
              <a:ext cx="3211807" cy="1362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fr-FR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Self learn need to be implemented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0">
              <a:srgbClr val="05578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0" y="-2"/>
            <a:ext cx="8129873" cy="6858002"/>
          </a:xfrm>
          <a:prstGeom prst="snip2DiagRect">
            <a:avLst>
              <a:gd fmla="val 0" name="adj1"/>
              <a:gd fmla="val 0" name="adj2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79" name="Google Shape;179;p22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2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2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2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4" name="Google Shape;184;p22"/>
          <p:cNvSpPr txBox="1"/>
          <p:nvPr>
            <p:ph type="title"/>
          </p:nvPr>
        </p:nvSpPr>
        <p:spPr>
          <a:xfrm>
            <a:off x="8588661" y="941424"/>
            <a:ext cx="3043896" cy="3248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entury Gothic"/>
              <a:buNone/>
            </a:pPr>
            <a:r>
              <a:rPr lang="fr-FR" sz="3100">
                <a:solidFill>
                  <a:srgbClr val="FFFFFF"/>
                </a:solidFill>
              </a:rPr>
              <a:t>ENVIRONMENT</a:t>
            </a:r>
            <a:endParaRPr sz="31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952510" y="2104040"/>
            <a:ext cx="6166728" cy="2443480"/>
            <a:chOff x="11865" y="1162616"/>
            <a:chExt cx="6166728" cy="2443480"/>
          </a:xfrm>
        </p:grpSpPr>
        <p:sp>
          <p:nvSpPr>
            <p:cNvPr id="186" name="Google Shape;186;p22"/>
            <p:cNvSpPr/>
            <p:nvPr/>
          </p:nvSpPr>
          <p:spPr>
            <a:xfrm>
              <a:off x="11865" y="1162616"/>
              <a:ext cx="816399" cy="816399"/>
            </a:xfrm>
            <a:prstGeom prst="ellipse">
              <a:avLst/>
            </a:prstGeom>
            <a:solidFill>
              <a:srgbClr val="A50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83308" y="1334060"/>
              <a:ext cx="473511" cy="4735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3206" y="1162616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1003206" y="1162616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Work at home after gratuated on Master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262882" y="1162616"/>
              <a:ext cx="816399" cy="816399"/>
            </a:xfrm>
            <a:prstGeom prst="ellipse">
              <a:avLst/>
            </a:prstGeom>
            <a:solidFill>
              <a:srgbClr val="119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434326" y="1334060"/>
              <a:ext cx="473511" cy="4735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254224" y="1162616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4254224" y="1162616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Standard IA too weak to learn complex things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1865" y="2789697"/>
              <a:ext cx="816399" cy="816399"/>
            </a:xfrm>
            <a:prstGeom prst="ellipse">
              <a:avLst/>
            </a:prstGeom>
            <a:solidFill>
              <a:srgbClr val="68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83308" y="2961140"/>
              <a:ext cx="473511" cy="47351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1003206" y="2789697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1003206" y="2789697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New technology using daily report and voice command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262882" y="2789697"/>
              <a:ext cx="816399" cy="816399"/>
            </a:xfrm>
            <a:prstGeom prst="ellipse">
              <a:avLst/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434326" y="2961140"/>
              <a:ext cx="473511" cy="47351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254224" y="2789697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4254224" y="2789697"/>
              <a:ext cx="1924369" cy="81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New reinforcement learning like a baby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FUTURE WORK</a:t>
            </a:r>
            <a:endParaRPr/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Virtual assistant launch every time the computer is up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Generate a voice for the virtual assistant to communicate with the user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Profiling each user that use the virtual assistant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Create SAI with kivy for multiapplication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ANNEXE</a:t>
            </a:r>
            <a:endParaRPr/>
          </a:p>
        </p:txBody>
      </p:sp>
      <p:pic>
        <p:nvPicPr>
          <p:cNvPr descr="Cerveau" id="491" name="Google Shape;4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551" y="755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ux" id="492" name="Google Shape;4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032" y="44444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ation musicale" id="493" name="Google Shape;4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3994" y="229464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tterie pleine" id="494" name="Google Shape;49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67092" y="329429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rseur" id="495" name="Google Shape;495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708" y="381152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6" name="Google Shape;496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1551" y="290751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e de musique" id="497" name="Google Shape;497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3787" y="32823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eur" id="498" name="Google Shape;498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95518" y="380864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ane du cœur" id="499" name="Google Shape;499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39108" y="229464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41"/>
          <p:cNvCxnSpPr/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41"/>
          <p:cNvCxnSpPr/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41"/>
          <p:cNvCxnSpPr/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41"/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1"/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 b="1" sz="18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EF9E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Ressources</a:t>
            </a:r>
            <a:endParaRPr b="1" sz="1800">
              <a:solidFill>
                <a:srgbClr val="EF9E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idea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Oreille" id="507" name="Google Shape;507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55675" y="444441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ANNEXE</a:t>
            </a:r>
            <a:endParaRPr/>
          </a:p>
        </p:txBody>
      </p:sp>
      <p:pic>
        <p:nvPicPr>
          <p:cNvPr id="513" name="Google Shape;51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9108" y="2560399"/>
            <a:ext cx="13144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prototype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5" name="Google Shape;515;p42"/>
          <p:cNvCxnSpPr/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42"/>
          <p:cNvCxnSpPr/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42"/>
          <p:cNvCxnSpPr/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noFill/>
          <a:ln cap="flat" cmpd="sng" w="76200">
            <a:solidFill>
              <a:srgbClr val="117BF6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42"/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 b="1" sz="18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EF9E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Ressources</a:t>
            </a:r>
            <a:endParaRPr b="1" sz="1800">
              <a:solidFill>
                <a:srgbClr val="EF9E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1" name="Google Shape;5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375" y="218769"/>
            <a:ext cx="13335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2807" y="2514600"/>
            <a:ext cx="1323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5704" y="3279623"/>
            <a:ext cx="13144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2925" y="3279624"/>
            <a:ext cx="1314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SOURCES</a:t>
            </a:r>
            <a:endParaRPr/>
          </a:p>
        </p:txBody>
      </p:sp>
      <p:sp>
        <p:nvSpPr>
          <p:cNvPr id="530" name="Google Shape;530;p4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Annexe prototype: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https://www.draw.io/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665822" y="2574524"/>
            <a:ext cx="4810579" cy="2974020"/>
          </a:xfrm>
          <a:prstGeom prst="roundRect">
            <a:avLst>
              <a:gd fmla="val 16667" name="adj"/>
            </a:avLst>
          </a:prstGeom>
          <a:solidFill>
            <a:srgbClr val="117BF6"/>
          </a:solidFill>
          <a:ln cap="rnd" cmpd="sng" w="15875">
            <a:solidFill>
              <a:srgbClr val="117B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 AI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684212" y="5241935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WEAK IA AND STRONG IA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84212" y="685800"/>
            <a:ext cx="10989924" cy="2288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“Weak artificial intelligence (weak AI), is artificial intelligence that implements a </a:t>
            </a:r>
            <a:r>
              <a:rPr lang="fr-FR">
                <a:solidFill>
                  <a:srgbClr val="117BF6"/>
                </a:solidFill>
              </a:rPr>
              <a:t>limited part of mind</a:t>
            </a:r>
            <a:r>
              <a:rPr lang="fr-FR"/>
              <a:t>, or as narrow AI, is focused on </a:t>
            </a:r>
            <a:r>
              <a:rPr lang="fr-FR">
                <a:solidFill>
                  <a:srgbClr val="C15916"/>
                </a:solidFill>
              </a:rPr>
              <a:t>one narrow task</a:t>
            </a:r>
            <a:r>
              <a:rPr lang="fr-FR"/>
              <a:t>. In John Searle's terms it “would be useful for testing hypothesis about minds, but would not actually be minds” “ from Wikipedia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 ”Strong artificial intelligence (strong AI) is the </a:t>
            </a:r>
            <a:r>
              <a:rPr lang="fr-FR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fr-FR"/>
              <a:t> to </a:t>
            </a:r>
            <a:r>
              <a:rPr lang="fr-FR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fr-FR"/>
              <a:t>” from Wikipedia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C1591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</a:t>
            </a:r>
            <a:endParaRPr sz="1800">
              <a:solidFill>
                <a:srgbClr val="C1591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Speech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117BF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 systems</a:t>
            </a:r>
            <a:endParaRPr sz="1800">
              <a:solidFill>
                <a:srgbClr val="117BF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6819528" y="2574524"/>
            <a:ext cx="4810579" cy="2974020"/>
          </a:xfrm>
          <a:prstGeom prst="roundRect">
            <a:avLst>
              <a:gd fmla="val 16667" name="adj"/>
            </a:avLst>
          </a:prstGeom>
          <a:solidFill>
            <a:srgbClr val="117BF6"/>
          </a:solidFill>
          <a:ln cap="rnd" cmpd="sng" w="15875">
            <a:solidFill>
              <a:srgbClr val="117B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 AI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Reinforcement Learning</a:t>
            </a:r>
            <a:endParaRPr sz="140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Speech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rgbClr val="5EA6FA"/>
          </a:solidFill>
          <a:ln cap="rnd" cmpd="sng" w="15875">
            <a:solidFill>
              <a:srgbClr val="5EA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Conscious</a:t>
            </a:r>
            <a:endParaRPr sz="18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REINFORCEMENT LEARNING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684212" y="685800"/>
            <a:ext cx="11362786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fr-FR">
                <a:solidFill>
                  <a:srgbClr val="00B050"/>
                </a:solidFill>
              </a:rPr>
              <a:t>Policy</a:t>
            </a:r>
            <a:r>
              <a:rPr lang="fr-FR"/>
              <a:t> :  the agent’s action selection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1" lang="fr-FR">
                <a:solidFill>
                  <a:srgbClr val="FFFF00"/>
                </a:solidFill>
              </a:rPr>
              <a:t>State value-fonction </a:t>
            </a:r>
            <a:r>
              <a:rPr lang="fr-FR"/>
              <a:t>: how « good » it is to be in a given state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fr-FR"/>
              <a:t>					</a:t>
            </a:r>
            <a:r>
              <a:rPr b="1" lang="fr-FR" sz="4000"/>
              <a:t>Q(</a:t>
            </a:r>
            <a:r>
              <a:rPr b="1" lang="fr-FR" sz="4000">
                <a:solidFill>
                  <a:srgbClr val="FFFF00"/>
                </a:solidFill>
              </a:rPr>
              <a:t>s</a:t>
            </a:r>
            <a:r>
              <a:rPr b="1" lang="fr-FR" sz="4000"/>
              <a:t>, </a:t>
            </a:r>
            <a:r>
              <a:rPr b="1" lang="fr-FR" sz="4000">
                <a:solidFill>
                  <a:srgbClr val="00B050"/>
                </a:solidFill>
              </a:rPr>
              <a:t>a</a:t>
            </a:r>
            <a:r>
              <a:rPr b="1" lang="fr-FR" sz="4000"/>
              <a:t>) =  sum(prob of each state) 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Show a schema to understand (tic tac toe example)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This formula give us the power to make a decision for the next action using random training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DYNAMIC LEARNING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This research show us that the </a:t>
            </a:r>
            <a:r>
              <a:rPr b="1" lang="fr-FR">
                <a:solidFill>
                  <a:srgbClr val="00B050"/>
                </a:solidFill>
              </a:rPr>
              <a:t>AI will learn better policy </a:t>
            </a:r>
            <a:r>
              <a:rPr lang="fr-FR"/>
              <a:t>using </a:t>
            </a:r>
            <a:r>
              <a:rPr b="1" lang="fr-FR">
                <a:solidFill>
                  <a:srgbClr val="FFC000"/>
                </a:solidFill>
              </a:rPr>
              <a:t>an expert </a:t>
            </a:r>
            <a:r>
              <a:rPr lang="fr-FR"/>
              <a:t>to make a</a:t>
            </a:r>
            <a:r>
              <a:rPr b="1" lang="fr-FR">
                <a:solidFill>
                  <a:srgbClr val="FFC000"/>
                </a:solidFill>
              </a:rPr>
              <a:t> </a:t>
            </a:r>
            <a:r>
              <a:rPr b="1" lang="fr-FR">
                <a:solidFill>
                  <a:srgbClr val="7B0A61"/>
                </a:solidFill>
              </a:rPr>
              <a:t>decision</a:t>
            </a:r>
            <a:r>
              <a:rPr lang="fr-FR"/>
              <a:t>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B. Lubars, Chenhao Tan, 2019, “Ask what AI can do, but what  AI should do: towards a framework of task delegability”,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https://arxiv.org/pdf/1902.03245v1.pdf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rgbClr val="22C4ED"/>
          </a:solidFill>
          <a:ln cap="rnd" cmpd="sng" w="15875">
            <a:solidFill>
              <a:srgbClr val="0D88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</a:t>
            </a:r>
            <a:endParaRPr b="1"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rgbClr val="22C4ED"/>
          </a:solidFill>
          <a:ln cap="rnd" cmpd="sng" w="15875">
            <a:solidFill>
              <a:srgbClr val="0D88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0A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</a:t>
            </a:r>
            <a:endParaRPr b="1" sz="1800">
              <a:solidFill>
                <a:srgbClr val="7B0A6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rgbClr val="22C4ED"/>
          </a:solidFill>
          <a:ln cap="rnd" cmpd="sng" w="15875">
            <a:solidFill>
              <a:srgbClr val="0D88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</a:t>
            </a:r>
            <a:endParaRPr b="1" sz="18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4" name="Google Shape;234;p25"/>
          <p:cNvCxnSpPr>
            <a:endCxn id="232" idx="1"/>
          </p:cNvCxnSpPr>
          <p:nvPr/>
        </p:nvCxnSpPr>
        <p:spPr>
          <a:xfrm>
            <a:off x="4483184" y="4383107"/>
            <a:ext cx="1004700" cy="0"/>
          </a:xfrm>
          <a:prstGeom prst="straightConnector1">
            <a:avLst/>
          </a:prstGeom>
          <a:noFill/>
          <a:ln cap="flat" cmpd="sng" w="76200">
            <a:solidFill>
              <a:srgbClr val="021730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noFill/>
          <a:ln cap="flat" cmpd="sng" w="76200">
            <a:solidFill>
              <a:srgbClr val="021730">
                <a:alpha val="60000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640290" y="685800"/>
            <a:ext cx="4818656" cy="4603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entury Gothic"/>
              <a:buNone/>
            </a:pPr>
            <a:r>
              <a:rPr lang="fr-FR" sz="5200"/>
              <a:t>ISSUES</a:t>
            </a:r>
            <a:endParaRPr sz="5200"/>
          </a:p>
        </p:txBody>
      </p:sp>
      <p:sp>
        <p:nvSpPr>
          <p:cNvPr id="242" name="Google Shape;242;p26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dk2">
              <a:alpha val="9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6625651" y="685800"/>
            <a:ext cx="4878959" cy="460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Hard to deploy</a:t>
            </a:r>
            <a:endParaRPr>
              <a:solidFill>
                <a:schemeClr val="lt1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Simulate the brain behavior during sleep (sort/compress/delete data)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Add a reward (seems like RL, pheromon)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>
                <a:solidFill>
                  <a:schemeClr val="lt1"/>
                </a:solidFill>
              </a:rPr>
              <a:t>Launch the SAI each day, it will give a report of what it learned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HARD TO DEPLOY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044772" y="500063"/>
            <a:ext cx="8264281" cy="3232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Need to test mic and screenshot in every </a:t>
            </a:r>
            <a:r>
              <a:rPr b="1" lang="fr-FR">
                <a:solidFill>
                  <a:srgbClr val="FFFF00"/>
                </a:solidFill>
              </a:rPr>
              <a:t>operating system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We need to add an </a:t>
            </a:r>
            <a:r>
              <a:rPr b="1" lang="fr-FR">
                <a:solidFill>
                  <a:srgbClr val="FFC000"/>
                </a:solidFill>
              </a:rPr>
              <a:t>adapter</a:t>
            </a:r>
            <a:r>
              <a:rPr lang="fr-FR"/>
              <a:t> that translate the data from the mic and the screen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This adapter will detect the os before interpreting </a:t>
            </a:r>
            <a:r>
              <a:rPr b="1" lang="fr-FR">
                <a:solidFill>
                  <a:srgbClr val="00B050"/>
                </a:solidFill>
              </a:rPr>
              <a:t>inputs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RÃ©sultat de recherche d'images pour &quot;windows 10 logo png&quot;"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659" y="1943391"/>
            <a:ext cx="854553" cy="854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OS X logo png&quot;" id="251" name="Google Shape;2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701" y="4296761"/>
            <a:ext cx="1181100" cy="47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Ã©sultat de recherche d'images pour &quot;linux logo png&quot;" id="252" name="Google Shape;25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4094" y="2896926"/>
            <a:ext cx="898118" cy="1040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éra vidéo" id="253" name="Google Shape;25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8430" y="20648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phone" id="254" name="Google Shape;25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9299" y="33709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int d’interrogation" id="255" name="Google Shape;25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8686" y="285216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7"/>
          <p:cNvSpPr/>
          <p:nvPr/>
        </p:nvSpPr>
        <p:spPr>
          <a:xfrm rot="-1192246">
            <a:off x="4028174" y="3459817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rnd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7"/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7"/>
          <p:cNvSpPr/>
          <p:nvPr/>
        </p:nvSpPr>
        <p:spPr>
          <a:xfrm rot="-1192246">
            <a:off x="5876323" y="2455596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951890" y="3115469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rnd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SIMULATE THE BRAIN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A </a:t>
            </a:r>
            <a:r>
              <a:rPr b="1" lang="fr-FR">
                <a:solidFill>
                  <a:srgbClr val="0070C0"/>
                </a:solidFill>
              </a:rPr>
              <a:t>human </a:t>
            </a:r>
            <a:r>
              <a:rPr b="1" lang="fr-FR">
                <a:solidFill>
                  <a:srgbClr val="92D050"/>
                </a:solidFill>
              </a:rPr>
              <a:t>sleep</a:t>
            </a:r>
            <a:r>
              <a:rPr b="1" lang="fr-FR">
                <a:solidFill>
                  <a:srgbClr val="0070C0"/>
                </a:solidFill>
              </a:rPr>
              <a:t> </a:t>
            </a:r>
            <a:r>
              <a:rPr lang="fr-FR"/>
              <a:t>to </a:t>
            </a:r>
            <a:r>
              <a:rPr b="1" lang="fr-FR">
                <a:solidFill>
                  <a:srgbClr val="002060"/>
                </a:solidFill>
              </a:rPr>
              <a:t>organize</a:t>
            </a:r>
            <a:r>
              <a:rPr lang="fr-FR"/>
              <a:t> it memory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So does </a:t>
            </a:r>
            <a:r>
              <a:rPr b="1" lang="fr-FR">
                <a:solidFill>
                  <a:srgbClr val="FFC000"/>
                </a:solidFill>
              </a:rPr>
              <a:t>SAI</a:t>
            </a:r>
            <a:r>
              <a:rPr lang="fr-FR"/>
              <a:t> need to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It will </a:t>
            </a:r>
            <a:r>
              <a:rPr b="1" lang="fr-FR">
                <a:solidFill>
                  <a:srgbClr val="941A1B"/>
                </a:solidFill>
              </a:rPr>
              <a:t>compress</a:t>
            </a:r>
            <a:r>
              <a:rPr lang="fr-FR"/>
              <a:t> </a:t>
            </a:r>
            <a:r>
              <a:rPr b="1" lang="fr-FR">
                <a:solidFill>
                  <a:srgbClr val="48E8C8"/>
                </a:solidFill>
              </a:rPr>
              <a:t>data</a:t>
            </a:r>
            <a:r>
              <a:rPr lang="fr-FR"/>
              <a:t> as much as he can</a:t>
            </a:r>
            <a:endParaRPr/>
          </a:p>
        </p:txBody>
      </p:sp>
      <p:pic>
        <p:nvPicPr>
          <p:cNvPr descr="Cerveau"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620" y="37944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ne et étoiles" id="268" name="Google Shape;2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8479" y="384386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îte" id="269" name="Google Shape;2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1077" y="37944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270" name="Google Shape;27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3975" y="37944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èces de puzzle" id="271" name="Google Shape;27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2544" y="379448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veau dans une tête" id="272" name="Google Shape;27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4212" y="384386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/>
          <p:nvPr/>
        </p:nvSpPr>
        <p:spPr>
          <a:xfrm>
            <a:off x="1638115" y="4183025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3511868" y="4201766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5366447" y="4193550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7162263" y="4183025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8876245" y="4170039"/>
            <a:ext cx="682949" cy="2620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fr-FR"/>
              <a:t>ADD A REWARD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The </a:t>
            </a:r>
            <a:r>
              <a:rPr b="1" lang="fr-FR">
                <a:solidFill>
                  <a:srgbClr val="AADF5C"/>
                </a:solidFill>
              </a:rPr>
              <a:t>reward</a:t>
            </a:r>
            <a:r>
              <a:rPr lang="fr-FR"/>
              <a:t> will impact the </a:t>
            </a:r>
            <a:r>
              <a:rPr b="1" lang="fr-FR">
                <a:solidFill>
                  <a:srgbClr val="C7F0FA"/>
                </a:solidFill>
              </a:rPr>
              <a:t>next decision</a:t>
            </a:r>
            <a:r>
              <a:rPr lang="fr-FR"/>
              <a:t> for </a:t>
            </a:r>
            <a:r>
              <a:rPr b="1" lang="fr-FR">
                <a:solidFill>
                  <a:srgbClr val="FFC000"/>
                </a:solidFill>
              </a:rPr>
              <a:t>SAI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fr-FR"/>
              <a:t>Explain with a schema</a:t>
            </a:r>
            <a:endParaRPr/>
          </a:p>
        </p:txBody>
      </p:sp>
      <p:pic>
        <p:nvPicPr>
          <p:cNvPr descr="Dollar"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806" y="24815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que à barres" id="285" name="Google Shape;2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381" y="36694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ête avec engrenages" id="286" name="Google Shape;2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3388" y="36694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/>
          <p:nvPr/>
        </p:nvSpPr>
        <p:spPr>
          <a:xfrm>
            <a:off x="4214336" y="3946321"/>
            <a:ext cx="2068497" cy="3606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4988085" y="3533313"/>
            <a:ext cx="301841" cy="40708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