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_rels/notesSlide9.xml.rels" ContentType="application/vnd.openxmlformats-package.relationships+xml"/>
  <Override PartName="/ppt/notesSlides/_rels/notesSlide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6.xml.rels" ContentType="application/vnd.openxmlformats-package.relationships+xml"/>
  <Override PartName="/ppt/notesSlides/_rels/notesSlide7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4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2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23.xml.rels" ContentType="application/vnd.openxmlformats-package.relationships+xml"/>
  <Override PartName="/ppt/slides/_rels/slide6.xml.rels" ContentType="application/vnd.openxmlformats-package.relationships+xml"/>
  <Override PartName="/ppt/slides/_rels/slide24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media/image57.png" ContentType="image/png"/>
  <Override PartName="/ppt/media/image1.png" ContentType="image/png"/>
  <Override PartName="/ppt/media/image9.png" ContentType="image/png"/>
  <Override PartName="/ppt/media/image75.png" ContentType="image/png"/>
  <Override PartName="/ppt/media/image58.png" ContentType="image/png"/>
  <Override PartName="/ppt/media/image2.png" ContentType="image/png"/>
  <Override PartName="/ppt/media/image59.png" ContentType="image/png"/>
  <Override PartName="/ppt/media/image3.png" ContentType="image/png"/>
  <Override PartName="/ppt/media/image70.png" ContentType="image/png"/>
  <Override PartName="/ppt/media/image4.png" ContentType="image/png"/>
  <Override PartName="/ppt/media/image71.png" ContentType="image/png"/>
  <Override PartName="/ppt/media/image5.png" ContentType="image/png"/>
  <Override PartName="/ppt/media/image72.png" ContentType="image/png"/>
  <Override PartName="/ppt/media/image6.png" ContentType="image/png"/>
  <Override PartName="/ppt/media/image73.png" ContentType="image/png"/>
  <Override PartName="/ppt/media/image7.png" ContentType="image/png"/>
  <Override PartName="/ppt/media/image74.png" ContentType="image/png"/>
  <Override PartName="/ppt/media/image8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28.png" ContentType="image/png"/>
  <Override PartName="/ppt/media/image29.png" ContentType="image/png"/>
  <Override PartName="/ppt/media/image30.png" ContentType="image/png"/>
  <Override PartName="/ppt/media/image31.png" ContentType="image/png"/>
  <Override PartName="/ppt/media/image32.png" ContentType="image/png"/>
  <Override PartName="/ppt/media/image33.png" ContentType="image/png"/>
  <Override PartName="/ppt/media/image34.png" ContentType="image/png"/>
  <Override PartName="/ppt/media/image35.png" ContentType="image/png"/>
  <Override PartName="/ppt/media/image36.png" ContentType="image/png"/>
  <Override PartName="/ppt/media/image37.png" ContentType="image/png"/>
  <Override PartName="/ppt/media/image38.png" ContentType="image/png"/>
  <Override PartName="/ppt/media/image39.png" ContentType="image/png"/>
  <Override PartName="/ppt/media/image40.png" ContentType="image/png"/>
  <Override PartName="/ppt/media/image41.png" ContentType="image/png"/>
  <Override PartName="/ppt/media/image42.png" ContentType="image/png"/>
  <Override PartName="/ppt/media/image43.png" ContentType="image/png"/>
  <Override PartName="/ppt/media/image44.png" ContentType="image/png"/>
  <Override PartName="/ppt/media/image45.png" ContentType="image/png"/>
  <Override PartName="/ppt/media/image46.png" ContentType="image/png"/>
  <Override PartName="/ppt/media/image47.png" ContentType="image/png"/>
  <Override PartName="/ppt/media/image48.png" ContentType="image/png"/>
  <Override PartName="/ppt/media/image49.png" ContentType="image/png"/>
  <Override PartName="/ppt/media/image50.png" ContentType="image/png"/>
  <Override PartName="/ppt/media/image51.png" ContentType="image/png"/>
  <Override PartName="/ppt/media/image52.png" ContentType="image/png"/>
  <Override PartName="/ppt/media/image53.png" ContentType="image/png"/>
  <Override PartName="/ppt/media/image54.png" ContentType="image/png"/>
  <Override PartName="/ppt/media/image55.png" ContentType="image/png"/>
  <Override PartName="/ppt/media/image56.png" ContentType="image/png"/>
  <Override PartName="/ppt/media/image60.png" ContentType="image/png"/>
  <Override PartName="/ppt/media/image61.png" ContentType="image/png"/>
  <Override PartName="/ppt/media/image62.png" ContentType="image/png"/>
  <Override PartName="/ppt/media/image63.png" ContentType="image/png"/>
  <Override PartName="/ppt/media/image64.png" ContentType="image/png"/>
  <Override PartName="/ppt/media/image65.png" ContentType="image/png"/>
  <Override PartName="/ppt/media/image66.png" ContentType="image/png"/>
  <Override PartName="/ppt/media/image67.png" ContentType="image/png"/>
  <Override PartName="/ppt/media/image68.png" ContentType="image/png"/>
  <Override PartName="/ppt/media/image69.png" ContentType="image/png"/>
  <Override PartName="/ppt/media/image76.png" ContentType="image/png"/>
  <Override PartName="/ppt/media/image77.png" ContentType="image/png"/>
  <Override PartName="/ppt/media/image78.png" ContentType="image/png"/>
  <Override PartName="/ppt/media/image79.png" ContentType="image/png"/>
  <Override PartName="/ppt/media/image80.png" ContentType="image/png"/>
  <Override PartName="/ppt/media/image81.png" ContentType="image/png"/>
  <Override PartName="/ppt/media/image82.png" ContentType="image/png"/>
  <Override PartName="/ppt/media/image83.png" ContentType="image/png"/>
  <Override PartName="/ppt/media/image84.png" ContentType="image/png"/>
  <Override PartName="/ppt/media/image85.png" ContentType="image/png"/>
  <Override PartName="/ppt/media/image86.png" ContentType="image/png"/>
  <Override PartName="/ppt/media/image87.png" ContentType="image/png"/>
  <Override PartName="/ppt/media/image88.png" ContentType="image/png"/>
  <Override PartName="/ppt/media/image89.png" ContentType="image/png"/>
  <Override PartName="/ppt/media/image90.png" ContentType="image/png"/>
  <Override PartName="/ppt/media/image91.png" ContentType="image/png"/>
  <Override PartName="/ppt/media/image92.png" ContentType="image/png"/>
  <Override PartName="/ppt/media/image93.png" ContentType="image/png"/>
  <Override PartName="/ppt/media/image94.png" ContentType="image/png"/>
  <Override PartName="/ppt/media/image95.png" ContentType="image/png"/>
  <Override PartName="/ppt/media/image96.png" ContentType="image/png"/>
  <Override PartName="/ppt/media/image97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fr-FR" sz="4400" spc="-1" strike="noStrike">
                <a:latin typeface="Arial"/>
              </a:rPr>
              <a:t>Cliquez pour déplacer la diapo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fr-FR" sz="2000" spc="-1" strike="noStrike">
                <a:latin typeface="Arial"/>
              </a:rPr>
              <a:t>Cliquez pour modifier le format des notes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fr-FR" sz="1400" spc="-1" strike="noStrike">
                <a:latin typeface="Times New Roman"/>
              </a:rPr>
              <a:t>&lt;en-tête&gt;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fr-FR" sz="1400" spc="-1" strike="noStrike">
                <a:latin typeface="Times New Roman"/>
              </a:rPr>
              <a:t>&lt;date/heure&gt;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7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fr-FR" sz="1400" spc="-1" strike="noStrike">
                <a:latin typeface="Times New Roman"/>
              </a:rPr>
              <a:t>&lt;pied de page&gt;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8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9C061373-C0DA-4645-B8C0-6BBA2F8DD1A2}" type="slidenum">
              <a:rPr b="0" lang="fr-FR" sz="1400" spc="-1" strike="noStrike">
                <a:latin typeface="Times New Roman"/>
              </a:rPr>
              <a:t>&lt;numéro&gt;</a:t>
            </a:fld>
            <a:endParaRPr b="0" lang="fr-F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38160" cy="3038040"/>
          </a:xfrm>
          <a:prstGeom prst="rect">
            <a:avLst/>
          </a:prstGeom>
        </p:spPr>
      </p:sp>
      <p:sp>
        <p:nvSpPr>
          <p:cNvPr id="36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38160" cy="35521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1681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Hello everyone</a:t>
            </a:r>
            <a:endParaRPr b="0" lang="fr-FR" sz="2000" spc="-1" strike="noStrike">
              <a:latin typeface="Arial"/>
            </a:endParaRPr>
          </a:p>
          <a:p>
            <a:pPr marL="216000" indent="-168120">
              <a:lnSpc>
                <a:spcPct val="100000"/>
              </a:lnSpc>
            </a:pPr>
            <a:br/>
            <a:r>
              <a:rPr b="0" lang="fr-FR" sz="2000" spc="-1" strike="noStrike">
                <a:latin typeface="Arial"/>
              </a:rPr>
              <a:t>My name is Johnny NGUYEN</a:t>
            </a:r>
            <a:endParaRPr b="0" lang="fr-FR" sz="2000" spc="-1" strike="noStrike">
              <a:latin typeface="Arial"/>
            </a:endParaRPr>
          </a:p>
          <a:p>
            <a:pPr marL="216000" indent="-1681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 hope that you are all safe with this epidemic</a:t>
            </a:r>
            <a:endParaRPr b="0" lang="fr-FR" sz="2000" spc="-1" strike="noStrike">
              <a:latin typeface="Arial"/>
            </a:endParaRPr>
          </a:p>
          <a:p>
            <a:pPr marL="216000" indent="-1681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I’m from France</a:t>
            </a:r>
            <a:endParaRPr b="0" lang="fr-FR" sz="2000" spc="-1" strike="noStrike">
              <a:latin typeface="Arial"/>
            </a:endParaRPr>
          </a:p>
          <a:p>
            <a:pPr marL="216000" indent="-1681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And today I’m going to show you what my work consist to</a:t>
            </a:r>
            <a:br/>
            <a:endParaRPr b="0" lang="fr-FR" sz="2000" spc="-1" strike="noStrike">
              <a:latin typeface="Arial"/>
            </a:endParaRPr>
          </a:p>
        </p:txBody>
      </p:sp>
      <p:sp>
        <p:nvSpPr>
          <p:cNvPr id="369" name="CustomShape 3"/>
          <p:cNvSpPr/>
          <p:nvPr/>
        </p:nvSpPr>
        <p:spPr>
          <a:xfrm>
            <a:off x="3884760" y="8685360"/>
            <a:ext cx="2923560" cy="41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9E05BE87-3AF2-43F9-8665-2DEC56054656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20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88320" cy="3421440"/>
          </a:xfrm>
          <a:prstGeom prst="rect">
            <a:avLst/>
          </a:prstGeom>
        </p:spPr>
      </p:sp>
      <p:sp>
        <p:nvSpPr>
          <p:cNvPr id="38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840" cy="4107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091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As you can see here a reward is something that give SAI the capacity to unerstand what is wrong or not</a:t>
            </a:r>
            <a:endParaRPr b="0" lang="fr-FR" sz="2000" spc="-1" strike="noStrike">
              <a:latin typeface="Arial"/>
            </a:endParaRPr>
          </a:p>
          <a:p>
            <a:pPr marL="216000" indent="-2091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For an human a reward can be similar to an endorphin that the brain will create</a:t>
            </a:r>
            <a:endParaRPr b="0" lang="fr-FR" sz="2000" spc="-1" strike="noStrike">
              <a:latin typeface="Arial"/>
            </a:endParaRPr>
          </a:p>
          <a:p>
            <a:pPr marL="216000" indent="-2095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For an ant a reward can be similar to pheromones</a:t>
            </a:r>
            <a:endParaRPr b="0" lang="fr-FR" sz="2000" spc="-1" strike="noStrike">
              <a:latin typeface="Arial"/>
            </a:endParaRPr>
          </a:p>
          <a:p>
            <a:pPr marL="216000" indent="-2095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goal here is to find a policy for using a reward</a:t>
            </a:r>
            <a:endParaRPr b="0" lang="fr-FR" sz="2000" spc="-1" strike="noStrike">
              <a:latin typeface="Arial"/>
            </a:endParaRPr>
          </a:p>
          <a:p>
            <a:pPr marL="216000" indent="-20916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90480" cy="3423600"/>
          </a:xfrm>
          <a:prstGeom prst="rect">
            <a:avLst/>
          </a:prstGeom>
        </p:spPr>
      </p:sp>
      <p:sp>
        <p:nvSpPr>
          <p:cNvPr id="39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13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fact SAI will listen the sound of the computer and the sound from the mic is a real challenge</a:t>
            </a:r>
            <a:endParaRPr b="0" lang="fr-FR" sz="2000" spc="-1" strike="noStrike">
              <a:latin typeface="Arial"/>
            </a:endParaRPr>
          </a:p>
          <a:p>
            <a:pPr marL="216000" indent="-2113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As the human brain, SAI needs to manage different sound it listens</a:t>
            </a:r>
            <a:endParaRPr b="0" lang="fr-FR" sz="2000" spc="-1" strike="noStrike">
              <a:latin typeface="Arial"/>
            </a:endParaRPr>
          </a:p>
          <a:p>
            <a:pPr marL="216000" indent="-21132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Noto Sans CJK SC"/>
              </a:rPr>
              <a:t>It can be separate on three main classes, the computer, a noise or the user voice</a:t>
            </a:r>
            <a:endParaRPr b="0" lang="fr-FR" sz="2000" spc="-1" strike="noStrike">
              <a:latin typeface="Arial"/>
            </a:endParaRPr>
          </a:p>
          <a:p>
            <a:pPr marL="216000" indent="-21132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Noto Sans CJK SC"/>
              </a:rPr>
              <a:t>Sounds can be from a video, a music, the operating system, a call, a noise, someone talking, two person talking at the same time, an animal or another synthetic sound</a:t>
            </a:r>
            <a:endParaRPr b="0" lang="fr-FR" sz="2000" spc="-1" strike="noStrike">
              <a:latin typeface="Arial"/>
            </a:endParaRPr>
          </a:p>
          <a:p>
            <a:pPr marL="216000" indent="-21132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Noto Sans CJK SC"/>
              </a:rPr>
              <a:t>So for the computer it can be a video, music, operating system or a call</a:t>
            </a: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92280" cy="3425400"/>
          </a:xfrm>
          <a:prstGeom prst="rect">
            <a:avLst/>
          </a:prstGeom>
        </p:spPr>
      </p:sp>
      <p:sp>
        <p:nvSpPr>
          <p:cNvPr id="39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800" cy="41112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31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To resume the issues</a:t>
            </a:r>
            <a:endParaRPr b="0" lang="fr-FR" sz="2000" spc="-1" strike="noStrike">
              <a:latin typeface="Arial"/>
            </a:endParaRPr>
          </a:p>
          <a:p>
            <a:pPr marL="216000" indent="-2131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need to create an adapter to easely deploy SAI on the most platform we can</a:t>
            </a:r>
            <a:endParaRPr b="0" lang="fr-FR" sz="2000" spc="-1" strike="noStrike">
              <a:latin typeface="Arial"/>
            </a:endParaRPr>
          </a:p>
          <a:p>
            <a:pPr marL="216000" indent="-2131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Then we will find a way to compress data recover by SAI</a:t>
            </a:r>
            <a:endParaRPr b="0" lang="fr-FR" sz="2000" spc="-1" strike="noStrike">
              <a:latin typeface="Arial"/>
            </a:endParaRPr>
          </a:p>
          <a:p>
            <a:pPr marL="216000" indent="-2131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And specify how the reward will work for the use of the RL</a:t>
            </a:r>
            <a:endParaRPr b="0" lang="fr-FR" sz="2000" spc="-1" strike="noStrike">
              <a:latin typeface="Arial"/>
            </a:endParaRPr>
          </a:p>
          <a:p>
            <a:pPr marL="216000" indent="-2131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Finally we want that SAI is the most of the time ready to learn new things and doesn’t use a lot of cpu</a:t>
            </a: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93720" cy="3426840"/>
          </a:xfrm>
          <a:prstGeom prst="rect">
            <a:avLst/>
          </a:prstGeom>
        </p:spPr>
      </p:sp>
      <p:sp>
        <p:nvSpPr>
          <p:cNvPr id="39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45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To resolve the first issue the best option is to use pyinstaller that allow every platform (Windows, linux or other) to execute SAI</a:t>
            </a:r>
            <a:endParaRPr b="0" lang="fr-FR" sz="20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To easely manage the memory, SAI will have the skill to remove duplicate data and synthesis data</a:t>
            </a:r>
            <a:endParaRPr b="0" lang="fr-FR" sz="20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Next solution will be to add a reward when there was huge difference between images</a:t>
            </a:r>
            <a:endParaRPr b="0" lang="fr-FR" sz="20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Those reward will be stocked in a web page for the user</a:t>
            </a:r>
            <a:endParaRPr b="0" lang="fr-FR" sz="20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This web page will be controlled by a voice</a:t>
            </a: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95520" cy="3428640"/>
          </a:xfrm>
          <a:prstGeom prst="rect">
            <a:avLst/>
          </a:prstGeom>
        </p:spPr>
      </p:sp>
      <p:sp>
        <p:nvSpPr>
          <p:cNvPr id="39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fr-FR" sz="2000" spc="-1" strike="noStrike">
                <a:latin typeface="Arial"/>
              </a:rPr>
              <a:t>What is Pyinstaller, ? Pyinstaller is a library given in Python that allow user to create or execute a script that will be launch on different OS</a:t>
            </a:r>
            <a:endParaRPr b="0" lang="fr-FR" sz="2000" spc="-1" strike="noStrike">
              <a:latin typeface="Arial"/>
            </a:endParaRPr>
          </a:p>
          <a:p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38160" cy="3038040"/>
          </a:xfrm>
          <a:prstGeom prst="rect">
            <a:avLst/>
          </a:prstGeom>
        </p:spPr>
      </p:sp>
      <p:sp>
        <p:nvSpPr>
          <p:cNvPr id="37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38160" cy="35521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1684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First I will present you my situation</a:t>
            </a:r>
            <a:endParaRPr b="0" lang="fr-FR" sz="900" spc="-1" strike="noStrike">
              <a:latin typeface="Arial"/>
            </a:endParaRPr>
          </a:p>
          <a:p>
            <a:pPr marL="216000" indent="-1684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84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Second I will explain you the AI I want to create</a:t>
            </a:r>
            <a:endParaRPr b="0" lang="fr-FR" sz="900" spc="-1" strike="noStrike">
              <a:latin typeface="Arial"/>
            </a:endParaRPr>
          </a:p>
          <a:p>
            <a:pPr marL="216000" indent="-1684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84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Third the technologies that will be covered</a:t>
            </a:r>
            <a:endParaRPr b="0" lang="fr-FR" sz="900" spc="-1" strike="noStrike">
              <a:latin typeface="Arial"/>
            </a:endParaRPr>
          </a:p>
          <a:p>
            <a:pPr marL="216000" indent="-1684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84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the new algorithm that will be use for the AI</a:t>
            </a:r>
            <a:endParaRPr b="0" lang="fr-FR" sz="900" spc="-1" strike="noStrike">
              <a:latin typeface="Arial"/>
            </a:endParaRPr>
          </a:p>
          <a:p>
            <a:pPr marL="216000" indent="-1684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84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84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Well, what is my job ?</a:t>
            </a:r>
            <a:endParaRPr b="0" lang="fr-FR" sz="900" spc="-1" strike="noStrike">
              <a:latin typeface="Arial"/>
            </a:endParaRPr>
          </a:p>
          <a:p>
            <a:pPr marL="216000" indent="-1684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Actually I’m currently searching for a Data Scientist job near from my house in Simiane-Collongue</a:t>
            </a:r>
            <a:endParaRPr b="0" lang="fr-FR" sz="900" spc="-1" strike="noStrike">
              <a:latin typeface="Arial"/>
            </a:endParaRPr>
          </a:p>
          <a:p>
            <a:pPr marL="216000" indent="-1684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to synthetisis, it is a campaign and there was actually no similar job</a:t>
            </a:r>
            <a:endParaRPr b="0" lang="fr-FR" sz="900" spc="-1" strike="noStrike">
              <a:latin typeface="Arial"/>
            </a:endParaRPr>
          </a:p>
          <a:p>
            <a:pPr marL="216000" indent="-1684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84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Why am I want to change job after my Master</a:t>
            </a:r>
            <a:endParaRPr b="0" lang="fr-FR" sz="900" spc="-1" strike="noStrike">
              <a:latin typeface="Arial"/>
            </a:endParaRPr>
          </a:p>
          <a:p>
            <a:pPr marL="216000" indent="-1684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84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Because I have a dream in 2014</a:t>
            </a:r>
            <a:endParaRPr b="0" lang="fr-FR" sz="900" spc="-1" strike="noStrike">
              <a:latin typeface="Arial"/>
            </a:endParaRPr>
          </a:p>
          <a:p>
            <a:pPr marL="216000" indent="-1684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In this dream I would like to create an Artificial Intelligence</a:t>
            </a:r>
            <a:endParaRPr b="0" lang="fr-FR" sz="900" spc="-1" strike="noStrike">
              <a:latin typeface="Arial"/>
            </a:endParaRPr>
          </a:p>
          <a:p>
            <a:pPr marL="216000" indent="-1684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This dream doesn’t permit me to work at a company which the job doesn’t consist to expand thoses skills.</a:t>
            </a:r>
            <a:endParaRPr b="0" lang="fr-FR" sz="900" spc="-1" strike="noStrike">
              <a:latin typeface="Arial"/>
            </a:endParaRPr>
          </a:p>
          <a:p>
            <a:pPr marL="216000" indent="-1684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That is why I choose to leave the company and work on this project in my family house at Simiane-Collongue</a:t>
            </a:r>
            <a:endParaRPr b="0" lang="fr-FR" sz="900" spc="-1" strike="noStrike">
              <a:latin typeface="Arial"/>
            </a:endParaRPr>
          </a:p>
          <a:p>
            <a:pPr marL="216000" indent="-1684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84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First I will explain you the difference between a standard AI and the AI i would like to create</a:t>
            </a:r>
            <a:endParaRPr b="0" lang="fr-FR" sz="900" spc="-1" strike="noStrike">
              <a:latin typeface="Arial"/>
            </a:endParaRPr>
          </a:p>
          <a:p>
            <a:pPr marL="216000" indent="-1684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Actually, the standard AI can be called as Augmented Intelligence (by Siri’s ex-cofounder Julia)</a:t>
            </a:r>
            <a:endParaRPr b="0" lang="fr-FR" sz="900" spc="-1" strike="noStrike">
              <a:latin typeface="Arial"/>
            </a:endParaRPr>
          </a:p>
          <a:p>
            <a:pPr marL="216000" indent="-1684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In two lines, for Alpha Go, we need a lot of datacenter to mate it beat a person</a:t>
            </a:r>
            <a:endParaRPr b="0" lang="fr-FR" sz="900" spc="-1" strike="noStrike">
              <a:latin typeface="Arial"/>
            </a:endParaRPr>
          </a:p>
          <a:p>
            <a:pPr marL="216000" indent="-1684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It show us that the actual AI is betten than the human but it needs a lot of energy</a:t>
            </a:r>
            <a:endParaRPr b="0" lang="fr-FR" sz="900" spc="-1" strike="noStrike">
              <a:latin typeface="Arial"/>
            </a:endParaRPr>
          </a:p>
          <a:p>
            <a:pPr marL="216000" indent="-1684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That is why I want to create a program that will use less energy</a:t>
            </a:r>
            <a:endParaRPr b="0" lang="fr-FR" sz="900" spc="-1" strike="noStrike">
              <a:latin typeface="Arial"/>
            </a:endParaRPr>
          </a:p>
          <a:p>
            <a:pPr marL="216000" indent="-1684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84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 would to give the capacity of the algorithm to report how its done using a web interface or a voice</a:t>
            </a:r>
            <a:endParaRPr b="0" lang="fr-FR" sz="900" spc="-1" strike="noStrike">
              <a:latin typeface="Arial"/>
            </a:endParaRPr>
          </a:p>
          <a:p>
            <a:pPr marL="216000" indent="-1684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goal is to communicate with the SAI and it will understand what it have to do</a:t>
            </a:r>
            <a:endParaRPr b="0" lang="fr-FR" sz="900" spc="-1" strike="noStrike">
              <a:latin typeface="Arial"/>
            </a:endParaRPr>
          </a:p>
          <a:p>
            <a:pPr marL="216000" indent="-1684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It can say yes/no with a justification</a:t>
            </a:r>
            <a:endParaRPr b="0" lang="fr-FR" sz="900" spc="-1" strike="noStrike">
              <a:latin typeface="Arial"/>
            </a:endParaRPr>
          </a:p>
          <a:p>
            <a:pPr marL="216000" indent="-1684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84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asset of this new reinforcement learning algorithm is that it was dynamic</a:t>
            </a:r>
            <a:endParaRPr b="0" lang="fr-FR" sz="900" spc="-1" strike="noStrike">
              <a:latin typeface="Arial"/>
            </a:endParaRPr>
          </a:p>
          <a:p>
            <a:pPr marL="216000" indent="-1684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Someone can explain me what is reinforcement learning please ?</a:t>
            </a:r>
            <a:endParaRPr b="0" lang="fr-FR" sz="900" spc="-1" strike="noStrike">
              <a:latin typeface="Arial"/>
            </a:endParaRPr>
          </a:p>
          <a:p>
            <a:pPr marL="216000" indent="-1684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So I will explain you with simple words</a:t>
            </a:r>
            <a:endParaRPr b="0" lang="fr-FR" sz="900" spc="-1" strike="noStrike">
              <a:latin typeface="Arial"/>
            </a:endParaRPr>
          </a:p>
          <a:p>
            <a:pPr marL="216000" indent="-1684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84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Imagine you want to teach a savage cat  in the garden to not enter in the house using a man</a:t>
            </a:r>
            <a:endParaRPr b="0" lang="fr-FR" sz="900" spc="-1" strike="noStrike">
              <a:latin typeface="Arial"/>
            </a:endParaRPr>
          </a:p>
          <a:p>
            <a:pPr marL="216000" indent="-1684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cat will be what we call the agent</a:t>
            </a:r>
            <a:endParaRPr b="0" lang="fr-FR" sz="900" spc="-1" strike="noStrike">
              <a:latin typeface="Arial"/>
            </a:endParaRPr>
          </a:p>
          <a:p>
            <a:pPr marL="216000" indent="-1684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man will be the observer</a:t>
            </a:r>
            <a:endParaRPr b="0" lang="fr-FR" sz="900" spc="-1" strike="noStrike">
              <a:latin typeface="Arial"/>
            </a:endParaRPr>
          </a:p>
          <a:p>
            <a:pPr marL="216000" indent="-1684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the house and the garden will be the environment</a:t>
            </a:r>
            <a:endParaRPr b="0" lang="fr-FR" sz="900" spc="-1" strike="noStrike">
              <a:latin typeface="Arial"/>
            </a:endParaRPr>
          </a:p>
          <a:p>
            <a:pPr marL="216000" indent="-1684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84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agent will try every moves randomly (go in the garden or go in the house)</a:t>
            </a:r>
            <a:endParaRPr b="0" lang="fr-FR" sz="900" spc="-1" strike="noStrike">
              <a:latin typeface="Arial"/>
            </a:endParaRPr>
          </a:p>
          <a:p>
            <a:pPr marL="216000" indent="-16848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When the observer saw that the cat act with the environment (stay in the garden) it will give him a reward (let him enjoy its life)</a:t>
            </a:r>
            <a:endParaRPr b="0" lang="fr-FR" sz="900" spc="-1" strike="noStrike">
              <a:latin typeface="Arial"/>
            </a:endParaRPr>
          </a:p>
          <a:p>
            <a:pPr marL="216000" indent="-16848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When the observer saw the cat act with the environment (trying to go in the house) it will give it a penality (don’t let him enjoy its life)</a:t>
            </a:r>
            <a:endParaRPr b="0" lang="fr-FR" sz="900" spc="-1" strike="noStrike">
              <a:latin typeface="Arial"/>
            </a:endParaRPr>
          </a:p>
          <a:p>
            <a:pPr marL="216000" indent="-16848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So the cat will understand how the rule works and the man will disapear forever</a:t>
            </a:r>
            <a:endParaRPr b="0" lang="fr-FR" sz="900" spc="-1" strike="noStrike">
              <a:latin typeface="Arial"/>
            </a:endParaRPr>
          </a:p>
          <a:p>
            <a:pPr marL="216000" indent="-1684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848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Now the new reinfocement learning algorithm regarding this example will be</a:t>
            </a:r>
            <a:endParaRPr b="0" lang="fr-FR" sz="900" spc="-1" strike="noStrike">
              <a:latin typeface="Arial"/>
            </a:endParaRPr>
          </a:p>
          <a:p>
            <a:pPr marL="216000" indent="-16848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The cat will understand how the rule works and the man will always teach the cat at any time</a:t>
            </a:r>
            <a:endParaRPr b="0" lang="fr-FR" sz="900" spc="-1" strike="noStrike">
              <a:latin typeface="Arial"/>
            </a:endParaRPr>
          </a:p>
          <a:p>
            <a:pPr marL="216000" indent="-1684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84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84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84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84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84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</p:txBody>
      </p:sp>
      <p:sp>
        <p:nvSpPr>
          <p:cNvPr id="372" name="CustomShape 3"/>
          <p:cNvSpPr/>
          <p:nvPr/>
        </p:nvSpPr>
        <p:spPr>
          <a:xfrm>
            <a:off x="3884760" y="8685360"/>
            <a:ext cx="2923560" cy="41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DC95FB2A-6A94-4B1F-A810-F565C8EC865B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20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38160" cy="3038040"/>
          </a:xfrm>
          <a:prstGeom prst="rect">
            <a:avLst/>
          </a:prstGeom>
        </p:spPr>
      </p:sp>
      <p:sp>
        <p:nvSpPr>
          <p:cNvPr id="37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38160" cy="35521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17028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I will present you what is a weak AI</a:t>
            </a:r>
            <a:endParaRPr b="0" lang="fr-FR" sz="1000" spc="-1" strike="noStrike">
              <a:latin typeface="Arial"/>
            </a:endParaRPr>
          </a:p>
          <a:p>
            <a:pPr marL="216000" indent="-17028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Then you will understand the particularity of the AI I want to create.</a:t>
            </a:r>
            <a:endParaRPr b="0" lang="fr-FR" sz="1000" spc="-1" strike="noStrike">
              <a:latin typeface="Arial"/>
            </a:endParaRPr>
          </a:p>
          <a:p>
            <a:pPr marL="216000" indent="-17028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Weak AI is an AI which is a specialist on something he was train for.</a:t>
            </a:r>
            <a:endParaRPr b="0" lang="fr-FR" sz="1000" spc="-1" strike="noStrike">
              <a:latin typeface="Arial"/>
            </a:endParaRPr>
          </a:p>
          <a:p>
            <a:pPr marL="216000" indent="-1702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028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It can be really good at what it does (for example, beat the best player on AlphaGo)</a:t>
            </a:r>
            <a:endParaRPr b="0" lang="fr-FR" sz="1000" spc="-1" strike="noStrike">
              <a:latin typeface="Arial"/>
            </a:endParaRPr>
          </a:p>
          <a:p>
            <a:pPr marL="216000" indent="-17028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But it can’t understand the questions « where are you from ? » « What is your favorite food ? ».</a:t>
            </a:r>
            <a:endParaRPr b="0" lang="fr-FR" sz="1000" spc="-1" strike="noStrike">
              <a:latin typeface="Arial"/>
            </a:endParaRPr>
          </a:p>
          <a:p>
            <a:pPr marL="216000" indent="-1702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028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It may understand this question if we train it before or prepare the answer before.</a:t>
            </a:r>
            <a:endParaRPr b="0" lang="fr-FR" sz="1000" spc="-1" strike="noStrike">
              <a:latin typeface="Arial"/>
            </a:endParaRPr>
          </a:p>
          <a:p>
            <a:pPr marL="216000" indent="-1702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028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The benefit of our AI is that he will know it life belong and it would make hypothesis or heuristic of everything by itself</a:t>
            </a:r>
            <a:endParaRPr b="0" lang="fr-FR" sz="1000" spc="-1" strike="noStrike">
              <a:latin typeface="Arial"/>
            </a:endParaRPr>
          </a:p>
          <a:p>
            <a:pPr marL="216000" indent="-17028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An hypothesis or heuristic can be call as a strategy in our AI. Those strategies need to be created everytime the AI is in rest.</a:t>
            </a:r>
            <a:endParaRPr b="0" lang="fr-FR" sz="1000" spc="-1" strike="noStrike">
              <a:latin typeface="Arial"/>
            </a:endParaRPr>
          </a:p>
          <a:p>
            <a:pPr marL="216000" indent="-1702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 after responding the human response and a few seconds (polite) it will be on rest mode (continue what it was thinking about/strategy)</a:t>
            </a:r>
            <a:endParaRPr b="0" lang="fr-FR" sz="1000" spc="-1" strike="noStrike">
              <a:latin typeface="Arial"/>
            </a:endParaRPr>
          </a:p>
          <a:p>
            <a:pPr marL="216000" indent="-1702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02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Moreover, the fact it records everything it happen didn’t make him heavy in term of memory</a:t>
            </a:r>
            <a:endParaRPr b="0" lang="fr-FR" sz="1000" spc="-1" strike="noStrike">
              <a:latin typeface="Arial"/>
            </a:endParaRPr>
          </a:p>
          <a:p>
            <a:pPr marL="216000" indent="-1702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means that you have in one hand, the AI that process generally only once, and the other hand an SAI that process everytime</a:t>
            </a:r>
            <a:endParaRPr b="0" lang="fr-FR" sz="1000" spc="-1" strike="noStrike">
              <a:latin typeface="Arial"/>
            </a:endParaRPr>
          </a:p>
          <a:p>
            <a:pPr marL="216000" indent="-1702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Its power exist in the capacity to index duplicate data during its rest</a:t>
            </a:r>
            <a:endParaRPr b="0" lang="fr-FR" sz="1000" spc="-1" strike="noStrike">
              <a:latin typeface="Arial"/>
            </a:endParaRPr>
          </a:p>
          <a:p>
            <a:pPr marL="216000" indent="-1702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02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data can be two screen with the same pictures, for example during a record of 60 seconds, if nothing happened to the screen, it will only record one image</a:t>
            </a:r>
            <a:endParaRPr b="0" lang="fr-FR" sz="1000" spc="-1" strike="noStrike">
              <a:latin typeface="Arial"/>
            </a:endParaRPr>
          </a:p>
          <a:p>
            <a:pPr marL="216000" indent="-1702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Moreover, if during 10 minutes nothing happened on the screen, it will save only one image with the ten different numbers (as little boxes) of the clock</a:t>
            </a:r>
            <a:endParaRPr b="0" lang="fr-FR" sz="1000" spc="-1" strike="noStrike">
              <a:latin typeface="Arial"/>
            </a:endParaRPr>
          </a:p>
          <a:p>
            <a:pPr marL="216000" indent="-1702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Thoses numbers (1 ,, 10) can be stock as ten pictures or as an explicit understanding, for example [1] → one blueberry → one banana → one abricot</a:t>
            </a:r>
            <a:endParaRPr b="0" lang="fr-FR" sz="1000" spc="-1" strike="noStrike">
              <a:latin typeface="Arial"/>
            </a:endParaRPr>
          </a:p>
          <a:p>
            <a:pPr marL="216000" indent="-1702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02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means that SAI will understand the concept of the number one and can apply new things on a previous memory</a:t>
            </a:r>
            <a:endParaRPr b="0" lang="fr-FR" sz="1000" spc="-1" strike="noStrike">
              <a:latin typeface="Arial"/>
            </a:endParaRPr>
          </a:p>
          <a:p>
            <a:pPr marL="216000" indent="-1702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it could say how many hearth a human have since he doesn’t really know himself</a:t>
            </a:r>
            <a:endParaRPr b="0" lang="fr-FR" sz="1000" spc="-1" strike="noStrike">
              <a:latin typeface="Arial"/>
            </a:endParaRPr>
          </a:p>
          <a:p>
            <a:pPr marL="216000" indent="-1702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is the first approach for him to count until infinity, we will learn it the sound and the picture (1 drawing on a screen)</a:t>
            </a:r>
            <a:endParaRPr b="0" lang="fr-FR" sz="1000" spc="-1" strike="noStrike">
              <a:latin typeface="Arial"/>
            </a:endParaRPr>
          </a:p>
          <a:p>
            <a:pPr marL="216000" indent="-1702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02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will have the power to modelize any covariance things with « inconnues »</a:t>
            </a:r>
            <a:endParaRPr b="0" lang="fr-FR" sz="1000" spc="-1" strike="noStrike">
              <a:latin typeface="Arial"/>
            </a:endParaRPr>
          </a:p>
          <a:p>
            <a:pPr marL="216000" indent="-1702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Those covariance things can be the number after one</a:t>
            </a:r>
            <a:endParaRPr b="0" lang="fr-FR" sz="1000" spc="-1" strike="noStrike">
              <a:latin typeface="Arial"/>
            </a:endParaRPr>
          </a:p>
          <a:p>
            <a:pPr marL="216000" indent="-1702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can also be one in a new langage</a:t>
            </a:r>
            <a:endParaRPr b="0" lang="fr-FR" sz="1000" spc="-1" strike="noStrike">
              <a:latin typeface="Arial"/>
            </a:endParaRPr>
          </a:p>
          <a:p>
            <a:pPr marL="216000" indent="-1684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028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To synthesis, one can be « one object », « un », the algorithm will need to learn as a little human (1-3 years old)</a:t>
            </a:r>
            <a:endParaRPr b="0" lang="fr-FR" sz="900" spc="-1" strike="noStrike">
              <a:latin typeface="Arial"/>
            </a:endParaRPr>
          </a:p>
          <a:p>
            <a:pPr marL="216000" indent="-1702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long learning will permit it to easely compress it smartly memory of its day’s learningS</a:t>
            </a:r>
            <a:endParaRPr b="0" lang="fr-FR" sz="1000" spc="-1" strike="noStrike">
              <a:latin typeface="Arial"/>
            </a:endParaRPr>
          </a:p>
          <a:p>
            <a:pPr marL="216000" indent="-1702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day’s learning will be compose of 1/3 time learning, 1/3 time managing/surviving and 1/3 time compressing data</a:t>
            </a:r>
            <a:endParaRPr b="0" lang="fr-FR" sz="1000" spc="-1" strike="noStrike">
              <a:latin typeface="Arial"/>
            </a:endParaRPr>
          </a:p>
          <a:p>
            <a:pPr marL="216000" indent="-1702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02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During the 1/3 learning it will try anything alone following heuristics</a:t>
            </a:r>
            <a:endParaRPr b="0" lang="fr-FR" sz="1000" spc="-1" strike="noStrike">
              <a:latin typeface="Arial"/>
            </a:endParaRPr>
          </a:p>
          <a:p>
            <a:pPr marL="216000" indent="-1702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During the 1/3 managing/surviving it will prepare everything else to have all components working using « nervs »</a:t>
            </a:r>
            <a:endParaRPr b="0" lang="fr-FR" sz="1000" spc="-1" strike="noStrike">
              <a:latin typeface="Arial"/>
            </a:endParaRPr>
          </a:p>
          <a:p>
            <a:pPr marL="216000" indent="-1702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During 1/3 compressing data it will use D(ynamic) P(rogramming) E(xtension) to make a bigdata into a micro-data (genome)</a:t>
            </a:r>
            <a:endParaRPr b="0" lang="fr-FR" sz="1000" spc="-1" strike="noStrike">
              <a:latin typeface="Arial"/>
            </a:endParaRPr>
          </a:p>
          <a:p>
            <a:pPr marL="216000" indent="-1702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02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schedule will permits SAI to follow rules that human brains seems to be formated [citation]</a:t>
            </a:r>
            <a:endParaRPr b="0" lang="fr-FR" sz="1000" spc="-1" strike="noStrike">
              <a:latin typeface="Arial"/>
            </a:endParaRPr>
          </a:p>
          <a:p>
            <a:pPr marL="216000" indent="-1702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explain those rules it can be resume as three main rules, rest to organize thinking, move to active core and interact to respect the environment</a:t>
            </a:r>
            <a:endParaRPr b="0" lang="fr-FR" sz="1000" spc="-1" strike="noStrike">
              <a:latin typeface="Arial"/>
            </a:endParaRPr>
          </a:p>
          <a:p>
            <a:pPr marL="216000" indent="-1702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human during it rest will summarize everything it does</a:t>
            </a:r>
            <a:endParaRPr b="0" lang="fr-FR" sz="1000" spc="-1" strike="noStrike">
              <a:latin typeface="Arial"/>
            </a:endParaRPr>
          </a:p>
          <a:p>
            <a:pPr marL="216000" indent="-1702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02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man need to rest to focus on inconscious process on his body</a:t>
            </a:r>
            <a:endParaRPr b="0" lang="fr-FR" sz="1000" spc="-1" strike="noStrike">
              <a:latin typeface="Arial"/>
            </a:endParaRPr>
          </a:p>
          <a:p>
            <a:pPr marL="216000" indent="-1702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when the brain stop concatenate, the body will work better inside</a:t>
            </a:r>
            <a:endParaRPr b="0" lang="fr-FR" sz="1000" spc="-1" strike="noStrike">
              <a:latin typeface="Arial"/>
            </a:endParaRPr>
          </a:p>
          <a:p>
            <a:pPr marL="216000" indent="-1702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work better inside means that the focus of the brains will be on other sensors of the body</a:t>
            </a:r>
            <a:endParaRPr b="0" lang="fr-FR" sz="1000" spc="-1" strike="noStrike">
              <a:latin typeface="Arial"/>
            </a:endParaRPr>
          </a:p>
          <a:p>
            <a:pPr marL="216000" indent="-1702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02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What are the other sensors ? Those sensors can be the memory capacity, the energy, the estimate time of each components, the new needs and a wake up sensors</a:t>
            </a:r>
            <a:endParaRPr b="0" lang="fr-FR" sz="1000" spc="-1" strike="noStrike">
              <a:latin typeface="Arial"/>
            </a:endParaRPr>
          </a:p>
        </p:txBody>
      </p:sp>
      <p:sp>
        <p:nvSpPr>
          <p:cNvPr id="375" name="CustomShape 3"/>
          <p:cNvSpPr/>
          <p:nvPr/>
        </p:nvSpPr>
        <p:spPr>
          <a:xfrm>
            <a:off x="3884760" y="8685360"/>
            <a:ext cx="2923560" cy="41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A8C822C6-4789-4DB7-8A2B-C6AFB9554D46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20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60960" cy="3394080"/>
          </a:xfrm>
          <a:prstGeom prst="rect">
            <a:avLst/>
          </a:prstGeom>
        </p:spPr>
      </p:sp>
      <p:sp>
        <p:nvSpPr>
          <p:cNvPr id="37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51480" cy="40798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1702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memory capacity sensor will give the user a hint if it will be full (at the wake up, the AI will record less things and slowly)</a:t>
            </a:r>
            <a:endParaRPr b="0" lang="fr-FR" sz="1000" spc="-1" strike="noStrike">
              <a:latin typeface="Arial"/>
            </a:endParaRPr>
          </a:p>
          <a:p>
            <a:pPr marL="216000" indent="-1702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energy sensor will give the user a hint if it will be empty (instantly wake up and activate survive mode (call user mode, be careful on terminator)</a:t>
            </a:r>
            <a:endParaRPr b="0" lang="fr-FR" sz="1000" spc="-1" strike="noStrike">
              <a:latin typeface="Arial"/>
            </a:endParaRPr>
          </a:p>
          <a:p>
            <a:pPr marL="216000" indent="-1702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02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hint will be define using connexion of data from the DB using Dynamic Programming</a:t>
            </a:r>
            <a:endParaRPr b="0" lang="fr-FR" sz="1000" spc="-1" strike="noStrike">
              <a:latin typeface="Arial"/>
            </a:endParaRPr>
          </a:p>
          <a:p>
            <a:pPr marL="216000" indent="-1702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new needs will be to change a sensor using a websearch to estimate the life being of a component</a:t>
            </a:r>
            <a:endParaRPr b="0" lang="fr-FR" sz="1000" spc="-1" strike="noStrike">
              <a:latin typeface="Arial"/>
            </a:endParaRPr>
          </a:p>
          <a:p>
            <a:pPr marL="216000" indent="-1702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wakeup sensors will provide SAI to stay awake for any request of the user or stay awake from a possibility interruption of the system using disaster charter flux (bees)</a:t>
            </a:r>
            <a:endParaRPr b="0" lang="fr-FR" sz="1000" spc="-1" strike="noStrike">
              <a:latin typeface="Arial"/>
            </a:endParaRPr>
          </a:p>
          <a:p>
            <a:pPr marL="216000" indent="-1702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02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When I said any request, it could be the name of the SAI or directly an event like a move or a sound (or a vibration)</a:t>
            </a:r>
            <a:endParaRPr b="0" lang="fr-FR" sz="1000" spc="-1" strike="noStrike">
              <a:latin typeface="Arial"/>
            </a:endParaRPr>
          </a:p>
          <a:p>
            <a:pPr marL="216000" indent="-1702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After that wake, it will be ready to understand the order/question/talk</a:t>
            </a:r>
            <a:endParaRPr b="0" lang="fr-FR" sz="1000" spc="-1" strike="noStrike">
              <a:latin typeface="Arial"/>
            </a:endParaRPr>
          </a:p>
          <a:p>
            <a:pPr marL="216000" indent="-1702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Moreover, if the energy is too low during sleeping or a component could possibly be close to desactivate, it needs to wake up too</a:t>
            </a:r>
            <a:endParaRPr b="0" lang="fr-FR" sz="1000" spc="-1" strike="noStrike">
              <a:latin typeface="Arial"/>
            </a:endParaRPr>
          </a:p>
          <a:p>
            <a:pPr marL="216000" indent="-1702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02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What does DC flux means ? It means that SAI will search on the web news (radio, tv, articles, social media) if a disaster happened and will probably impact it</a:t>
            </a:r>
            <a:endParaRPr b="0" lang="fr-FR" sz="1000" spc="-1" strike="noStrike">
              <a:latin typeface="Arial"/>
            </a:endParaRPr>
          </a:p>
          <a:p>
            <a:pPr marL="216000" indent="-1702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impact SAI, it will know its position and get the position of the disaster charter</a:t>
            </a:r>
            <a:endParaRPr b="0" lang="fr-FR" sz="1000" spc="-1" strike="noStrike">
              <a:latin typeface="Arial"/>
            </a:endParaRPr>
          </a:p>
          <a:p>
            <a:pPr marL="216000" indent="-1702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Following data on DC, it will predicts if it needs to move to survive or stay and be calm</a:t>
            </a:r>
            <a:endParaRPr b="0" lang="fr-FR" sz="1000" spc="-1" strike="noStrike">
              <a:latin typeface="Arial"/>
            </a:endParaRPr>
          </a:p>
          <a:p>
            <a:pPr marL="216000" indent="-1702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02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Sometimes SAI need to stay calm because some laws (social, time, environment) are on the road</a:t>
            </a:r>
            <a:endParaRPr b="0" lang="fr-FR" sz="1000" spc="-1" strike="noStrike">
              <a:latin typeface="Arial"/>
            </a:endParaRPr>
          </a:p>
          <a:p>
            <a:pPr marL="216000" indent="-1702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the social behavior, it will understand the concept of let a person talk without interrupting it, then understand and respond properly</a:t>
            </a:r>
            <a:endParaRPr b="0" lang="fr-FR" sz="1000" spc="-1" strike="noStrike">
              <a:latin typeface="Arial"/>
            </a:endParaRPr>
          </a:p>
          <a:p>
            <a:pPr marL="216000" indent="-1702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the time, it will understand the concept of rest and it will let the user rest before interacting with him</a:t>
            </a:r>
            <a:endParaRPr b="0" lang="fr-FR" sz="1000" spc="-1" strike="noStrike">
              <a:latin typeface="Arial"/>
            </a:endParaRPr>
          </a:p>
          <a:p>
            <a:pPr marL="216000" indent="-1702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02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user rest means that SAI know the energy of the user before interacting with him</a:t>
            </a:r>
            <a:endParaRPr b="0" lang="fr-FR" sz="1000" spc="-1" strike="noStrike">
              <a:latin typeface="Arial"/>
            </a:endParaRPr>
          </a:p>
          <a:p>
            <a:pPr marL="216000" indent="-1702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can be using his facial or cardiak rythm for example</a:t>
            </a:r>
            <a:endParaRPr b="0" lang="fr-FR" sz="1000" spc="-1" strike="noStrike">
              <a:latin typeface="Arial"/>
            </a:endParaRPr>
          </a:p>
          <a:p>
            <a:pPr marL="216000" indent="-1702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Look at the eyes of the user to determine if he is resting, concentrate or other things</a:t>
            </a:r>
            <a:endParaRPr b="0" lang="fr-FR" sz="1000" spc="-1" strike="noStrike">
              <a:latin typeface="Arial"/>
            </a:endParaRPr>
          </a:p>
          <a:p>
            <a:pPr marL="216000" indent="-1702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02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SAI will understand concept like happy, excited, nervous regarding to human behavior</a:t>
            </a:r>
            <a:endParaRPr b="0" lang="fr-FR" sz="1000" spc="-1" strike="noStrike">
              <a:latin typeface="Arial"/>
            </a:endParaRPr>
          </a:p>
          <a:p>
            <a:pPr marL="216000" indent="-1702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human behavior could be his way to moven his facial move, his sounds</a:t>
            </a:r>
            <a:endParaRPr b="0" lang="fr-FR" sz="1000" spc="-1" strike="noStrike">
              <a:latin typeface="Arial"/>
            </a:endParaRPr>
          </a:p>
          <a:p>
            <a:pPr marL="216000" indent="-1702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Those sentiments will be learn by SAI using a special behavior that we will call empathy</a:t>
            </a:r>
            <a:endParaRPr b="0" lang="fr-FR" sz="1000" spc="-1" strike="noStrike">
              <a:latin typeface="Arial"/>
            </a:endParaRPr>
          </a:p>
          <a:p>
            <a:pPr marL="216000" indent="-1702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02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SAI need to have empathy, it means that SAI will understand the sentiment a user have and try to imitate it</a:t>
            </a:r>
            <a:endParaRPr b="0" lang="fr-FR" sz="1000" spc="-1" strike="noStrike">
              <a:latin typeface="Arial"/>
            </a:endParaRPr>
          </a:p>
          <a:p>
            <a:pPr marL="216000" indent="-1702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if a human is laughing, SAI will first smile instinctively then it will imagine and understand why the human is laughing</a:t>
            </a:r>
            <a:endParaRPr b="0" lang="fr-FR" sz="1000" spc="-1" strike="noStrike">
              <a:latin typeface="Arial"/>
            </a:endParaRPr>
          </a:p>
          <a:p>
            <a:pPr marL="216000" indent="-1702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 SAI will also have compassion</a:t>
            </a:r>
            <a:endParaRPr b="0" lang="fr-FR" sz="1000" spc="-1" strike="noStrike">
              <a:latin typeface="Arial"/>
            </a:endParaRPr>
          </a:p>
          <a:p>
            <a:pPr marL="216000" indent="-1702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02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What means compassion ? For SAI, compassion means that it will know the pain the human or animal will have</a:t>
            </a:r>
            <a:endParaRPr b="0" lang="fr-FR" sz="1000" spc="-1" strike="noStrike">
              <a:latin typeface="Arial"/>
            </a:endParaRPr>
          </a:p>
          <a:p>
            <a:pPr marL="216000" indent="-1702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SAI will estimate the pain of an animal seraching for food regarding its facial, breath or voice</a:t>
            </a:r>
            <a:endParaRPr b="0" lang="fr-FR" sz="1000" spc="-1" strike="noStrike">
              <a:latin typeface="Arial"/>
            </a:endParaRPr>
          </a:p>
          <a:p>
            <a:pPr marL="216000" indent="-1702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SAI will estimate the pain of a human doing sport exercice regasting its breath, voice or move</a:t>
            </a:r>
            <a:endParaRPr b="0" lang="fr-FR" sz="1000" spc="-1" strike="noStrike">
              <a:latin typeface="Arial"/>
            </a:endParaRPr>
          </a:p>
          <a:p>
            <a:pPr marL="216000" indent="-1702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02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analyse breath, SAI will record the sounds emit by a person</a:t>
            </a:r>
            <a:endParaRPr b="0" lang="fr-FR" sz="1000" spc="-1" strike="noStrike">
              <a:latin typeface="Arial"/>
            </a:endParaRPr>
          </a:p>
          <a:p>
            <a:pPr marL="216000" indent="-1702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analyse the move, SAI will record each move of a person in tree</a:t>
            </a:r>
            <a:endParaRPr b="0" lang="fr-FR" sz="1000" spc="-1" strike="noStrike">
              <a:latin typeface="Arial"/>
            </a:endParaRPr>
          </a:p>
          <a:p>
            <a:pPr marL="216000" indent="-1702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analyse the voice, SAI will save all sentences from a person in a tree too</a:t>
            </a:r>
            <a:endParaRPr b="0" lang="fr-FR" sz="1000" spc="-1" strike="noStrike">
              <a:latin typeface="Arial"/>
            </a:endParaRPr>
          </a:p>
          <a:p>
            <a:pPr marL="216000" indent="-1702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02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sound emit by a person can be from his voice or from parts of his body</a:t>
            </a:r>
            <a:endParaRPr b="0" lang="fr-FR" sz="1000" spc="-1" strike="noStrike">
              <a:latin typeface="Arial"/>
            </a:endParaRPr>
          </a:p>
          <a:p>
            <a:pPr marL="216000" indent="-1702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His voice sound in reality came from his organ on his gorgeous</a:t>
            </a:r>
            <a:endParaRPr b="0" lang="fr-FR" sz="1000" spc="-1" strike="noStrike">
              <a:latin typeface="Arial"/>
            </a:endParaRPr>
          </a:p>
          <a:p>
            <a:pPr marL="216000" indent="-1702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Any movement in interaction can provocate a vibration that SAI need to understand the concept</a:t>
            </a:r>
            <a:endParaRPr b="0" lang="fr-FR" sz="1000" spc="-1" strike="noStrike">
              <a:latin typeface="Arial"/>
            </a:endParaRPr>
          </a:p>
          <a:p>
            <a:pPr marL="216000" indent="-1702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02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sentences can be an order, a question or a talk</a:t>
            </a:r>
            <a:endParaRPr b="0" lang="fr-FR" sz="1000" spc="-1" strike="noStrike">
              <a:latin typeface="Arial"/>
            </a:endParaRPr>
          </a:p>
          <a:p>
            <a:pPr marL="216000" indent="-1702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An order is a task that SAI need to do</a:t>
            </a:r>
            <a:endParaRPr b="0" lang="fr-FR" sz="1000" spc="-1" strike="noStrike">
              <a:latin typeface="Arial"/>
            </a:endParaRPr>
          </a:p>
          <a:p>
            <a:pPr marL="216000" indent="-1702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question will make SAI search on its memory with the web</a:t>
            </a:r>
            <a:endParaRPr b="0" lang="fr-FR" sz="1000" spc="-1" strike="noStrike">
              <a:latin typeface="Arial"/>
            </a:endParaRPr>
          </a:p>
          <a:p>
            <a:pPr marL="216000" indent="-1702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02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02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02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02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02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02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02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02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02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02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02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02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02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02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02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02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02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02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02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02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02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02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02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48720" cy="3381840"/>
          </a:xfrm>
          <a:prstGeom prst="rect">
            <a:avLst/>
          </a:prstGeom>
        </p:spPr>
      </p:sp>
      <p:sp>
        <p:nvSpPr>
          <p:cNvPr id="37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39240" cy="4067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1695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Now I’m going to explain you how RL works really. Giving the past example with the cat, imagine you have the cat here as the agent</a:t>
            </a:r>
            <a:endParaRPr b="0" lang="fr-FR" sz="2000" spc="-1" strike="noStrike">
              <a:latin typeface="Arial"/>
            </a:endParaRPr>
          </a:p>
          <a:p>
            <a:pPr marL="216000" indent="-1695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Then we have the observer as the state, it calculates the probability for the cat (agent) to have a reward (leave) or not</a:t>
            </a:r>
            <a:endParaRPr b="0" lang="fr-FR" sz="2000" spc="-1" strike="noStrike">
              <a:latin typeface="Arial"/>
            </a:endParaRPr>
          </a:p>
          <a:p>
            <a:pPr marL="216000" indent="-1695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result of the equation give us a probability of our agent to do an action (go house/garden) regarding the state and the observer (the man)</a:t>
            </a:r>
            <a:endParaRPr b="0" lang="fr-FR" sz="2000" spc="-1" strike="noStrike">
              <a:latin typeface="Arial"/>
            </a:endParaRPr>
          </a:p>
          <a:p>
            <a:pPr marL="216000" indent="-16956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73560" cy="3406680"/>
          </a:xfrm>
          <a:prstGeom prst="rect">
            <a:avLst/>
          </a:prstGeom>
        </p:spPr>
      </p:sp>
      <p:sp>
        <p:nvSpPr>
          <p:cNvPr id="38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64080" cy="40924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1944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In this research Lubars and Chenhao explain us that an expert can help the data to be correctly fit </a:t>
            </a:r>
            <a:endParaRPr b="0" lang="fr-FR" sz="2000" spc="-1" strike="noStrike">
              <a:latin typeface="Arial"/>
            </a:endParaRPr>
          </a:p>
          <a:p>
            <a:pPr marL="216000" indent="-1944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For example a dataset with house and price can be added during the fit without reprocess the entire fit</a:t>
            </a:r>
            <a:endParaRPr b="0" lang="fr-FR" sz="2000" spc="-1" strike="noStrike">
              <a:latin typeface="Arial"/>
            </a:endParaRPr>
          </a:p>
          <a:p>
            <a:pPr marL="216000" indent="-1944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will use this tip to make SAI learn by itself quickly</a:t>
            </a:r>
            <a:endParaRPr b="0" lang="fr-FR" sz="2000" spc="-1" strike="noStrike">
              <a:latin typeface="Arial"/>
            </a:endParaRPr>
          </a:p>
          <a:p>
            <a:pPr marL="216000" indent="-19440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1944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Another example is when we try to train ML algorithm on satellite data</a:t>
            </a:r>
            <a:endParaRPr b="0" lang="fr-FR" sz="2000" spc="-1" strike="noStrike">
              <a:latin typeface="Arial"/>
            </a:endParaRPr>
          </a:p>
          <a:p>
            <a:pPr marL="216000" indent="-1944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algorithm can learn new things without reprocessing all the previous training</a:t>
            </a:r>
            <a:endParaRPr b="0" lang="fr-FR" sz="2000" spc="-1" strike="noStrike">
              <a:latin typeface="Arial"/>
            </a:endParaRPr>
          </a:p>
          <a:p>
            <a:pPr marL="216000" indent="-1944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annotation of a country can be added to the training of other countries (data augmentation)</a:t>
            </a:r>
            <a:endParaRPr b="0" lang="fr-FR" sz="2000" spc="-1" strike="noStrike">
              <a:latin typeface="Arial"/>
            </a:endParaRPr>
          </a:p>
          <a:p>
            <a:pPr marL="216000" indent="-19440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1944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What is data augmentation ? Data augmentation will allow us to add new training into a current training dataset</a:t>
            </a:r>
            <a:endParaRPr b="0" lang="fr-FR" sz="2000" spc="-1" strike="noStrike">
              <a:latin typeface="Arial"/>
            </a:endParaRPr>
          </a:p>
          <a:p>
            <a:pPr marL="216000" indent="-1944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For example, imagine you want to make a digital recognizer, for some digits you may have misunderstanding between the digit 5 and 8</a:t>
            </a:r>
            <a:endParaRPr b="0" lang="fr-FR" sz="2000" spc="-1" strike="noStrike">
              <a:latin typeface="Arial"/>
            </a:endParaRPr>
          </a:p>
          <a:p>
            <a:pPr marL="216000" indent="-19440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1944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This is why adding some transformation into dataset will dramatically increase our prediction</a:t>
            </a:r>
            <a:endParaRPr b="0" lang="fr-FR" sz="2000" spc="-1" strike="noStrike">
              <a:latin typeface="Arial"/>
            </a:endParaRPr>
          </a:p>
          <a:p>
            <a:pPr marL="216000" indent="-1944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Now the algorithm using data augmentation will differentiate digit 5 and 8</a:t>
            </a:r>
            <a:endParaRPr b="0" lang="fr-FR" sz="2000" spc="-1" strike="noStrike">
              <a:latin typeface="Arial"/>
            </a:endParaRPr>
          </a:p>
          <a:p>
            <a:pPr marL="216000" indent="-1944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power of data augmentation combining with  reinforcement learning will be probably the key thing for SAI</a:t>
            </a:r>
            <a:endParaRPr b="0" lang="fr-FR" sz="2000" spc="-1" strike="noStrike">
              <a:latin typeface="Arial"/>
            </a:endParaRPr>
          </a:p>
          <a:p>
            <a:pPr marL="216000" indent="-19440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77880" cy="3411000"/>
          </a:xfrm>
          <a:prstGeom prst="rect">
            <a:avLst/>
          </a:prstGeom>
        </p:spPr>
      </p:sp>
      <p:sp>
        <p:nvSpPr>
          <p:cNvPr id="38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68400" cy="40968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1987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Now I’m going to present you the issue I enconter during the research</a:t>
            </a:r>
            <a:endParaRPr b="0" lang="fr-FR" sz="2000" spc="-1" strike="noStrike">
              <a:latin typeface="Arial"/>
            </a:endParaRPr>
          </a:p>
          <a:p>
            <a:pPr marL="216000" indent="-1987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first issue was to deploy SAI on any platform</a:t>
            </a:r>
            <a:endParaRPr b="0" lang="fr-FR" sz="2000" spc="-1" strike="noStrike">
              <a:latin typeface="Arial"/>
            </a:endParaRPr>
          </a:p>
          <a:p>
            <a:pPr marL="216000" indent="-1987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In this issue I will explain you all the platform challenge</a:t>
            </a:r>
            <a:endParaRPr b="0" lang="fr-FR" sz="2000" spc="-1" strike="noStrike">
              <a:latin typeface="Arial"/>
            </a:endParaRPr>
          </a:p>
          <a:p>
            <a:pPr marL="216000" indent="-19872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1987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Then we want to simulate the brain behavior during a rest</a:t>
            </a:r>
            <a:endParaRPr b="0" lang="fr-FR" sz="2000" spc="-1" strike="noStrike">
              <a:latin typeface="Arial"/>
            </a:endParaRPr>
          </a:p>
          <a:p>
            <a:pPr marL="216000" indent="-1987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As a human SAI will organize its memorize during sleeping</a:t>
            </a:r>
            <a:endParaRPr b="0" lang="fr-FR" sz="2000" spc="-1" strike="noStrike">
              <a:latin typeface="Arial"/>
            </a:endParaRPr>
          </a:p>
          <a:p>
            <a:pPr marL="216000" indent="-1987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To organize its memorize SAI needs concept that compress/clean/synthetise its memorize</a:t>
            </a:r>
            <a:endParaRPr b="0" lang="fr-FR" sz="2000" spc="-1" strike="noStrike">
              <a:latin typeface="Arial"/>
            </a:endParaRPr>
          </a:p>
          <a:p>
            <a:pPr marL="216000" indent="-19872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19872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Microsoft YaHei"/>
              </a:rPr>
              <a:t>Then to implement RL we need to specify what will be the reward</a:t>
            </a:r>
            <a:endParaRPr b="0" lang="fr-FR" sz="2000" spc="-1" strike="noStrike">
              <a:latin typeface="Arial"/>
            </a:endParaRPr>
          </a:p>
          <a:p>
            <a:pPr marL="216000" indent="-19908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Microsoft YaHei"/>
              </a:rPr>
              <a:t>A penality will have to be implemented too</a:t>
            </a:r>
            <a:endParaRPr b="0" lang="fr-FR" sz="2000" spc="-1" strike="noStrike">
              <a:latin typeface="Arial"/>
            </a:endParaRPr>
          </a:p>
          <a:p>
            <a:pPr marL="216000" indent="-19908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Microsoft YaHei"/>
              </a:rPr>
              <a:t>The idea is to simulate pheromon from ants</a:t>
            </a:r>
            <a:endParaRPr b="0" lang="fr-FR" sz="2000" spc="-1" strike="noStrike">
              <a:latin typeface="Arial"/>
            </a:endParaRPr>
          </a:p>
          <a:p>
            <a:pPr marL="216000" indent="-19908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19908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Microsoft YaHei"/>
              </a:rPr>
              <a:t>Each day SAI will synthesis what it learns</a:t>
            </a:r>
            <a:endParaRPr b="0" lang="fr-FR" sz="2000" spc="-1" strike="noStrike">
              <a:latin typeface="Arial"/>
            </a:endParaRPr>
          </a:p>
          <a:p>
            <a:pPr marL="216000" indent="-19908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Microsoft YaHei"/>
              </a:rPr>
              <a:t>I will explain you how I choose for SAI how it will synthesis its day</a:t>
            </a:r>
            <a:endParaRPr b="0" lang="fr-FR" sz="2000" spc="-1" strike="noStrike">
              <a:latin typeface="Arial"/>
            </a:endParaRPr>
          </a:p>
          <a:p>
            <a:pPr marL="216000" indent="-19908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Microsoft YaHei"/>
              </a:rPr>
              <a:t>To synthetise it will give the user the choice about what SAI understand correctly</a:t>
            </a: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82920" cy="3416040"/>
          </a:xfrm>
          <a:prstGeom prst="rect">
            <a:avLst/>
          </a:prstGeom>
        </p:spPr>
      </p:sp>
      <p:sp>
        <p:nvSpPr>
          <p:cNvPr id="38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440" cy="4101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037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Every platform has its way to use mic or get screen</a:t>
            </a:r>
            <a:endParaRPr b="0" lang="fr-FR" sz="2000" spc="-1" strike="noStrike">
              <a:latin typeface="Arial"/>
            </a:endParaRPr>
          </a:p>
          <a:p>
            <a:pPr marL="216000" indent="-2037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need to add something that will interpret each way to record mic and screen</a:t>
            </a:r>
            <a:endParaRPr b="0" lang="fr-FR" sz="2000" spc="-1" strike="noStrike">
              <a:latin typeface="Arial"/>
            </a:endParaRPr>
          </a:p>
          <a:p>
            <a:pPr marL="216000" indent="-2037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That is way an understanding of each platform will need to be found before creating the adaptater</a:t>
            </a:r>
            <a:endParaRPr b="0" lang="fr-FR" sz="2000" spc="-1" strike="noStrike">
              <a:latin typeface="Arial"/>
            </a:endParaRPr>
          </a:p>
          <a:p>
            <a:pPr marL="216000" indent="-20376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2037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have three operating system to understand</a:t>
            </a:r>
            <a:endParaRPr b="0" lang="fr-FR" sz="2000" spc="-1" strike="noStrike">
              <a:latin typeface="Arial"/>
            </a:endParaRPr>
          </a:p>
          <a:p>
            <a:pPr marL="216000" indent="-2037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first will be the input of Windows</a:t>
            </a:r>
            <a:endParaRPr b="0" lang="fr-FR" sz="2000" spc="-1" strike="noStrike">
              <a:latin typeface="Arial"/>
            </a:endParaRPr>
          </a:p>
          <a:p>
            <a:pPr marL="216000" indent="-2037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second will be thoses of Linux</a:t>
            </a:r>
            <a:endParaRPr b="0" lang="fr-FR" sz="2000" spc="-1" strike="noStrike">
              <a:latin typeface="Arial"/>
            </a:endParaRPr>
          </a:p>
          <a:p>
            <a:pPr marL="216000" indent="-20376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2037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last will be the one of Apple</a:t>
            </a:r>
            <a:endParaRPr b="0" lang="fr-FR" sz="2000" spc="-1" strike="noStrike">
              <a:latin typeface="Arial"/>
            </a:endParaRPr>
          </a:p>
          <a:p>
            <a:pPr marL="216000" indent="-2037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Those three OS are the first step to make SAI scalable</a:t>
            </a:r>
            <a:endParaRPr b="0" lang="fr-FR" sz="2000" spc="-1" strike="noStrike">
              <a:latin typeface="Arial"/>
            </a:endParaRPr>
          </a:p>
          <a:p>
            <a:pPr marL="216000" indent="-2037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will add other platform in the future</a:t>
            </a:r>
            <a:endParaRPr b="0" lang="fr-FR" sz="2000" spc="-1" strike="noStrike">
              <a:latin typeface="Arial"/>
            </a:endParaRPr>
          </a:p>
          <a:p>
            <a:pPr marL="216000" indent="-20376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20376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86160" cy="3419280"/>
          </a:xfrm>
          <a:prstGeom prst="rect">
            <a:avLst/>
          </a:prstGeom>
        </p:spPr>
      </p:sp>
      <p:sp>
        <p:nvSpPr>
          <p:cNvPr id="38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070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SAI will be based on a human brain, it means that when it sleeps it will organize its memory</a:t>
            </a:r>
            <a:endParaRPr b="0" lang="fr-FR" sz="2000" spc="-1" strike="noStrike">
              <a:latin typeface="Arial"/>
            </a:endParaRPr>
          </a:p>
          <a:p>
            <a:pPr marL="216000" indent="-2070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need to understand the brains behavior during the differents phase of sleeping if we want to use the same process</a:t>
            </a:r>
            <a:endParaRPr b="0" lang="fr-FR" sz="2000" spc="-1" strike="noStrike">
              <a:latin typeface="Arial"/>
            </a:endParaRPr>
          </a:p>
          <a:p>
            <a:pPr marL="216000" indent="-2070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This process will consistent on optimize memory</a:t>
            </a:r>
            <a:endParaRPr b="0" lang="fr-FR" sz="2000" spc="-1" strike="noStrike">
              <a:latin typeface="Arial"/>
            </a:endParaRPr>
          </a:p>
          <a:p>
            <a:pPr marL="216000" indent="-20700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2070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To optimize it we will try to compress it as much as possible</a:t>
            </a:r>
            <a:endParaRPr b="0" lang="fr-FR" sz="2000" spc="-1" strike="noStrike">
              <a:latin typeface="Arial"/>
            </a:endParaRPr>
          </a:p>
          <a:p>
            <a:pPr marL="216000" indent="-2070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will try multiple possibility to overhelm this obstacle</a:t>
            </a:r>
            <a:endParaRPr b="0" lang="fr-FR" sz="2000" spc="-1" strike="noStrike">
              <a:latin typeface="Arial"/>
            </a:endParaRPr>
          </a:p>
          <a:p>
            <a:pPr marL="216000" indent="-2070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Those possibility will be for example to make from a video one synthesis image</a:t>
            </a:r>
            <a:endParaRPr b="0" lang="fr-FR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1" name="Line 2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" name="Line 3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" name="Line 4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4" name="Line 5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" name="Line 6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6" name="Line 7"/>
          <p:cNvSpPr/>
          <p:nvPr/>
        </p:nvSpPr>
        <p:spPr>
          <a:xfrm flipH="1">
            <a:off x="8227800" y="8280"/>
            <a:ext cx="3809880" cy="380988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" name="Line 8"/>
          <p:cNvSpPr/>
          <p:nvPr/>
        </p:nvSpPr>
        <p:spPr>
          <a:xfrm flipH="1">
            <a:off x="6108120" y="91440"/>
            <a:ext cx="6080400" cy="608076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" name="Line 9"/>
          <p:cNvSpPr/>
          <p:nvPr/>
        </p:nvSpPr>
        <p:spPr>
          <a:xfrm flipH="1">
            <a:off x="7235640" y="228600"/>
            <a:ext cx="4952880" cy="495288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" name="Line 10"/>
          <p:cNvSpPr/>
          <p:nvPr/>
        </p:nvSpPr>
        <p:spPr>
          <a:xfrm flipH="1">
            <a:off x="7335720" y="32040"/>
            <a:ext cx="4852800" cy="4853160"/>
          </a:xfrm>
          <a:prstGeom prst="line">
            <a:avLst/>
          </a:prstGeom>
          <a:ln w="3168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" name="Line 11"/>
          <p:cNvSpPr/>
          <p:nvPr/>
        </p:nvSpPr>
        <p:spPr>
          <a:xfrm flipH="1">
            <a:off x="7845120" y="609480"/>
            <a:ext cx="4343400" cy="4343400"/>
          </a:xfrm>
          <a:prstGeom prst="line">
            <a:avLst/>
          </a:prstGeom>
          <a:ln w="3168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" name="PlaceHolder 1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12" name="PlaceHolder 1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1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50" name="Line 2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1" name="Line 3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2" name="Line 4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3" name="Line 5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4" name="Line 6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55" name="PlaceHolder 7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56" name="PlaceHolder 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Relationship Id="rId7" Type="http://schemas.openxmlformats.org/officeDocument/2006/relationships/image" Target="../media/image31.png"/><Relationship Id="rId8" Type="http://schemas.openxmlformats.org/officeDocument/2006/relationships/image" Target="../media/image32.png"/><Relationship Id="rId9" Type="http://schemas.openxmlformats.org/officeDocument/2006/relationships/image" Target="../media/image33.png"/><Relationship Id="rId10" Type="http://schemas.openxmlformats.org/officeDocument/2006/relationships/image" Target="../media/image34.png"/><Relationship Id="rId11" Type="http://schemas.openxmlformats.org/officeDocument/2006/relationships/image" Target="../media/image35.png"/><Relationship Id="rId12" Type="http://schemas.openxmlformats.org/officeDocument/2006/relationships/image" Target="../media/image36.png"/><Relationship Id="rId13" Type="http://schemas.openxmlformats.org/officeDocument/2006/relationships/image" Target="../media/image37.png"/><Relationship Id="rId14" Type="http://schemas.openxmlformats.org/officeDocument/2006/relationships/image" Target="../media/image38.png"/><Relationship Id="rId15" Type="http://schemas.openxmlformats.org/officeDocument/2006/relationships/image" Target="../media/image39.png"/><Relationship Id="rId16" Type="http://schemas.openxmlformats.org/officeDocument/2006/relationships/image" Target="../media/image40.png"/><Relationship Id="rId17" Type="http://schemas.openxmlformats.org/officeDocument/2006/relationships/image" Target="../media/image41.png"/><Relationship Id="rId18" Type="http://schemas.openxmlformats.org/officeDocument/2006/relationships/image" Target="../media/image42.png"/><Relationship Id="rId19" Type="http://schemas.openxmlformats.org/officeDocument/2006/relationships/image" Target="../media/image43.png"/><Relationship Id="rId20" Type="http://schemas.openxmlformats.org/officeDocument/2006/relationships/image" Target="../media/image44.png"/><Relationship Id="rId21" Type="http://schemas.openxmlformats.org/officeDocument/2006/relationships/slideLayout" Target="../slideLayouts/slideLayout13.xml"/><Relationship Id="rId2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image" Target="../media/image46.png"/><Relationship Id="rId3" Type="http://schemas.openxmlformats.org/officeDocument/2006/relationships/image" Target="../media/image47.png"/><Relationship Id="rId4" Type="http://schemas.openxmlformats.org/officeDocument/2006/relationships/image" Target="../media/image48.png"/><Relationship Id="rId5" Type="http://schemas.openxmlformats.org/officeDocument/2006/relationships/image" Target="../media/image49.png"/><Relationship Id="rId6" Type="http://schemas.openxmlformats.org/officeDocument/2006/relationships/image" Target="../media/image50.png"/><Relationship Id="rId7" Type="http://schemas.openxmlformats.org/officeDocument/2006/relationships/slideLayout" Target="../slideLayouts/slideLayout13.xml"/><Relationship Id="rId8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51.png"/><Relationship Id="rId2" Type="http://schemas.openxmlformats.org/officeDocument/2006/relationships/image" Target="../media/image52.png"/><Relationship Id="rId3" Type="http://schemas.openxmlformats.org/officeDocument/2006/relationships/image" Target="../media/image53.png"/><Relationship Id="rId4" Type="http://schemas.openxmlformats.org/officeDocument/2006/relationships/image" Target="../media/image54.png"/><Relationship Id="rId5" Type="http://schemas.openxmlformats.org/officeDocument/2006/relationships/image" Target="../media/image55.png"/><Relationship Id="rId6" Type="http://schemas.openxmlformats.org/officeDocument/2006/relationships/image" Target="../media/image56.png"/><Relationship Id="rId7" Type="http://schemas.openxmlformats.org/officeDocument/2006/relationships/image" Target="../media/image57.png"/><Relationship Id="rId8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58.png"/><Relationship Id="rId2" Type="http://schemas.openxmlformats.org/officeDocument/2006/relationships/image" Target="../media/image59.png"/><Relationship Id="rId3" Type="http://schemas.openxmlformats.org/officeDocument/2006/relationships/image" Target="../media/image60.png"/><Relationship Id="rId4" Type="http://schemas.openxmlformats.org/officeDocument/2006/relationships/image" Target="../media/image61.png"/><Relationship Id="rId5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62.png"/><Relationship Id="rId2" Type="http://schemas.openxmlformats.org/officeDocument/2006/relationships/image" Target="../media/image63.png"/><Relationship Id="rId3" Type="http://schemas.openxmlformats.org/officeDocument/2006/relationships/image" Target="../media/image64.png"/><Relationship Id="rId4" Type="http://schemas.openxmlformats.org/officeDocument/2006/relationships/image" Target="../media/image65.png"/><Relationship Id="rId5" Type="http://schemas.openxmlformats.org/officeDocument/2006/relationships/image" Target="../media/image66.png"/><Relationship Id="rId6" Type="http://schemas.openxmlformats.org/officeDocument/2006/relationships/image" Target="../media/image67.png"/><Relationship Id="rId7" Type="http://schemas.openxmlformats.org/officeDocument/2006/relationships/image" Target="../media/image68.png"/><Relationship Id="rId8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69.png"/><Relationship Id="rId2" Type="http://schemas.openxmlformats.org/officeDocument/2006/relationships/image" Target="../media/image70.png"/><Relationship Id="rId3" Type="http://schemas.openxmlformats.org/officeDocument/2006/relationships/image" Target="../media/image71.png"/><Relationship Id="rId4" Type="http://schemas.openxmlformats.org/officeDocument/2006/relationships/image" Target="../media/image72.png"/><Relationship Id="rId5" Type="http://schemas.openxmlformats.org/officeDocument/2006/relationships/image" Target="../media/image73.png"/><Relationship Id="rId6" Type="http://schemas.openxmlformats.org/officeDocument/2006/relationships/image" Target="../media/image74.png"/><Relationship Id="rId7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75.png"/><Relationship Id="rId2" Type="http://schemas.openxmlformats.org/officeDocument/2006/relationships/image" Target="../media/image76.png"/><Relationship Id="rId3" Type="http://schemas.openxmlformats.org/officeDocument/2006/relationships/image" Target="../media/image77.png"/><Relationship Id="rId4" Type="http://schemas.openxmlformats.org/officeDocument/2006/relationships/image" Target="../media/image78.png"/><Relationship Id="rId5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79.png"/><Relationship Id="rId2" Type="http://schemas.openxmlformats.org/officeDocument/2006/relationships/image" Target="../media/image80.png"/><Relationship Id="rId3" Type="http://schemas.openxmlformats.org/officeDocument/2006/relationships/image" Target="../media/image81.png"/><Relationship Id="rId4" Type="http://schemas.openxmlformats.org/officeDocument/2006/relationships/image" Target="../media/image82.png"/><Relationship Id="rId5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83.png"/><Relationship Id="rId2" Type="http://schemas.openxmlformats.org/officeDocument/2006/relationships/image" Target="../media/image84.png"/><Relationship Id="rId3" Type="http://schemas.openxmlformats.org/officeDocument/2006/relationships/image" Target="../media/image85.png"/><Relationship Id="rId4" Type="http://schemas.openxmlformats.org/officeDocument/2006/relationships/image" Target="../media/image86.png"/><Relationship Id="rId5" Type="http://schemas.openxmlformats.org/officeDocument/2006/relationships/image" Target="../media/image87.png"/><Relationship Id="rId6" Type="http://schemas.openxmlformats.org/officeDocument/2006/relationships/image" Target="../media/image88.png"/><Relationship Id="rId7" Type="http://schemas.openxmlformats.org/officeDocument/2006/relationships/image" Target="../media/image89.png"/><Relationship Id="rId8" Type="http://schemas.openxmlformats.org/officeDocument/2006/relationships/image" Target="../media/image90.png"/><Relationship Id="rId9" Type="http://schemas.openxmlformats.org/officeDocument/2006/relationships/image" Target="../media/image91.png"/><Relationship Id="rId10" Type="http://schemas.openxmlformats.org/officeDocument/2006/relationships/image" Target="../media/image92.png"/><Relationship Id="rId1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93.png"/><Relationship Id="rId2" Type="http://schemas.openxmlformats.org/officeDocument/2006/relationships/image" Target="../media/image94.png"/><Relationship Id="rId3" Type="http://schemas.openxmlformats.org/officeDocument/2006/relationships/image" Target="../media/image95.png"/><Relationship Id="rId4" Type="http://schemas.openxmlformats.org/officeDocument/2006/relationships/image" Target="../media/image96.png"/><Relationship Id="rId5" Type="http://schemas.openxmlformats.org/officeDocument/2006/relationships/image" Target="../media/image97.png"/><Relationship Id="rId6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hyperlink" Target="https://www.draw.io/" TargetMode="External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hyperlink" Target="https://arxiv.org/pdf/1902.03245v1.pdf" TargetMode="External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slideLayout" Target="../slideLayouts/slideLayout13.xml"/><Relationship Id="rId8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slideLayout" Target="../slideLayouts/slideLayout13.xml"/><Relationship Id="rId8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0" y="0"/>
            <a:ext cx="12143880" cy="6809760"/>
          </a:xfrm>
          <a:prstGeom prst="rect">
            <a:avLst/>
          </a:prstGeom>
          <a:gradFill rotWithShape="0">
            <a:gsLst>
              <a:gs pos="0">
                <a:srgbClr val="b8cdf0"/>
              </a:gs>
              <a:gs pos="100000">
                <a:srgbClr val="003252"/>
              </a:gs>
            </a:gsLst>
            <a:path path="circle">
              <a:fillToRect l="50000" t="10000" r="50000" b="9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0" name="CustomShape 2"/>
          <p:cNvSpPr/>
          <p:nvPr/>
        </p:nvSpPr>
        <p:spPr>
          <a:xfrm flipV="1">
            <a:off x="0" y="-48240"/>
            <a:ext cx="12140640" cy="6809760"/>
          </a:xfrm>
          <a:prstGeom prst="snip1Rect">
            <a:avLst>
              <a:gd name="adj" fmla="val 50000"/>
            </a:avLst>
          </a:prstGeom>
          <a:gradFill rotWithShape="0">
            <a:gsLst>
              <a:gs pos="0">
                <a:srgbClr val="ffffff"/>
              </a:gs>
              <a:gs pos="100000">
                <a:srgbClr val="e1e1e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1" name="CustomShape 3"/>
          <p:cNvSpPr/>
          <p:nvPr/>
        </p:nvSpPr>
        <p:spPr>
          <a:xfrm>
            <a:off x="684360" y="685800"/>
            <a:ext cx="9630720" cy="36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100000"/>
              </a:lnSpc>
            </a:pPr>
            <a:r>
              <a:rPr b="0" lang="fr-FR" sz="6000" spc="-1" strike="noStrike" cap="all">
                <a:solidFill>
                  <a:srgbClr val="146194"/>
                </a:solidFill>
                <a:latin typeface="Century Gothic"/>
                <a:ea typeface="DejaVu Sans"/>
              </a:rPr>
              <a:t>Strong artificial intelligence</a:t>
            </a:r>
            <a:endParaRPr b="0" lang="fr-FR" sz="6000" spc="-1" strike="noStrike">
              <a:latin typeface="Arial"/>
            </a:endParaRPr>
          </a:p>
        </p:txBody>
      </p:sp>
      <p:sp>
        <p:nvSpPr>
          <p:cNvPr id="102" name="CustomShape 4"/>
          <p:cNvSpPr/>
          <p:nvPr/>
        </p:nvSpPr>
        <p:spPr>
          <a:xfrm>
            <a:off x="684360" y="4648320"/>
            <a:ext cx="6957360" cy="109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r>
              <a:rPr b="0" lang="fr-FR" sz="2100" spc="-1" strike="noStrike">
                <a:solidFill>
                  <a:srgbClr val="000000"/>
                </a:solidFill>
                <a:latin typeface="Century Gothic"/>
                <a:ea typeface="DejaVu Sans"/>
              </a:rPr>
              <a:t>Johnny NGUYEN</a:t>
            </a:r>
            <a:endParaRPr b="0" lang="fr-FR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endParaRPr b="0" lang="fr-FR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endParaRPr b="0" lang="fr-FR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684360" y="4487400"/>
            <a:ext cx="8486280" cy="145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Add a reward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78" name="CustomShape 2"/>
          <p:cNvSpPr/>
          <p:nvPr/>
        </p:nvSpPr>
        <p:spPr>
          <a:xfrm>
            <a:off x="684360" y="685800"/>
            <a:ext cx="8486280" cy="356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376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</a:t>
            </a:r>
            <a:r>
              <a:rPr b="1" lang="fr-FR" sz="2000" spc="-1" strike="noStrike">
                <a:solidFill>
                  <a:srgbClr val="aadf5e"/>
                </a:solidFill>
                <a:latin typeface="Century Gothic"/>
                <a:ea typeface="DejaVu Sans"/>
              </a:rPr>
              <a:t>reward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will impact the </a:t>
            </a:r>
            <a:r>
              <a:rPr b="1" lang="fr-FR" sz="2000" spc="-1" strike="noStrike">
                <a:solidFill>
                  <a:srgbClr val="c8f1fb"/>
                </a:solidFill>
                <a:latin typeface="Century Gothic"/>
                <a:ea typeface="DejaVu Sans"/>
              </a:rPr>
              <a:t>next decision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for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endParaRPr b="0" lang="fr-FR" sz="2000" spc="-1" strike="noStrike">
              <a:latin typeface="Arial"/>
            </a:endParaRPr>
          </a:p>
          <a:p>
            <a:pPr marL="285840" indent="-2376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Explain with a schema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79" name="Graphique 4" descr=""/>
          <p:cNvPicPr/>
          <p:nvPr/>
        </p:nvPicPr>
        <p:blipFill>
          <a:blip r:embed="rId1"/>
          <a:stretch/>
        </p:blipFill>
        <p:spPr>
          <a:xfrm>
            <a:off x="4681800" y="2481480"/>
            <a:ext cx="866160" cy="866160"/>
          </a:xfrm>
          <a:prstGeom prst="rect">
            <a:avLst/>
          </a:prstGeom>
          <a:ln>
            <a:noFill/>
          </a:ln>
        </p:spPr>
      </p:pic>
      <p:pic>
        <p:nvPicPr>
          <p:cNvPr id="180" name="Graphique 5" descr=""/>
          <p:cNvPicPr/>
          <p:nvPr/>
        </p:nvPicPr>
        <p:blipFill>
          <a:blip r:embed="rId2"/>
          <a:stretch/>
        </p:blipFill>
        <p:spPr>
          <a:xfrm>
            <a:off x="6609240" y="3669480"/>
            <a:ext cx="866160" cy="866160"/>
          </a:xfrm>
          <a:prstGeom prst="rect">
            <a:avLst/>
          </a:prstGeom>
          <a:ln>
            <a:noFill/>
          </a:ln>
        </p:spPr>
      </p:pic>
      <p:pic>
        <p:nvPicPr>
          <p:cNvPr id="181" name="Graphique 7" descr=""/>
          <p:cNvPicPr/>
          <p:nvPr/>
        </p:nvPicPr>
        <p:blipFill>
          <a:blip r:embed="rId3"/>
          <a:stretch/>
        </p:blipFill>
        <p:spPr>
          <a:xfrm>
            <a:off x="2973240" y="3669480"/>
            <a:ext cx="866160" cy="866160"/>
          </a:xfrm>
          <a:prstGeom prst="rect">
            <a:avLst/>
          </a:prstGeom>
          <a:ln>
            <a:noFill/>
          </a:ln>
        </p:spPr>
      </p:pic>
      <p:sp>
        <p:nvSpPr>
          <p:cNvPr id="182" name="CustomShape 3"/>
          <p:cNvSpPr/>
          <p:nvPr/>
        </p:nvSpPr>
        <p:spPr>
          <a:xfrm>
            <a:off x="4214160" y="3946320"/>
            <a:ext cx="2020320" cy="3124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CustomShape 4"/>
          <p:cNvSpPr/>
          <p:nvPr/>
        </p:nvSpPr>
        <p:spPr>
          <a:xfrm>
            <a:off x="4988160" y="3533400"/>
            <a:ext cx="253440" cy="35892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684360" y="4487400"/>
            <a:ext cx="8486280" cy="145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SAI everytime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85" name="CustomShape 2"/>
          <p:cNvSpPr/>
          <p:nvPr/>
        </p:nvSpPr>
        <p:spPr>
          <a:xfrm>
            <a:off x="684360" y="685800"/>
            <a:ext cx="8486280" cy="356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376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needs to run as a daemon that use the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mic </a:t>
            </a:r>
            <a:r>
              <a:rPr b="0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to listen </a:t>
            </a:r>
            <a:r>
              <a:rPr b="1" lang="fr-FR" sz="2000" spc="-1" strike="noStrike">
                <a:solidFill>
                  <a:srgbClr val="e67272"/>
                </a:solidFill>
                <a:latin typeface="Century Gothic"/>
                <a:ea typeface="DejaVu Sans"/>
              </a:rPr>
              <a:t>a command</a:t>
            </a:r>
            <a:r>
              <a:rPr b="0" lang="fr-FR" sz="2000" spc="-1" strike="noStrike">
                <a:solidFill>
                  <a:srgbClr val="e67272"/>
                </a:solidFill>
                <a:latin typeface="Century Gothic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and let the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mic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for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another application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if its need</a:t>
            </a:r>
            <a:endParaRPr b="0" lang="fr-FR" sz="2000" spc="-1" strike="noStrike">
              <a:latin typeface="Arial"/>
            </a:endParaRPr>
          </a:p>
          <a:p>
            <a:pPr marL="285840" indent="-2376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 schema to explain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86" name="Graphique 4" descr=""/>
          <p:cNvPicPr/>
          <p:nvPr/>
        </p:nvPicPr>
        <p:blipFill>
          <a:blip r:embed="rId1"/>
          <a:stretch/>
        </p:blipFill>
        <p:spPr>
          <a:xfrm>
            <a:off x="4733640" y="3979440"/>
            <a:ext cx="866160" cy="866160"/>
          </a:xfrm>
          <a:prstGeom prst="rect">
            <a:avLst/>
          </a:prstGeom>
          <a:ln>
            <a:noFill/>
          </a:ln>
        </p:spPr>
      </p:pic>
      <p:pic>
        <p:nvPicPr>
          <p:cNvPr id="187" name="Graphique 6" descr=""/>
          <p:cNvPicPr/>
          <p:nvPr/>
        </p:nvPicPr>
        <p:blipFill>
          <a:blip r:embed="rId2"/>
          <a:stretch/>
        </p:blipFill>
        <p:spPr>
          <a:xfrm>
            <a:off x="6825960" y="4030200"/>
            <a:ext cx="866160" cy="866160"/>
          </a:xfrm>
          <a:prstGeom prst="rect">
            <a:avLst/>
          </a:prstGeom>
          <a:ln>
            <a:noFill/>
          </a:ln>
        </p:spPr>
      </p:pic>
      <p:pic>
        <p:nvPicPr>
          <p:cNvPr id="188" name="Graphique 7" descr=""/>
          <p:cNvPicPr/>
          <p:nvPr/>
        </p:nvPicPr>
        <p:blipFill>
          <a:blip r:embed="rId3"/>
          <a:stretch/>
        </p:blipFill>
        <p:spPr>
          <a:xfrm>
            <a:off x="5354640" y="2725920"/>
            <a:ext cx="866160" cy="866160"/>
          </a:xfrm>
          <a:prstGeom prst="rect">
            <a:avLst/>
          </a:prstGeom>
          <a:ln>
            <a:noFill/>
          </a:ln>
        </p:spPr>
      </p:pic>
      <p:pic>
        <p:nvPicPr>
          <p:cNvPr id="189" name="Graphique 5" descr=""/>
          <p:cNvPicPr/>
          <p:nvPr/>
        </p:nvPicPr>
        <p:blipFill>
          <a:blip r:embed="rId4"/>
          <a:stretch/>
        </p:blipFill>
        <p:spPr>
          <a:xfrm>
            <a:off x="8550000" y="3433320"/>
            <a:ext cx="866160" cy="866160"/>
          </a:xfrm>
          <a:prstGeom prst="rect">
            <a:avLst/>
          </a:prstGeom>
          <a:ln>
            <a:noFill/>
          </a:ln>
        </p:spPr>
      </p:pic>
      <p:pic>
        <p:nvPicPr>
          <p:cNvPr id="190" name="Graphique 9" descr=""/>
          <p:cNvPicPr/>
          <p:nvPr/>
        </p:nvPicPr>
        <p:blipFill>
          <a:blip r:embed="rId5"/>
          <a:stretch/>
        </p:blipFill>
        <p:spPr>
          <a:xfrm>
            <a:off x="5153040" y="5079960"/>
            <a:ext cx="866160" cy="866160"/>
          </a:xfrm>
          <a:prstGeom prst="rect">
            <a:avLst/>
          </a:prstGeom>
          <a:ln>
            <a:noFill/>
          </a:ln>
        </p:spPr>
      </p:pic>
      <p:sp>
        <p:nvSpPr>
          <p:cNvPr id="191" name="CustomShape 3"/>
          <p:cNvSpPr/>
          <p:nvPr/>
        </p:nvSpPr>
        <p:spPr>
          <a:xfrm rot="3732600">
            <a:off x="8003880" y="3733560"/>
            <a:ext cx="155880" cy="62172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" name="CustomShape 4"/>
          <p:cNvSpPr/>
          <p:nvPr/>
        </p:nvSpPr>
        <p:spPr>
          <a:xfrm rot="14618400">
            <a:off x="6333840" y="4794120"/>
            <a:ext cx="155880" cy="62172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3" name="CustomShape 5"/>
          <p:cNvSpPr/>
          <p:nvPr/>
        </p:nvSpPr>
        <p:spPr>
          <a:xfrm rot="5400000">
            <a:off x="6237000" y="4132800"/>
            <a:ext cx="155880" cy="62172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4" name="CustomShape 6"/>
          <p:cNvSpPr/>
          <p:nvPr/>
        </p:nvSpPr>
        <p:spPr>
          <a:xfrm rot="7014000">
            <a:off x="6455520" y="3542400"/>
            <a:ext cx="155880" cy="62172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5" name="CustomShape 7"/>
          <p:cNvSpPr/>
          <p:nvPr/>
        </p:nvSpPr>
        <p:spPr>
          <a:xfrm rot="1747800">
            <a:off x="5079600" y="3272400"/>
            <a:ext cx="155880" cy="62172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6868080" y="306720"/>
            <a:ext cx="4995720" cy="20376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CustomShape 2"/>
          <p:cNvSpPr/>
          <p:nvPr/>
        </p:nvSpPr>
        <p:spPr>
          <a:xfrm>
            <a:off x="6271200" y="2669400"/>
            <a:ext cx="5584680" cy="29606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CustomShape 3"/>
          <p:cNvSpPr/>
          <p:nvPr/>
        </p:nvSpPr>
        <p:spPr>
          <a:xfrm>
            <a:off x="129960" y="5709960"/>
            <a:ext cx="11135160" cy="104184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9" name="CustomShape 4"/>
          <p:cNvSpPr/>
          <p:nvPr/>
        </p:nvSpPr>
        <p:spPr>
          <a:xfrm>
            <a:off x="207000" y="1787400"/>
            <a:ext cx="5546520" cy="317988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CustomShape 5"/>
          <p:cNvSpPr/>
          <p:nvPr/>
        </p:nvSpPr>
        <p:spPr>
          <a:xfrm>
            <a:off x="684360" y="4487400"/>
            <a:ext cx="8486280" cy="145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Issues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01" name="CustomShape 6"/>
          <p:cNvSpPr/>
          <p:nvPr/>
        </p:nvSpPr>
        <p:spPr>
          <a:xfrm>
            <a:off x="684360" y="685800"/>
            <a:ext cx="8486280" cy="356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376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 an </a:t>
            </a:r>
            <a:r>
              <a:rPr b="1" lang="fr-FR" sz="2000" spc="-1" strike="noStrike">
                <a:solidFill>
                  <a:srgbClr val="c7ea94"/>
                </a:solidFill>
                <a:latin typeface="Century Gothic"/>
                <a:ea typeface="DejaVu Sans"/>
              </a:rPr>
              <a:t>adapter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to easely deploy</a:t>
            </a:r>
            <a:endParaRPr b="0" lang="fr-FR" sz="2000" spc="-1" strike="noStrike">
              <a:latin typeface="Arial"/>
            </a:endParaRPr>
          </a:p>
          <a:p>
            <a:pPr marL="285840" indent="-2376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00b0f0"/>
                </a:solidFill>
                <a:latin typeface="Century Gothic"/>
                <a:ea typeface="DejaVu Sans"/>
              </a:rPr>
              <a:t>Compress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data gather by SAI</a:t>
            </a:r>
            <a:endParaRPr b="0" lang="fr-FR" sz="2000" spc="-1" strike="noStrike">
              <a:latin typeface="Arial"/>
            </a:endParaRPr>
          </a:p>
          <a:p>
            <a:pPr marL="285840" indent="-2376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 a </a:t>
            </a:r>
            <a:r>
              <a:rPr b="1" lang="fr-FR" sz="2000" spc="-1" strike="noStrike">
                <a:solidFill>
                  <a:srgbClr val="0f705d"/>
                </a:solidFill>
                <a:latin typeface="Century Gothic"/>
                <a:ea typeface="DejaVu Sans"/>
              </a:rPr>
              <a:t>reward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using RL</a:t>
            </a:r>
            <a:endParaRPr b="0" lang="fr-FR" sz="2000" spc="-1" strike="noStrike">
              <a:latin typeface="Arial"/>
            </a:endParaRPr>
          </a:p>
          <a:p>
            <a:pPr marL="285840" indent="-2376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Make SAI </a:t>
            </a:r>
            <a:r>
              <a:rPr b="1" lang="fr-FR" sz="2000" spc="-1" strike="noStrike">
                <a:solidFill>
                  <a:srgbClr val="b1d3fb"/>
                </a:solidFill>
                <a:latin typeface="Century Gothic"/>
                <a:ea typeface="DejaVu Sans"/>
              </a:rPr>
              <a:t>robust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02" name="Picture 4" descr=""/>
          <p:cNvPicPr/>
          <p:nvPr/>
        </p:nvPicPr>
        <p:blipFill>
          <a:blip r:embed="rId1"/>
          <a:stretch/>
        </p:blipFill>
        <p:spPr>
          <a:xfrm>
            <a:off x="4629600" y="1832040"/>
            <a:ext cx="806400" cy="806400"/>
          </a:xfrm>
          <a:prstGeom prst="rect">
            <a:avLst/>
          </a:prstGeom>
          <a:ln>
            <a:noFill/>
          </a:ln>
        </p:spPr>
      </p:pic>
      <p:pic>
        <p:nvPicPr>
          <p:cNvPr id="203" name="Picture 6" descr=""/>
          <p:cNvPicPr/>
          <p:nvPr/>
        </p:nvPicPr>
        <p:blipFill>
          <a:blip r:embed="rId2"/>
          <a:stretch/>
        </p:blipFill>
        <p:spPr>
          <a:xfrm>
            <a:off x="4463640" y="4185360"/>
            <a:ext cx="1132920" cy="425160"/>
          </a:xfrm>
          <a:prstGeom prst="rect">
            <a:avLst/>
          </a:prstGeom>
          <a:ln>
            <a:noFill/>
          </a:ln>
        </p:spPr>
      </p:pic>
      <p:pic>
        <p:nvPicPr>
          <p:cNvPr id="204" name="Picture 8" descr=""/>
          <p:cNvPicPr/>
          <p:nvPr/>
        </p:nvPicPr>
        <p:blipFill>
          <a:blip r:embed="rId3"/>
          <a:stretch/>
        </p:blipFill>
        <p:spPr>
          <a:xfrm>
            <a:off x="4586040" y="2785680"/>
            <a:ext cx="849960" cy="992160"/>
          </a:xfrm>
          <a:prstGeom prst="rect">
            <a:avLst/>
          </a:prstGeom>
          <a:ln>
            <a:noFill/>
          </a:ln>
        </p:spPr>
      </p:pic>
      <p:pic>
        <p:nvPicPr>
          <p:cNvPr id="205" name="Graphique 6" descr=""/>
          <p:cNvPicPr/>
          <p:nvPr/>
        </p:nvPicPr>
        <p:blipFill>
          <a:blip r:embed="rId4"/>
          <a:stretch/>
        </p:blipFill>
        <p:spPr>
          <a:xfrm>
            <a:off x="250560" y="1953720"/>
            <a:ext cx="866160" cy="866160"/>
          </a:xfrm>
          <a:prstGeom prst="rect">
            <a:avLst/>
          </a:prstGeom>
          <a:ln>
            <a:noFill/>
          </a:ln>
        </p:spPr>
      </p:pic>
      <p:pic>
        <p:nvPicPr>
          <p:cNvPr id="206" name="Graphique 7" descr=""/>
          <p:cNvPicPr/>
          <p:nvPr/>
        </p:nvPicPr>
        <p:blipFill>
          <a:blip r:embed="rId5"/>
          <a:stretch/>
        </p:blipFill>
        <p:spPr>
          <a:xfrm>
            <a:off x="271440" y="3259800"/>
            <a:ext cx="866160" cy="866160"/>
          </a:xfrm>
          <a:prstGeom prst="rect">
            <a:avLst/>
          </a:prstGeom>
          <a:ln>
            <a:noFill/>
          </a:ln>
        </p:spPr>
      </p:pic>
      <p:pic>
        <p:nvPicPr>
          <p:cNvPr id="207" name="Graphique 8" descr=""/>
          <p:cNvPicPr/>
          <p:nvPr/>
        </p:nvPicPr>
        <p:blipFill>
          <a:blip r:embed="rId6"/>
          <a:stretch/>
        </p:blipFill>
        <p:spPr>
          <a:xfrm>
            <a:off x="2440800" y="2741040"/>
            <a:ext cx="866160" cy="866160"/>
          </a:xfrm>
          <a:prstGeom prst="rect">
            <a:avLst/>
          </a:prstGeom>
          <a:ln>
            <a:noFill/>
          </a:ln>
        </p:spPr>
      </p:pic>
      <p:sp>
        <p:nvSpPr>
          <p:cNvPr id="208" name="CustomShape 7"/>
          <p:cNvSpPr/>
          <p:nvPr/>
        </p:nvSpPr>
        <p:spPr>
          <a:xfrm rot="1192200">
            <a:off x="1560600" y="2532600"/>
            <a:ext cx="930240" cy="4363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CustomShape 8"/>
          <p:cNvSpPr/>
          <p:nvPr/>
        </p:nvSpPr>
        <p:spPr>
          <a:xfrm rot="20407800">
            <a:off x="1529640" y="3336120"/>
            <a:ext cx="930240" cy="4363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0" name="CustomShape 9"/>
          <p:cNvSpPr/>
          <p:nvPr/>
        </p:nvSpPr>
        <p:spPr>
          <a:xfrm rot="1192200">
            <a:off x="3314160" y="3641040"/>
            <a:ext cx="930240" cy="4363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" name="CustomShape 10"/>
          <p:cNvSpPr/>
          <p:nvPr/>
        </p:nvSpPr>
        <p:spPr>
          <a:xfrm rot="20407800">
            <a:off x="3377880" y="2331720"/>
            <a:ext cx="930240" cy="4363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" name="CustomShape 11"/>
          <p:cNvSpPr/>
          <p:nvPr/>
        </p:nvSpPr>
        <p:spPr>
          <a:xfrm>
            <a:off x="3483720" y="3004200"/>
            <a:ext cx="930240" cy="4363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13" name="Graphique 14" descr=""/>
          <p:cNvPicPr/>
          <p:nvPr/>
        </p:nvPicPr>
        <p:blipFill>
          <a:blip r:embed="rId7"/>
          <a:stretch/>
        </p:blipFill>
        <p:spPr>
          <a:xfrm>
            <a:off x="5819760" y="5709960"/>
            <a:ext cx="866160" cy="866160"/>
          </a:xfrm>
          <a:prstGeom prst="rect">
            <a:avLst/>
          </a:prstGeom>
          <a:ln>
            <a:noFill/>
          </a:ln>
        </p:spPr>
      </p:pic>
      <p:pic>
        <p:nvPicPr>
          <p:cNvPr id="214" name="Graphique 15" descr=""/>
          <p:cNvPicPr/>
          <p:nvPr/>
        </p:nvPicPr>
        <p:blipFill>
          <a:blip r:embed="rId8"/>
          <a:stretch/>
        </p:blipFill>
        <p:spPr>
          <a:xfrm>
            <a:off x="2060640" y="5759640"/>
            <a:ext cx="866160" cy="866160"/>
          </a:xfrm>
          <a:prstGeom prst="rect">
            <a:avLst/>
          </a:prstGeom>
          <a:ln>
            <a:noFill/>
          </a:ln>
        </p:spPr>
      </p:pic>
      <p:pic>
        <p:nvPicPr>
          <p:cNvPr id="215" name="Graphique 16" descr=""/>
          <p:cNvPicPr/>
          <p:nvPr/>
        </p:nvPicPr>
        <p:blipFill>
          <a:blip r:embed="rId9"/>
          <a:stretch/>
        </p:blipFill>
        <p:spPr>
          <a:xfrm>
            <a:off x="9383040" y="5709960"/>
            <a:ext cx="866160" cy="866160"/>
          </a:xfrm>
          <a:prstGeom prst="rect">
            <a:avLst/>
          </a:prstGeom>
          <a:ln>
            <a:noFill/>
          </a:ln>
        </p:spPr>
      </p:pic>
      <p:pic>
        <p:nvPicPr>
          <p:cNvPr id="216" name="Graphique 17" descr=""/>
          <p:cNvPicPr/>
          <p:nvPr/>
        </p:nvPicPr>
        <p:blipFill>
          <a:blip r:embed="rId10"/>
          <a:stretch/>
        </p:blipFill>
        <p:spPr>
          <a:xfrm>
            <a:off x="7495920" y="5709960"/>
            <a:ext cx="866160" cy="866160"/>
          </a:xfrm>
          <a:prstGeom prst="rect">
            <a:avLst/>
          </a:prstGeom>
          <a:ln>
            <a:noFill/>
          </a:ln>
        </p:spPr>
      </p:pic>
      <p:pic>
        <p:nvPicPr>
          <p:cNvPr id="217" name="Graphique 18" descr=""/>
          <p:cNvPicPr/>
          <p:nvPr/>
        </p:nvPicPr>
        <p:blipFill>
          <a:blip r:embed="rId11"/>
          <a:stretch/>
        </p:blipFill>
        <p:spPr>
          <a:xfrm>
            <a:off x="4004640" y="5709960"/>
            <a:ext cx="866160" cy="866160"/>
          </a:xfrm>
          <a:prstGeom prst="rect">
            <a:avLst/>
          </a:prstGeom>
          <a:ln>
            <a:noFill/>
          </a:ln>
        </p:spPr>
      </p:pic>
      <p:pic>
        <p:nvPicPr>
          <p:cNvPr id="218" name="Graphique 19" descr=""/>
          <p:cNvPicPr/>
          <p:nvPr/>
        </p:nvPicPr>
        <p:blipFill>
          <a:blip r:embed="rId12"/>
          <a:stretch/>
        </p:blipFill>
        <p:spPr>
          <a:xfrm>
            <a:off x="276120" y="5759640"/>
            <a:ext cx="866160" cy="866160"/>
          </a:xfrm>
          <a:prstGeom prst="rect">
            <a:avLst/>
          </a:prstGeom>
          <a:ln>
            <a:noFill/>
          </a:ln>
        </p:spPr>
      </p:pic>
      <p:sp>
        <p:nvSpPr>
          <p:cNvPr id="219" name="CustomShape 12"/>
          <p:cNvSpPr/>
          <p:nvPr/>
        </p:nvSpPr>
        <p:spPr>
          <a:xfrm>
            <a:off x="1230120" y="6098760"/>
            <a:ext cx="634680" cy="2138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" name="CustomShape 13"/>
          <p:cNvSpPr/>
          <p:nvPr/>
        </p:nvSpPr>
        <p:spPr>
          <a:xfrm>
            <a:off x="3103920" y="6117480"/>
            <a:ext cx="634680" cy="2138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1" name="CustomShape 14"/>
          <p:cNvSpPr/>
          <p:nvPr/>
        </p:nvSpPr>
        <p:spPr>
          <a:xfrm>
            <a:off x="4958640" y="6109200"/>
            <a:ext cx="634680" cy="2138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2" name="CustomShape 15"/>
          <p:cNvSpPr/>
          <p:nvPr/>
        </p:nvSpPr>
        <p:spPr>
          <a:xfrm>
            <a:off x="6754320" y="6098760"/>
            <a:ext cx="634680" cy="2138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3" name="CustomShape 16"/>
          <p:cNvSpPr/>
          <p:nvPr/>
        </p:nvSpPr>
        <p:spPr>
          <a:xfrm>
            <a:off x="8468280" y="6085800"/>
            <a:ext cx="634680" cy="2138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24" name="Graphique 25" descr=""/>
          <p:cNvPicPr/>
          <p:nvPr/>
        </p:nvPicPr>
        <p:blipFill>
          <a:blip r:embed="rId13"/>
          <a:stretch/>
        </p:blipFill>
        <p:spPr>
          <a:xfrm>
            <a:off x="6582600" y="3915000"/>
            <a:ext cx="866160" cy="866160"/>
          </a:xfrm>
          <a:prstGeom prst="rect">
            <a:avLst/>
          </a:prstGeom>
          <a:ln>
            <a:noFill/>
          </a:ln>
        </p:spPr>
      </p:pic>
      <p:pic>
        <p:nvPicPr>
          <p:cNvPr id="225" name="Graphique 26" descr=""/>
          <p:cNvPicPr/>
          <p:nvPr/>
        </p:nvPicPr>
        <p:blipFill>
          <a:blip r:embed="rId14"/>
          <a:stretch/>
        </p:blipFill>
        <p:spPr>
          <a:xfrm>
            <a:off x="8674920" y="3965760"/>
            <a:ext cx="866160" cy="866160"/>
          </a:xfrm>
          <a:prstGeom prst="rect">
            <a:avLst/>
          </a:prstGeom>
          <a:ln>
            <a:noFill/>
          </a:ln>
        </p:spPr>
      </p:pic>
      <p:pic>
        <p:nvPicPr>
          <p:cNvPr id="226" name="Graphique 27" descr=""/>
          <p:cNvPicPr/>
          <p:nvPr/>
        </p:nvPicPr>
        <p:blipFill>
          <a:blip r:embed="rId15"/>
          <a:stretch/>
        </p:blipFill>
        <p:spPr>
          <a:xfrm>
            <a:off x="7203600" y="2661480"/>
            <a:ext cx="866160" cy="866160"/>
          </a:xfrm>
          <a:prstGeom prst="rect">
            <a:avLst/>
          </a:prstGeom>
          <a:ln>
            <a:noFill/>
          </a:ln>
        </p:spPr>
      </p:pic>
      <p:pic>
        <p:nvPicPr>
          <p:cNvPr id="227" name="Graphique 28" descr=""/>
          <p:cNvPicPr/>
          <p:nvPr/>
        </p:nvPicPr>
        <p:blipFill>
          <a:blip r:embed="rId16"/>
          <a:stretch/>
        </p:blipFill>
        <p:spPr>
          <a:xfrm>
            <a:off x="10398960" y="3368880"/>
            <a:ext cx="866160" cy="866160"/>
          </a:xfrm>
          <a:prstGeom prst="rect">
            <a:avLst/>
          </a:prstGeom>
          <a:ln>
            <a:noFill/>
          </a:ln>
        </p:spPr>
      </p:pic>
      <p:pic>
        <p:nvPicPr>
          <p:cNvPr id="228" name="Graphique 29" descr=""/>
          <p:cNvPicPr/>
          <p:nvPr/>
        </p:nvPicPr>
        <p:blipFill>
          <a:blip r:embed="rId17"/>
          <a:stretch/>
        </p:blipFill>
        <p:spPr>
          <a:xfrm>
            <a:off x="7002000" y="5015520"/>
            <a:ext cx="866160" cy="866160"/>
          </a:xfrm>
          <a:prstGeom prst="rect">
            <a:avLst/>
          </a:prstGeom>
          <a:ln>
            <a:noFill/>
          </a:ln>
        </p:spPr>
      </p:pic>
      <p:sp>
        <p:nvSpPr>
          <p:cNvPr id="229" name="CustomShape 17"/>
          <p:cNvSpPr/>
          <p:nvPr/>
        </p:nvSpPr>
        <p:spPr>
          <a:xfrm rot="3732600">
            <a:off x="9853200" y="3669480"/>
            <a:ext cx="155880" cy="62172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0" name="CustomShape 18"/>
          <p:cNvSpPr/>
          <p:nvPr/>
        </p:nvSpPr>
        <p:spPr>
          <a:xfrm rot="14618400">
            <a:off x="8182800" y="4730040"/>
            <a:ext cx="155880" cy="62172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1" name="CustomShape 19"/>
          <p:cNvSpPr/>
          <p:nvPr/>
        </p:nvSpPr>
        <p:spPr>
          <a:xfrm rot="5400000">
            <a:off x="8085960" y="4068360"/>
            <a:ext cx="155880" cy="62172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2" name="CustomShape 20"/>
          <p:cNvSpPr/>
          <p:nvPr/>
        </p:nvSpPr>
        <p:spPr>
          <a:xfrm rot="7014000">
            <a:off x="8304840" y="3477960"/>
            <a:ext cx="155880" cy="62172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3" name="CustomShape 21"/>
          <p:cNvSpPr/>
          <p:nvPr/>
        </p:nvSpPr>
        <p:spPr>
          <a:xfrm rot="1747800">
            <a:off x="7086600" y="3394440"/>
            <a:ext cx="155880" cy="62172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34" name="Graphique 35" descr=""/>
          <p:cNvPicPr/>
          <p:nvPr/>
        </p:nvPicPr>
        <p:blipFill>
          <a:blip r:embed="rId18"/>
          <a:stretch/>
        </p:blipFill>
        <p:spPr>
          <a:xfrm>
            <a:off x="8641080" y="309600"/>
            <a:ext cx="866160" cy="866160"/>
          </a:xfrm>
          <a:prstGeom prst="rect">
            <a:avLst/>
          </a:prstGeom>
          <a:ln>
            <a:noFill/>
          </a:ln>
        </p:spPr>
      </p:pic>
      <p:pic>
        <p:nvPicPr>
          <p:cNvPr id="235" name="Graphique 36" descr=""/>
          <p:cNvPicPr/>
          <p:nvPr/>
        </p:nvPicPr>
        <p:blipFill>
          <a:blip r:embed="rId19"/>
          <a:stretch/>
        </p:blipFill>
        <p:spPr>
          <a:xfrm>
            <a:off x="10568880" y="1497240"/>
            <a:ext cx="866160" cy="866160"/>
          </a:xfrm>
          <a:prstGeom prst="rect">
            <a:avLst/>
          </a:prstGeom>
          <a:ln>
            <a:noFill/>
          </a:ln>
        </p:spPr>
      </p:pic>
      <p:pic>
        <p:nvPicPr>
          <p:cNvPr id="236" name="Graphique 37" descr=""/>
          <p:cNvPicPr/>
          <p:nvPr/>
        </p:nvPicPr>
        <p:blipFill>
          <a:blip r:embed="rId20"/>
          <a:stretch/>
        </p:blipFill>
        <p:spPr>
          <a:xfrm>
            <a:off x="6932880" y="1497240"/>
            <a:ext cx="866160" cy="866160"/>
          </a:xfrm>
          <a:prstGeom prst="rect">
            <a:avLst/>
          </a:prstGeom>
          <a:ln>
            <a:noFill/>
          </a:ln>
        </p:spPr>
      </p:pic>
      <p:sp>
        <p:nvSpPr>
          <p:cNvPr id="237" name="CustomShape 22"/>
          <p:cNvSpPr/>
          <p:nvPr/>
        </p:nvSpPr>
        <p:spPr>
          <a:xfrm>
            <a:off x="8173800" y="1774080"/>
            <a:ext cx="2020320" cy="3124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8" name="CustomShape 23"/>
          <p:cNvSpPr/>
          <p:nvPr/>
        </p:nvSpPr>
        <p:spPr>
          <a:xfrm>
            <a:off x="8947440" y="1361160"/>
            <a:ext cx="253440" cy="35892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CustomShape 1"/>
          <p:cNvSpPr/>
          <p:nvPr/>
        </p:nvSpPr>
        <p:spPr>
          <a:xfrm>
            <a:off x="0" y="0"/>
            <a:ext cx="12143880" cy="6809760"/>
          </a:xfrm>
          <a:prstGeom prst="rect">
            <a:avLst/>
          </a:prstGeom>
          <a:gradFill rotWithShape="0">
            <a:gsLst>
              <a:gs pos="10000">
                <a:srgbClr val="ffffff"/>
              </a:gs>
              <a:gs pos="100000">
                <a:srgbClr val="44d7fb"/>
              </a:gs>
            </a:gsLst>
            <a:lin ang="612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CustomShape 2"/>
          <p:cNvSpPr/>
          <p:nvPr/>
        </p:nvSpPr>
        <p:spPr>
          <a:xfrm>
            <a:off x="640440" y="685800"/>
            <a:ext cx="4770360" cy="455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fr-FR" sz="52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Solutions</a:t>
            </a:r>
            <a:endParaRPr b="0" lang="fr-FR" sz="5200" spc="-1" strike="noStrike">
              <a:latin typeface="Arial"/>
            </a:endParaRPr>
          </a:p>
        </p:txBody>
      </p:sp>
      <p:sp>
        <p:nvSpPr>
          <p:cNvPr id="241" name="CustomShape 3"/>
          <p:cNvSpPr/>
          <p:nvPr/>
        </p:nvSpPr>
        <p:spPr>
          <a:xfrm>
            <a:off x="6095880" y="0"/>
            <a:ext cx="6047640" cy="680976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242" name="CustomShape 4"/>
          <p:cNvSpPr/>
          <p:nvPr/>
        </p:nvSpPr>
        <p:spPr>
          <a:xfrm>
            <a:off x="6625800" y="685800"/>
            <a:ext cx="4830840" cy="455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376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Create SAI with pyinstaller for multiplatform</a:t>
            </a:r>
            <a:endParaRPr b="0" lang="fr-FR" sz="2000" spc="-1" strike="noStrike">
              <a:latin typeface="Arial"/>
            </a:endParaRPr>
          </a:p>
          <a:p>
            <a:pPr marL="285840" indent="-2376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Launch a scan that remove duplicate screenshot and order them by interesting strategie</a:t>
            </a:r>
            <a:endParaRPr b="0" lang="fr-FR" sz="2000" spc="-1" strike="noStrike">
              <a:latin typeface="Arial"/>
            </a:endParaRPr>
          </a:p>
          <a:p>
            <a:pPr marL="285840" indent="-2376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Increment the reward if there was difference between images</a:t>
            </a:r>
            <a:endParaRPr b="0" lang="fr-FR" sz="2000" spc="-1" strike="noStrike">
              <a:latin typeface="Arial"/>
            </a:endParaRPr>
          </a:p>
          <a:p>
            <a:pPr marL="285840" indent="-2376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Create a web page with the strategies learned</a:t>
            </a:r>
            <a:endParaRPr b="0" lang="fr-FR" sz="2000" spc="-1" strike="noStrike">
              <a:latin typeface="Arial"/>
            </a:endParaRPr>
          </a:p>
          <a:p>
            <a:pPr marL="285840" indent="-2376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Create a web interface or a vocal controller to order strategies</a:t>
            </a:r>
            <a:endParaRPr b="0" lang="fr-F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1"/>
          <p:cNvSpPr/>
          <p:nvPr/>
        </p:nvSpPr>
        <p:spPr>
          <a:xfrm>
            <a:off x="684360" y="4487400"/>
            <a:ext cx="8486280" cy="145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Pyinstaller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44" name="CustomShape 2"/>
          <p:cNvSpPr/>
          <p:nvPr/>
        </p:nvSpPr>
        <p:spPr>
          <a:xfrm>
            <a:off x="684360" y="685800"/>
            <a:ext cx="8486280" cy="356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376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We choose to use pyinstaller to deploy SAI on Windows and OS X</a:t>
            </a:r>
            <a:endParaRPr b="0" lang="fr-FR" sz="2000" spc="-1" strike="noStrike">
              <a:latin typeface="Arial"/>
            </a:endParaRPr>
          </a:p>
          <a:p>
            <a:pPr marL="285840" indent="-2376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Pyinstaller allows us to create executable for all platforms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45" name="Picture 4" descr=""/>
          <p:cNvPicPr/>
          <p:nvPr/>
        </p:nvPicPr>
        <p:blipFill>
          <a:blip r:embed="rId1"/>
          <a:stretch/>
        </p:blipFill>
        <p:spPr>
          <a:xfrm>
            <a:off x="6995520" y="1949760"/>
            <a:ext cx="806400" cy="806400"/>
          </a:xfrm>
          <a:prstGeom prst="rect">
            <a:avLst/>
          </a:prstGeom>
          <a:ln>
            <a:noFill/>
          </a:ln>
        </p:spPr>
      </p:pic>
      <p:pic>
        <p:nvPicPr>
          <p:cNvPr id="246" name="Picture 6" descr=""/>
          <p:cNvPicPr/>
          <p:nvPr/>
        </p:nvPicPr>
        <p:blipFill>
          <a:blip r:embed="rId2"/>
          <a:stretch/>
        </p:blipFill>
        <p:spPr>
          <a:xfrm>
            <a:off x="6829560" y="4303080"/>
            <a:ext cx="1132920" cy="425160"/>
          </a:xfrm>
          <a:prstGeom prst="rect">
            <a:avLst/>
          </a:prstGeom>
          <a:ln>
            <a:noFill/>
          </a:ln>
        </p:spPr>
      </p:pic>
      <p:pic>
        <p:nvPicPr>
          <p:cNvPr id="247" name="Picture 8" descr=""/>
          <p:cNvPicPr/>
          <p:nvPr/>
        </p:nvPicPr>
        <p:blipFill>
          <a:blip r:embed="rId3"/>
          <a:stretch/>
        </p:blipFill>
        <p:spPr>
          <a:xfrm>
            <a:off x="6951960" y="2903040"/>
            <a:ext cx="849960" cy="992160"/>
          </a:xfrm>
          <a:prstGeom prst="rect">
            <a:avLst/>
          </a:prstGeom>
          <a:ln>
            <a:noFill/>
          </a:ln>
        </p:spPr>
      </p:pic>
      <p:pic>
        <p:nvPicPr>
          <p:cNvPr id="248" name="Graphique 8" descr=""/>
          <p:cNvPicPr/>
          <p:nvPr/>
        </p:nvPicPr>
        <p:blipFill>
          <a:blip r:embed="rId4"/>
          <a:stretch/>
        </p:blipFill>
        <p:spPr>
          <a:xfrm>
            <a:off x="2616120" y="2071080"/>
            <a:ext cx="866160" cy="866160"/>
          </a:xfrm>
          <a:prstGeom prst="rect">
            <a:avLst/>
          </a:prstGeom>
          <a:ln>
            <a:noFill/>
          </a:ln>
        </p:spPr>
      </p:pic>
      <p:pic>
        <p:nvPicPr>
          <p:cNvPr id="249" name="Graphique 9" descr=""/>
          <p:cNvPicPr/>
          <p:nvPr/>
        </p:nvPicPr>
        <p:blipFill>
          <a:blip r:embed="rId5"/>
          <a:stretch/>
        </p:blipFill>
        <p:spPr>
          <a:xfrm>
            <a:off x="2637000" y="3377160"/>
            <a:ext cx="866160" cy="866160"/>
          </a:xfrm>
          <a:prstGeom prst="rect">
            <a:avLst/>
          </a:prstGeom>
          <a:ln>
            <a:noFill/>
          </a:ln>
        </p:spPr>
      </p:pic>
      <p:sp>
        <p:nvSpPr>
          <p:cNvPr id="250" name="CustomShape 3"/>
          <p:cNvSpPr/>
          <p:nvPr/>
        </p:nvSpPr>
        <p:spPr>
          <a:xfrm rot="1192200">
            <a:off x="3926160" y="2649960"/>
            <a:ext cx="930240" cy="4363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1" name="CustomShape 4"/>
          <p:cNvSpPr/>
          <p:nvPr/>
        </p:nvSpPr>
        <p:spPr>
          <a:xfrm rot="20407800">
            <a:off x="3895200" y="3453480"/>
            <a:ext cx="930240" cy="4363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2" name="CustomShape 5"/>
          <p:cNvSpPr/>
          <p:nvPr/>
        </p:nvSpPr>
        <p:spPr>
          <a:xfrm rot="1192200">
            <a:off x="5680080" y="3758400"/>
            <a:ext cx="930240" cy="4363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3" name="CustomShape 6"/>
          <p:cNvSpPr/>
          <p:nvPr/>
        </p:nvSpPr>
        <p:spPr>
          <a:xfrm rot="20407800">
            <a:off x="5743440" y="2449080"/>
            <a:ext cx="930240" cy="4363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4" name="CustomShape 7"/>
          <p:cNvSpPr/>
          <p:nvPr/>
        </p:nvSpPr>
        <p:spPr>
          <a:xfrm>
            <a:off x="5849640" y="3121560"/>
            <a:ext cx="930240" cy="4363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55" name="Picture 2" descr=""/>
          <p:cNvPicPr/>
          <p:nvPr/>
        </p:nvPicPr>
        <p:blipFill>
          <a:blip r:embed="rId6"/>
          <a:stretch/>
        </p:blipFill>
        <p:spPr>
          <a:xfrm>
            <a:off x="4950720" y="2998800"/>
            <a:ext cx="708480" cy="708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CustomShape 1"/>
          <p:cNvSpPr/>
          <p:nvPr/>
        </p:nvSpPr>
        <p:spPr>
          <a:xfrm>
            <a:off x="684360" y="4487400"/>
            <a:ext cx="8486280" cy="145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Clean and Strategy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57" name="CustomShape 2"/>
          <p:cNvSpPr/>
          <p:nvPr/>
        </p:nvSpPr>
        <p:spPr>
          <a:xfrm>
            <a:off x="684360" y="685800"/>
            <a:ext cx="8486280" cy="356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376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Method used to </a:t>
            </a:r>
            <a:r>
              <a:rPr b="1" lang="fr-FR" sz="2000" spc="-1" strike="noStrike">
                <a:solidFill>
                  <a:srgbClr val="ff0000"/>
                </a:solidFill>
                <a:latin typeface="Century Gothic"/>
                <a:ea typeface="DejaVu Sans"/>
              </a:rPr>
              <a:t>remove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duplicate scan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 marL="285840" indent="-2376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Method used to </a:t>
            </a:r>
            <a:r>
              <a:rPr b="1" lang="fr-FR" sz="2000" spc="-1" strike="noStrike">
                <a:solidFill>
                  <a:srgbClr val="92d050"/>
                </a:solidFill>
                <a:latin typeface="Century Gothic"/>
                <a:ea typeface="DejaVu Sans"/>
              </a:rPr>
              <a:t>sort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them by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strategy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58" name="Graphique 4" descr=""/>
          <p:cNvPicPr/>
          <p:nvPr/>
        </p:nvPicPr>
        <p:blipFill>
          <a:blip r:embed="rId1"/>
          <a:stretch/>
        </p:blipFill>
        <p:spPr>
          <a:xfrm>
            <a:off x="3562560" y="1395720"/>
            <a:ext cx="866160" cy="866160"/>
          </a:xfrm>
          <a:prstGeom prst="rect">
            <a:avLst/>
          </a:prstGeom>
          <a:ln>
            <a:noFill/>
          </a:ln>
        </p:spPr>
      </p:pic>
      <p:pic>
        <p:nvPicPr>
          <p:cNvPr id="259" name="Graphique 5" descr=""/>
          <p:cNvPicPr/>
          <p:nvPr/>
        </p:nvPicPr>
        <p:blipFill>
          <a:blip r:embed="rId2"/>
          <a:stretch/>
        </p:blipFill>
        <p:spPr>
          <a:xfrm>
            <a:off x="6678360" y="1395720"/>
            <a:ext cx="866160" cy="866160"/>
          </a:xfrm>
          <a:prstGeom prst="rect">
            <a:avLst/>
          </a:prstGeom>
          <a:ln>
            <a:noFill/>
          </a:ln>
        </p:spPr>
      </p:pic>
      <p:pic>
        <p:nvPicPr>
          <p:cNvPr id="260" name="Graphique 6" descr=""/>
          <p:cNvPicPr/>
          <p:nvPr/>
        </p:nvPicPr>
        <p:blipFill>
          <a:blip r:embed="rId3"/>
          <a:stretch/>
        </p:blipFill>
        <p:spPr>
          <a:xfrm>
            <a:off x="7042320" y="3904200"/>
            <a:ext cx="866160" cy="866160"/>
          </a:xfrm>
          <a:prstGeom prst="rect">
            <a:avLst/>
          </a:prstGeom>
          <a:ln>
            <a:noFill/>
          </a:ln>
        </p:spPr>
      </p:pic>
      <p:pic>
        <p:nvPicPr>
          <p:cNvPr id="261" name="Graphique 7" descr=""/>
          <p:cNvPicPr/>
          <p:nvPr/>
        </p:nvPicPr>
        <p:blipFill>
          <a:blip r:embed="rId4"/>
          <a:stretch/>
        </p:blipFill>
        <p:spPr>
          <a:xfrm>
            <a:off x="3562560" y="3904200"/>
            <a:ext cx="866160" cy="866160"/>
          </a:xfrm>
          <a:prstGeom prst="rect">
            <a:avLst/>
          </a:prstGeom>
          <a:ln>
            <a:noFill/>
          </a:ln>
        </p:spPr>
      </p:pic>
      <p:pic>
        <p:nvPicPr>
          <p:cNvPr id="262" name="Graphique 8" descr=""/>
          <p:cNvPicPr/>
          <p:nvPr/>
        </p:nvPicPr>
        <p:blipFill>
          <a:blip r:embed="rId5"/>
          <a:stretch/>
        </p:blipFill>
        <p:spPr>
          <a:xfrm>
            <a:off x="6678360" y="1395720"/>
            <a:ext cx="866160" cy="866160"/>
          </a:xfrm>
          <a:prstGeom prst="rect">
            <a:avLst/>
          </a:prstGeom>
          <a:ln>
            <a:noFill/>
          </a:ln>
        </p:spPr>
      </p:pic>
      <p:pic>
        <p:nvPicPr>
          <p:cNvPr id="263" name="Graphique 9" descr=""/>
          <p:cNvPicPr/>
          <p:nvPr/>
        </p:nvPicPr>
        <p:blipFill>
          <a:blip r:embed="rId6"/>
          <a:stretch/>
        </p:blipFill>
        <p:spPr>
          <a:xfrm>
            <a:off x="4113000" y="2039400"/>
            <a:ext cx="866160" cy="866160"/>
          </a:xfrm>
          <a:prstGeom prst="rect">
            <a:avLst/>
          </a:prstGeom>
          <a:ln>
            <a:noFill/>
          </a:ln>
        </p:spPr>
      </p:pic>
      <p:pic>
        <p:nvPicPr>
          <p:cNvPr id="264" name="Graphique 10" descr=""/>
          <p:cNvPicPr/>
          <p:nvPr/>
        </p:nvPicPr>
        <p:blipFill>
          <a:blip r:embed="rId7"/>
          <a:stretch/>
        </p:blipFill>
        <p:spPr>
          <a:xfrm>
            <a:off x="7296480" y="2133000"/>
            <a:ext cx="866160" cy="866160"/>
          </a:xfrm>
          <a:prstGeom prst="rect">
            <a:avLst/>
          </a:prstGeom>
          <a:ln>
            <a:noFill/>
          </a:ln>
        </p:spPr>
      </p:pic>
      <p:sp>
        <p:nvSpPr>
          <p:cNvPr id="265" name="CustomShape 3"/>
          <p:cNvSpPr/>
          <p:nvPr/>
        </p:nvSpPr>
        <p:spPr>
          <a:xfrm>
            <a:off x="5285160" y="1920960"/>
            <a:ext cx="1134720" cy="4971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6" name="CustomShape 4"/>
          <p:cNvSpPr/>
          <p:nvPr/>
        </p:nvSpPr>
        <p:spPr>
          <a:xfrm>
            <a:off x="5149440" y="4088880"/>
            <a:ext cx="1134720" cy="4971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</p:txBody>
      </p:sp>
      <p:sp>
        <p:nvSpPr>
          <p:cNvPr id="267" name="CustomShape 5"/>
          <p:cNvSpPr/>
          <p:nvPr/>
        </p:nvSpPr>
        <p:spPr>
          <a:xfrm>
            <a:off x="4895280" y="2388600"/>
            <a:ext cx="2659680" cy="31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removeDuplicate()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68" name="CustomShape 6"/>
          <p:cNvSpPr/>
          <p:nvPr/>
        </p:nvSpPr>
        <p:spPr>
          <a:xfrm>
            <a:off x="5027400" y="4575240"/>
            <a:ext cx="2279520" cy="31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sortStrategy()</a:t>
            </a:r>
            <a:endParaRPr b="0" lang="fr-F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CustomShape 1"/>
          <p:cNvSpPr/>
          <p:nvPr/>
        </p:nvSpPr>
        <p:spPr>
          <a:xfrm>
            <a:off x="684360" y="4487400"/>
            <a:ext cx="8486280" cy="145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Difference between images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70" name="CustomShape 2"/>
          <p:cNvSpPr/>
          <p:nvPr/>
        </p:nvSpPr>
        <p:spPr>
          <a:xfrm>
            <a:off x="684360" y="685800"/>
            <a:ext cx="8486280" cy="356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376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a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when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some images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are really different using a </a:t>
            </a:r>
            <a:r>
              <a:rPr b="1" lang="fr-FR" sz="2000" spc="-1" strike="noStrike">
                <a:solidFill>
                  <a:srgbClr val="eea1a1"/>
                </a:solidFill>
                <a:latin typeface="Century Gothic"/>
                <a:ea typeface="DejaVu Sans"/>
              </a:rPr>
              <a:t>threshold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71" name="Graphique 3" descr=""/>
          <p:cNvPicPr/>
          <p:nvPr/>
        </p:nvPicPr>
        <p:blipFill>
          <a:blip r:embed="rId1"/>
          <a:stretch/>
        </p:blipFill>
        <p:spPr>
          <a:xfrm>
            <a:off x="1863000" y="3157920"/>
            <a:ext cx="866160" cy="866160"/>
          </a:xfrm>
          <a:prstGeom prst="rect">
            <a:avLst/>
          </a:prstGeom>
          <a:ln>
            <a:noFill/>
          </a:ln>
        </p:spPr>
      </p:pic>
      <p:pic>
        <p:nvPicPr>
          <p:cNvPr id="272" name="Graphique 4" descr=""/>
          <p:cNvPicPr/>
          <p:nvPr/>
        </p:nvPicPr>
        <p:blipFill>
          <a:blip r:embed="rId2"/>
          <a:stretch/>
        </p:blipFill>
        <p:spPr>
          <a:xfrm>
            <a:off x="2413440" y="3801600"/>
            <a:ext cx="866160" cy="866160"/>
          </a:xfrm>
          <a:prstGeom prst="rect">
            <a:avLst/>
          </a:prstGeom>
          <a:ln>
            <a:noFill/>
          </a:ln>
        </p:spPr>
      </p:pic>
      <p:pic>
        <p:nvPicPr>
          <p:cNvPr id="273" name="Graphique 5" descr=""/>
          <p:cNvPicPr/>
          <p:nvPr/>
        </p:nvPicPr>
        <p:blipFill>
          <a:blip r:embed="rId3"/>
          <a:stretch/>
        </p:blipFill>
        <p:spPr>
          <a:xfrm>
            <a:off x="7197480" y="3439800"/>
            <a:ext cx="866160" cy="866160"/>
          </a:xfrm>
          <a:prstGeom prst="rect">
            <a:avLst/>
          </a:prstGeom>
          <a:ln>
            <a:noFill/>
          </a:ln>
        </p:spPr>
      </p:pic>
      <p:pic>
        <p:nvPicPr>
          <p:cNvPr id="274" name="Picture 2" descr=""/>
          <p:cNvPicPr/>
          <p:nvPr/>
        </p:nvPicPr>
        <p:blipFill>
          <a:blip r:embed="rId4"/>
          <a:stretch/>
        </p:blipFill>
        <p:spPr>
          <a:xfrm>
            <a:off x="4758840" y="3366360"/>
            <a:ext cx="866160" cy="866160"/>
          </a:xfrm>
          <a:prstGeom prst="rect">
            <a:avLst/>
          </a:prstGeom>
          <a:ln>
            <a:noFill/>
          </a:ln>
        </p:spPr>
      </p:pic>
      <p:sp>
        <p:nvSpPr>
          <p:cNvPr id="275" name="CustomShape 3"/>
          <p:cNvSpPr/>
          <p:nvPr/>
        </p:nvSpPr>
        <p:spPr>
          <a:xfrm>
            <a:off x="3568680" y="3429000"/>
            <a:ext cx="889200" cy="866160"/>
          </a:xfrm>
          <a:prstGeom prst="mathPlus">
            <a:avLst>
              <a:gd name="adj1" fmla="val 2352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6" name="CustomShape 4"/>
          <p:cNvSpPr/>
          <p:nvPr/>
        </p:nvSpPr>
        <p:spPr>
          <a:xfrm>
            <a:off x="6095880" y="3654360"/>
            <a:ext cx="690120" cy="518040"/>
          </a:xfrm>
          <a:prstGeom prst="mathEqual">
            <a:avLst>
              <a:gd name="adj1" fmla="val 23520"/>
              <a:gd name="adj2" fmla="val 1176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CustomShape 1"/>
          <p:cNvSpPr/>
          <p:nvPr/>
        </p:nvSpPr>
        <p:spPr>
          <a:xfrm>
            <a:off x="4750920" y="2898360"/>
            <a:ext cx="2641680" cy="367164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8" name="CustomShape 2"/>
          <p:cNvSpPr/>
          <p:nvPr/>
        </p:nvSpPr>
        <p:spPr>
          <a:xfrm>
            <a:off x="684360" y="4487400"/>
            <a:ext cx="8486280" cy="145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Web page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79" name="CustomShape 3"/>
          <p:cNvSpPr/>
          <p:nvPr/>
        </p:nvSpPr>
        <p:spPr>
          <a:xfrm>
            <a:off x="684360" y="685800"/>
            <a:ext cx="8486280" cy="356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376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</a:t>
            </a:r>
            <a:r>
              <a:rPr b="1" lang="fr-FR" sz="2000" spc="-1" strike="noStrike">
                <a:solidFill>
                  <a:srgbClr val="f2f2f2"/>
                </a:solidFill>
                <a:latin typeface="Century Gothic"/>
                <a:ea typeface="DejaVu Sans"/>
              </a:rPr>
              <a:t>web page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will show us all the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strategies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d9d9d9"/>
                </a:solidFill>
                <a:latin typeface="Century Gothic"/>
                <a:ea typeface="DejaVu Sans"/>
              </a:rPr>
              <a:t>record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4be7c8"/>
                </a:solidFill>
                <a:latin typeface="Century Gothic"/>
                <a:ea typeface="DejaVu Sans"/>
              </a:rPr>
              <a:t>during the day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280" name="Graphique 4" descr=""/>
          <p:cNvPicPr/>
          <p:nvPr/>
        </p:nvPicPr>
        <p:blipFill>
          <a:blip r:embed="rId1"/>
          <a:stretch/>
        </p:blipFill>
        <p:spPr>
          <a:xfrm>
            <a:off x="4843440" y="2989800"/>
            <a:ext cx="593640" cy="593640"/>
          </a:xfrm>
          <a:prstGeom prst="rect">
            <a:avLst/>
          </a:prstGeom>
          <a:ln>
            <a:noFill/>
          </a:ln>
        </p:spPr>
      </p:pic>
      <p:pic>
        <p:nvPicPr>
          <p:cNvPr id="281" name="Graphique 5" descr=""/>
          <p:cNvPicPr/>
          <p:nvPr/>
        </p:nvPicPr>
        <p:blipFill>
          <a:blip r:embed="rId2"/>
          <a:stretch/>
        </p:blipFill>
        <p:spPr>
          <a:xfrm>
            <a:off x="5028120" y="4248360"/>
            <a:ext cx="866160" cy="866160"/>
          </a:xfrm>
          <a:prstGeom prst="rect">
            <a:avLst/>
          </a:prstGeom>
          <a:ln>
            <a:noFill/>
          </a:ln>
        </p:spPr>
      </p:pic>
      <p:pic>
        <p:nvPicPr>
          <p:cNvPr id="282" name="Graphique 6" descr=""/>
          <p:cNvPicPr/>
          <p:nvPr/>
        </p:nvPicPr>
        <p:blipFill>
          <a:blip r:embed="rId3"/>
          <a:stretch/>
        </p:blipFill>
        <p:spPr>
          <a:xfrm>
            <a:off x="5506200" y="5025240"/>
            <a:ext cx="866160" cy="866160"/>
          </a:xfrm>
          <a:prstGeom prst="rect">
            <a:avLst/>
          </a:prstGeom>
          <a:ln>
            <a:noFill/>
          </a:ln>
        </p:spPr>
      </p:pic>
      <p:pic>
        <p:nvPicPr>
          <p:cNvPr id="283" name="Graphique 7" descr=""/>
          <p:cNvPicPr/>
          <p:nvPr/>
        </p:nvPicPr>
        <p:blipFill>
          <a:blip r:embed="rId4"/>
          <a:stretch/>
        </p:blipFill>
        <p:spPr>
          <a:xfrm>
            <a:off x="6042600" y="4248360"/>
            <a:ext cx="866160" cy="866160"/>
          </a:xfrm>
          <a:prstGeom prst="rect">
            <a:avLst/>
          </a:prstGeom>
          <a:ln>
            <a:noFill/>
          </a:ln>
        </p:spPr>
      </p:pic>
      <p:pic>
        <p:nvPicPr>
          <p:cNvPr id="284" name="Graphique 9" descr=""/>
          <p:cNvPicPr/>
          <p:nvPr/>
        </p:nvPicPr>
        <p:blipFill>
          <a:blip r:embed="rId5"/>
          <a:stretch/>
        </p:blipFill>
        <p:spPr>
          <a:xfrm>
            <a:off x="7944480" y="2602440"/>
            <a:ext cx="866160" cy="866160"/>
          </a:xfrm>
          <a:prstGeom prst="rect">
            <a:avLst/>
          </a:prstGeom>
          <a:ln>
            <a:noFill/>
          </a:ln>
        </p:spPr>
      </p:pic>
      <p:pic>
        <p:nvPicPr>
          <p:cNvPr id="285" name="Graphique 11" descr=""/>
          <p:cNvPicPr/>
          <p:nvPr/>
        </p:nvPicPr>
        <p:blipFill>
          <a:blip r:embed="rId6"/>
          <a:stretch/>
        </p:blipFill>
        <p:spPr>
          <a:xfrm>
            <a:off x="6671160" y="3059640"/>
            <a:ext cx="523440" cy="523440"/>
          </a:xfrm>
          <a:prstGeom prst="rect">
            <a:avLst/>
          </a:prstGeom>
          <a:ln>
            <a:noFill/>
          </a:ln>
        </p:spPr>
      </p:pic>
      <p:pic>
        <p:nvPicPr>
          <p:cNvPr id="286" name="Graphique 16" descr=""/>
          <p:cNvPicPr/>
          <p:nvPr/>
        </p:nvPicPr>
        <p:blipFill>
          <a:blip r:embed="rId7"/>
          <a:stretch/>
        </p:blipFill>
        <p:spPr>
          <a:xfrm>
            <a:off x="2973240" y="3863520"/>
            <a:ext cx="866160" cy="866160"/>
          </a:xfrm>
          <a:prstGeom prst="rect">
            <a:avLst/>
          </a:prstGeom>
          <a:ln>
            <a:noFill/>
          </a:ln>
        </p:spPr>
      </p:pic>
      <p:sp>
        <p:nvSpPr>
          <p:cNvPr id="287" name="CustomShape 4"/>
          <p:cNvSpPr/>
          <p:nvPr/>
        </p:nvSpPr>
        <p:spPr>
          <a:xfrm>
            <a:off x="4012560" y="4487400"/>
            <a:ext cx="1445400" cy="808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8" name="CustomShape 5"/>
          <p:cNvSpPr/>
          <p:nvPr/>
        </p:nvSpPr>
        <p:spPr>
          <a:xfrm>
            <a:off x="4012560" y="4248360"/>
            <a:ext cx="1981800" cy="190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9" name="CustomShape 6"/>
          <p:cNvSpPr/>
          <p:nvPr/>
        </p:nvSpPr>
        <p:spPr>
          <a:xfrm>
            <a:off x="4012560" y="4367880"/>
            <a:ext cx="890640" cy="191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0" name="CustomShape 7"/>
          <p:cNvSpPr/>
          <p:nvPr/>
        </p:nvSpPr>
        <p:spPr>
          <a:xfrm flipV="1">
            <a:off x="7242840" y="3174480"/>
            <a:ext cx="581400" cy="74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accent3">
                <a:lumMod val="40000"/>
                <a:lumOff val="6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CustomShape 1"/>
          <p:cNvSpPr/>
          <p:nvPr/>
        </p:nvSpPr>
        <p:spPr>
          <a:xfrm>
            <a:off x="684360" y="4487400"/>
            <a:ext cx="8486280" cy="145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Strategy learning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92" name="CustomShape 2"/>
          <p:cNvSpPr/>
          <p:nvPr/>
        </p:nvSpPr>
        <p:spPr>
          <a:xfrm>
            <a:off x="684360" y="685800"/>
            <a:ext cx="8486280" cy="356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376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</a:t>
            </a:r>
            <a:r>
              <a:rPr b="1" lang="fr-FR" sz="2000" spc="-1" strike="noStrike">
                <a:solidFill>
                  <a:srgbClr val="f2f2f2"/>
                </a:solidFill>
                <a:latin typeface="Century Gothic"/>
                <a:ea typeface="DejaVu Sans"/>
              </a:rPr>
              <a:t>web page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will allow the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user to choose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best way (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)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will </a:t>
            </a:r>
            <a:r>
              <a:rPr b="1" lang="fr-FR" sz="2000" spc="-1" strike="noStrike">
                <a:solidFill>
                  <a:srgbClr val="ff0000"/>
                </a:solidFill>
                <a:latin typeface="Century Gothic"/>
                <a:ea typeface="DejaVu Sans"/>
              </a:rPr>
              <a:t>understand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how it </a:t>
            </a:r>
            <a:r>
              <a:rPr b="1" lang="fr-FR" sz="2000" spc="-1" strike="noStrike">
                <a:solidFill>
                  <a:srgbClr val="ff0000"/>
                </a:solidFill>
                <a:latin typeface="Century Gothic"/>
                <a:ea typeface="DejaVu Sans"/>
              </a:rPr>
              <a:t>needs to do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293" name="CustomShape 3"/>
          <p:cNvSpPr/>
          <p:nvPr/>
        </p:nvSpPr>
        <p:spPr>
          <a:xfrm>
            <a:off x="5430600" y="2730600"/>
            <a:ext cx="2641680" cy="367164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94" name="Graphique 4" descr=""/>
          <p:cNvPicPr/>
          <p:nvPr/>
        </p:nvPicPr>
        <p:blipFill>
          <a:blip r:embed="rId1"/>
          <a:stretch/>
        </p:blipFill>
        <p:spPr>
          <a:xfrm>
            <a:off x="5523120" y="2822040"/>
            <a:ext cx="593640" cy="593640"/>
          </a:xfrm>
          <a:prstGeom prst="rect">
            <a:avLst/>
          </a:prstGeom>
          <a:ln>
            <a:noFill/>
          </a:ln>
        </p:spPr>
      </p:pic>
      <p:pic>
        <p:nvPicPr>
          <p:cNvPr id="295" name="Graphique 5" descr=""/>
          <p:cNvPicPr/>
          <p:nvPr/>
        </p:nvPicPr>
        <p:blipFill>
          <a:blip r:embed="rId2"/>
          <a:stretch/>
        </p:blipFill>
        <p:spPr>
          <a:xfrm>
            <a:off x="5707800" y="4080600"/>
            <a:ext cx="866160" cy="866160"/>
          </a:xfrm>
          <a:prstGeom prst="rect">
            <a:avLst/>
          </a:prstGeom>
          <a:ln>
            <a:noFill/>
          </a:ln>
        </p:spPr>
      </p:pic>
      <p:pic>
        <p:nvPicPr>
          <p:cNvPr id="296" name="Graphique 6" descr=""/>
          <p:cNvPicPr/>
          <p:nvPr/>
        </p:nvPicPr>
        <p:blipFill>
          <a:blip r:embed="rId3"/>
          <a:stretch/>
        </p:blipFill>
        <p:spPr>
          <a:xfrm>
            <a:off x="6185880" y="4857480"/>
            <a:ext cx="866160" cy="866160"/>
          </a:xfrm>
          <a:prstGeom prst="rect">
            <a:avLst/>
          </a:prstGeom>
          <a:ln>
            <a:noFill/>
          </a:ln>
        </p:spPr>
      </p:pic>
      <p:pic>
        <p:nvPicPr>
          <p:cNvPr id="297" name="Graphique 7" descr=""/>
          <p:cNvPicPr/>
          <p:nvPr/>
        </p:nvPicPr>
        <p:blipFill>
          <a:blip r:embed="rId4"/>
          <a:stretch/>
        </p:blipFill>
        <p:spPr>
          <a:xfrm>
            <a:off x="6722280" y="4080600"/>
            <a:ext cx="866160" cy="866160"/>
          </a:xfrm>
          <a:prstGeom prst="rect">
            <a:avLst/>
          </a:prstGeom>
          <a:ln>
            <a:noFill/>
          </a:ln>
        </p:spPr>
      </p:pic>
      <p:pic>
        <p:nvPicPr>
          <p:cNvPr id="298" name="Graphique 8" descr=""/>
          <p:cNvPicPr/>
          <p:nvPr/>
        </p:nvPicPr>
        <p:blipFill>
          <a:blip r:embed="rId5"/>
          <a:stretch/>
        </p:blipFill>
        <p:spPr>
          <a:xfrm>
            <a:off x="3652920" y="3695760"/>
            <a:ext cx="866160" cy="866160"/>
          </a:xfrm>
          <a:prstGeom prst="rect">
            <a:avLst/>
          </a:prstGeom>
          <a:ln>
            <a:noFill/>
          </a:ln>
        </p:spPr>
      </p:pic>
      <p:sp>
        <p:nvSpPr>
          <p:cNvPr id="299" name="CustomShape 4"/>
          <p:cNvSpPr/>
          <p:nvPr/>
        </p:nvSpPr>
        <p:spPr>
          <a:xfrm>
            <a:off x="4692240" y="4319640"/>
            <a:ext cx="1445400" cy="808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0" name="CustomShape 5"/>
          <p:cNvSpPr/>
          <p:nvPr/>
        </p:nvSpPr>
        <p:spPr>
          <a:xfrm>
            <a:off x="4692240" y="4080600"/>
            <a:ext cx="1981800" cy="190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1" name="CustomShape 6"/>
          <p:cNvSpPr/>
          <p:nvPr/>
        </p:nvSpPr>
        <p:spPr>
          <a:xfrm>
            <a:off x="4692240" y="4200120"/>
            <a:ext cx="890640" cy="191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02" name="Graphique 13" descr=""/>
          <p:cNvPicPr/>
          <p:nvPr/>
        </p:nvPicPr>
        <p:blipFill>
          <a:blip r:embed="rId6"/>
          <a:stretch/>
        </p:blipFill>
        <p:spPr>
          <a:xfrm>
            <a:off x="9653760" y="3605400"/>
            <a:ext cx="866160" cy="866160"/>
          </a:xfrm>
          <a:prstGeom prst="rect">
            <a:avLst/>
          </a:prstGeom>
          <a:ln>
            <a:noFill/>
          </a:ln>
        </p:spPr>
      </p:pic>
      <p:sp>
        <p:nvSpPr>
          <p:cNvPr id="303" name="CustomShape 7"/>
          <p:cNvSpPr/>
          <p:nvPr/>
        </p:nvSpPr>
        <p:spPr>
          <a:xfrm rot="10325400">
            <a:off x="7882920" y="4125600"/>
            <a:ext cx="1737720" cy="2595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2060"/>
          </a:solidFill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CustomShape 1"/>
          <p:cNvSpPr/>
          <p:nvPr/>
        </p:nvSpPr>
        <p:spPr>
          <a:xfrm>
            <a:off x="684360" y="4487400"/>
            <a:ext cx="8486280" cy="145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Result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05" name="CustomShape 2"/>
          <p:cNvSpPr/>
          <p:nvPr/>
        </p:nvSpPr>
        <p:spPr>
          <a:xfrm>
            <a:off x="684360" y="685800"/>
            <a:ext cx="8486280" cy="356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06" name="Image 3" descr=""/>
          <p:cNvPicPr/>
          <p:nvPr/>
        </p:nvPicPr>
        <p:blipFill>
          <a:blip r:embed="rId1"/>
          <a:stretch/>
        </p:blipFill>
        <p:spPr>
          <a:xfrm>
            <a:off x="4069440" y="82800"/>
            <a:ext cx="3998160" cy="2798640"/>
          </a:xfrm>
          <a:prstGeom prst="rect">
            <a:avLst/>
          </a:prstGeom>
          <a:ln>
            <a:noFill/>
          </a:ln>
        </p:spPr>
      </p:pic>
      <p:pic>
        <p:nvPicPr>
          <p:cNvPr id="307" name="Image 5" descr=""/>
          <p:cNvPicPr/>
          <p:nvPr/>
        </p:nvPicPr>
        <p:blipFill>
          <a:blip r:embed="rId2"/>
          <a:stretch/>
        </p:blipFill>
        <p:spPr>
          <a:xfrm>
            <a:off x="83880" y="3103560"/>
            <a:ext cx="3819240" cy="1596240"/>
          </a:xfrm>
          <a:prstGeom prst="rect">
            <a:avLst/>
          </a:prstGeom>
          <a:ln>
            <a:noFill/>
          </a:ln>
        </p:spPr>
      </p:pic>
      <p:pic>
        <p:nvPicPr>
          <p:cNvPr id="308" name="Image 7" descr=""/>
          <p:cNvPicPr/>
          <p:nvPr/>
        </p:nvPicPr>
        <p:blipFill>
          <a:blip r:embed="rId3"/>
          <a:stretch/>
        </p:blipFill>
        <p:spPr>
          <a:xfrm>
            <a:off x="4161600" y="3103560"/>
            <a:ext cx="3819240" cy="1596240"/>
          </a:xfrm>
          <a:prstGeom prst="rect">
            <a:avLst/>
          </a:prstGeom>
          <a:ln>
            <a:noFill/>
          </a:ln>
        </p:spPr>
      </p:pic>
      <p:pic>
        <p:nvPicPr>
          <p:cNvPr id="309" name="Image 9" descr=""/>
          <p:cNvPicPr/>
          <p:nvPr/>
        </p:nvPicPr>
        <p:blipFill>
          <a:blip r:embed="rId4"/>
          <a:stretch/>
        </p:blipFill>
        <p:spPr>
          <a:xfrm>
            <a:off x="8230320" y="3103560"/>
            <a:ext cx="3819240" cy="1596240"/>
          </a:xfrm>
          <a:prstGeom prst="rect">
            <a:avLst/>
          </a:prstGeom>
          <a:ln>
            <a:noFill/>
          </a:ln>
        </p:spPr>
      </p:pic>
      <p:sp>
        <p:nvSpPr>
          <p:cNvPr id="310" name="CustomShape 3"/>
          <p:cNvSpPr/>
          <p:nvPr/>
        </p:nvSpPr>
        <p:spPr>
          <a:xfrm>
            <a:off x="3993840" y="3766680"/>
            <a:ext cx="102960" cy="2710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1" name="CustomShape 4"/>
          <p:cNvSpPr/>
          <p:nvPr/>
        </p:nvSpPr>
        <p:spPr>
          <a:xfrm>
            <a:off x="8073360" y="3793320"/>
            <a:ext cx="83880" cy="2710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2" name="CustomShape 5"/>
          <p:cNvSpPr/>
          <p:nvPr/>
        </p:nvSpPr>
        <p:spPr>
          <a:xfrm>
            <a:off x="2701080" y="5176080"/>
            <a:ext cx="1788840" cy="874440"/>
          </a:xfrm>
          <a:prstGeom prst="wedgeRectCallout">
            <a:avLst>
              <a:gd name="adj1" fmla="val -45989"/>
              <a:gd name="adj2" fmla="val -117696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Box to show SAI understanding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3" name="CustomShape 6"/>
          <p:cNvSpPr/>
          <p:nvPr/>
        </p:nvSpPr>
        <p:spPr>
          <a:xfrm>
            <a:off x="6722640" y="5196600"/>
            <a:ext cx="1920240" cy="777600"/>
          </a:xfrm>
          <a:prstGeom prst="wedgeRectCallout">
            <a:avLst>
              <a:gd name="adj1" fmla="val -18980"/>
              <a:gd name="adj2" fmla="val -247095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Click to match the strategy with their label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4" name="CustomShape 7"/>
          <p:cNvSpPr/>
          <p:nvPr/>
        </p:nvSpPr>
        <p:spPr>
          <a:xfrm>
            <a:off x="9731160" y="5131440"/>
            <a:ext cx="2057400" cy="608400"/>
          </a:xfrm>
          <a:prstGeom prst="wedgeRectCallout">
            <a:avLst>
              <a:gd name="adj1" fmla="val -28992"/>
              <a:gd name="adj2" fmla="val -159352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Show the understanding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5" name="CustomShape 8"/>
          <p:cNvSpPr/>
          <p:nvPr/>
        </p:nvSpPr>
        <p:spPr>
          <a:xfrm>
            <a:off x="5033520" y="2516760"/>
            <a:ext cx="2527200" cy="31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entury Gothic"/>
                <a:ea typeface="DejaVu Sans"/>
              </a:rPr>
              <a:t>Time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6" name="CustomShape 9"/>
          <p:cNvSpPr/>
          <p:nvPr/>
        </p:nvSpPr>
        <p:spPr>
          <a:xfrm rot="16200000">
            <a:off x="3177360" y="1313280"/>
            <a:ext cx="1916280" cy="31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entury Gothic"/>
                <a:ea typeface="DejaVu Sans"/>
              </a:rPr>
              <a:t>Nb commands</a:t>
            </a:r>
            <a:endParaRPr b="0" lang="fr-F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0" y="0"/>
            <a:ext cx="12143880" cy="6809760"/>
          </a:xfrm>
          <a:prstGeom prst="rect">
            <a:avLst/>
          </a:prstGeom>
          <a:gradFill rotWithShape="0">
            <a:gsLst>
              <a:gs pos="0">
                <a:srgbClr val="6bd1ec"/>
              </a:gs>
              <a:gs pos="100000">
                <a:srgbClr val="06588e"/>
              </a:gs>
            </a:gsLst>
            <a:path path="circle">
              <a:fillToRect l="50000" t="10000" r="50000" b="9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4" name="CustomShape 2"/>
          <p:cNvSpPr/>
          <p:nvPr/>
        </p:nvSpPr>
        <p:spPr>
          <a:xfrm>
            <a:off x="0" y="0"/>
            <a:ext cx="8081640" cy="6809760"/>
          </a:xfrm>
          <a:prstGeom prst="snip2DiagRect">
            <a:avLst>
              <a:gd name="adj1" fmla="val 0"/>
              <a:gd name="adj2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05" name="Group 3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106" name="Line 4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7" name="Line 5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8" name="Line 6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9" name="Line 7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w="2844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10" name="Line 8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111" name="CustomShape 9"/>
          <p:cNvSpPr/>
          <p:nvPr/>
        </p:nvSpPr>
        <p:spPr>
          <a:xfrm>
            <a:off x="8588520" y="941400"/>
            <a:ext cx="2995560" cy="320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fr-FR" sz="31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Environment</a:t>
            </a:r>
            <a:endParaRPr b="0" lang="fr-FR" sz="3100" spc="-1" strike="noStrike">
              <a:latin typeface="Arial"/>
            </a:endParaRPr>
          </a:p>
        </p:txBody>
      </p:sp>
      <p:grpSp>
        <p:nvGrpSpPr>
          <p:cNvPr id="112" name="Group 10"/>
          <p:cNvGrpSpPr/>
          <p:nvPr/>
        </p:nvGrpSpPr>
        <p:grpSpPr>
          <a:xfrm>
            <a:off x="952560" y="2104200"/>
            <a:ext cx="6118200" cy="2395080"/>
            <a:chOff x="952560" y="2104200"/>
            <a:chExt cx="6118200" cy="2395080"/>
          </a:xfrm>
        </p:grpSpPr>
        <p:sp>
          <p:nvSpPr>
            <p:cNvPr id="113" name="CustomShape 11"/>
            <p:cNvSpPr/>
            <p:nvPr/>
          </p:nvSpPr>
          <p:spPr>
            <a:xfrm>
              <a:off x="952560" y="2104200"/>
              <a:ext cx="768240" cy="768240"/>
            </a:xfrm>
            <a:prstGeom prst="ellipse">
              <a:avLst/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" name="CustomShape 12"/>
            <p:cNvSpPr/>
            <p:nvPr/>
          </p:nvSpPr>
          <p:spPr>
            <a:xfrm>
              <a:off x="1123920" y="2275560"/>
              <a:ext cx="425160" cy="425160"/>
            </a:xfrm>
            <a:prstGeom prst="rect">
              <a:avLst/>
            </a:prstGeom>
            <a:blipFill rotWithShape="0">
              <a:blip r:embed="rId1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15" name="CustomShape 13"/>
            <p:cNvSpPr/>
            <p:nvPr/>
          </p:nvSpPr>
          <p:spPr>
            <a:xfrm>
              <a:off x="1944000" y="2104200"/>
              <a:ext cx="1875960" cy="7682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Work at home after gratuated on Master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16" name="CustomShape 14"/>
            <p:cNvSpPr/>
            <p:nvPr/>
          </p:nvSpPr>
          <p:spPr>
            <a:xfrm>
              <a:off x="4203360" y="2104200"/>
              <a:ext cx="768240" cy="768240"/>
            </a:xfrm>
            <a:prstGeom prst="ellipse">
              <a:avLst/>
            </a:prstGeom>
            <a:solidFill>
              <a:schemeClr val="accent3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" name="CustomShape 15"/>
            <p:cNvSpPr/>
            <p:nvPr/>
          </p:nvSpPr>
          <p:spPr>
            <a:xfrm>
              <a:off x="4375080" y="2275560"/>
              <a:ext cx="425160" cy="425160"/>
            </a:xfrm>
            <a:prstGeom prst="rect">
              <a:avLst/>
            </a:prstGeom>
            <a:blipFill rotWithShape="0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18" name="CustomShape 16"/>
            <p:cNvSpPr/>
            <p:nvPr/>
          </p:nvSpPr>
          <p:spPr>
            <a:xfrm>
              <a:off x="5194800" y="2104200"/>
              <a:ext cx="1875960" cy="7682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Standard IA too weak to learn complex things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19" name="CustomShape 17"/>
            <p:cNvSpPr/>
            <p:nvPr/>
          </p:nvSpPr>
          <p:spPr>
            <a:xfrm>
              <a:off x="952560" y="3731040"/>
              <a:ext cx="768240" cy="768240"/>
            </a:xfrm>
            <a:prstGeom prst="ellipse">
              <a:avLst/>
            </a:prstGeom>
            <a:solidFill>
              <a:schemeClr val="accent4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" name="CustomShape 18"/>
            <p:cNvSpPr/>
            <p:nvPr/>
          </p:nvSpPr>
          <p:spPr>
            <a:xfrm>
              <a:off x="1123920" y="3902400"/>
              <a:ext cx="425160" cy="425160"/>
            </a:xfrm>
            <a:prstGeom prst="rect">
              <a:avLst/>
            </a:prstGeom>
            <a:blipFill rotWithShape="0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21" name="CustomShape 19"/>
            <p:cNvSpPr/>
            <p:nvPr/>
          </p:nvSpPr>
          <p:spPr>
            <a:xfrm>
              <a:off x="1944000" y="3731040"/>
              <a:ext cx="1875960" cy="7682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New technology using daily report and voice command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22" name="CustomShape 20"/>
            <p:cNvSpPr/>
            <p:nvPr/>
          </p:nvSpPr>
          <p:spPr>
            <a:xfrm>
              <a:off x="4203360" y="3731040"/>
              <a:ext cx="768240" cy="768240"/>
            </a:xfrm>
            <a:prstGeom prst="ellipse">
              <a:avLst/>
            </a:prstGeom>
            <a:solidFill>
              <a:schemeClr val="accent5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" name="CustomShape 21"/>
            <p:cNvSpPr/>
            <p:nvPr/>
          </p:nvSpPr>
          <p:spPr>
            <a:xfrm>
              <a:off x="4375080" y="3902400"/>
              <a:ext cx="425160" cy="425160"/>
            </a:xfrm>
            <a:prstGeom prst="rect">
              <a:avLst/>
            </a:prstGeom>
            <a:blipFill rotWithShape="0"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24" name="CustomShape 22"/>
            <p:cNvSpPr/>
            <p:nvPr/>
          </p:nvSpPr>
          <p:spPr>
            <a:xfrm>
              <a:off x="5194800" y="3731040"/>
              <a:ext cx="1875960" cy="7682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New reinforcement learning like a baby</a:t>
              </a:r>
              <a:endParaRPr b="0" lang="fr-FR" sz="1400" spc="-1" strike="noStrike">
                <a:latin typeface="Arial"/>
              </a:endParaRPr>
            </a:p>
          </p:txBody>
        </p:sp>
      </p:grpSp>
      <p:grpSp>
        <p:nvGrpSpPr>
          <p:cNvPr id="125" name="Group 23"/>
          <p:cNvGrpSpPr/>
          <p:nvPr/>
        </p:nvGrpSpPr>
        <p:grpSpPr>
          <a:xfrm>
            <a:off x="0" y="0"/>
            <a:ext cx="0" cy="0"/>
            <a:chOff x="0" y="0"/>
            <a:chExt cx="0" cy="0"/>
          </a:xfrm>
        </p:grpSpPr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CustomShape 1"/>
          <p:cNvSpPr/>
          <p:nvPr/>
        </p:nvSpPr>
        <p:spPr>
          <a:xfrm>
            <a:off x="684360" y="4487400"/>
            <a:ext cx="8486280" cy="145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Conclusion</a:t>
            </a:r>
            <a:endParaRPr b="0" lang="fr-FR" sz="3600" spc="-1" strike="noStrike">
              <a:latin typeface="Arial"/>
            </a:endParaRPr>
          </a:p>
        </p:txBody>
      </p:sp>
      <p:grpSp>
        <p:nvGrpSpPr>
          <p:cNvPr id="318" name="Group 2"/>
          <p:cNvGrpSpPr/>
          <p:nvPr/>
        </p:nvGrpSpPr>
        <p:grpSpPr>
          <a:xfrm>
            <a:off x="948240" y="823320"/>
            <a:ext cx="10244160" cy="3291480"/>
            <a:chOff x="948240" y="823320"/>
            <a:chExt cx="10244160" cy="3291480"/>
          </a:xfrm>
        </p:grpSpPr>
        <p:sp>
          <p:nvSpPr>
            <p:cNvPr id="319" name="CustomShape 3"/>
            <p:cNvSpPr/>
            <p:nvPr/>
          </p:nvSpPr>
          <p:spPr>
            <a:xfrm>
              <a:off x="948240" y="823320"/>
              <a:ext cx="1314360" cy="1314360"/>
            </a:xfrm>
            <a:prstGeom prst="ellipse">
              <a:avLst/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0" name="CustomShape 4"/>
            <p:cNvSpPr/>
            <p:nvPr/>
          </p:nvSpPr>
          <p:spPr>
            <a:xfrm>
              <a:off x="1234440" y="1109520"/>
              <a:ext cx="741960" cy="741960"/>
            </a:xfrm>
            <a:prstGeom prst="rect">
              <a:avLst/>
            </a:prstGeom>
            <a:blipFill rotWithShape="0">
              <a:blip r:embed="rId1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1" name="CustomShape 5"/>
            <p:cNvSpPr/>
            <p:nvPr/>
          </p:nvSpPr>
          <p:spPr>
            <a:xfrm>
              <a:off x="2602800" y="823320"/>
              <a:ext cx="3163680" cy="13143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Need a human to teach SAI like a baby (Full time 54k €, send CV and ML at johnny.nguyen1192@gmail.com)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22" name="CustomShape 6"/>
            <p:cNvSpPr/>
            <p:nvPr/>
          </p:nvSpPr>
          <p:spPr>
            <a:xfrm>
              <a:off x="6374160" y="823320"/>
              <a:ext cx="1314360" cy="1314360"/>
            </a:xfrm>
            <a:prstGeom prst="ellipse">
              <a:avLst/>
            </a:prstGeom>
            <a:solidFill>
              <a:schemeClr val="accent3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3" name="CustomShape 7"/>
            <p:cNvSpPr/>
            <p:nvPr/>
          </p:nvSpPr>
          <p:spPr>
            <a:xfrm>
              <a:off x="6660360" y="1109520"/>
              <a:ext cx="741960" cy="741960"/>
            </a:xfrm>
            <a:prstGeom prst="rect">
              <a:avLst/>
            </a:prstGeom>
            <a:blipFill rotWithShape="0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4" name="CustomShape 8"/>
            <p:cNvSpPr/>
            <p:nvPr/>
          </p:nvSpPr>
          <p:spPr>
            <a:xfrm>
              <a:off x="8028720" y="823320"/>
              <a:ext cx="3163680" cy="13143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The SAI will looks like the human teacher at the beginning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25" name="CustomShape 9"/>
            <p:cNvSpPr/>
            <p:nvPr/>
          </p:nvSpPr>
          <p:spPr>
            <a:xfrm>
              <a:off x="948240" y="2800440"/>
              <a:ext cx="1314360" cy="1314360"/>
            </a:xfrm>
            <a:prstGeom prst="ellipse">
              <a:avLst/>
            </a:prstGeom>
            <a:solidFill>
              <a:schemeClr val="accent4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6" name="CustomShape 10"/>
            <p:cNvSpPr/>
            <p:nvPr/>
          </p:nvSpPr>
          <p:spPr>
            <a:xfrm>
              <a:off x="1234440" y="3086640"/>
              <a:ext cx="741960" cy="741960"/>
            </a:xfrm>
            <a:prstGeom prst="rect">
              <a:avLst/>
            </a:prstGeom>
            <a:blipFill rotWithShape="0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7" name="CustomShape 11"/>
            <p:cNvSpPr/>
            <p:nvPr/>
          </p:nvSpPr>
          <p:spPr>
            <a:xfrm>
              <a:off x="2602800" y="2800440"/>
              <a:ext cx="3163680" cy="13143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After a threshold it will learn alone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28" name="CustomShape 12"/>
            <p:cNvSpPr/>
            <p:nvPr/>
          </p:nvSpPr>
          <p:spPr>
            <a:xfrm>
              <a:off x="6374160" y="2800440"/>
              <a:ext cx="1314360" cy="1314360"/>
            </a:xfrm>
            <a:prstGeom prst="ellipse">
              <a:avLst/>
            </a:prstGeom>
            <a:solidFill>
              <a:schemeClr val="accent5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9" name="CustomShape 13"/>
            <p:cNvSpPr/>
            <p:nvPr/>
          </p:nvSpPr>
          <p:spPr>
            <a:xfrm>
              <a:off x="6660360" y="3086640"/>
              <a:ext cx="741960" cy="741960"/>
            </a:xfrm>
            <a:prstGeom prst="rect">
              <a:avLst/>
            </a:prstGeom>
            <a:blipFill rotWithShape="0"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30" name="CustomShape 14"/>
            <p:cNvSpPr/>
            <p:nvPr/>
          </p:nvSpPr>
          <p:spPr>
            <a:xfrm>
              <a:off x="8028720" y="2800440"/>
              <a:ext cx="3163680" cy="13143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Self learn need to be implemented</a:t>
              </a:r>
              <a:endParaRPr b="0" lang="fr-FR" sz="1500" spc="-1" strike="noStrike">
                <a:latin typeface="Arial"/>
              </a:endParaRPr>
            </a:p>
          </p:txBody>
        </p:sp>
      </p:grpSp>
      <p:grpSp>
        <p:nvGrpSpPr>
          <p:cNvPr id="331" name="Group 15"/>
          <p:cNvGrpSpPr/>
          <p:nvPr/>
        </p:nvGrpSpPr>
        <p:grpSpPr>
          <a:xfrm>
            <a:off x="0" y="0"/>
            <a:ext cx="0" cy="0"/>
            <a:chOff x="0" y="0"/>
            <a:chExt cx="0" cy="0"/>
          </a:xfrm>
        </p:grpSpPr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CustomShape 1"/>
          <p:cNvSpPr/>
          <p:nvPr/>
        </p:nvSpPr>
        <p:spPr>
          <a:xfrm>
            <a:off x="684360" y="4487400"/>
            <a:ext cx="8486280" cy="145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Future work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33" name="CustomShape 2"/>
          <p:cNvSpPr/>
          <p:nvPr/>
        </p:nvSpPr>
        <p:spPr>
          <a:xfrm>
            <a:off x="684360" y="685800"/>
            <a:ext cx="8486280" cy="356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376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Virtual assistant launch every time the computer is up</a:t>
            </a:r>
            <a:endParaRPr b="0" lang="fr-FR" sz="2000" spc="-1" strike="noStrike">
              <a:latin typeface="Arial"/>
            </a:endParaRPr>
          </a:p>
          <a:p>
            <a:pPr marL="285840" indent="-2376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Generate a voice for the virtual assistant to communicate with the user</a:t>
            </a:r>
            <a:endParaRPr b="0" lang="fr-FR" sz="2000" spc="-1" strike="noStrike">
              <a:latin typeface="Arial"/>
            </a:endParaRPr>
          </a:p>
          <a:p>
            <a:pPr marL="285840" indent="-2376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Profiling each user that use the virtual assistant</a:t>
            </a:r>
            <a:endParaRPr b="0" lang="fr-FR" sz="2000" spc="-1" strike="noStrike">
              <a:latin typeface="Arial"/>
            </a:endParaRPr>
          </a:p>
          <a:p>
            <a:pPr marL="285840" indent="-2376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 SAI with kivy for multiapplication</a:t>
            </a:r>
            <a:endParaRPr b="0" lang="fr-F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CustomShape 1"/>
          <p:cNvSpPr/>
          <p:nvPr/>
        </p:nvSpPr>
        <p:spPr>
          <a:xfrm>
            <a:off x="684360" y="4487400"/>
            <a:ext cx="8486280" cy="145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annexe</a:t>
            </a:r>
            <a:endParaRPr b="0" lang="fr-FR" sz="3600" spc="-1" strike="noStrike">
              <a:latin typeface="Arial"/>
            </a:endParaRPr>
          </a:p>
        </p:txBody>
      </p:sp>
      <p:pic>
        <p:nvPicPr>
          <p:cNvPr id="335" name="Graphique 7" descr=""/>
          <p:cNvPicPr/>
          <p:nvPr/>
        </p:nvPicPr>
        <p:blipFill>
          <a:blip r:embed="rId1"/>
          <a:stretch/>
        </p:blipFill>
        <p:spPr>
          <a:xfrm>
            <a:off x="5221440" y="75600"/>
            <a:ext cx="866160" cy="866160"/>
          </a:xfrm>
          <a:prstGeom prst="rect">
            <a:avLst/>
          </a:prstGeom>
          <a:ln>
            <a:noFill/>
          </a:ln>
        </p:spPr>
      </p:pic>
      <p:pic>
        <p:nvPicPr>
          <p:cNvPr id="336" name="Graphique 9" descr=""/>
          <p:cNvPicPr/>
          <p:nvPr/>
        </p:nvPicPr>
        <p:blipFill>
          <a:blip r:embed="rId2"/>
          <a:stretch/>
        </p:blipFill>
        <p:spPr>
          <a:xfrm>
            <a:off x="4695120" y="4444560"/>
            <a:ext cx="866160" cy="866160"/>
          </a:xfrm>
          <a:prstGeom prst="rect">
            <a:avLst/>
          </a:prstGeom>
          <a:ln>
            <a:noFill/>
          </a:ln>
        </p:spPr>
      </p:pic>
      <p:pic>
        <p:nvPicPr>
          <p:cNvPr id="337" name="Graphique 15" descr=""/>
          <p:cNvPicPr/>
          <p:nvPr/>
        </p:nvPicPr>
        <p:blipFill>
          <a:blip r:embed="rId3"/>
          <a:stretch/>
        </p:blipFill>
        <p:spPr>
          <a:xfrm>
            <a:off x="2603880" y="2294640"/>
            <a:ext cx="866160" cy="866160"/>
          </a:xfrm>
          <a:prstGeom prst="rect">
            <a:avLst/>
          </a:prstGeom>
          <a:ln>
            <a:noFill/>
          </a:ln>
        </p:spPr>
      </p:pic>
      <p:pic>
        <p:nvPicPr>
          <p:cNvPr id="338" name="Graphique 17" descr=""/>
          <p:cNvPicPr/>
          <p:nvPr/>
        </p:nvPicPr>
        <p:blipFill>
          <a:blip r:embed="rId4"/>
          <a:stretch/>
        </p:blipFill>
        <p:spPr>
          <a:xfrm>
            <a:off x="9767160" y="3294360"/>
            <a:ext cx="866160" cy="866160"/>
          </a:xfrm>
          <a:prstGeom prst="rect">
            <a:avLst/>
          </a:prstGeom>
          <a:ln>
            <a:noFill/>
          </a:ln>
        </p:spPr>
      </p:pic>
      <p:pic>
        <p:nvPicPr>
          <p:cNvPr id="339" name="Graphique 19" descr=""/>
          <p:cNvPicPr/>
          <p:nvPr/>
        </p:nvPicPr>
        <p:blipFill>
          <a:blip r:embed="rId5"/>
          <a:stretch/>
        </p:blipFill>
        <p:spPr>
          <a:xfrm>
            <a:off x="1967760" y="3811680"/>
            <a:ext cx="866160" cy="866160"/>
          </a:xfrm>
          <a:prstGeom prst="rect">
            <a:avLst/>
          </a:prstGeom>
          <a:ln>
            <a:noFill/>
          </a:ln>
        </p:spPr>
      </p:pic>
      <p:pic>
        <p:nvPicPr>
          <p:cNvPr id="340" name="Graphique 21" descr=""/>
          <p:cNvPicPr/>
          <p:nvPr/>
        </p:nvPicPr>
        <p:blipFill>
          <a:blip r:embed="rId6"/>
          <a:stretch/>
        </p:blipFill>
        <p:spPr>
          <a:xfrm>
            <a:off x="5221440" y="2907360"/>
            <a:ext cx="866160" cy="866160"/>
          </a:xfrm>
          <a:prstGeom prst="rect">
            <a:avLst/>
          </a:prstGeom>
          <a:ln>
            <a:noFill/>
          </a:ln>
        </p:spPr>
      </p:pic>
      <p:pic>
        <p:nvPicPr>
          <p:cNvPr id="341" name="Graphique 23" descr=""/>
          <p:cNvPicPr/>
          <p:nvPr/>
        </p:nvPicPr>
        <p:blipFill>
          <a:blip r:embed="rId7"/>
          <a:stretch/>
        </p:blipFill>
        <p:spPr>
          <a:xfrm>
            <a:off x="1093680" y="3282480"/>
            <a:ext cx="866160" cy="866160"/>
          </a:xfrm>
          <a:prstGeom prst="rect">
            <a:avLst/>
          </a:prstGeom>
          <a:ln>
            <a:noFill/>
          </a:ln>
        </p:spPr>
      </p:pic>
      <p:pic>
        <p:nvPicPr>
          <p:cNvPr id="342" name="Graphique 25" descr=""/>
          <p:cNvPicPr/>
          <p:nvPr/>
        </p:nvPicPr>
        <p:blipFill>
          <a:blip r:embed="rId8"/>
          <a:stretch/>
        </p:blipFill>
        <p:spPr>
          <a:xfrm>
            <a:off x="8595360" y="3808800"/>
            <a:ext cx="866160" cy="866160"/>
          </a:xfrm>
          <a:prstGeom prst="rect">
            <a:avLst/>
          </a:prstGeom>
          <a:ln>
            <a:noFill/>
          </a:ln>
        </p:spPr>
      </p:pic>
      <p:pic>
        <p:nvPicPr>
          <p:cNvPr id="343" name="Graphique 27" descr=""/>
          <p:cNvPicPr/>
          <p:nvPr/>
        </p:nvPicPr>
        <p:blipFill>
          <a:blip r:embed="rId9"/>
          <a:stretch/>
        </p:blipFill>
        <p:spPr>
          <a:xfrm>
            <a:off x="7839000" y="2294640"/>
            <a:ext cx="866160" cy="866160"/>
          </a:xfrm>
          <a:prstGeom prst="rect">
            <a:avLst/>
          </a:prstGeom>
          <a:ln>
            <a:noFill/>
          </a:ln>
        </p:spPr>
      </p:pic>
      <p:sp>
        <p:nvSpPr>
          <p:cNvPr id="344" name="CustomShape 2"/>
          <p:cNvSpPr/>
          <p:nvPr/>
        </p:nvSpPr>
        <p:spPr>
          <a:xfrm>
            <a:off x="6312960" y="944640"/>
            <a:ext cx="1478160" cy="1292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5" name="CustomShape 3"/>
          <p:cNvSpPr/>
          <p:nvPr/>
        </p:nvSpPr>
        <p:spPr>
          <a:xfrm>
            <a:off x="5678640" y="1145160"/>
            <a:ext cx="360" cy="1558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6" name="CustomShape 4"/>
          <p:cNvSpPr/>
          <p:nvPr/>
        </p:nvSpPr>
        <p:spPr>
          <a:xfrm flipH="1">
            <a:off x="3378600" y="990000"/>
            <a:ext cx="1569600" cy="1332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7" name="CustomShape 5"/>
          <p:cNvSpPr/>
          <p:nvPr/>
        </p:nvSpPr>
        <p:spPr>
          <a:xfrm>
            <a:off x="2082960" y="3279600"/>
            <a:ext cx="869400" cy="31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Actions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48" name="CustomShape 6"/>
          <p:cNvSpPr/>
          <p:nvPr/>
        </p:nvSpPr>
        <p:spPr>
          <a:xfrm>
            <a:off x="5227200" y="4030200"/>
            <a:ext cx="881640" cy="31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92d050"/>
                </a:solidFill>
                <a:latin typeface="Times New Roman"/>
                <a:ea typeface="DejaVu Sans"/>
              </a:rPr>
              <a:t>Sensors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49" name="CustomShape 7"/>
          <p:cNvSpPr/>
          <p:nvPr/>
        </p:nvSpPr>
        <p:spPr>
          <a:xfrm>
            <a:off x="8246520" y="3279600"/>
            <a:ext cx="1207800" cy="31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eea1a1"/>
                </a:solidFill>
                <a:latin typeface="Times New Roman"/>
                <a:ea typeface="DejaVu Sans"/>
              </a:rPr>
              <a:t>Ressources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0" name="CustomShape 8"/>
          <p:cNvSpPr/>
          <p:nvPr/>
        </p:nvSpPr>
        <p:spPr>
          <a:xfrm>
            <a:off x="481680" y="348120"/>
            <a:ext cx="1764000" cy="31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The main idea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351" name="Graphique 4" descr=""/>
          <p:cNvPicPr/>
          <p:nvPr/>
        </p:nvPicPr>
        <p:blipFill>
          <a:blip r:embed="rId10"/>
          <a:stretch/>
        </p:blipFill>
        <p:spPr>
          <a:xfrm>
            <a:off x="5855760" y="4444560"/>
            <a:ext cx="866160" cy="8661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CustomShape 1"/>
          <p:cNvSpPr/>
          <p:nvPr/>
        </p:nvSpPr>
        <p:spPr>
          <a:xfrm>
            <a:off x="684360" y="4487400"/>
            <a:ext cx="8486280" cy="145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Annexe</a:t>
            </a:r>
            <a:endParaRPr b="0" lang="fr-FR" sz="3600" spc="-1" strike="noStrike">
              <a:latin typeface="Arial"/>
            </a:endParaRPr>
          </a:p>
        </p:txBody>
      </p:sp>
      <p:pic>
        <p:nvPicPr>
          <p:cNvPr id="353" name="Espace réservé du contenu 15" descr=""/>
          <p:cNvPicPr/>
          <p:nvPr/>
        </p:nvPicPr>
        <p:blipFill>
          <a:blip r:embed="rId1"/>
          <a:stretch/>
        </p:blipFill>
        <p:spPr>
          <a:xfrm>
            <a:off x="7839000" y="2560320"/>
            <a:ext cx="1266120" cy="551880"/>
          </a:xfrm>
          <a:prstGeom prst="rect">
            <a:avLst/>
          </a:prstGeom>
          <a:ln>
            <a:noFill/>
          </a:ln>
        </p:spPr>
      </p:pic>
      <p:sp>
        <p:nvSpPr>
          <p:cNvPr id="354" name="CustomShape 2"/>
          <p:cNvSpPr/>
          <p:nvPr/>
        </p:nvSpPr>
        <p:spPr>
          <a:xfrm>
            <a:off x="480240" y="348120"/>
            <a:ext cx="1744200" cy="31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The prototype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5" name="CustomShape 3"/>
          <p:cNvSpPr/>
          <p:nvPr/>
        </p:nvSpPr>
        <p:spPr>
          <a:xfrm>
            <a:off x="6384240" y="990000"/>
            <a:ext cx="1478160" cy="1292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6" name="CustomShape 4"/>
          <p:cNvSpPr/>
          <p:nvPr/>
        </p:nvSpPr>
        <p:spPr>
          <a:xfrm>
            <a:off x="5678640" y="1145160"/>
            <a:ext cx="360" cy="1558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7" name="CustomShape 5"/>
          <p:cNvSpPr/>
          <p:nvPr/>
        </p:nvSpPr>
        <p:spPr>
          <a:xfrm flipH="1">
            <a:off x="3378600" y="990000"/>
            <a:ext cx="1569600" cy="1332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8" name="CustomShape 6"/>
          <p:cNvSpPr/>
          <p:nvPr/>
        </p:nvSpPr>
        <p:spPr>
          <a:xfrm>
            <a:off x="2082960" y="3279600"/>
            <a:ext cx="869400" cy="31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Actions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9" name="CustomShape 7"/>
          <p:cNvSpPr/>
          <p:nvPr/>
        </p:nvSpPr>
        <p:spPr>
          <a:xfrm>
            <a:off x="5227200" y="4030200"/>
            <a:ext cx="881640" cy="31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92d050"/>
                </a:solidFill>
                <a:latin typeface="Times New Roman"/>
                <a:ea typeface="DejaVu Sans"/>
              </a:rPr>
              <a:t>Sensors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60" name="CustomShape 8"/>
          <p:cNvSpPr/>
          <p:nvPr/>
        </p:nvSpPr>
        <p:spPr>
          <a:xfrm>
            <a:off x="8246520" y="3279600"/>
            <a:ext cx="1207800" cy="31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eea1a1"/>
                </a:solidFill>
                <a:latin typeface="Times New Roman"/>
                <a:ea typeface="DejaVu Sans"/>
              </a:rPr>
              <a:t>Ressources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361" name="Image 11" descr=""/>
          <p:cNvPicPr/>
          <p:nvPr/>
        </p:nvPicPr>
        <p:blipFill>
          <a:blip r:embed="rId2"/>
          <a:stretch/>
        </p:blipFill>
        <p:spPr>
          <a:xfrm>
            <a:off x="4979520" y="218880"/>
            <a:ext cx="1285200" cy="570960"/>
          </a:xfrm>
          <a:prstGeom prst="rect">
            <a:avLst/>
          </a:prstGeom>
          <a:ln>
            <a:noFill/>
          </a:ln>
        </p:spPr>
      </p:pic>
      <p:pic>
        <p:nvPicPr>
          <p:cNvPr id="362" name="Image 12" descr=""/>
          <p:cNvPicPr/>
          <p:nvPr/>
        </p:nvPicPr>
        <p:blipFill>
          <a:blip r:embed="rId3"/>
          <a:stretch/>
        </p:blipFill>
        <p:spPr>
          <a:xfrm>
            <a:off x="2102760" y="2514600"/>
            <a:ext cx="1275840" cy="561240"/>
          </a:xfrm>
          <a:prstGeom prst="rect">
            <a:avLst/>
          </a:prstGeom>
          <a:ln>
            <a:noFill/>
          </a:ln>
        </p:spPr>
      </p:pic>
      <p:pic>
        <p:nvPicPr>
          <p:cNvPr id="363" name="Image 14" descr=""/>
          <p:cNvPicPr/>
          <p:nvPr/>
        </p:nvPicPr>
        <p:blipFill>
          <a:blip r:embed="rId4"/>
          <a:stretch/>
        </p:blipFill>
        <p:spPr>
          <a:xfrm>
            <a:off x="4235760" y="3279600"/>
            <a:ext cx="1266120" cy="551880"/>
          </a:xfrm>
          <a:prstGeom prst="rect">
            <a:avLst/>
          </a:prstGeom>
          <a:ln>
            <a:noFill/>
          </a:ln>
        </p:spPr>
      </p:pic>
      <p:pic>
        <p:nvPicPr>
          <p:cNvPr id="364" name="Image 2" descr=""/>
          <p:cNvPicPr/>
          <p:nvPr/>
        </p:nvPicPr>
        <p:blipFill>
          <a:blip r:embed="rId5"/>
          <a:stretch/>
        </p:blipFill>
        <p:spPr>
          <a:xfrm>
            <a:off x="5833080" y="3279600"/>
            <a:ext cx="1266120" cy="551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CustomShape 1"/>
          <p:cNvSpPr/>
          <p:nvPr/>
        </p:nvSpPr>
        <p:spPr>
          <a:xfrm>
            <a:off x="684360" y="4487400"/>
            <a:ext cx="8486280" cy="145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Sources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66" name="CustomShape 2"/>
          <p:cNvSpPr/>
          <p:nvPr/>
        </p:nvSpPr>
        <p:spPr>
          <a:xfrm>
            <a:off x="684360" y="685800"/>
            <a:ext cx="8486280" cy="356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376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Annexe prototype: </a:t>
            </a:r>
            <a:r>
              <a:rPr b="0" lang="fr-FR" sz="2000" spc="-1" strike="noStrike" u="sng">
                <a:solidFill>
                  <a:srgbClr val="0d2e46"/>
                </a:solidFill>
                <a:uFillTx/>
                <a:latin typeface="Century Gothic"/>
                <a:ea typeface="DejaVu Sans"/>
                <a:hlinkClick r:id="rId1"/>
              </a:rPr>
              <a:t>https://www.draw.io/</a:t>
            </a:r>
            <a:endParaRPr b="0" lang="fr-F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666000" y="2574360"/>
            <a:ext cx="4762440" cy="2925720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Weak AI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684360" y="5241960"/>
            <a:ext cx="8486280" cy="145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Weak IA and Strong IA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28" name="CustomShape 3"/>
          <p:cNvSpPr/>
          <p:nvPr/>
        </p:nvSpPr>
        <p:spPr>
          <a:xfrm>
            <a:off x="684360" y="685800"/>
            <a:ext cx="10941840" cy="223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84000"/>
          </a:bodyPr>
          <a:p>
            <a:pPr marL="285840" indent="-2376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“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Weak artificial intelligence (weak AI), is artificial intelligence that implements a </a:t>
            </a:r>
            <a:r>
              <a:rPr b="0" lang="fr-FR" sz="2000" spc="-1" strike="noStrike">
                <a:solidFill>
                  <a:srgbClr val="167bf3"/>
                </a:solidFill>
                <a:latin typeface="Century Gothic"/>
                <a:ea typeface="DejaVu Sans"/>
              </a:rPr>
              <a:t>limited part of mind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, or as narrow AI, is focused on </a:t>
            </a:r>
            <a:r>
              <a:rPr b="0" lang="fr-FR" sz="2000" spc="-1" strike="noStrike">
                <a:solidFill>
                  <a:srgbClr val="c15a16"/>
                </a:solidFill>
                <a:latin typeface="Century Gothic"/>
                <a:ea typeface="DejaVu Sans"/>
              </a:rPr>
              <a:t>one narrow task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. In John Searle's terms it “would be useful for testing hypothesis about minds, but would not actually be minds” “ from Wikipedia</a:t>
            </a:r>
            <a:endParaRPr b="0" lang="fr-FR" sz="2000" spc="-1" strike="noStrike">
              <a:latin typeface="Arial"/>
            </a:endParaRPr>
          </a:p>
          <a:p>
            <a:pPr marL="285840" indent="-2376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 ”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Strong artificial intelligence (strong AI) is the </a:t>
            </a:r>
            <a:r>
              <a:rPr b="0" lang="fr-FR" sz="2000" spc="-1" strike="noStrike">
                <a:solidFill>
                  <a:srgbClr val="a50e82"/>
                </a:solidFill>
                <a:latin typeface="Century Gothic"/>
                <a:ea typeface="DejaVu Sans"/>
              </a:rPr>
              <a:t>speculative intelligence of a machine that has the capacity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to </a:t>
            </a:r>
            <a:r>
              <a:rPr b="0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understand or learn any intellectual task that a human being can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” from Wikipedia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129" name="CustomShape 4"/>
          <p:cNvSpPr/>
          <p:nvPr/>
        </p:nvSpPr>
        <p:spPr>
          <a:xfrm>
            <a:off x="2523960" y="3718800"/>
            <a:ext cx="680040" cy="675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c15a16"/>
                </a:solidFill>
                <a:latin typeface="Century Gothic"/>
                <a:ea typeface="DejaVu Sans"/>
              </a:rPr>
              <a:t>ML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0" name="CustomShape 5"/>
          <p:cNvSpPr/>
          <p:nvPr/>
        </p:nvSpPr>
        <p:spPr>
          <a:xfrm>
            <a:off x="3363480" y="3303360"/>
            <a:ext cx="1169280" cy="35892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Vision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1" name="CustomShape 6"/>
          <p:cNvSpPr/>
          <p:nvPr/>
        </p:nvSpPr>
        <p:spPr>
          <a:xfrm>
            <a:off x="744120" y="3208680"/>
            <a:ext cx="1542600" cy="62712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Speech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2" name="CustomShape 7"/>
          <p:cNvSpPr/>
          <p:nvPr/>
        </p:nvSpPr>
        <p:spPr>
          <a:xfrm>
            <a:off x="2119680" y="4628880"/>
            <a:ext cx="1481760" cy="62712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167bf3"/>
                </a:solidFill>
                <a:latin typeface="Century Gothic"/>
                <a:ea typeface="DejaVu Sans"/>
              </a:rPr>
              <a:t>Expert systems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3" name="CustomShape 8"/>
          <p:cNvSpPr/>
          <p:nvPr/>
        </p:nvSpPr>
        <p:spPr>
          <a:xfrm>
            <a:off x="6819480" y="2574360"/>
            <a:ext cx="4762440" cy="2925720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Strong AI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4" name="CustomShape 9"/>
          <p:cNvSpPr/>
          <p:nvPr/>
        </p:nvSpPr>
        <p:spPr>
          <a:xfrm>
            <a:off x="7103880" y="4147560"/>
            <a:ext cx="4330800" cy="8110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solidFill>
                  <a:srgbClr val="ffff00"/>
                </a:solidFill>
                <a:latin typeface="Century Gothic"/>
                <a:ea typeface="DejaVu Sans"/>
              </a:rPr>
              <a:t>Dynamic Reinforcement Learning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135" name="CustomShape 10"/>
          <p:cNvSpPr/>
          <p:nvPr/>
        </p:nvSpPr>
        <p:spPr>
          <a:xfrm>
            <a:off x="9898200" y="3332520"/>
            <a:ext cx="1169280" cy="35892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Vision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6" name="CustomShape 11"/>
          <p:cNvSpPr/>
          <p:nvPr/>
        </p:nvSpPr>
        <p:spPr>
          <a:xfrm>
            <a:off x="6965640" y="3288960"/>
            <a:ext cx="1542600" cy="62712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Speech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7" name="CustomShape 12"/>
          <p:cNvSpPr/>
          <p:nvPr/>
        </p:nvSpPr>
        <p:spPr>
          <a:xfrm>
            <a:off x="8287920" y="2688120"/>
            <a:ext cx="1825560" cy="62712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a50e82"/>
                </a:solidFill>
                <a:latin typeface="Century Gothic"/>
                <a:ea typeface="DejaVu Sans"/>
              </a:rPr>
              <a:t>Conscious</a:t>
            </a:r>
            <a:endParaRPr b="0" lang="fr-F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684360" y="4487400"/>
            <a:ext cx="8486280" cy="145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Reinforcement learning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684360" y="685800"/>
            <a:ext cx="11314440" cy="356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76000"/>
          </a:bodyPr>
          <a:p>
            <a:pPr marL="285840" indent="-2376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Policy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:  the agent’s action selection</a:t>
            </a:r>
            <a:endParaRPr b="0" lang="fr-FR" sz="2000" spc="-1" strike="noStrike">
              <a:latin typeface="Arial"/>
            </a:endParaRPr>
          </a:p>
          <a:p>
            <a:pPr marL="285840" indent="-2376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State value-fonction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: how « good » it is to be in a given state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spcAft>
                <a:spcPts val="601"/>
              </a:spcAft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1" lang="fr-FR" sz="4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Q(</a:t>
            </a:r>
            <a:r>
              <a:rPr b="1" lang="fr-FR" sz="4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s</a:t>
            </a:r>
            <a:r>
              <a:rPr b="1" lang="fr-FR" sz="4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, </a:t>
            </a:r>
            <a:r>
              <a:rPr b="1" lang="fr-FR" sz="4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a</a:t>
            </a:r>
            <a:r>
              <a:rPr b="1" lang="fr-FR" sz="4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) =  sum(prob of each state) </a:t>
            </a:r>
            <a:endParaRPr b="0" lang="fr-FR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4000" spc="-1" strike="noStrike">
              <a:latin typeface="Arial"/>
            </a:endParaRPr>
          </a:p>
          <a:p>
            <a:pPr marL="285840" indent="-2376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Show a schema to understand (tic tac toe example)</a:t>
            </a:r>
            <a:endParaRPr b="0" lang="fr-FR" sz="2000" spc="-1" strike="noStrike">
              <a:latin typeface="Arial"/>
            </a:endParaRPr>
          </a:p>
          <a:p>
            <a:pPr marL="285840" indent="-2376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This formula give us the power to make a decision for the next action using random training</a:t>
            </a:r>
            <a:endParaRPr b="0" lang="fr-F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684360" y="4487400"/>
            <a:ext cx="8486280" cy="145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DYNAMIc LEARNING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684360" y="685800"/>
            <a:ext cx="8486280" cy="356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376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This research show us that the </a:t>
            </a:r>
            <a:r>
              <a:rPr b="1" lang="fr-FR" sz="2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AI will learn better policy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using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an expert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to make a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7c0a61"/>
                </a:solidFill>
                <a:latin typeface="Century Gothic"/>
                <a:ea typeface="DejaVu Sans"/>
              </a:rPr>
              <a:t>decision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.</a:t>
            </a:r>
            <a:endParaRPr b="0" lang="fr-FR" sz="2000" spc="-1" strike="noStrike">
              <a:latin typeface="Arial"/>
            </a:endParaRPr>
          </a:p>
          <a:p>
            <a:pPr marL="285840" indent="-2376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B. Lubars, Chenhao Tan, 2019, “Ask what AI can do, but what  AI should do: towards a framework of task delegability”, </a:t>
            </a:r>
            <a:r>
              <a:rPr b="0" lang="fr-FR" sz="2000" spc="-1" strike="noStrike" u="sng">
                <a:solidFill>
                  <a:srgbClr val="0d2e46"/>
                </a:solidFill>
                <a:uFillTx/>
                <a:latin typeface="Century Gothic"/>
                <a:ea typeface="DejaVu Sans"/>
                <a:hlinkClick r:id="rId1"/>
              </a:rPr>
              <a:t>https://arxiv.org/pdf/1902.03245v1.pdf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142" name="CustomShape 3"/>
          <p:cNvSpPr/>
          <p:nvPr/>
        </p:nvSpPr>
        <p:spPr>
          <a:xfrm>
            <a:off x="2521440" y="3979080"/>
            <a:ext cx="1833840" cy="7596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00b050"/>
                </a:solidFill>
                <a:latin typeface="Century Gothic"/>
                <a:ea typeface="DejaVu Sans"/>
              </a:rPr>
              <a:t>Training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3" name="CustomShape 4"/>
          <p:cNvSpPr/>
          <p:nvPr/>
        </p:nvSpPr>
        <p:spPr>
          <a:xfrm>
            <a:off x="5487840" y="3979080"/>
            <a:ext cx="1833840" cy="7596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7c0a61"/>
                </a:solidFill>
                <a:latin typeface="Century Gothic"/>
                <a:ea typeface="DejaVu Sans"/>
              </a:rPr>
              <a:t>Decision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4" name="CustomShape 5"/>
          <p:cNvSpPr/>
          <p:nvPr/>
        </p:nvSpPr>
        <p:spPr>
          <a:xfrm>
            <a:off x="4004640" y="2771640"/>
            <a:ext cx="1833840" cy="7596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ffc000"/>
                </a:solidFill>
                <a:latin typeface="Century Gothic"/>
                <a:ea typeface="DejaVu Sans"/>
              </a:rPr>
              <a:t>Expert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5" name="CustomShape 6"/>
          <p:cNvSpPr/>
          <p:nvPr/>
        </p:nvSpPr>
        <p:spPr>
          <a:xfrm>
            <a:off x="4483080" y="4383000"/>
            <a:ext cx="9565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5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CustomShape 7"/>
          <p:cNvSpPr/>
          <p:nvPr/>
        </p:nvSpPr>
        <p:spPr>
          <a:xfrm>
            <a:off x="4985640" y="3657600"/>
            <a:ext cx="360" cy="531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5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0" y="0"/>
            <a:ext cx="12143880" cy="6809760"/>
          </a:xfrm>
          <a:prstGeom prst="rect">
            <a:avLst/>
          </a:prstGeom>
          <a:gradFill rotWithShape="0">
            <a:gsLst>
              <a:gs pos="10000">
                <a:srgbClr val="ffffff"/>
              </a:gs>
              <a:gs pos="100000">
                <a:srgbClr val="44d7fb"/>
              </a:gs>
            </a:gsLst>
            <a:lin ang="612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" name="CustomShape 2"/>
          <p:cNvSpPr/>
          <p:nvPr/>
        </p:nvSpPr>
        <p:spPr>
          <a:xfrm>
            <a:off x="640440" y="685800"/>
            <a:ext cx="4770360" cy="455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fr-FR" sz="52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issues</a:t>
            </a:r>
            <a:endParaRPr b="0" lang="fr-FR" sz="5200" spc="-1" strike="noStrike">
              <a:latin typeface="Arial"/>
            </a:endParaRPr>
          </a:p>
        </p:txBody>
      </p:sp>
      <p:sp>
        <p:nvSpPr>
          <p:cNvPr id="149" name="CustomShape 3"/>
          <p:cNvSpPr/>
          <p:nvPr/>
        </p:nvSpPr>
        <p:spPr>
          <a:xfrm>
            <a:off x="6095880" y="0"/>
            <a:ext cx="6047640" cy="680976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50" name="CustomShape 4"/>
          <p:cNvSpPr/>
          <p:nvPr/>
        </p:nvSpPr>
        <p:spPr>
          <a:xfrm>
            <a:off x="6625800" y="685800"/>
            <a:ext cx="4830840" cy="455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376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Hard to deploy</a:t>
            </a:r>
            <a:endParaRPr b="0" lang="fr-FR" sz="2000" spc="-1" strike="noStrike">
              <a:latin typeface="Arial"/>
            </a:endParaRPr>
          </a:p>
          <a:p>
            <a:pPr marL="285840" indent="-2376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Simulate the brain behavior during sleep (sort/compress/delete data)</a:t>
            </a:r>
            <a:endParaRPr b="0" lang="fr-FR" sz="2000" spc="-1" strike="noStrike">
              <a:latin typeface="Arial"/>
            </a:endParaRPr>
          </a:p>
          <a:p>
            <a:pPr marL="285840" indent="-2376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Add a reward (seems like RL, pheromon)</a:t>
            </a:r>
            <a:endParaRPr b="0" lang="fr-FR" sz="2000" spc="-1" strike="noStrike">
              <a:latin typeface="Arial"/>
            </a:endParaRPr>
          </a:p>
          <a:p>
            <a:pPr marL="285840" indent="-2376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Launch the SAI each day, it will give a report of what it learned</a:t>
            </a:r>
            <a:endParaRPr b="0" lang="fr-F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684360" y="4487400"/>
            <a:ext cx="8486280" cy="145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Hard to deploy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52" name="CustomShape 2"/>
          <p:cNvSpPr/>
          <p:nvPr/>
        </p:nvSpPr>
        <p:spPr>
          <a:xfrm>
            <a:off x="1044720" y="500040"/>
            <a:ext cx="8215920" cy="318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376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Need to test mic and screenshot in every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operating system</a:t>
            </a:r>
            <a:endParaRPr b="0" lang="fr-FR" sz="2000" spc="-1" strike="noStrike">
              <a:latin typeface="Arial"/>
            </a:endParaRPr>
          </a:p>
          <a:p>
            <a:pPr marL="285840" indent="-2376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We need to add an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adapter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that translate the data from the mic and the screen</a:t>
            </a:r>
            <a:endParaRPr b="0" lang="fr-FR" sz="2000" spc="-1" strike="noStrike">
              <a:latin typeface="Arial"/>
            </a:endParaRPr>
          </a:p>
          <a:p>
            <a:pPr marL="285840" indent="-2376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This adapter will detect the os before interpreting </a:t>
            </a:r>
            <a:r>
              <a:rPr b="1" lang="fr-FR" sz="2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inputs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153" name="Picture 4" descr=""/>
          <p:cNvPicPr/>
          <p:nvPr/>
        </p:nvPicPr>
        <p:blipFill>
          <a:blip r:embed="rId1"/>
          <a:stretch/>
        </p:blipFill>
        <p:spPr>
          <a:xfrm>
            <a:off x="7097760" y="1943280"/>
            <a:ext cx="806400" cy="806400"/>
          </a:xfrm>
          <a:prstGeom prst="rect">
            <a:avLst/>
          </a:prstGeom>
          <a:ln>
            <a:noFill/>
          </a:ln>
        </p:spPr>
      </p:pic>
      <p:pic>
        <p:nvPicPr>
          <p:cNvPr id="154" name="Picture 6" descr=""/>
          <p:cNvPicPr/>
          <p:nvPr/>
        </p:nvPicPr>
        <p:blipFill>
          <a:blip r:embed="rId2"/>
          <a:stretch/>
        </p:blipFill>
        <p:spPr>
          <a:xfrm>
            <a:off x="6931800" y="4296600"/>
            <a:ext cx="1132920" cy="425160"/>
          </a:xfrm>
          <a:prstGeom prst="rect">
            <a:avLst/>
          </a:prstGeom>
          <a:ln>
            <a:noFill/>
          </a:ln>
        </p:spPr>
      </p:pic>
      <p:pic>
        <p:nvPicPr>
          <p:cNvPr id="155" name="Picture 8" descr=""/>
          <p:cNvPicPr/>
          <p:nvPr/>
        </p:nvPicPr>
        <p:blipFill>
          <a:blip r:embed="rId3"/>
          <a:stretch/>
        </p:blipFill>
        <p:spPr>
          <a:xfrm>
            <a:off x="7054200" y="2896920"/>
            <a:ext cx="849960" cy="992160"/>
          </a:xfrm>
          <a:prstGeom prst="rect">
            <a:avLst/>
          </a:prstGeom>
          <a:ln>
            <a:noFill/>
          </a:ln>
        </p:spPr>
      </p:pic>
      <p:pic>
        <p:nvPicPr>
          <p:cNvPr id="156" name="Graphique 4" descr=""/>
          <p:cNvPicPr/>
          <p:nvPr/>
        </p:nvPicPr>
        <p:blipFill>
          <a:blip r:embed="rId4"/>
          <a:stretch/>
        </p:blipFill>
        <p:spPr>
          <a:xfrm>
            <a:off x="2718360" y="2064960"/>
            <a:ext cx="866160" cy="866160"/>
          </a:xfrm>
          <a:prstGeom prst="rect">
            <a:avLst/>
          </a:prstGeom>
          <a:ln>
            <a:noFill/>
          </a:ln>
        </p:spPr>
      </p:pic>
      <p:pic>
        <p:nvPicPr>
          <p:cNvPr id="157" name="Graphique 6" descr=""/>
          <p:cNvPicPr/>
          <p:nvPr/>
        </p:nvPicPr>
        <p:blipFill>
          <a:blip r:embed="rId5"/>
          <a:stretch/>
        </p:blipFill>
        <p:spPr>
          <a:xfrm>
            <a:off x="2739240" y="3371040"/>
            <a:ext cx="866160" cy="866160"/>
          </a:xfrm>
          <a:prstGeom prst="rect">
            <a:avLst/>
          </a:prstGeom>
          <a:ln>
            <a:noFill/>
          </a:ln>
        </p:spPr>
      </p:pic>
      <p:pic>
        <p:nvPicPr>
          <p:cNvPr id="158" name="Graphique 5" descr=""/>
          <p:cNvPicPr/>
          <p:nvPr/>
        </p:nvPicPr>
        <p:blipFill>
          <a:blip r:embed="rId6"/>
          <a:stretch/>
        </p:blipFill>
        <p:spPr>
          <a:xfrm>
            <a:off x="4908600" y="2852280"/>
            <a:ext cx="866160" cy="866160"/>
          </a:xfrm>
          <a:prstGeom prst="rect">
            <a:avLst/>
          </a:prstGeom>
          <a:ln>
            <a:noFill/>
          </a:ln>
        </p:spPr>
      </p:pic>
      <p:sp>
        <p:nvSpPr>
          <p:cNvPr id="159" name="CustomShape 3"/>
          <p:cNvSpPr/>
          <p:nvPr/>
        </p:nvSpPr>
        <p:spPr>
          <a:xfrm rot="1192200">
            <a:off x="4028760" y="2643840"/>
            <a:ext cx="930240" cy="4363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CustomShape 4"/>
          <p:cNvSpPr/>
          <p:nvPr/>
        </p:nvSpPr>
        <p:spPr>
          <a:xfrm rot="20407800">
            <a:off x="3997440" y="3447360"/>
            <a:ext cx="930240" cy="4363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CustomShape 5"/>
          <p:cNvSpPr/>
          <p:nvPr/>
        </p:nvSpPr>
        <p:spPr>
          <a:xfrm rot="1192200">
            <a:off x="5782320" y="3752280"/>
            <a:ext cx="930240" cy="4363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" name="CustomShape 6"/>
          <p:cNvSpPr/>
          <p:nvPr/>
        </p:nvSpPr>
        <p:spPr>
          <a:xfrm rot="20407800">
            <a:off x="5845680" y="2442960"/>
            <a:ext cx="930240" cy="4363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" name="CustomShape 7"/>
          <p:cNvSpPr/>
          <p:nvPr/>
        </p:nvSpPr>
        <p:spPr>
          <a:xfrm>
            <a:off x="5951880" y="3115440"/>
            <a:ext cx="930240" cy="4363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684360" y="4487400"/>
            <a:ext cx="8486280" cy="145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Simulate the brain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684360" y="685800"/>
            <a:ext cx="8486280" cy="356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376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human </a:t>
            </a:r>
            <a:r>
              <a:rPr b="1" lang="fr-FR" sz="2000" spc="-1" strike="noStrike">
                <a:solidFill>
                  <a:srgbClr val="92d050"/>
                </a:solidFill>
                <a:latin typeface="Century Gothic"/>
                <a:ea typeface="DejaVu Sans"/>
              </a:rPr>
              <a:t>sleep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to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organize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it memory</a:t>
            </a:r>
            <a:endParaRPr b="0" lang="fr-FR" sz="2000" spc="-1" strike="noStrike">
              <a:latin typeface="Arial"/>
            </a:endParaRPr>
          </a:p>
          <a:p>
            <a:pPr marL="285840" indent="-2376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So does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need to</a:t>
            </a:r>
            <a:endParaRPr b="0" lang="fr-FR" sz="2000" spc="-1" strike="noStrike">
              <a:latin typeface="Arial"/>
            </a:endParaRPr>
          </a:p>
          <a:p>
            <a:pPr marL="285840" indent="-2376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It will </a:t>
            </a:r>
            <a:r>
              <a:rPr b="1" lang="fr-FR" sz="2000" spc="-1" strike="noStrike">
                <a:solidFill>
                  <a:srgbClr val="941a1b"/>
                </a:solidFill>
                <a:latin typeface="Century Gothic"/>
                <a:ea typeface="DejaVu Sans"/>
              </a:rPr>
              <a:t>compress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4be7c8"/>
                </a:solidFill>
                <a:latin typeface="Century Gothic"/>
                <a:ea typeface="DejaVu Sans"/>
              </a:rPr>
              <a:t>data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as much as he can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66" name="Graphique 4" descr=""/>
          <p:cNvPicPr/>
          <p:nvPr/>
        </p:nvPicPr>
        <p:blipFill>
          <a:blip r:embed="rId1"/>
          <a:stretch/>
        </p:blipFill>
        <p:spPr>
          <a:xfrm>
            <a:off x="6227640" y="3794400"/>
            <a:ext cx="866160" cy="866160"/>
          </a:xfrm>
          <a:prstGeom prst="rect">
            <a:avLst/>
          </a:prstGeom>
          <a:ln>
            <a:noFill/>
          </a:ln>
        </p:spPr>
      </p:pic>
      <p:pic>
        <p:nvPicPr>
          <p:cNvPr id="167" name="Graphique 6" descr=""/>
          <p:cNvPicPr/>
          <p:nvPr/>
        </p:nvPicPr>
        <p:blipFill>
          <a:blip r:embed="rId2"/>
          <a:stretch/>
        </p:blipFill>
        <p:spPr>
          <a:xfrm>
            <a:off x="2468520" y="3843720"/>
            <a:ext cx="866160" cy="866160"/>
          </a:xfrm>
          <a:prstGeom prst="rect">
            <a:avLst/>
          </a:prstGeom>
          <a:ln>
            <a:noFill/>
          </a:ln>
        </p:spPr>
      </p:pic>
      <p:pic>
        <p:nvPicPr>
          <p:cNvPr id="168" name="Graphique 5" descr=""/>
          <p:cNvPicPr/>
          <p:nvPr/>
        </p:nvPicPr>
        <p:blipFill>
          <a:blip r:embed="rId3"/>
          <a:stretch/>
        </p:blipFill>
        <p:spPr>
          <a:xfrm>
            <a:off x="9790920" y="3794400"/>
            <a:ext cx="866160" cy="866160"/>
          </a:xfrm>
          <a:prstGeom prst="rect">
            <a:avLst/>
          </a:prstGeom>
          <a:ln>
            <a:noFill/>
          </a:ln>
        </p:spPr>
      </p:pic>
      <p:pic>
        <p:nvPicPr>
          <p:cNvPr id="169" name="Graphique 8" descr=""/>
          <p:cNvPicPr/>
          <p:nvPr/>
        </p:nvPicPr>
        <p:blipFill>
          <a:blip r:embed="rId4"/>
          <a:stretch/>
        </p:blipFill>
        <p:spPr>
          <a:xfrm>
            <a:off x="7903800" y="3794400"/>
            <a:ext cx="866160" cy="866160"/>
          </a:xfrm>
          <a:prstGeom prst="rect">
            <a:avLst/>
          </a:prstGeom>
          <a:ln>
            <a:noFill/>
          </a:ln>
        </p:spPr>
      </p:pic>
      <p:pic>
        <p:nvPicPr>
          <p:cNvPr id="170" name="Graphique 7" descr=""/>
          <p:cNvPicPr/>
          <p:nvPr/>
        </p:nvPicPr>
        <p:blipFill>
          <a:blip r:embed="rId5"/>
          <a:stretch/>
        </p:blipFill>
        <p:spPr>
          <a:xfrm>
            <a:off x="4412520" y="3794400"/>
            <a:ext cx="866160" cy="866160"/>
          </a:xfrm>
          <a:prstGeom prst="rect">
            <a:avLst/>
          </a:prstGeom>
          <a:ln>
            <a:noFill/>
          </a:ln>
        </p:spPr>
      </p:pic>
      <p:pic>
        <p:nvPicPr>
          <p:cNvPr id="171" name="Graphique 10" descr=""/>
          <p:cNvPicPr/>
          <p:nvPr/>
        </p:nvPicPr>
        <p:blipFill>
          <a:blip r:embed="rId6"/>
          <a:stretch/>
        </p:blipFill>
        <p:spPr>
          <a:xfrm>
            <a:off x="684360" y="3843720"/>
            <a:ext cx="866160" cy="866160"/>
          </a:xfrm>
          <a:prstGeom prst="rect">
            <a:avLst/>
          </a:prstGeom>
          <a:ln>
            <a:noFill/>
          </a:ln>
        </p:spPr>
      </p:pic>
      <p:sp>
        <p:nvSpPr>
          <p:cNvPr id="172" name="CustomShape 3"/>
          <p:cNvSpPr/>
          <p:nvPr/>
        </p:nvSpPr>
        <p:spPr>
          <a:xfrm>
            <a:off x="1638000" y="4183200"/>
            <a:ext cx="634680" cy="2138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" name="CustomShape 4"/>
          <p:cNvSpPr/>
          <p:nvPr/>
        </p:nvSpPr>
        <p:spPr>
          <a:xfrm>
            <a:off x="3511800" y="4201920"/>
            <a:ext cx="634680" cy="2138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CustomShape 5"/>
          <p:cNvSpPr/>
          <p:nvPr/>
        </p:nvSpPr>
        <p:spPr>
          <a:xfrm>
            <a:off x="5366520" y="4193640"/>
            <a:ext cx="634680" cy="2138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" name="CustomShape 6"/>
          <p:cNvSpPr/>
          <p:nvPr/>
        </p:nvSpPr>
        <p:spPr>
          <a:xfrm>
            <a:off x="7162200" y="4183200"/>
            <a:ext cx="634680" cy="2138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CustomShape 7"/>
          <p:cNvSpPr/>
          <p:nvPr/>
        </p:nvSpPr>
        <p:spPr>
          <a:xfrm>
            <a:off x="8876160" y="4169880"/>
            <a:ext cx="634680" cy="2138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908</TotalTime>
  <Application>LibreOffice/6.4.3.2$Windows_X86_64 LibreOffice_project/747b5d0ebf89f41c860ec2a39efd7cb15b54f2d8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2020-01-03T16:12:47Z</dcterms:created>
  <dc:creator>Johnny Nguyen</dc:creator>
  <dc:description/>
  <dc:language>fr-FR</dc:language>
  <cp:lastModifiedBy/>
  <dcterms:modified xsi:type="dcterms:W3CDTF">2020-05-22T13:52:50Z</dcterms:modified>
  <cp:revision>297</cp:revision>
  <dc:subject/>
  <dc:title>Strong artificial intelligence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3</vt:i4>
  </property>
  <property fmtid="{D5CDD505-2E9C-101B-9397-08002B2CF9AE}" pid="8" name="PresentationFormat">
    <vt:lpwstr>Grand écran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23</vt:i4>
  </property>
</Properties>
</file>