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9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1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2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2CEC7900-24A7-84A9-E679-2241DEB5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43" b="7087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4DE62-4B66-5470-ACBA-EE615810A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ATM Usage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4DD50-FEA6-73FC-DEAD-CB17EC16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Jesse Heaton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0620-08DF-5AD6-142C-E5E9BE60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18BA-3525-57BB-1874-60B398C4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Operating a large network of ATMs requires balancing </a:t>
            </a:r>
            <a:r>
              <a:rPr lang="en-US" b="1" dirty="0"/>
              <a:t>customer demand</a:t>
            </a:r>
            <a:r>
              <a:rPr lang="en-US" dirty="0"/>
              <a:t> with </a:t>
            </a:r>
            <a:r>
              <a:rPr lang="en-US" b="1" dirty="0"/>
              <a:t>operational efficiency</a:t>
            </a:r>
            <a:r>
              <a:rPr lang="en-US" dirty="0"/>
              <a:t>. Too many replenishments drive up costs, while too few risk outages and poor customer experience.</a:t>
            </a:r>
          </a:p>
          <a:p>
            <a:r>
              <a:rPr lang="en-US" dirty="0"/>
              <a:t>Using </a:t>
            </a:r>
            <a:r>
              <a:rPr lang="en-US" b="1" dirty="0"/>
              <a:t>SQL</a:t>
            </a:r>
            <a:r>
              <a:rPr lang="en-US" dirty="0"/>
              <a:t> for data exploration and </a:t>
            </a:r>
            <a:r>
              <a:rPr lang="en-US" b="1" dirty="0"/>
              <a:t>Python</a:t>
            </a:r>
            <a:r>
              <a:rPr lang="en-US" dirty="0"/>
              <a:t> for analysis and visualization, this project focuses on two core questions:</a:t>
            </a:r>
          </a:p>
          <a:p>
            <a:pPr lvl="1"/>
            <a:r>
              <a:rPr lang="en-US" b="1" dirty="0"/>
              <a:t>ATM Utilization</a:t>
            </a:r>
            <a:endParaRPr lang="en-US" dirty="0"/>
          </a:p>
          <a:p>
            <a:pPr lvl="2"/>
            <a:r>
              <a:rPr lang="en-US" dirty="0"/>
              <a:t>Which locations are used most often, and are these placements optimal?</a:t>
            </a:r>
          </a:p>
          <a:p>
            <a:pPr lvl="1"/>
            <a:r>
              <a:rPr lang="en-US" b="1" dirty="0"/>
              <a:t>Cash Replenishment</a:t>
            </a:r>
            <a:endParaRPr lang="en-US" dirty="0"/>
          </a:p>
          <a:p>
            <a:pPr lvl="2"/>
            <a:r>
              <a:rPr lang="en-US" dirty="0"/>
              <a:t>When should ATMs be refilled to avoid running empty while also minimizing costly refills?</a:t>
            </a:r>
          </a:p>
          <a:p>
            <a:r>
              <a:rPr lang="en-US" dirty="0"/>
              <a:t>The goal is to identify a </a:t>
            </a:r>
            <a:r>
              <a:rPr lang="en-US" b="1" dirty="0"/>
              <a:t>cost-effective, data-driven strategy</a:t>
            </a:r>
            <a:r>
              <a:rPr lang="en-US" dirty="0"/>
              <a:t> for ATM management.</a:t>
            </a:r>
          </a:p>
        </p:txBody>
      </p:sp>
    </p:spTree>
    <p:extLst>
      <p:ext uri="{BB962C8B-B14F-4D97-AF65-F5344CB8AC3E}">
        <p14:creationId xmlns:p14="http://schemas.microsoft.com/office/powerpoint/2010/main" val="23653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1292C-E379-53B7-9ED8-CAC340B4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Mock ATM Data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E9EE2-C928-D0EF-E6A3-32120187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7" y="2445209"/>
            <a:ext cx="6326556" cy="3242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EA35-5D6E-070C-CEF9-DDEBA435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This dataset contains key information about the ATM network, including:</a:t>
            </a:r>
          </a:p>
          <a:p>
            <a:r>
              <a:rPr lang="en-US" dirty="0"/>
              <a:t>Location type</a:t>
            </a:r>
          </a:p>
          <a:p>
            <a:r>
              <a:rPr lang="en-US" dirty="0"/>
              <a:t>Daily withdrawals and deposits</a:t>
            </a:r>
          </a:p>
          <a:p>
            <a:r>
              <a:rPr lang="en-US" dirty="0"/>
              <a:t>Cash demand projections</a:t>
            </a:r>
          </a:p>
          <a:p>
            <a:r>
              <a:rPr lang="en-US" dirty="0"/>
              <a:t>Special events and holidays</a:t>
            </a:r>
          </a:p>
          <a:p>
            <a:r>
              <a:rPr lang="en-US" dirty="0"/>
              <a:t>Using </a:t>
            </a:r>
            <a:r>
              <a:rPr lang="en-US" b="1" dirty="0"/>
              <a:t>SQL</a:t>
            </a:r>
            <a:r>
              <a:rPr lang="en-US" dirty="0"/>
              <a:t>, we extract the relevant features needed to drive our analysis and generate actionable insights for ATM placement and cash replenishment.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6E6CE-24EC-73DD-7CC7-995E17B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Refill Schedule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2BF929-C72C-5572-CEE4-B67A30CE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550" y="1803044"/>
            <a:ext cx="4563618" cy="3760459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Using Python, we analyzed ATM cash flows to identify </a:t>
            </a:r>
            <a:r>
              <a:rPr lang="en-US" b="1" dirty="0"/>
              <a:t>optimal refill dates</a:t>
            </a:r>
            <a:r>
              <a:rPr lang="en-US" dirty="0"/>
              <a:t>.</a:t>
            </a:r>
          </a:p>
          <a:p>
            <a:r>
              <a:rPr lang="en-US" dirty="0"/>
              <a:t>Refill is triggered when an ATM is </a:t>
            </a:r>
            <a:r>
              <a:rPr lang="en-US" b="1" dirty="0"/>
              <a:t>running low</a:t>
            </a:r>
            <a:r>
              <a:rPr lang="en-US" dirty="0"/>
              <a:t> or </a:t>
            </a:r>
            <a:r>
              <a:rPr lang="en-US" b="1" dirty="0"/>
              <a:t>approaching full capacity</a:t>
            </a:r>
            <a:r>
              <a:rPr lang="en-US" dirty="0"/>
              <a:t>.</a:t>
            </a:r>
          </a:p>
          <a:p>
            <a:r>
              <a:rPr lang="en-US" dirty="0"/>
              <a:t>This approach </a:t>
            </a:r>
            <a:r>
              <a:rPr lang="en-US" b="1" dirty="0"/>
              <a:t>reduces unnecessary service visits</a:t>
            </a:r>
            <a:r>
              <a:rPr lang="en-US" dirty="0"/>
              <a:t>, lowering operational costs.</a:t>
            </a:r>
          </a:p>
          <a:p>
            <a:r>
              <a:rPr lang="en-US" dirty="0"/>
              <a:t>Flexible, data-driven scheduling also </a:t>
            </a:r>
            <a:r>
              <a:rPr lang="en-US" b="1" dirty="0"/>
              <a:t>enhances security</a:t>
            </a:r>
            <a:r>
              <a:rPr lang="en-US" dirty="0"/>
              <a:t> compared to fixed weekly refills.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78BDBC-4415-3B92-6409-C8956F04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5" y="2062053"/>
            <a:ext cx="3218916" cy="362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B6FBE-F2CC-DD8C-7E43-355F255C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73" y="1803044"/>
            <a:ext cx="876545" cy="40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4D2B3-40C6-6508-F3BC-4FF1F4D2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63F32-A710-8130-FBA2-6F1BDE1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5259275" cy="1569516"/>
          </a:xfrm>
        </p:spPr>
        <p:txBody>
          <a:bodyPr anchor="t">
            <a:normAutofit/>
          </a:bodyPr>
          <a:lstStyle/>
          <a:p>
            <a:r>
              <a:rPr lang="en-US" dirty="0"/>
              <a:t>ATM Locations and Placement</a:t>
            </a:r>
          </a:p>
        </p:txBody>
      </p:sp>
      <p:pic>
        <p:nvPicPr>
          <p:cNvPr id="5" name="Content Placeholder 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BEDEA48F-75F6-7425-A51D-2A9E16C3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3098993"/>
            <a:ext cx="4806291" cy="288377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2926CE-B215-0BF7-C9AE-A1465896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r>
              <a:rPr lang="en-US" dirty="0"/>
              <a:t>Using Python, we analyzed </a:t>
            </a:r>
            <a:r>
              <a:rPr lang="en-US" b="1" dirty="0"/>
              <a:t>ATM utilization and distribution by location</a:t>
            </a:r>
            <a:r>
              <a:rPr lang="en-US" dirty="0"/>
              <a:t>:</a:t>
            </a:r>
          </a:p>
          <a:p>
            <a:r>
              <a:rPr lang="en-US" dirty="0"/>
              <a:t>Identified how frequently ATMs are used at each site.</a:t>
            </a:r>
          </a:p>
          <a:p>
            <a:r>
              <a:rPr lang="en-US" dirty="0"/>
              <a:t>Noted </a:t>
            </a:r>
            <a:r>
              <a:rPr lang="en-US" b="1" dirty="0"/>
              <a:t>lower utilization in mall locations</a:t>
            </a:r>
            <a:r>
              <a:rPr lang="en-US" dirty="0"/>
              <a:t>, suggesting potential for relocation or consolidation.</a:t>
            </a:r>
          </a:p>
          <a:p>
            <a:r>
              <a:rPr lang="en-US" dirty="0"/>
              <a:t>Displayed </a:t>
            </a:r>
            <a:r>
              <a:rPr lang="en-US" b="1" dirty="0"/>
              <a:t>the number of ATMs per location</a:t>
            </a:r>
            <a:r>
              <a:rPr lang="en-US" dirty="0"/>
              <a:t>, providing insight into network density versus demand.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7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601A-1259-AD4C-512A-92C2DF3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6D8B-4FB0-DDFE-4EF1-4D5FFA1C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analysis, we can improve the ATM network in two key ways:</a:t>
            </a:r>
          </a:p>
          <a:p>
            <a:r>
              <a:rPr lang="en-US" b="1" dirty="0"/>
              <a:t>Dynamic Refill Scheduling</a:t>
            </a:r>
            <a:endParaRPr lang="en-US" dirty="0"/>
          </a:p>
          <a:p>
            <a:pPr lvl="1"/>
            <a:r>
              <a:rPr lang="en-US" dirty="0"/>
              <a:t>Refill ATMs when cash is low or near full capacity.</a:t>
            </a:r>
          </a:p>
          <a:p>
            <a:pPr lvl="1"/>
            <a:r>
              <a:rPr lang="en-US" dirty="0"/>
              <a:t>Reduces unnecessary service visits, lowers costs, and improves security.</a:t>
            </a:r>
          </a:p>
          <a:p>
            <a:r>
              <a:rPr lang="en-US" b="1" dirty="0"/>
              <a:t>Optimize ATM Placement</a:t>
            </a:r>
            <a:endParaRPr lang="en-US" dirty="0"/>
          </a:p>
          <a:p>
            <a:pPr lvl="1"/>
            <a:r>
              <a:rPr lang="en-US" dirty="0"/>
              <a:t>Malls show lower utilization despite a similar number of ATMs.</a:t>
            </a:r>
          </a:p>
          <a:p>
            <a:pPr lvl="1"/>
            <a:r>
              <a:rPr lang="en-US" dirty="0"/>
              <a:t>Relocating or reducing machines in underused locations can save service hours without affecting overall usage.</a:t>
            </a:r>
          </a:p>
        </p:txBody>
      </p:sp>
    </p:spTree>
    <p:extLst>
      <p:ext uri="{BB962C8B-B14F-4D97-AF65-F5344CB8AC3E}">
        <p14:creationId xmlns:p14="http://schemas.microsoft.com/office/powerpoint/2010/main" val="219990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7E87-04A0-7FF8-096F-8DE8484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64B0-8DCC-D2D7-2317-7EA1E7B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analysis is based on a </a:t>
            </a:r>
            <a:r>
              <a:rPr lang="en-US" b="1" dirty="0"/>
              <a:t>mock dataset</a:t>
            </a:r>
            <a:r>
              <a:rPr lang="en-US" dirty="0"/>
              <a:t>, which may not fully reflect real world ATM operations.</a:t>
            </a:r>
          </a:p>
          <a:p>
            <a:r>
              <a:rPr lang="en-US" b="1" dirty="0"/>
              <a:t>Larger datasets </a:t>
            </a:r>
            <a:r>
              <a:rPr lang="en-US" dirty="0"/>
              <a:t>with many ATMs may require </a:t>
            </a:r>
            <a:r>
              <a:rPr lang="en-US" b="1" dirty="0"/>
              <a:t>big data solutions</a:t>
            </a:r>
            <a:r>
              <a:rPr lang="en-US" dirty="0"/>
              <a:t> (such as Hadoop or Teradata) to efficiently manage and analyze the data.</a:t>
            </a:r>
            <a:endParaRPr lang="en-US" b="1" dirty="0"/>
          </a:p>
          <a:p>
            <a:r>
              <a:rPr lang="en-US" dirty="0"/>
              <a:t>Other factors could also influence the results, such as:</a:t>
            </a:r>
          </a:p>
          <a:p>
            <a:pPr lvl="1"/>
            <a:r>
              <a:rPr lang="en-US" dirty="0"/>
              <a:t>Holiday schedules affecting usage/refills</a:t>
            </a:r>
          </a:p>
          <a:p>
            <a:pPr lvl="1"/>
            <a:r>
              <a:rPr lang="en-US" dirty="0"/>
              <a:t>Weather or special events impacting withdrawals and deposits</a:t>
            </a:r>
          </a:p>
          <a:p>
            <a:r>
              <a:rPr lang="en-US" dirty="0"/>
              <a:t>These variables were not incorporated into the current analysis, so real world implementation may require additional consideration</a:t>
            </a:r>
          </a:p>
          <a:p>
            <a:pPr marL="265176" lvl="1" indent="0">
              <a:buNone/>
            </a:pPr>
            <a:endParaRPr lang="en-US" dirty="0"/>
          </a:p>
          <a:p>
            <a:pPr marL="26517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994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ATM Usage and Forecasting</vt:lpstr>
      <vt:lpstr>The Challenge</vt:lpstr>
      <vt:lpstr>Mock ATM Data Overview</vt:lpstr>
      <vt:lpstr>Refill Schedule</vt:lpstr>
      <vt:lpstr>ATM Locations and Placement</vt:lpstr>
      <vt:lpstr>Recommendations 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Heaton</dc:creator>
  <cp:lastModifiedBy>Jesse Heaton</cp:lastModifiedBy>
  <cp:revision>1</cp:revision>
  <dcterms:created xsi:type="dcterms:W3CDTF">2025-08-20T03:36:35Z</dcterms:created>
  <dcterms:modified xsi:type="dcterms:W3CDTF">2025-08-20T04:15:05Z</dcterms:modified>
</cp:coreProperties>
</file>