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sldIdLst>
    <p:sldId id="256" r:id="rId2"/>
    <p:sldId id="257" r:id="rId3"/>
    <p:sldId id="258" r:id="rId4"/>
    <p:sldId id="259" r:id="rId5"/>
    <p:sldId id="282" r:id="rId6"/>
    <p:sldId id="265" r:id="rId7"/>
    <p:sldId id="266" r:id="rId8"/>
    <p:sldId id="275" r:id="rId9"/>
    <p:sldId id="276" r:id="rId10"/>
    <p:sldId id="277" r:id="rId11"/>
    <p:sldId id="272" r:id="rId12"/>
    <p:sldId id="273" r:id="rId13"/>
    <p:sldId id="27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E44E5-8983-2E4E-99E4-41B8F4D24E24}" v="654" dt="2021-06-10T19:43:53.255"/>
    <p1510:client id="{35E39EE6-085B-8E94-D6B3-737A02DADA7D}" v="15" dt="2021-06-10T18:58:13.627"/>
    <p1510:client id="{56BCD83C-87BF-37D8-5A93-B18D16CE5960}" v="17" dt="2021-06-10T03:05:2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9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3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5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pPr/>
              <a:t>6/10/21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D9FE-9094-4A42-BD63-8840CBF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8461" y="12906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68A3-5444-1B41-BC0B-7E22BC1A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8461" y="3443288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Joe, Kamryn, and Jacob</a:t>
            </a:r>
          </a:p>
        </p:txBody>
      </p:sp>
      <p:pic>
        <p:nvPicPr>
          <p:cNvPr id="26" name="Picture 3" descr="Abstract silver light patterns">
            <a:extLst>
              <a:ext uri="{FF2B5EF4-FFF2-40B4-BE49-F238E27FC236}">
                <a16:creationId xmlns:a16="http://schemas.microsoft.com/office/drawing/2014/main" id="{D0413A94-2765-4EC6-B09B-3BFBF254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7" r="5067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AA34-8BE0-4140-AD24-56FC6714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methods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E9F9A2E-F677-BB46-B047-B4CD13AF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795" y="2016125"/>
            <a:ext cx="7534735" cy="34496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F3619-CCF2-B944-921A-3AA2B4ABB8EF}"/>
              </a:ext>
            </a:extLst>
          </p:cNvPr>
          <p:cNvSpPr txBox="1"/>
          <p:nvPr/>
        </p:nvSpPr>
        <p:spPr>
          <a:xfrm>
            <a:off x="5403273" y="285008"/>
            <a:ext cx="565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budget (125+ mil)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and Budget values in millions</a:t>
            </a:r>
          </a:p>
        </p:txBody>
      </p:sp>
    </p:spTree>
    <p:extLst>
      <p:ext uri="{BB962C8B-B14F-4D97-AF65-F5344CB8AC3E}">
        <p14:creationId xmlns:p14="http://schemas.microsoft.com/office/powerpoint/2010/main" val="153133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7E30-CE41-904A-9006-14657869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&amp; Methods </a:t>
            </a:r>
            <a:br>
              <a:rPr lang="en-US" dirty="0"/>
            </a:br>
            <a:r>
              <a:rPr lang="en-US" sz="2400" dirty="0"/>
              <a:t>Low Budget (25-75mil)</a:t>
            </a:r>
            <a:endParaRPr lang="en-US" dirty="0"/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21B91D1B-DE9A-42C7-8AC9-43C7157F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C6B9EE-29D8-2543-BE88-A6A2CBE38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10227" b="1"/>
          <a:stretch/>
        </p:blipFill>
        <p:spPr>
          <a:xfrm>
            <a:off x="403761" y="2054152"/>
            <a:ext cx="5396964" cy="40142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47ED0C-454F-5D47-8863-EB61292A3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r="4848" b="-3"/>
          <a:stretch/>
        </p:blipFill>
        <p:spPr>
          <a:xfrm>
            <a:off x="6077284" y="2002164"/>
            <a:ext cx="5988245" cy="406036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65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F7E6-8594-B247-ADD6-89068994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  <a:br>
              <a:rPr lang="en-US" sz="2400" dirty="0"/>
            </a:br>
            <a:r>
              <a:rPr lang="en-US" sz="2400" dirty="0"/>
              <a:t>Medium budget (75-125mil)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7A1BF7-ADED-8944-B804-A35FD6FE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" y="2070483"/>
            <a:ext cx="5909350" cy="3693343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E0693E-3F27-A54B-B2D5-6044109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6447"/>
            <a:ext cx="5909350" cy="3687379"/>
          </a:xfrm>
        </p:spPr>
      </p:pic>
    </p:spTree>
    <p:extLst>
      <p:ext uri="{BB962C8B-B14F-4D97-AF65-F5344CB8AC3E}">
        <p14:creationId xmlns:p14="http://schemas.microsoft.com/office/powerpoint/2010/main" val="386164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F4EF-6ED1-0E49-9F4D-CDAD75CB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 </a:t>
            </a:r>
            <a:br>
              <a:rPr lang="en-US" dirty="0"/>
            </a:br>
            <a:r>
              <a:rPr lang="en-US" sz="2400" dirty="0"/>
              <a:t>High budget (125mil+)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83783C-107A-7C40-B7C3-C2FBAF4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989" y="2016125"/>
            <a:ext cx="5528347" cy="3449638"/>
          </a:xfrm>
        </p:spPr>
      </p:pic>
    </p:spTree>
    <p:extLst>
      <p:ext uri="{BB962C8B-B14F-4D97-AF65-F5344CB8AC3E}">
        <p14:creationId xmlns:p14="http://schemas.microsoft.com/office/powerpoint/2010/main" val="21728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EB0E-C0FD-BC4F-A0E3-78E62B2F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0123-9447-4A43-A2DE-556F788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Based on our data, if you want to make a lower budget movie, a romance comedy film is going to be your best bet. </a:t>
            </a:r>
          </a:p>
          <a:p>
            <a:pPr>
              <a:buClrTx/>
            </a:pPr>
            <a:r>
              <a:rPr lang="en-US" dirty="0"/>
              <a:t>For a more mid-range budget movie, an action-</a:t>
            </a:r>
            <a:r>
              <a:rPr lang="en-US" dirty="0" err="1"/>
              <a:t>scifi</a:t>
            </a:r>
            <a:r>
              <a:rPr lang="en-US" dirty="0"/>
              <a:t> film would be a great option. </a:t>
            </a:r>
          </a:p>
          <a:p>
            <a:pPr>
              <a:buClrTx/>
            </a:pPr>
            <a:r>
              <a:rPr lang="en-US" dirty="0"/>
              <a:t>Lastly, if you wanted a higher budget movie, animation is the direction you should take. </a:t>
            </a:r>
          </a:p>
        </p:txBody>
      </p:sp>
    </p:spTree>
    <p:extLst>
      <p:ext uri="{BB962C8B-B14F-4D97-AF65-F5344CB8AC3E}">
        <p14:creationId xmlns:p14="http://schemas.microsoft.com/office/powerpoint/2010/main" val="22088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96F-781F-EF46-B47F-9DBDC730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19CE-8320-5B41-A56B-2502882F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With our suggestions, we are confident you can could produce a profitable and successful movie in your desired budget range. </a:t>
            </a:r>
          </a:p>
        </p:txBody>
      </p:sp>
    </p:spTree>
    <p:extLst>
      <p:ext uri="{BB962C8B-B14F-4D97-AF65-F5344CB8AC3E}">
        <p14:creationId xmlns:p14="http://schemas.microsoft.com/office/powerpoint/2010/main" val="80453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6E3A-185A-CA40-BA75-CC990DA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11B1-A40A-AD43-BB0B-534D5E76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ea typeface="+mn-lt"/>
                <a:cs typeface="+mn-lt"/>
              </a:rPr>
              <a:t>We defined success as profit. </a:t>
            </a:r>
          </a:p>
          <a:p>
            <a:pPr>
              <a:buClrTx/>
            </a:pPr>
            <a:r>
              <a:rPr lang="en-US" dirty="0">
                <a:ea typeface="+mn-lt"/>
                <a:cs typeface="+mn-lt"/>
              </a:rPr>
              <a:t>Using things like budget, revenue, profit, and popularity, we determined what a good movie suggestion would be for three budgeting levels of production. </a:t>
            </a:r>
          </a:p>
          <a:p>
            <a:pPr>
              <a:buClrTx/>
            </a:pPr>
            <a:endParaRPr lang="en-US" dirty="0">
              <a:ea typeface="+mn-lt"/>
              <a:cs typeface="+mn-lt"/>
            </a:endParaRPr>
          </a:p>
          <a:p>
            <a:pPr marL="359410" indent="-359410">
              <a:buClr>
                <a:srgbClr val="DB94CA"/>
              </a:buClr>
            </a:pPr>
            <a:endParaRPr lang="en-US" dirty="0"/>
          </a:p>
        </p:txBody>
      </p:sp>
      <p:pic>
        <p:nvPicPr>
          <p:cNvPr id="1026" name="Picture 2" descr="What Is a Movie Director? The Responsibilities of a Film Director and Tips  on Directing Actors - 2021 - MasterClass">
            <a:extLst>
              <a:ext uri="{FF2B5EF4-FFF2-40B4-BE49-F238E27FC236}">
                <a16:creationId xmlns:a16="http://schemas.microsoft.com/office/drawing/2014/main" id="{AFB1A349-0D00-6544-9D35-7A5D39430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5" r="23311" b="2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3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243-5941-F147-9842-47B33D79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1A74-19F3-264E-8A37-C7C1012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Business Problem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Data &amp; Methods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Results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757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398-76E2-2045-81A3-B9E71A70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472-C8C9-554B-9706-03D13D2D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359410" indent="-359410">
              <a:buClrTx/>
            </a:pPr>
            <a:r>
              <a:rPr lang="en-US" sz="2000" dirty="0">
                <a:ea typeface="+mn-lt"/>
                <a:cs typeface="+mn-lt"/>
              </a:rPr>
              <a:t>Microsoft is opening a movie studio </a:t>
            </a:r>
          </a:p>
          <a:p>
            <a:pPr marL="359410" indent="-359410">
              <a:buClrTx/>
            </a:pPr>
            <a:r>
              <a:rPr lang="en-US" sz="2000" dirty="0">
                <a:ea typeface="+mn-lt"/>
                <a:cs typeface="+mn-lt"/>
              </a:rPr>
              <a:t>It was our job to analyze our data and create a suggestion for which genre of movie they should make. </a:t>
            </a:r>
          </a:p>
          <a:p>
            <a:pPr marL="359410" indent="-359410">
              <a:buClrTx/>
            </a:pPr>
            <a:r>
              <a:rPr lang="en-US" dirty="0">
                <a:ea typeface="+mn-lt"/>
                <a:cs typeface="+mn-lt"/>
              </a:rPr>
              <a:t>We created three budget ranges: </a:t>
            </a:r>
          </a:p>
          <a:p>
            <a:pPr marL="816610" lvl="1" indent="-359410">
              <a:buClrTx/>
            </a:pPr>
            <a:r>
              <a:rPr lang="en-US" dirty="0">
                <a:ea typeface="+mn-lt"/>
                <a:cs typeface="+mn-lt"/>
              </a:rPr>
              <a:t>Low (25-75mil)</a:t>
            </a:r>
          </a:p>
          <a:p>
            <a:pPr marL="816610" lvl="1" indent="-359410">
              <a:buClrTx/>
            </a:pPr>
            <a:r>
              <a:rPr lang="en-US" dirty="0">
                <a:ea typeface="+mn-lt"/>
                <a:cs typeface="+mn-lt"/>
              </a:rPr>
              <a:t>Medium (75-125mil)</a:t>
            </a:r>
          </a:p>
          <a:p>
            <a:pPr marL="816610" lvl="1" indent="-359410">
              <a:buClrTx/>
            </a:pPr>
            <a:r>
              <a:rPr lang="en-US" dirty="0">
                <a:ea typeface="+mn-lt"/>
                <a:cs typeface="+mn-lt"/>
              </a:rPr>
              <a:t>High (125mil+)</a:t>
            </a:r>
          </a:p>
          <a:p>
            <a:pPr marL="359410" indent="-359410"/>
            <a:endParaRPr lang="en-US" sz="2000" dirty="0">
              <a:ea typeface="+mn-lt"/>
              <a:cs typeface="+mn-lt"/>
            </a:endParaRPr>
          </a:p>
        </p:txBody>
      </p:sp>
      <p:pic>
        <p:nvPicPr>
          <p:cNvPr id="2050" name="Picture 2" descr="Microsoft's Office 365 is now Microsoft 365, a 'subscription for your life'  - CNET">
            <a:extLst>
              <a:ext uri="{FF2B5EF4-FFF2-40B4-BE49-F238E27FC236}">
                <a16:creationId xmlns:a16="http://schemas.microsoft.com/office/drawing/2014/main" id="{87003C1F-3B67-284B-BC97-1978F174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960741"/>
            <a:ext cx="4198182" cy="2350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514E-4747-DF4A-8DA1-78119608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C63349E-7435-7340-80AE-F5B0E31A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960" y="1946753"/>
            <a:ext cx="8532079" cy="4225481"/>
          </a:xfrm>
        </p:spPr>
      </p:pic>
    </p:spTree>
    <p:extLst>
      <p:ext uri="{BB962C8B-B14F-4D97-AF65-F5344CB8AC3E}">
        <p14:creationId xmlns:p14="http://schemas.microsoft.com/office/powerpoint/2010/main" val="28382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3217-EBA2-2642-AC3F-34927915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9816ECC-44F8-0E45-A6E6-E72973E7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066" y="2073405"/>
            <a:ext cx="8875867" cy="3948658"/>
          </a:xfrm>
        </p:spPr>
      </p:pic>
    </p:spTree>
    <p:extLst>
      <p:ext uri="{BB962C8B-B14F-4D97-AF65-F5344CB8AC3E}">
        <p14:creationId xmlns:p14="http://schemas.microsoft.com/office/powerpoint/2010/main" val="20184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F6A5-3D73-1B4C-B1EC-9FC19B9D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Data &amp; Methods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63485354-82AD-6540-A859-2BF42EF6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6" y="0"/>
            <a:ext cx="6965510" cy="6895855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D9111DD-991D-43BA-8EAA-85B5F15B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Average budget and revenue per genre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1BF743-421F-2C4C-8942-4B1204B7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2407B2A-95B9-494A-84C7-23A13F57E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Low budget (25-75 mil)</a:t>
            </a:r>
          </a:p>
          <a:p>
            <a:pPr>
              <a:buClrTx/>
            </a:pPr>
            <a:r>
              <a:rPr lang="en-US" dirty="0"/>
              <a:t>Budget and Profit values in millions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F75A297-07A9-AD41-BBDA-37AD1F47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21" y="105477"/>
            <a:ext cx="6450415" cy="2951064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A18B8CE-7D69-B744-BA29-4A3BDD73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20" y="3090248"/>
            <a:ext cx="6450415" cy="29510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AB6A92-9F42-1B48-AA41-B7EDAD5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E1B195-CD8B-4619-B6F7-0631899C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Medium budget (75-125 mil)</a:t>
            </a:r>
          </a:p>
          <a:p>
            <a:pPr>
              <a:buClrTx/>
            </a:pPr>
            <a:r>
              <a:rPr lang="en-US" dirty="0"/>
              <a:t>Budget and Profit values in millions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604A8D0-C5BF-EB44-B0B3-205E91BE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60" y="68728"/>
            <a:ext cx="6472903" cy="2993716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2FA1B9-AFAA-D342-B9DF-1101BAE5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60" y="3129435"/>
            <a:ext cx="6472904" cy="29613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72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{8F002AD2-A842-DC4B-848C-DEED73D2BE26}tf10001119</Template>
  <TotalTime>1807</TotalTime>
  <Words>271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Movie Analysis</vt:lpstr>
      <vt:lpstr>Summary</vt:lpstr>
      <vt:lpstr>Outline</vt:lpstr>
      <vt:lpstr>Business problem</vt:lpstr>
      <vt:lpstr>Data &amp; methods</vt:lpstr>
      <vt:lpstr>Data &amp; Methods</vt:lpstr>
      <vt:lpstr>Data &amp; Methods</vt:lpstr>
      <vt:lpstr>Data &amp; methods</vt:lpstr>
      <vt:lpstr>Data &amp; methods</vt:lpstr>
      <vt:lpstr>Data &amp; methods</vt:lpstr>
      <vt:lpstr>Data &amp; Methods  Low Budget (25-75mil)</vt:lpstr>
      <vt:lpstr>Data &amp; Methods Medium budget (75-125mil)</vt:lpstr>
      <vt:lpstr>Data &amp; Methods  High budget (125mil+)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Swing, Joe</dc:creator>
  <cp:lastModifiedBy>Swing, Joe</cp:lastModifiedBy>
  <cp:revision>6</cp:revision>
  <dcterms:created xsi:type="dcterms:W3CDTF">2021-06-09T15:25:44Z</dcterms:created>
  <dcterms:modified xsi:type="dcterms:W3CDTF">2021-06-10T22:24:55Z</dcterms:modified>
</cp:coreProperties>
</file>