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7" r:id="rId7"/>
    <p:sldId id="264" r:id="rId8"/>
    <p:sldId id="265" r:id="rId9"/>
    <p:sldId id="266" r:id="rId10"/>
    <p:sldId id="268"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92F"/>
    <a:srgbClr val="689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5846"/>
  </p:normalViewPr>
  <p:slideViewPr>
    <p:cSldViewPr snapToGrid="0">
      <p:cViewPr varScale="1">
        <p:scale>
          <a:sx n="93" d="100"/>
          <a:sy n="93" d="100"/>
        </p:scale>
        <p:origin x="21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dirty="0"/>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699"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A0CFCF-421A-54CA-3BC7-8C5B9E1B5DD7}"/>
              </a:ext>
            </a:extLst>
          </p:cNvPr>
          <p:cNvSpPr>
            <a:spLocks noGrp="1"/>
          </p:cNvSpPr>
          <p:nvPr>
            <p:ph type="title"/>
          </p:nvPr>
        </p:nvSpPr>
        <p:spPr>
          <a:xfrm>
            <a:off x="7520939" y="1653540"/>
            <a:ext cx="3246119" cy="2608006"/>
          </a:xfrm>
        </p:spPr>
        <p:txBody>
          <a:bodyPr anchor="ctr">
            <a:normAutofit/>
          </a:bodyPr>
          <a:lstStyle/>
          <a:p>
            <a:pPr algn="ctr"/>
            <a:r>
              <a:rPr lang="en-US" sz="2800" dirty="0"/>
              <a:t>Stock Spark</a:t>
            </a:r>
          </a:p>
        </p:txBody>
      </p:sp>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251C1E-44E6-FBAC-A046-E1CB26AFFEEE}"/>
              </a:ext>
            </a:extLst>
          </p:cNvPr>
          <p:cNvSpPr>
            <a:spLocks/>
          </p:cNvSpPr>
          <p:nvPr/>
        </p:nvSpPr>
        <p:spPr>
          <a:xfrm>
            <a:off x="657226" y="1019464"/>
            <a:ext cx="2217224" cy="397031"/>
          </a:xfrm>
          <a:prstGeom prst="rect">
            <a:avLst/>
          </a:prstGeom>
        </p:spPr>
        <p:txBody>
          <a:bodyPr>
            <a:noAutofit/>
          </a:bodyPr>
          <a:lstStyle/>
          <a:p>
            <a:pPr algn="ctr" defTabSz="251460">
              <a:spcAft>
                <a:spcPts val="600"/>
              </a:spcAft>
            </a:pPr>
            <a:r>
              <a:rPr lang="en-US" sz="1200" b="1" kern="1200" dirty="0">
                <a:solidFill>
                  <a:srgbClr val="54792F"/>
                </a:solidFill>
                <a:latin typeface="+mn-lt"/>
                <a:ea typeface="+mn-ea"/>
                <a:cs typeface="+mn-cs"/>
              </a:rPr>
              <a:t>Average Predicted Close for The Next Three Days </a:t>
            </a:r>
            <a:endParaRPr lang="en-US" sz="1200" b="1" dirty="0">
              <a:solidFill>
                <a:srgbClr val="54792F"/>
              </a:solidFill>
            </a:endParaRPr>
          </a:p>
        </p:txBody>
      </p:sp>
      <p:sp>
        <p:nvSpPr>
          <p:cNvPr id="4" name="TextBox 3">
            <a:extLst>
              <a:ext uri="{FF2B5EF4-FFF2-40B4-BE49-F238E27FC236}">
                <a16:creationId xmlns:a16="http://schemas.microsoft.com/office/drawing/2014/main" id="{D59D3BD4-630F-7C3C-EBFF-326FFF5F5633}"/>
              </a:ext>
            </a:extLst>
          </p:cNvPr>
          <p:cNvSpPr txBox="1"/>
          <p:nvPr/>
        </p:nvSpPr>
        <p:spPr>
          <a:xfrm>
            <a:off x="2495965" y="3429000"/>
            <a:ext cx="1927900" cy="461665"/>
          </a:xfrm>
          <a:prstGeom prst="rect">
            <a:avLst/>
          </a:prstGeom>
          <a:noFill/>
        </p:spPr>
        <p:txBody>
          <a:bodyPr wrap="square" rtlCol="0">
            <a:spAutoFit/>
          </a:bodyPr>
          <a:lstStyle/>
          <a:p>
            <a:pPr algn="ctr" defTabSz="251460">
              <a:spcAft>
                <a:spcPts val="600"/>
              </a:spcAft>
            </a:pPr>
            <a:r>
              <a:rPr lang="en-US" sz="1200" b="1" kern="1200" dirty="0">
                <a:solidFill>
                  <a:srgbClr val="54792F"/>
                </a:solidFill>
                <a:latin typeface="+mn-lt"/>
                <a:ea typeface="+mn-ea"/>
                <a:cs typeface="+mn-cs"/>
              </a:rPr>
              <a:t>Calculated Yearly Change for 2023</a:t>
            </a:r>
            <a:endParaRPr lang="en-US" sz="1200" b="1" dirty="0">
              <a:solidFill>
                <a:srgbClr val="54792F"/>
              </a:solidFill>
            </a:endParaRPr>
          </a:p>
        </p:txBody>
      </p:sp>
      <p:sp>
        <p:nvSpPr>
          <p:cNvPr id="6" name="TextBox 5">
            <a:extLst>
              <a:ext uri="{FF2B5EF4-FFF2-40B4-BE49-F238E27FC236}">
                <a16:creationId xmlns:a16="http://schemas.microsoft.com/office/drawing/2014/main" id="{E1D81B74-DB0E-3CEF-85D3-C09B1B110F90}"/>
              </a:ext>
            </a:extLst>
          </p:cNvPr>
          <p:cNvSpPr txBox="1"/>
          <p:nvPr/>
        </p:nvSpPr>
        <p:spPr>
          <a:xfrm>
            <a:off x="4525729" y="1005136"/>
            <a:ext cx="1927900" cy="461665"/>
          </a:xfrm>
          <a:prstGeom prst="rect">
            <a:avLst/>
          </a:prstGeom>
          <a:noFill/>
        </p:spPr>
        <p:txBody>
          <a:bodyPr wrap="square">
            <a:spAutoFit/>
          </a:bodyPr>
          <a:lstStyle/>
          <a:p>
            <a:pPr algn="ctr" defTabSz="251460">
              <a:spcAft>
                <a:spcPts val="600"/>
              </a:spcAft>
            </a:pPr>
            <a:r>
              <a:rPr lang="en-US" sz="1200" b="1" kern="1200" dirty="0">
                <a:solidFill>
                  <a:srgbClr val="54792F"/>
                </a:solidFill>
                <a:latin typeface="+mn-lt"/>
                <a:ea typeface="+mn-ea"/>
                <a:cs typeface="+mn-cs"/>
              </a:rPr>
              <a:t>Calculated  Yearly Change for 2022</a:t>
            </a:r>
            <a:endParaRPr lang="en-US" sz="1200" b="1" dirty="0">
              <a:solidFill>
                <a:srgbClr val="54792F"/>
              </a:solidFill>
            </a:endParaRPr>
          </a:p>
        </p:txBody>
      </p:sp>
      <p:pic>
        <p:nvPicPr>
          <p:cNvPr id="7" name="Picture 6">
            <a:extLst>
              <a:ext uri="{FF2B5EF4-FFF2-40B4-BE49-F238E27FC236}">
                <a16:creationId xmlns:a16="http://schemas.microsoft.com/office/drawing/2014/main" id="{2E8B62EF-96DA-3357-1BE1-6EF9CD75666C}"/>
              </a:ext>
            </a:extLst>
          </p:cNvPr>
          <p:cNvPicPr>
            <a:picLocks noChangeAspect="1"/>
          </p:cNvPicPr>
          <p:nvPr/>
        </p:nvPicPr>
        <p:blipFill>
          <a:blip r:embed="rId2"/>
          <a:stretch>
            <a:fillRect/>
          </a:stretch>
        </p:blipFill>
        <p:spPr>
          <a:xfrm>
            <a:off x="514350" y="1416496"/>
            <a:ext cx="2838979" cy="1703388"/>
          </a:xfrm>
          <a:prstGeom prst="rect">
            <a:avLst/>
          </a:prstGeom>
        </p:spPr>
      </p:pic>
      <p:pic>
        <p:nvPicPr>
          <p:cNvPr id="8" name="Picture 7">
            <a:extLst>
              <a:ext uri="{FF2B5EF4-FFF2-40B4-BE49-F238E27FC236}">
                <a16:creationId xmlns:a16="http://schemas.microsoft.com/office/drawing/2014/main" id="{F45604E8-5953-BF23-F0BA-0D50CA389957}"/>
              </a:ext>
            </a:extLst>
          </p:cNvPr>
          <p:cNvPicPr>
            <a:picLocks noChangeAspect="1"/>
          </p:cNvPicPr>
          <p:nvPr/>
        </p:nvPicPr>
        <p:blipFill>
          <a:blip r:embed="rId3"/>
          <a:stretch>
            <a:fillRect/>
          </a:stretch>
        </p:blipFill>
        <p:spPr>
          <a:xfrm>
            <a:off x="2073453" y="3828286"/>
            <a:ext cx="2838978" cy="1722393"/>
          </a:xfrm>
          <a:prstGeom prst="rect">
            <a:avLst/>
          </a:prstGeom>
        </p:spPr>
      </p:pic>
      <p:pic>
        <p:nvPicPr>
          <p:cNvPr id="9" name="Picture 8">
            <a:extLst>
              <a:ext uri="{FF2B5EF4-FFF2-40B4-BE49-F238E27FC236}">
                <a16:creationId xmlns:a16="http://schemas.microsoft.com/office/drawing/2014/main" id="{AD4B2E25-A148-B7E1-227A-93BF50C83192}"/>
              </a:ext>
            </a:extLst>
          </p:cNvPr>
          <p:cNvPicPr>
            <a:picLocks noChangeAspect="1"/>
          </p:cNvPicPr>
          <p:nvPr/>
        </p:nvPicPr>
        <p:blipFill>
          <a:blip r:embed="rId4"/>
          <a:stretch>
            <a:fillRect/>
          </a:stretch>
        </p:blipFill>
        <p:spPr>
          <a:xfrm>
            <a:off x="3889479" y="1416495"/>
            <a:ext cx="2838979" cy="1633540"/>
          </a:xfrm>
          <a:prstGeom prst="rect">
            <a:avLst/>
          </a:prstGeom>
        </p:spPr>
      </p:pic>
    </p:spTree>
    <p:extLst>
      <p:ext uri="{BB962C8B-B14F-4D97-AF65-F5344CB8AC3E}">
        <p14:creationId xmlns:p14="http://schemas.microsoft.com/office/powerpoint/2010/main" val="58152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4" name="Rectangle 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5" name="Straight Connector 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B28-13E5-4B35-3C50-32B46310282E}"/>
              </a:ext>
            </a:extLst>
          </p:cNvPr>
          <p:cNvSpPr>
            <a:spLocks noGrp="1"/>
          </p:cNvSpPr>
          <p:nvPr>
            <p:ph type="title"/>
          </p:nvPr>
        </p:nvSpPr>
        <p:spPr>
          <a:xfrm>
            <a:off x="920009" y="1066801"/>
            <a:ext cx="4255981" cy="251980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Tableau Visualizations</a:t>
            </a:r>
          </a:p>
        </p:txBody>
      </p:sp>
      <p:pic>
        <p:nvPicPr>
          <p:cNvPr id="4" name="Picture 3">
            <a:extLst>
              <a:ext uri="{FF2B5EF4-FFF2-40B4-BE49-F238E27FC236}">
                <a16:creationId xmlns:a16="http://schemas.microsoft.com/office/drawing/2014/main" id="{2D8FF44B-31F6-9EA9-247D-DC86F95D36A6}"/>
              </a:ext>
            </a:extLst>
          </p:cNvPr>
          <p:cNvPicPr>
            <a:picLocks noChangeAspect="1"/>
          </p:cNvPicPr>
          <p:nvPr/>
        </p:nvPicPr>
        <p:blipFill rotWithShape="1">
          <a:blip r:embed="rId2"/>
          <a:srcRect t="-1" r="25424" b="-1427"/>
          <a:stretch/>
        </p:blipFill>
        <p:spPr>
          <a:xfrm>
            <a:off x="7055808" y="748246"/>
            <a:ext cx="3179118" cy="2680753"/>
          </a:xfrm>
          <a:prstGeom prst="rect">
            <a:avLst/>
          </a:prstGeom>
        </p:spPr>
      </p:pic>
      <p:pic>
        <p:nvPicPr>
          <p:cNvPr id="5" name="Picture 4">
            <a:extLst>
              <a:ext uri="{FF2B5EF4-FFF2-40B4-BE49-F238E27FC236}">
                <a16:creationId xmlns:a16="http://schemas.microsoft.com/office/drawing/2014/main" id="{3F0FBC00-0568-BF88-388C-CC400426F210}"/>
              </a:ext>
            </a:extLst>
          </p:cNvPr>
          <p:cNvPicPr>
            <a:picLocks noChangeAspect="1"/>
          </p:cNvPicPr>
          <p:nvPr/>
        </p:nvPicPr>
        <p:blipFill>
          <a:blip r:embed="rId3"/>
          <a:stretch>
            <a:fillRect/>
          </a:stretch>
        </p:blipFill>
        <p:spPr>
          <a:xfrm>
            <a:off x="6338156" y="3586605"/>
            <a:ext cx="4614421" cy="2814797"/>
          </a:xfrm>
          <a:prstGeom prst="rect">
            <a:avLst/>
          </a:prstGeom>
        </p:spPr>
      </p:pic>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3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 In this presentation, we focus on Meta.</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34582" y="584787"/>
            <a:ext cx="4618836" cy="567896"/>
          </a:xfrm>
        </p:spPr>
        <p:txBody>
          <a:bodyPr anchor="b">
            <a:normAutofit fontScale="90000"/>
          </a:bodyPr>
          <a:lstStyle/>
          <a:p>
            <a:pPr algn="ctr"/>
            <a:r>
              <a:rPr lang="en-US" dirty="0"/>
              <a:t>Conclusion</a:t>
            </a:r>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B0BFF031-096E-B5E7-8F0D-0DE3B8630945}"/>
              </a:ext>
            </a:extLst>
          </p:cNvPr>
          <p:cNvSpPr txBox="1"/>
          <p:nvPr/>
        </p:nvSpPr>
        <p:spPr>
          <a:xfrm>
            <a:off x="6752969" y="1311709"/>
            <a:ext cx="4618836" cy="3970318"/>
          </a:xfrm>
          <a:prstGeom prst="rect">
            <a:avLst/>
          </a:prstGeom>
          <a:noFill/>
        </p:spPr>
        <p:txBody>
          <a:bodyPr wrap="square" rtlCol="0">
            <a:spAutoFit/>
          </a:bodyPr>
          <a:lstStyle/>
          <a:p>
            <a:pPr algn="l"/>
            <a:r>
              <a:rPr lang="en-US" sz="1400" dirty="0">
                <a:solidFill>
                  <a:srgbClr val="0F0F0F"/>
                </a:solidFill>
              </a:rPr>
              <a:t>   </a:t>
            </a:r>
            <a:r>
              <a:rPr lang="en-US" sz="1400" b="0" i="0" u="none" strike="noStrike" dirty="0">
                <a:solidFill>
                  <a:srgbClr val="0F0F0F"/>
                </a:solidFill>
                <a:effectLst/>
              </a:rPr>
              <a:t>In logistic regression, the probabilities for 'Up' and 'Down' were approximately 46% and 51%, indicating an almost equal likelihood of META increasing or decreasing. The yearly change from 2022 to 2023 shifted from negative to positive. On December 12, 2023, the predicted META values for the next three days were $323.08, $323.6, and $321.54.</a:t>
            </a:r>
          </a:p>
          <a:p>
            <a:pPr algn="l"/>
            <a:endParaRPr lang="en-US" sz="1400" dirty="0">
              <a:solidFill>
                <a:srgbClr val="0F0F0F"/>
              </a:solidFill>
            </a:endParaRPr>
          </a:p>
          <a:p>
            <a:pPr algn="l"/>
            <a:r>
              <a:rPr lang="en-US" sz="1400" dirty="0">
                <a:solidFill>
                  <a:srgbClr val="0F0F0F"/>
                </a:solidFill>
              </a:rPr>
              <a:t>   </a:t>
            </a:r>
            <a:r>
              <a:rPr lang="en-US" sz="1400" b="0" i="0" u="none" strike="noStrike" dirty="0">
                <a:solidFill>
                  <a:srgbClr val="0F0F0F"/>
                </a:solidFill>
                <a:effectLst/>
              </a:rPr>
              <a:t>It's important to note that this prediction is biased as it relies solely on daily data from a single source, and a more comprehensive analysis could have been achieved by incorporating hourly data from multiple sources.</a:t>
            </a:r>
          </a:p>
          <a:p>
            <a:endParaRPr lang="en-US" sz="1400" dirty="0"/>
          </a:p>
          <a:p>
            <a:r>
              <a:rPr lang="en-US" sz="1400"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sz="1400" dirty="0"/>
          </a:p>
        </p:txBody>
      </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dirty="0"/>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dirty="0">
                <a:effectLst/>
              </a:rPr>
              <a:t>We will employ two powerful machine learning frameworks, </a:t>
            </a:r>
            <a:r>
              <a:rPr lang="en-US" b="0" i="0" u="none" strike="noStrike" dirty="0" err="1">
                <a:effectLst/>
              </a:rPr>
              <a:t>Tensorflow</a:t>
            </a:r>
            <a:r>
              <a:rPr lang="en-US" b="0" i="0" u="none" strike="noStrike" dirty="0">
                <a:effectLst/>
              </a:rPr>
              <a:t> and Scikit-Learn, to develop and fine-tune our prediction models. By comparing their accuracies, we aim to discern the strengths and weaknesses of each, ultimately determining the most effective tool for our predictive analytics endeavors.</a:t>
            </a:r>
            <a:endParaRPr lang="en-US" dirty="0"/>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6" name="Rectangle 103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40" name="Rectangle 103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5">
            <a:extLst>
              <a:ext uri="{FF2B5EF4-FFF2-40B4-BE49-F238E27FC236}">
                <a16:creationId xmlns:a16="http://schemas.microsoft.com/office/drawing/2014/main" id="{EE6FBAA3-F0CA-4614-BE7B-1260496B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4" name="Group 1043">
            <a:extLst>
              <a:ext uri="{FF2B5EF4-FFF2-40B4-BE49-F238E27FC236}">
                <a16:creationId xmlns:a16="http://schemas.microsoft.com/office/drawing/2014/main" id="{42761342-4DFA-4208-A2C7-DFA22E6BA6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045" name="Rectangle 1044">
              <a:extLst>
                <a:ext uri="{FF2B5EF4-FFF2-40B4-BE49-F238E27FC236}">
                  <a16:creationId xmlns:a16="http://schemas.microsoft.com/office/drawing/2014/main" id="{CD91CFC6-3469-4255-87BF-B8E136967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6" name="Straight Connector 1045">
              <a:extLst>
                <a:ext uri="{FF2B5EF4-FFF2-40B4-BE49-F238E27FC236}">
                  <a16:creationId xmlns:a16="http://schemas.microsoft.com/office/drawing/2014/main" id="{5BA7E4D3-7CC0-4B42-828E-552C58F6DE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7211CD66-C6F7-4931-A80E-540A813EEB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30124" y="1304462"/>
            <a:ext cx="4037176" cy="2030150"/>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Stock Market Predictor</a:t>
            </a:r>
          </a:p>
        </p:txBody>
      </p:sp>
      <p:pic>
        <p:nvPicPr>
          <p:cNvPr id="4" name="Picture 3">
            <a:extLst>
              <a:ext uri="{FF2B5EF4-FFF2-40B4-BE49-F238E27FC236}">
                <a16:creationId xmlns:a16="http://schemas.microsoft.com/office/drawing/2014/main" id="{C0158FC1-887F-D41A-47A2-C4BD0770EBAA}"/>
              </a:ext>
            </a:extLst>
          </p:cNvPr>
          <p:cNvPicPr>
            <a:picLocks noChangeAspect="1"/>
          </p:cNvPicPr>
          <p:nvPr/>
        </p:nvPicPr>
        <p:blipFill>
          <a:blip r:embed="rId2"/>
          <a:stretch>
            <a:fillRect/>
          </a:stretch>
        </p:blipFill>
        <p:spPr>
          <a:xfrm>
            <a:off x="6077726" y="6047181"/>
            <a:ext cx="5102420" cy="293390"/>
          </a:xfrm>
          <a:prstGeom prst="rect">
            <a:avLst/>
          </a:prstGeom>
        </p:spPr>
      </p:pic>
      <p:pic>
        <p:nvPicPr>
          <p:cNvPr id="1026" name="Picture 2">
            <a:extLst>
              <a:ext uri="{FF2B5EF4-FFF2-40B4-BE49-F238E27FC236}">
                <a16:creationId xmlns:a16="http://schemas.microsoft.com/office/drawing/2014/main" id="{FC04E5D7-556A-A440-2F9A-35913685EF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0212" y="3270470"/>
            <a:ext cx="4372772" cy="2776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213" y="452952"/>
            <a:ext cx="4372771" cy="277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26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dirty="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9429" y="1028700"/>
            <a:ext cx="6250261" cy="510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420454" y="974663"/>
            <a:ext cx="6528494" cy="4603874"/>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sz="2800" dirty="0"/>
              <a:t>Stock Logistic Regression</a:t>
            </a:r>
          </a:p>
        </p:txBody>
      </p:sp>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Balanced Accuracy Score</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23" name="Picture 22">
            <a:extLst>
              <a:ext uri="{FF2B5EF4-FFF2-40B4-BE49-F238E27FC236}">
                <a16:creationId xmlns:a16="http://schemas.microsoft.com/office/drawing/2014/main" id="{76FDB1D5-F056-8B70-BF94-6AFAAC57AE76}"/>
              </a:ext>
            </a:extLst>
          </p:cNvPr>
          <p:cNvPicPr>
            <a:picLocks noChangeAspect="1"/>
          </p:cNvPicPr>
          <p:nvPr/>
        </p:nvPicPr>
        <p:blipFill>
          <a:blip r:embed="rId2"/>
          <a:stretch>
            <a:fillRect/>
          </a:stretch>
        </p:blipFill>
        <p:spPr>
          <a:xfrm>
            <a:off x="7518478" y="1340393"/>
            <a:ext cx="1943100" cy="304800"/>
          </a:xfrm>
          <a:prstGeom prst="rect">
            <a:avLst/>
          </a:prstGeom>
        </p:spPr>
      </p:pic>
      <p:pic>
        <p:nvPicPr>
          <p:cNvPr id="24" name="Picture 23">
            <a:extLst>
              <a:ext uri="{FF2B5EF4-FFF2-40B4-BE49-F238E27FC236}">
                <a16:creationId xmlns:a16="http://schemas.microsoft.com/office/drawing/2014/main" id="{6117754E-DB85-8257-5B21-4CB2B8E3C07D}"/>
              </a:ext>
            </a:extLst>
          </p:cNvPr>
          <p:cNvPicPr>
            <a:picLocks noChangeAspect="1"/>
          </p:cNvPicPr>
          <p:nvPr/>
        </p:nvPicPr>
        <p:blipFill>
          <a:blip r:embed="rId3"/>
          <a:stretch>
            <a:fillRect/>
          </a:stretch>
        </p:blipFill>
        <p:spPr>
          <a:xfrm>
            <a:off x="7447182" y="3191946"/>
            <a:ext cx="1981200" cy="520700"/>
          </a:xfrm>
          <a:prstGeom prst="rect">
            <a:avLst/>
          </a:prstGeom>
        </p:spPr>
      </p:pic>
      <p:pic>
        <p:nvPicPr>
          <p:cNvPr id="25" name="Picture 24">
            <a:extLst>
              <a:ext uri="{FF2B5EF4-FFF2-40B4-BE49-F238E27FC236}">
                <a16:creationId xmlns:a16="http://schemas.microsoft.com/office/drawing/2014/main" id="{2197128B-297E-93B0-E22F-76889C11BAC7}"/>
              </a:ext>
            </a:extLst>
          </p:cNvPr>
          <p:cNvPicPr>
            <a:picLocks noChangeAspect="1"/>
          </p:cNvPicPr>
          <p:nvPr/>
        </p:nvPicPr>
        <p:blipFill>
          <a:blip r:embed="rId4"/>
          <a:stretch>
            <a:fillRect/>
          </a:stretch>
        </p:blipFill>
        <p:spPr>
          <a:xfrm>
            <a:off x="6349625" y="4646878"/>
            <a:ext cx="4280807" cy="1341451"/>
          </a:xfrm>
          <a:prstGeom prst="rect">
            <a:avLst/>
          </a:prstGeom>
        </p:spPr>
      </p:pic>
    </p:spTree>
    <p:extLst>
      <p:ext uri="{BB962C8B-B14F-4D97-AF65-F5344CB8AC3E}">
        <p14:creationId xmlns:p14="http://schemas.microsoft.com/office/powerpoint/2010/main" val="348541484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2971</TotalTime>
  <Words>516</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AdornVTI</vt:lpstr>
      <vt:lpstr>Stock Market prediction</vt:lpstr>
      <vt:lpstr>Group Members</vt:lpstr>
      <vt:lpstr>Introduction</vt:lpstr>
      <vt:lpstr>Objective</vt:lpstr>
      <vt:lpstr>Methodology</vt:lpstr>
      <vt:lpstr>Stock Market Predictor</vt:lpstr>
      <vt:lpstr>Stock Price Prediction with LSTM (Long-Short Term Memory)</vt:lpstr>
      <vt:lpstr>Predicted Stock Price Futures</vt:lpstr>
      <vt:lpstr>Stock Logistic Regression</vt:lpstr>
      <vt:lpstr>Stock Spark</vt:lpstr>
      <vt:lpstr>Tableau Visualizations</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15</cp:revision>
  <dcterms:created xsi:type="dcterms:W3CDTF">2023-12-10T17:12:11Z</dcterms:created>
  <dcterms:modified xsi:type="dcterms:W3CDTF">2023-12-15T04:39:48Z</dcterms:modified>
</cp:coreProperties>
</file>