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7" r:id="rId1"/>
  </p:sldMasterIdLst>
  <p:notesMasterIdLst>
    <p:notesMasterId r:id="rId27"/>
  </p:notesMasterIdLst>
  <p:sldIdLst>
    <p:sldId id="256" r:id="rId2"/>
    <p:sldId id="258" r:id="rId3"/>
    <p:sldId id="259" r:id="rId4"/>
    <p:sldId id="261" r:id="rId5"/>
    <p:sldId id="268" r:id="rId6"/>
    <p:sldId id="271" r:id="rId7"/>
    <p:sldId id="269" r:id="rId8"/>
    <p:sldId id="270" r:id="rId9"/>
    <p:sldId id="273" r:id="rId10"/>
    <p:sldId id="293" r:id="rId11"/>
    <p:sldId id="275" r:id="rId12"/>
    <p:sldId id="277" r:id="rId13"/>
    <p:sldId id="292" r:id="rId14"/>
    <p:sldId id="299" r:id="rId15"/>
    <p:sldId id="281" r:id="rId16"/>
    <p:sldId id="283" r:id="rId17"/>
    <p:sldId id="284" r:id="rId18"/>
    <p:sldId id="285" r:id="rId19"/>
    <p:sldId id="286" r:id="rId20"/>
    <p:sldId id="287" r:id="rId21"/>
    <p:sldId id="291" r:id="rId22"/>
    <p:sldId id="300" r:id="rId23"/>
    <p:sldId id="288" r:id="rId24"/>
    <p:sldId id="289"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7"/>
    <p:restoredTop sz="81404"/>
  </p:normalViewPr>
  <p:slideViewPr>
    <p:cSldViewPr snapToGrid="0">
      <p:cViewPr varScale="1">
        <p:scale>
          <a:sx n="122" d="100"/>
          <a:sy n="122" d="100"/>
        </p:scale>
        <p:origin x="1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2894B-D04F-D546-8847-59AE1CB87DD9}" type="datetimeFigureOut">
              <a:rPr lang="en-US" smtClean="0"/>
              <a:t>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9720F-D5FB-7F40-9A33-9342B0C47893}" type="slidenum">
              <a:rPr lang="en-US" smtClean="0"/>
              <a:t>‹#›</a:t>
            </a:fld>
            <a:endParaRPr lang="en-US"/>
          </a:p>
        </p:txBody>
      </p:sp>
    </p:spTree>
    <p:extLst>
      <p:ext uri="{BB962C8B-B14F-4D97-AF65-F5344CB8AC3E}">
        <p14:creationId xmlns:p14="http://schemas.microsoft.com/office/powerpoint/2010/main" val="410039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9720F-D5FB-7F40-9A33-9342B0C47893}" type="slidenum">
              <a:rPr lang="en-US" smtClean="0"/>
              <a:t>7</a:t>
            </a:fld>
            <a:endParaRPr lang="en-US"/>
          </a:p>
        </p:txBody>
      </p:sp>
    </p:spTree>
    <p:extLst>
      <p:ext uri="{BB962C8B-B14F-4D97-AF65-F5344CB8AC3E}">
        <p14:creationId xmlns:p14="http://schemas.microsoft.com/office/powerpoint/2010/main" val="237419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9720F-D5FB-7F40-9A33-9342B0C47893}" type="slidenum">
              <a:rPr lang="en-US" smtClean="0"/>
              <a:t>11</a:t>
            </a:fld>
            <a:endParaRPr lang="en-US"/>
          </a:p>
        </p:txBody>
      </p:sp>
    </p:spTree>
    <p:extLst>
      <p:ext uri="{BB962C8B-B14F-4D97-AF65-F5344CB8AC3E}">
        <p14:creationId xmlns:p14="http://schemas.microsoft.com/office/powerpoint/2010/main" val="192998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/@daniellefranca96/gpt4-all-details-leaked-48fa20f9a4a</a:t>
            </a:r>
          </a:p>
          <a:p>
            <a:r>
              <a:rPr lang="en-US" dirty="0"/>
              <a:t>https://</a:t>
            </a:r>
            <a:r>
              <a:rPr lang="en-US" dirty="0" err="1"/>
              <a:t>klu.ai</a:t>
            </a:r>
            <a:r>
              <a:rPr lang="en-US" dirty="0"/>
              <a:t>/blog/gpt-4-llm</a:t>
            </a:r>
          </a:p>
        </p:txBody>
      </p:sp>
      <p:sp>
        <p:nvSpPr>
          <p:cNvPr id="4" name="Slide Number Placeholder 3"/>
          <p:cNvSpPr>
            <a:spLocks noGrp="1"/>
          </p:cNvSpPr>
          <p:nvPr>
            <p:ph type="sldNum" sz="quarter" idx="5"/>
          </p:nvPr>
        </p:nvSpPr>
        <p:spPr/>
        <p:txBody>
          <a:bodyPr/>
          <a:lstStyle/>
          <a:p>
            <a:fld id="{4499720F-D5FB-7F40-9A33-9342B0C47893}" type="slidenum">
              <a:rPr lang="en-US" smtClean="0"/>
              <a:t>14</a:t>
            </a:fld>
            <a:endParaRPr lang="en-US"/>
          </a:p>
        </p:txBody>
      </p:sp>
    </p:spTree>
    <p:extLst>
      <p:ext uri="{BB962C8B-B14F-4D97-AF65-F5344CB8AC3E}">
        <p14:creationId xmlns:p14="http://schemas.microsoft.com/office/powerpoint/2010/main" val="205508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a:t>
            </a:r>
            <a:r>
              <a:rPr lang="en-US" dirty="0" err="1"/>
              <a:t>en.wikipedia.org</a:t>
            </a:r>
            <a:r>
              <a:rPr lang="en-US" dirty="0"/>
              <a:t>/wiki/Hallucination_(</a:t>
            </a:r>
            <a:r>
              <a:rPr lang="en-US" dirty="0" err="1"/>
              <a:t>artificial_intelligence</a:t>
            </a:r>
            <a:r>
              <a:rPr lang="en-US" dirty="0"/>
              <a:t>)</a:t>
            </a:r>
          </a:p>
          <a:p>
            <a:pPr marL="171450" indent="-171450">
              <a:buFont typeface="Arial" panose="020B0604020202020204" pitchFamily="34" charset="0"/>
              <a:buChar char="•"/>
            </a:pPr>
            <a:r>
              <a:rPr lang="en-US" dirty="0"/>
              <a:t>https://</a:t>
            </a:r>
            <a:r>
              <a:rPr lang="en-US" dirty="0" err="1"/>
              <a:t>www.legaldive.com</a:t>
            </a:r>
            <a:r>
              <a:rPr lang="en-US" dirty="0"/>
              <a:t>/news/</a:t>
            </a:r>
            <a:r>
              <a:rPr lang="en-US" dirty="0" err="1"/>
              <a:t>chatgpt</a:t>
            </a:r>
            <a:r>
              <a:rPr lang="en-US" dirty="0"/>
              <a:t>-fake-legal-cases-generative-ai-hallucinations/651557/</a:t>
            </a:r>
          </a:p>
          <a:p>
            <a:pPr marL="171450" indent="-171450">
              <a:buFont typeface="Arial" panose="020B0604020202020204" pitchFamily="34" charset="0"/>
              <a:buChar char="•"/>
            </a:pPr>
            <a:r>
              <a:rPr lang="en-US" dirty="0"/>
              <a:t>https://</a:t>
            </a:r>
            <a:r>
              <a:rPr lang="en-US" dirty="0" err="1"/>
              <a:t>www.theverge.com</a:t>
            </a:r>
            <a:r>
              <a:rPr lang="en-US" dirty="0"/>
              <a:t>/2023/2/8/23590864/google-ai-chatbot-bard-mistake-error-exoplanet-demo</a:t>
            </a:r>
          </a:p>
          <a:p>
            <a:pPr marL="171450" indent="-171450">
              <a:buFont typeface="Arial" panose="020B0604020202020204" pitchFamily="34" charset="0"/>
              <a:buChar char="•"/>
            </a:pPr>
            <a:r>
              <a:rPr lang="en-US" dirty="0"/>
              <a:t>https://</a:t>
            </a:r>
            <a:r>
              <a:rPr lang="en-US" dirty="0" err="1"/>
              <a:t>www.wsj.com</a:t>
            </a:r>
            <a:r>
              <a:rPr lang="en-US" dirty="0"/>
              <a:t>/articles/hallucination-when-chatbots-and-people-see-what-isnt-there-91c6c88b</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99720F-D5FB-7F40-9A33-9342B0C47893}" type="slidenum">
              <a:rPr lang="en-US" smtClean="0"/>
              <a:t>16</a:t>
            </a:fld>
            <a:endParaRPr lang="en-US"/>
          </a:p>
        </p:txBody>
      </p:sp>
    </p:spTree>
    <p:extLst>
      <p:ext uri="{BB962C8B-B14F-4D97-AF65-F5344CB8AC3E}">
        <p14:creationId xmlns:p14="http://schemas.microsoft.com/office/powerpoint/2010/main" val="12758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www.reuters.com</a:t>
            </a:r>
            <a:r>
              <a:rPr lang="en-US" dirty="0"/>
              <a:t>/legal/litigation/artists-take-new-shot-stability-midjourney-updated-copyright-lawsuit-2023-11-30/</a:t>
            </a:r>
          </a:p>
          <a:p>
            <a:r>
              <a:rPr lang="en-US" dirty="0"/>
              <a:t>https://</a:t>
            </a:r>
            <a:r>
              <a:rPr lang="en-US" dirty="0" err="1"/>
              <a:t>www.theregister.com</a:t>
            </a:r>
            <a:r>
              <a:rPr lang="en-US" dirty="0"/>
              <a:t>/2023/05/12/</a:t>
            </a:r>
            <a:r>
              <a:rPr lang="en-US" dirty="0" err="1"/>
              <a:t>github_microsoft_openai_copilot</a:t>
            </a:r>
            <a:r>
              <a:rPr lang="en-US" dirty="0"/>
              <a:t>/</a:t>
            </a:r>
          </a:p>
          <a:p>
            <a:r>
              <a:rPr lang="en-US" dirty="0"/>
              <a:t>https://</a:t>
            </a:r>
            <a:r>
              <a:rPr lang="en-US" dirty="0" err="1"/>
              <a:t>githubcopilotlitigation.com</a:t>
            </a:r>
            <a:r>
              <a:rPr lang="en-US" dirty="0"/>
              <a:t>/case-</a:t>
            </a:r>
            <a:r>
              <a:rPr lang="en-US" dirty="0" err="1"/>
              <a:t>updates.html</a:t>
            </a:r>
            <a:endParaRPr lang="en-US" dirty="0"/>
          </a:p>
        </p:txBody>
      </p:sp>
      <p:sp>
        <p:nvSpPr>
          <p:cNvPr id="4" name="Slide Number Placeholder 3"/>
          <p:cNvSpPr>
            <a:spLocks noGrp="1"/>
          </p:cNvSpPr>
          <p:nvPr>
            <p:ph type="sldNum" sz="quarter" idx="5"/>
          </p:nvPr>
        </p:nvSpPr>
        <p:spPr/>
        <p:txBody>
          <a:bodyPr/>
          <a:lstStyle/>
          <a:p>
            <a:fld id="{4499720F-D5FB-7F40-9A33-9342B0C47893}" type="slidenum">
              <a:rPr lang="en-US" smtClean="0"/>
              <a:t>17</a:t>
            </a:fld>
            <a:endParaRPr lang="en-US"/>
          </a:p>
        </p:txBody>
      </p:sp>
    </p:spTree>
    <p:extLst>
      <p:ext uri="{BB962C8B-B14F-4D97-AF65-F5344CB8AC3E}">
        <p14:creationId xmlns:p14="http://schemas.microsoft.com/office/powerpoint/2010/main" val="260051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www.copyright.gov</a:t>
            </a:r>
            <a:r>
              <a:rPr lang="en-US" dirty="0"/>
              <a:t>/ai/</a:t>
            </a:r>
          </a:p>
        </p:txBody>
      </p:sp>
      <p:sp>
        <p:nvSpPr>
          <p:cNvPr id="4" name="Slide Number Placeholder 3"/>
          <p:cNvSpPr>
            <a:spLocks noGrp="1"/>
          </p:cNvSpPr>
          <p:nvPr>
            <p:ph type="sldNum" sz="quarter" idx="5"/>
          </p:nvPr>
        </p:nvSpPr>
        <p:spPr/>
        <p:txBody>
          <a:bodyPr/>
          <a:lstStyle/>
          <a:p>
            <a:fld id="{4499720F-D5FB-7F40-9A33-9342B0C47893}" type="slidenum">
              <a:rPr lang="en-US" smtClean="0"/>
              <a:t>18</a:t>
            </a:fld>
            <a:endParaRPr lang="en-US"/>
          </a:p>
        </p:txBody>
      </p:sp>
    </p:spTree>
    <p:extLst>
      <p:ext uri="{BB962C8B-B14F-4D97-AF65-F5344CB8AC3E}">
        <p14:creationId xmlns:p14="http://schemas.microsoft.com/office/powerpoint/2010/main" val="3747009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a:t>
            </a:r>
            <a:r>
              <a:rPr lang="en-US" dirty="0" err="1"/>
              <a:t>www.bloomberg.com</a:t>
            </a:r>
            <a:r>
              <a:rPr lang="en-US" dirty="0"/>
              <a:t>/graphics/2023-generative-ai-bias/</a:t>
            </a:r>
          </a:p>
          <a:p>
            <a:pPr marL="171450" indent="-171450">
              <a:buFont typeface="Arial" panose="020B0604020202020204" pitchFamily="34" charset="0"/>
              <a:buChar char="•"/>
            </a:pPr>
            <a:r>
              <a:rPr lang="en-US" dirty="0"/>
              <a:t>https://</a:t>
            </a:r>
            <a:r>
              <a:rPr lang="en-US" dirty="0" err="1"/>
              <a:t>www.technologyreview.com</a:t>
            </a:r>
            <a:r>
              <a:rPr lang="en-US" dirty="0"/>
              <a:t>/2023/08/07/1077324/ai-language-models-are-rife-with-political-biases/</a:t>
            </a:r>
          </a:p>
        </p:txBody>
      </p:sp>
      <p:sp>
        <p:nvSpPr>
          <p:cNvPr id="4" name="Slide Number Placeholder 3"/>
          <p:cNvSpPr>
            <a:spLocks noGrp="1"/>
          </p:cNvSpPr>
          <p:nvPr>
            <p:ph type="sldNum" sz="quarter" idx="5"/>
          </p:nvPr>
        </p:nvSpPr>
        <p:spPr/>
        <p:txBody>
          <a:bodyPr/>
          <a:lstStyle/>
          <a:p>
            <a:fld id="{4499720F-D5FB-7F40-9A33-9342B0C47893}" type="slidenum">
              <a:rPr lang="en-US" smtClean="0"/>
              <a:t>19</a:t>
            </a:fld>
            <a:endParaRPr lang="en-US"/>
          </a:p>
        </p:txBody>
      </p:sp>
    </p:spTree>
    <p:extLst>
      <p:ext uri="{BB962C8B-B14F-4D97-AF65-F5344CB8AC3E}">
        <p14:creationId xmlns:p14="http://schemas.microsoft.com/office/powerpoint/2010/main" val="379202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www.nytimes.com</a:t>
            </a:r>
            <a:r>
              <a:rPr lang="en-US" dirty="0"/>
              <a:t>/2023/02/16/technology/</a:t>
            </a:r>
            <a:r>
              <a:rPr lang="en-US" dirty="0" err="1"/>
              <a:t>bing</a:t>
            </a:r>
            <a:r>
              <a:rPr lang="en-US" dirty="0"/>
              <a:t>-chatbot-</a:t>
            </a:r>
            <a:r>
              <a:rPr lang="en-US" dirty="0" err="1"/>
              <a:t>microsoft</a:t>
            </a:r>
            <a:r>
              <a:rPr lang="en-US" dirty="0"/>
              <a:t>-</a:t>
            </a:r>
            <a:r>
              <a:rPr lang="en-US" dirty="0" err="1"/>
              <a:t>chatgpt.html</a:t>
            </a:r>
            <a:endParaRPr lang="en-US" dirty="0"/>
          </a:p>
          <a:p>
            <a:r>
              <a:rPr lang="en-US" dirty="0"/>
              <a:t>https://</a:t>
            </a:r>
            <a:r>
              <a:rPr lang="en-US" dirty="0" err="1"/>
              <a:t>www.euronews.com</a:t>
            </a:r>
            <a:r>
              <a:rPr lang="en-US" dirty="0"/>
              <a:t>/next/2023/03/31/man-ends-his-life-after-an-ai-chatbot-encouraged-him-to-sacrifice-himself-to-stop-climate-</a:t>
            </a:r>
          </a:p>
        </p:txBody>
      </p:sp>
      <p:sp>
        <p:nvSpPr>
          <p:cNvPr id="4" name="Slide Number Placeholder 3"/>
          <p:cNvSpPr>
            <a:spLocks noGrp="1"/>
          </p:cNvSpPr>
          <p:nvPr>
            <p:ph type="sldNum" sz="quarter" idx="5"/>
          </p:nvPr>
        </p:nvSpPr>
        <p:spPr/>
        <p:txBody>
          <a:bodyPr/>
          <a:lstStyle/>
          <a:p>
            <a:fld id="{4499720F-D5FB-7F40-9A33-9342B0C47893}" type="slidenum">
              <a:rPr lang="en-US" smtClean="0"/>
              <a:t>20</a:t>
            </a:fld>
            <a:endParaRPr lang="en-US"/>
          </a:p>
        </p:txBody>
      </p:sp>
    </p:spTree>
    <p:extLst>
      <p:ext uri="{BB962C8B-B14F-4D97-AF65-F5344CB8AC3E}">
        <p14:creationId xmlns:p14="http://schemas.microsoft.com/office/powerpoint/2010/main" val="238972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https://</a:t>
            </a:r>
            <a:r>
              <a:rPr lang="en-US" b="0" i="0" dirty="0" err="1">
                <a:effectLst/>
                <a:latin typeface="Söhne"/>
              </a:rPr>
              <a:t>www.newsguardtech.com</a:t>
            </a:r>
            <a:r>
              <a:rPr lang="en-US" b="0" i="0" dirty="0">
                <a:effectLst/>
                <a:latin typeface="Söhne"/>
              </a:rPr>
              <a:t>/special-reports/ai-tracking-center/</a:t>
            </a:r>
          </a:p>
          <a:p>
            <a:pPr algn="l"/>
            <a:r>
              <a:rPr lang="en-US" b="0" i="0" dirty="0">
                <a:effectLst/>
                <a:latin typeface="Söhne"/>
              </a:rPr>
              <a:t>https://</a:t>
            </a:r>
            <a:r>
              <a:rPr lang="en-US" b="0" i="0" dirty="0" err="1">
                <a:effectLst/>
                <a:latin typeface="Söhne"/>
              </a:rPr>
              <a:t>www.technologyreview.com</a:t>
            </a:r>
            <a:r>
              <a:rPr lang="en-US" b="0" i="0" dirty="0">
                <a:effectLst/>
                <a:latin typeface="Söhne"/>
              </a:rPr>
              <a:t>/2023/10/04/1080801/generative-ai-boosting-disinformation-and-propaganda-freedom-house/</a:t>
            </a:r>
          </a:p>
          <a:p>
            <a:pPr algn="l"/>
            <a:r>
              <a:rPr lang="en-US" b="0" i="0" dirty="0">
                <a:effectLst/>
                <a:latin typeface="Söhne"/>
              </a:rPr>
              <a:t>https://</a:t>
            </a:r>
            <a:r>
              <a:rPr lang="en-US" b="0" i="0" dirty="0" err="1">
                <a:effectLst/>
                <a:latin typeface="Söhne"/>
              </a:rPr>
              <a:t>www.pbs.org</a:t>
            </a:r>
            <a:r>
              <a:rPr lang="en-US" b="0" i="0" dirty="0">
                <a:effectLst/>
                <a:latin typeface="Söhne"/>
              </a:rPr>
              <a:t>/</a:t>
            </a:r>
            <a:r>
              <a:rPr lang="en-US" b="0" i="0" dirty="0" err="1">
                <a:effectLst/>
                <a:latin typeface="Söhne"/>
              </a:rPr>
              <a:t>newshour</a:t>
            </a:r>
            <a:r>
              <a:rPr lang="en-US" b="0" i="0" dirty="0">
                <a:effectLst/>
                <a:latin typeface="Söhne"/>
              </a:rPr>
              <a:t>/politics/ai-robocalls-impersonate-president-biden-in-an-apparent-attempt-to-suppress-votes-in-new-hampshire </a:t>
            </a:r>
          </a:p>
          <a:p>
            <a:pPr algn="l"/>
            <a:r>
              <a:rPr lang="en-US" b="0" i="0" dirty="0">
                <a:effectLst/>
                <a:latin typeface="Söhne"/>
              </a:rPr>
              <a:t>https://</a:t>
            </a:r>
            <a:r>
              <a:rPr lang="en-US" b="0" i="0" dirty="0" err="1">
                <a:effectLst/>
                <a:latin typeface="Söhne"/>
              </a:rPr>
              <a:t>www.technologyreview.com</a:t>
            </a:r>
            <a:r>
              <a:rPr lang="en-US" b="0" i="0" dirty="0">
                <a:effectLst/>
                <a:latin typeface="Söhne"/>
              </a:rPr>
              <a:t>/2023/12/19/1084505/generative-ai-artificial-intelligence-bias-jobs-copyright-misinformation/</a:t>
            </a:r>
          </a:p>
          <a:p>
            <a:pPr algn="l"/>
            <a:r>
              <a:rPr lang="en-US" b="0" i="0" dirty="0">
                <a:effectLst/>
                <a:latin typeface="Söhne"/>
              </a:rPr>
              <a:t>https://</a:t>
            </a:r>
            <a:r>
              <a:rPr lang="en-US" b="0" i="0" dirty="0" err="1">
                <a:effectLst/>
                <a:latin typeface="Söhne"/>
              </a:rPr>
              <a:t>www.cnet.com</a:t>
            </a:r>
            <a:r>
              <a:rPr lang="en-US" b="0" i="0" dirty="0">
                <a:effectLst/>
                <a:latin typeface="Söhne"/>
              </a:rPr>
              <a:t>/news/misinformation/ai-misinformation-how-it-works-and-ways-to-spot-it/</a:t>
            </a:r>
          </a:p>
          <a:p>
            <a:pPr algn="l"/>
            <a:endParaRPr lang="en-US" b="0" i="0" dirty="0">
              <a:effectLst/>
              <a:latin typeface="Söhne"/>
            </a:endParaRPr>
          </a:p>
          <a:p>
            <a:pPr algn="l"/>
            <a:r>
              <a:rPr lang="en-US" b="0" i="0" dirty="0">
                <a:effectLst/>
                <a:latin typeface="Söhne"/>
              </a:rPr>
              <a:t>Weekend of March 25, this image appeared</a:t>
            </a:r>
          </a:p>
          <a:p>
            <a:pPr algn="l"/>
            <a:endParaRPr lang="en-US" b="0" i="0" dirty="0">
              <a:effectLst/>
              <a:latin typeface="Söhne"/>
            </a:endParaRPr>
          </a:p>
          <a:p>
            <a:pPr algn="l"/>
            <a:r>
              <a:rPr lang="en-US" b="0" i="0" dirty="0">
                <a:effectLst/>
                <a:latin typeface="Söhne"/>
              </a:rPr>
              <a:t>People thought it was real</a:t>
            </a:r>
          </a:p>
          <a:p>
            <a:pPr algn="l"/>
            <a:endParaRPr lang="en-US" b="0" i="0" dirty="0">
              <a:effectLst/>
              <a:latin typeface="Söhne"/>
            </a:endParaRPr>
          </a:p>
          <a:p>
            <a:pPr algn="l"/>
            <a:r>
              <a:rPr lang="en-US" b="0" i="0" dirty="0">
                <a:effectLst/>
                <a:latin typeface="Söhne"/>
              </a:rPr>
              <a:t>It wasn’t. It was created by Pablo Xavier, a 31-year-old construction worker from the Chicago. He posted them to FB and Reddit in AI Art groups, but they went viral.  </a:t>
            </a:r>
          </a:p>
          <a:p>
            <a:pPr algn="l"/>
            <a:endParaRPr lang="en-US" b="0" i="0" dirty="0">
              <a:effectLst/>
              <a:latin typeface="Söhne"/>
            </a:endParaRPr>
          </a:p>
          <a:p>
            <a:pPr algn="l"/>
            <a:r>
              <a:rPr lang="en-US" b="0" i="0" dirty="0">
                <a:effectLst/>
                <a:latin typeface="Söhne"/>
              </a:rPr>
              <a:t>Clues: </a:t>
            </a:r>
          </a:p>
          <a:p>
            <a:pPr marL="171450" indent="-171450" algn="l">
              <a:buFont typeface="Arial" panose="020B0604020202020204" pitchFamily="34" charset="0"/>
              <a:buChar char="•"/>
            </a:pPr>
            <a:r>
              <a:rPr lang="en-US" b="0" i="0" dirty="0">
                <a:effectLst/>
                <a:latin typeface="Söhne"/>
              </a:rPr>
              <a:t>look at cross – part of chain is missing</a:t>
            </a:r>
          </a:p>
          <a:p>
            <a:pPr marL="171450" indent="-171450" algn="l">
              <a:buFont typeface="Arial" panose="020B0604020202020204" pitchFamily="34" charset="0"/>
              <a:buChar char="•"/>
            </a:pPr>
            <a:r>
              <a:rPr lang="en-US" b="0" i="0" dirty="0">
                <a:effectLst/>
                <a:latin typeface="Söhne"/>
              </a:rPr>
              <a:t>Hand on the left is wonky</a:t>
            </a:r>
          </a:p>
          <a:p>
            <a:endParaRPr lang="en-US" dirty="0"/>
          </a:p>
        </p:txBody>
      </p:sp>
      <p:sp>
        <p:nvSpPr>
          <p:cNvPr id="4" name="Slide Number Placeholder 3"/>
          <p:cNvSpPr>
            <a:spLocks noGrp="1"/>
          </p:cNvSpPr>
          <p:nvPr>
            <p:ph type="sldNum" sz="quarter" idx="5"/>
          </p:nvPr>
        </p:nvSpPr>
        <p:spPr/>
        <p:txBody>
          <a:bodyPr/>
          <a:lstStyle/>
          <a:p>
            <a:fld id="{4499720F-D5FB-7F40-9A33-9342B0C47893}" type="slidenum">
              <a:rPr lang="en-US" smtClean="0"/>
              <a:t>21</a:t>
            </a:fld>
            <a:endParaRPr lang="en-US"/>
          </a:p>
        </p:txBody>
      </p:sp>
    </p:spTree>
    <p:extLst>
      <p:ext uri="{BB962C8B-B14F-4D97-AF65-F5344CB8AC3E}">
        <p14:creationId xmlns:p14="http://schemas.microsoft.com/office/powerpoint/2010/main" val="173563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5874D-EFFB-A741-88BE-9237B0F01803}" type="datetimeFigureOut">
              <a:rPr lang="en-US" smtClean="0"/>
              <a:t>2/7/24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5C7C7AB-15F9-5E44-AE20-75B6AB62386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438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5874D-EFFB-A741-88BE-9237B0F01803}"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AB-15F9-5E44-AE20-75B6AB62386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1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5874D-EFFB-A741-88BE-9237B0F01803}"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AB-15F9-5E44-AE20-75B6AB62386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278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5874D-EFFB-A741-88BE-9237B0F01803}"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AB-15F9-5E44-AE20-75B6AB62386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102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5874D-EFFB-A741-88BE-9237B0F01803}"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AB-15F9-5E44-AE20-75B6AB62386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113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5874D-EFFB-A741-88BE-9237B0F01803}" type="datetimeFigureOut">
              <a:rPr lang="en-US" smtClean="0"/>
              <a:t>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AB-15F9-5E44-AE20-75B6AB62386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275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5874D-EFFB-A741-88BE-9237B0F01803}" type="datetimeFigureOut">
              <a:rPr lang="en-US" smtClean="0"/>
              <a:t>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7C7AB-15F9-5E44-AE20-75B6AB62386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837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5874D-EFFB-A741-88BE-9237B0F01803}" type="datetimeFigureOut">
              <a:rPr lang="en-US" smtClean="0"/>
              <a:t>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7C7AB-15F9-5E44-AE20-75B6AB62386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44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5874D-EFFB-A741-88BE-9237B0F01803}" type="datetimeFigureOut">
              <a:rPr lang="en-US" smtClean="0"/>
              <a:t>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7C7AB-15F9-5E44-AE20-75B6AB623863}" type="slidenum">
              <a:rPr lang="en-US" smtClean="0"/>
              <a:t>‹#›</a:t>
            </a:fld>
            <a:endParaRPr lang="en-US"/>
          </a:p>
        </p:txBody>
      </p:sp>
    </p:spTree>
    <p:extLst>
      <p:ext uri="{BB962C8B-B14F-4D97-AF65-F5344CB8AC3E}">
        <p14:creationId xmlns:p14="http://schemas.microsoft.com/office/powerpoint/2010/main" val="10296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5874D-EFFB-A741-88BE-9237B0F01803}" type="datetimeFigureOut">
              <a:rPr lang="en-US" smtClean="0"/>
              <a:t>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AB-15F9-5E44-AE20-75B6AB62386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338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A5874D-EFFB-A741-88BE-9237B0F01803}" type="datetimeFigureOut">
              <a:rPr lang="en-US" smtClean="0"/>
              <a:t>2/7/24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5C7C7AB-15F9-5E44-AE20-75B6AB62386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20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A5874D-EFFB-A741-88BE-9237B0F01803}" type="datetimeFigureOut">
              <a:rPr lang="en-US" smtClean="0"/>
              <a:t>2/7/24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5C7C7AB-15F9-5E44-AE20-75B6AB623863}" type="slidenum">
              <a:rPr lang="en-US" smtClean="0"/>
              <a:t>‹#›</a:t>
            </a:fld>
            <a:endParaRPr lang="en-US"/>
          </a:p>
        </p:txBody>
      </p:sp>
    </p:spTree>
    <p:extLst>
      <p:ext uri="{BB962C8B-B14F-4D97-AF65-F5344CB8AC3E}">
        <p14:creationId xmlns:p14="http://schemas.microsoft.com/office/powerpoint/2010/main" val="1707220989"/>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bing.com/" TargetMode="External"/><Relationship Id="rId3" Type="http://schemas.openxmlformats.org/officeDocument/2006/relationships/hyperlink" Target="https://openai.com/dall-e-2" TargetMode="External"/><Relationship Id="rId7" Type="http://schemas.openxmlformats.org/officeDocument/2006/relationships/hyperlink" Target="https://chat.openai.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stablediffusionweb.com/#demo" TargetMode="External"/><Relationship Id="rId5" Type="http://schemas.openxmlformats.org/officeDocument/2006/relationships/hyperlink" Target="https://leonardo.ai/" TargetMode="External"/><Relationship Id="rId10" Type="http://schemas.openxmlformats.org/officeDocument/2006/relationships/hyperlink" Target="https://huggingface.co/blog/llama2#demo" TargetMode="External"/><Relationship Id="rId4" Type="http://schemas.openxmlformats.org/officeDocument/2006/relationships/hyperlink" Target="https://www.midjourney.com/" TargetMode="External"/><Relationship Id="rId9" Type="http://schemas.openxmlformats.org/officeDocument/2006/relationships/hyperlink" Target="https://bard.google.co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futuretools.io/" TargetMode="External"/><Relationship Id="rId3" Type="http://schemas.openxmlformats.org/officeDocument/2006/relationships/hyperlink" Target="https://elevenlabs.io/speech-synthesis" TargetMode="External"/><Relationship Id="rId7" Type="http://schemas.openxmlformats.org/officeDocument/2006/relationships/hyperlink" Target="https://github.com/features/copilot" TargetMode="External"/><Relationship Id="rId2" Type="http://schemas.openxmlformats.org/officeDocument/2006/relationships/hyperlink" Target="https://elevenlabs.io/" TargetMode="External"/><Relationship Id="rId1" Type="http://schemas.openxmlformats.org/officeDocument/2006/relationships/slideLayout" Target="../slideLayouts/slideLayout4.xml"/><Relationship Id="rId6" Type="http://schemas.openxmlformats.org/officeDocument/2006/relationships/hyperlink" Target="https://www.colossyan.com/" TargetMode="External"/><Relationship Id="rId5" Type="http://schemas.openxmlformats.org/officeDocument/2006/relationships/hyperlink" Target="https://research.runwayml.com/gen2" TargetMode="External"/><Relationship Id="rId4" Type="http://schemas.openxmlformats.org/officeDocument/2006/relationships/hyperlink" Target="https://soundraw.io/create_music"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opilot.microsoft.com/" TargetMode="External"/><Relationship Id="rId7" Type="http://schemas.openxmlformats.org/officeDocument/2006/relationships/hyperlink" Target="https://www.grammarly.com/ai" TargetMode="External"/><Relationship Id="rId2" Type="http://schemas.openxmlformats.org/officeDocument/2006/relationships/hyperlink" Target="https://support.microsoft.com/en-us/topic/unleash-your-productivity-with-ai-and-microsoft-copilot-0bff3d8e-96a2-4bd0-9ac4-b128b1291394" TargetMode="External"/><Relationship Id="rId1" Type="http://schemas.openxmlformats.org/officeDocument/2006/relationships/slideLayout" Target="../slideLayouts/slideLayout2.xml"/><Relationship Id="rId6" Type="http://schemas.openxmlformats.org/officeDocument/2006/relationships/hyperlink" Target="https://www.adobe.com/products/firefly.html" TargetMode="External"/><Relationship Id="rId5" Type="http://schemas.openxmlformats.org/officeDocument/2006/relationships/hyperlink" Target="https://workspace.google.com/solutions/ai/" TargetMode="External"/><Relationship Id="rId4" Type="http://schemas.openxmlformats.org/officeDocument/2006/relationships/hyperlink" Target="https://www.bing.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huggingface.c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openai.com/policies/terms-of-use" TargetMode="External"/><Relationship Id="rId2" Type="http://schemas.openxmlformats.org/officeDocument/2006/relationships/hyperlink" Target="https://openai.com/policies/privacy-policy" TargetMode="External"/><Relationship Id="rId1" Type="http://schemas.openxmlformats.org/officeDocument/2006/relationships/slideLayout" Target="../slideLayouts/slideLayout2.xml"/><Relationship Id="rId4" Type="http://schemas.openxmlformats.org/officeDocument/2006/relationships/hyperlink" Target="https://openai.com/enterprise-privac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15D9-2CA8-6767-D9D8-0534FF3D023B}"/>
              </a:ext>
            </a:extLst>
          </p:cNvPr>
          <p:cNvSpPr>
            <a:spLocks noGrp="1"/>
          </p:cNvSpPr>
          <p:nvPr>
            <p:ph type="ctrTitle"/>
          </p:nvPr>
        </p:nvSpPr>
        <p:spPr/>
        <p:txBody>
          <a:bodyPr>
            <a:normAutofit fontScale="90000"/>
          </a:bodyPr>
          <a:lstStyle/>
          <a:p>
            <a:r>
              <a:rPr lang="en-US" dirty="0"/>
              <a:t>An Overview of Generative Artificial Intelligence </a:t>
            </a:r>
          </a:p>
        </p:txBody>
      </p:sp>
      <p:sp>
        <p:nvSpPr>
          <p:cNvPr id="3" name="Subtitle 2">
            <a:extLst>
              <a:ext uri="{FF2B5EF4-FFF2-40B4-BE49-F238E27FC236}">
                <a16:creationId xmlns:a16="http://schemas.microsoft.com/office/drawing/2014/main" id="{DD84D6C7-9C30-641F-ED95-5FB994952AD8}"/>
              </a:ext>
            </a:extLst>
          </p:cNvPr>
          <p:cNvSpPr>
            <a:spLocks noGrp="1"/>
          </p:cNvSpPr>
          <p:nvPr>
            <p:ph type="subTitle" idx="1"/>
          </p:nvPr>
        </p:nvSpPr>
        <p:spPr/>
        <p:txBody>
          <a:bodyPr>
            <a:normAutofit fontScale="62500" lnSpcReduction="20000"/>
          </a:bodyPr>
          <a:lstStyle/>
          <a:p>
            <a:r>
              <a:rPr lang="en-US" dirty="0"/>
              <a:t>John Nicholson</a:t>
            </a:r>
          </a:p>
          <a:p>
            <a:r>
              <a:rPr lang="en-US" dirty="0"/>
              <a:t>Department of Computer Science and Information Technology</a:t>
            </a:r>
          </a:p>
          <a:p>
            <a:r>
              <a:rPr lang="en-US" dirty="0"/>
              <a:t>Austin Peay State University</a:t>
            </a:r>
          </a:p>
        </p:txBody>
      </p:sp>
    </p:spTree>
    <p:extLst>
      <p:ext uri="{BB962C8B-B14F-4D97-AF65-F5344CB8AC3E}">
        <p14:creationId xmlns:p14="http://schemas.microsoft.com/office/powerpoint/2010/main" val="429074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F378C9-095D-FF33-1D82-3B487BBB6005}"/>
              </a:ext>
            </a:extLst>
          </p:cNvPr>
          <p:cNvSpPr>
            <a:spLocks noGrp="1"/>
          </p:cNvSpPr>
          <p:nvPr>
            <p:ph type="title"/>
          </p:nvPr>
        </p:nvSpPr>
        <p:spPr/>
        <p:txBody>
          <a:bodyPr/>
          <a:lstStyle/>
          <a:p>
            <a:r>
              <a:rPr lang="en-US" dirty="0"/>
              <a:t>Generative AI SYSTEMS and TOOLs</a:t>
            </a:r>
          </a:p>
        </p:txBody>
      </p:sp>
      <p:sp>
        <p:nvSpPr>
          <p:cNvPr id="5" name="Content Placeholder 4">
            <a:extLst>
              <a:ext uri="{FF2B5EF4-FFF2-40B4-BE49-F238E27FC236}">
                <a16:creationId xmlns:a16="http://schemas.microsoft.com/office/drawing/2014/main" id="{DB31BB64-93B1-FE0E-173A-53ED49897EE8}"/>
              </a:ext>
            </a:extLst>
          </p:cNvPr>
          <p:cNvSpPr>
            <a:spLocks noGrp="1"/>
          </p:cNvSpPr>
          <p:nvPr>
            <p:ph idx="1"/>
          </p:nvPr>
        </p:nvSpPr>
        <p:spPr>
          <a:xfrm>
            <a:off x="1451579" y="2105184"/>
            <a:ext cx="9603275" cy="3450613"/>
          </a:xfrm>
        </p:spPr>
        <p:txBody>
          <a:bodyPr>
            <a:normAutofit fontScale="92500" lnSpcReduction="20000"/>
          </a:bodyPr>
          <a:lstStyle/>
          <a:p>
            <a:r>
              <a:rPr lang="en-US" dirty="0"/>
              <a:t>The number of systems and tools built with generative AI is increasing rapidly.</a:t>
            </a:r>
          </a:p>
          <a:p>
            <a:r>
              <a:rPr lang="en-US" dirty="0"/>
              <a:t>Reasons include</a:t>
            </a:r>
          </a:p>
          <a:p>
            <a:pPr lvl="1"/>
            <a:r>
              <a:rPr lang="en-US" dirty="0"/>
              <a:t>Companies like OpenAI, the developers of the GPT models and ChatGPT, create APIs that allow other developers and companies to build more focused tools, websites, and apps on top of GPT and ChatGPT.</a:t>
            </a:r>
          </a:p>
          <a:p>
            <a:pPr lvl="1"/>
            <a:r>
              <a:rPr lang="en-US" dirty="0"/>
              <a:t>Companies providing cloud services, such as Amazon (AWS), Google (GCP), and Microsoft (Azure), have AI-related tools that allow companies to build custom AI tools in the cloud.</a:t>
            </a:r>
          </a:p>
          <a:p>
            <a:pPr lvl="1"/>
            <a:r>
              <a:rPr lang="en-US" dirty="0"/>
              <a:t>Many open-source models, such as those released by Stable Diffusion, can be run on (high-end) home computers or in the cloud for low cost.</a:t>
            </a:r>
          </a:p>
          <a:p>
            <a:pPr lvl="1"/>
            <a:r>
              <a:rPr lang="en-US" dirty="0"/>
              <a:t>Generative AI technology is improving quickly, enabling the rapid development of more advanced systems.</a:t>
            </a:r>
          </a:p>
          <a:p>
            <a:pPr lvl="1"/>
            <a:endParaRPr lang="en-US" dirty="0"/>
          </a:p>
        </p:txBody>
      </p:sp>
    </p:spTree>
    <p:extLst>
      <p:ext uri="{BB962C8B-B14F-4D97-AF65-F5344CB8AC3E}">
        <p14:creationId xmlns:p14="http://schemas.microsoft.com/office/powerpoint/2010/main" val="177098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EC7E-161C-E4F8-C33B-FEED2B3767CA}"/>
              </a:ext>
            </a:extLst>
          </p:cNvPr>
          <p:cNvSpPr>
            <a:spLocks noGrp="1"/>
          </p:cNvSpPr>
          <p:nvPr>
            <p:ph type="title"/>
          </p:nvPr>
        </p:nvSpPr>
        <p:spPr/>
        <p:txBody>
          <a:bodyPr/>
          <a:lstStyle/>
          <a:p>
            <a:r>
              <a:rPr lang="en-US" dirty="0"/>
              <a:t>Example Systems</a:t>
            </a:r>
          </a:p>
        </p:txBody>
      </p:sp>
      <p:sp>
        <p:nvSpPr>
          <p:cNvPr id="3" name="Content Placeholder 2">
            <a:extLst>
              <a:ext uri="{FF2B5EF4-FFF2-40B4-BE49-F238E27FC236}">
                <a16:creationId xmlns:a16="http://schemas.microsoft.com/office/drawing/2014/main" id="{0B4E6F3D-B1C6-CF5E-4F9F-2972579653E5}"/>
              </a:ext>
            </a:extLst>
          </p:cNvPr>
          <p:cNvSpPr>
            <a:spLocks noGrp="1"/>
          </p:cNvSpPr>
          <p:nvPr>
            <p:ph sz="half" idx="1"/>
          </p:nvPr>
        </p:nvSpPr>
        <p:spPr/>
        <p:txBody>
          <a:bodyPr>
            <a:normAutofit fontScale="92500" lnSpcReduction="10000"/>
          </a:bodyPr>
          <a:lstStyle/>
          <a:p>
            <a:r>
              <a:rPr lang="en-US" dirty="0"/>
              <a:t>Generative image systems</a:t>
            </a:r>
          </a:p>
          <a:p>
            <a:pPr lvl="1"/>
            <a:r>
              <a:rPr lang="en-US" dirty="0"/>
              <a:t>DALL-E from OpenAI - </a:t>
            </a:r>
            <a:r>
              <a:rPr lang="en-US" dirty="0">
                <a:hlinkClick r:id="rId3"/>
              </a:rPr>
              <a:t>https://openai.com/dall-e-2</a:t>
            </a:r>
            <a:endParaRPr lang="en-US" dirty="0"/>
          </a:p>
          <a:p>
            <a:pPr lvl="1"/>
            <a:r>
              <a:rPr lang="en-US" dirty="0"/>
              <a:t>Midjourney - </a:t>
            </a:r>
            <a:r>
              <a:rPr lang="en-US" dirty="0">
                <a:hlinkClick r:id="rId4"/>
              </a:rPr>
              <a:t>https://www.midjourney.com</a:t>
            </a:r>
            <a:endParaRPr lang="en-US" dirty="0"/>
          </a:p>
          <a:p>
            <a:pPr lvl="1"/>
            <a:r>
              <a:rPr lang="en-US" dirty="0"/>
              <a:t>Leonardo AI - </a:t>
            </a:r>
            <a:r>
              <a:rPr lang="en-US" dirty="0">
                <a:hlinkClick r:id="rId5"/>
              </a:rPr>
              <a:t>https://leonardo.ai/</a:t>
            </a:r>
            <a:endParaRPr lang="en-US" dirty="0"/>
          </a:p>
          <a:p>
            <a:pPr lvl="1"/>
            <a:r>
              <a:rPr lang="en-US" dirty="0"/>
              <a:t>Stable Diffusion from Satiability AI - </a:t>
            </a:r>
            <a:r>
              <a:rPr lang="en-US" dirty="0">
                <a:hlinkClick r:id="rId6"/>
              </a:rPr>
              <a:t>https://stablediffusionweb.com/#demo</a:t>
            </a:r>
            <a:r>
              <a:rPr lang="en-US" dirty="0"/>
              <a:t> </a:t>
            </a:r>
          </a:p>
          <a:p>
            <a:endParaRPr lang="en-US" dirty="0"/>
          </a:p>
          <a:p>
            <a:endParaRPr lang="en-US" dirty="0"/>
          </a:p>
          <a:p>
            <a:pPr marL="457200" lvl="1" indent="0">
              <a:buNone/>
            </a:pPr>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7514E98B-5971-707B-7411-18BE3DF9F909}"/>
              </a:ext>
            </a:extLst>
          </p:cNvPr>
          <p:cNvSpPr>
            <a:spLocks noGrp="1"/>
          </p:cNvSpPr>
          <p:nvPr>
            <p:ph sz="half" idx="2"/>
          </p:nvPr>
        </p:nvSpPr>
        <p:spPr/>
        <p:txBody>
          <a:bodyPr>
            <a:normAutofit fontScale="92500" lnSpcReduction="10000"/>
          </a:bodyPr>
          <a:lstStyle/>
          <a:p>
            <a:r>
              <a:rPr lang="en-US" dirty="0"/>
              <a:t>Generative text systems, aka, Large Language Models (LLM)</a:t>
            </a:r>
          </a:p>
          <a:p>
            <a:pPr lvl="1"/>
            <a:r>
              <a:rPr lang="en-US" dirty="0"/>
              <a:t>ChatGPT from OpenAI -</a:t>
            </a:r>
            <a:r>
              <a:rPr lang="en-US" dirty="0">
                <a:hlinkClick r:id="rId7"/>
              </a:rPr>
              <a:t>https://chat.openai.com</a:t>
            </a:r>
            <a:r>
              <a:rPr lang="en-US" dirty="0"/>
              <a:t> </a:t>
            </a:r>
          </a:p>
          <a:p>
            <a:pPr lvl="1"/>
            <a:r>
              <a:rPr lang="en-US" dirty="0"/>
              <a:t>Bing from Microsoft - </a:t>
            </a:r>
            <a:r>
              <a:rPr lang="en-US" dirty="0">
                <a:hlinkClick r:id="rId8"/>
              </a:rPr>
              <a:t>https://www.bing.com/</a:t>
            </a:r>
            <a:r>
              <a:rPr lang="en-US" dirty="0"/>
              <a:t> </a:t>
            </a:r>
          </a:p>
          <a:p>
            <a:pPr lvl="1"/>
            <a:r>
              <a:rPr lang="en-US" dirty="0"/>
              <a:t>Bard from Google - </a:t>
            </a:r>
            <a:r>
              <a:rPr lang="en-US" dirty="0">
                <a:hlinkClick r:id="rId9"/>
              </a:rPr>
              <a:t>https://bard.google.com/</a:t>
            </a:r>
            <a:r>
              <a:rPr lang="en-US" dirty="0"/>
              <a:t> </a:t>
            </a:r>
          </a:p>
          <a:p>
            <a:pPr lvl="1"/>
            <a:r>
              <a:rPr lang="en-US" dirty="0"/>
              <a:t>Llama from Facebook - </a:t>
            </a:r>
            <a:r>
              <a:rPr lang="en-US" dirty="0">
                <a:hlinkClick r:id="rId10"/>
              </a:rPr>
              <a:t>https://huggingface.co/blog/llama2#demo</a:t>
            </a:r>
            <a:endParaRPr lang="en-US" dirty="0"/>
          </a:p>
          <a:p>
            <a:pPr lvl="1"/>
            <a:endParaRPr lang="en-US" dirty="0"/>
          </a:p>
        </p:txBody>
      </p:sp>
    </p:spTree>
    <p:extLst>
      <p:ext uri="{BB962C8B-B14F-4D97-AF65-F5344CB8AC3E}">
        <p14:creationId xmlns:p14="http://schemas.microsoft.com/office/powerpoint/2010/main" val="348346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C577-0E8F-A783-BDD5-5936DA112891}"/>
              </a:ext>
            </a:extLst>
          </p:cNvPr>
          <p:cNvSpPr>
            <a:spLocks noGrp="1"/>
          </p:cNvSpPr>
          <p:nvPr>
            <p:ph type="title"/>
          </p:nvPr>
        </p:nvSpPr>
        <p:spPr/>
        <p:txBody>
          <a:bodyPr/>
          <a:lstStyle/>
          <a:p>
            <a:r>
              <a:rPr lang="en-US" dirty="0"/>
              <a:t>Miscellaneous Generative Systems</a:t>
            </a:r>
          </a:p>
        </p:txBody>
      </p:sp>
      <p:sp>
        <p:nvSpPr>
          <p:cNvPr id="3" name="Content Placeholder 2">
            <a:extLst>
              <a:ext uri="{FF2B5EF4-FFF2-40B4-BE49-F238E27FC236}">
                <a16:creationId xmlns:a16="http://schemas.microsoft.com/office/drawing/2014/main" id="{7D3058BB-322E-3B23-F3E8-BA6EE122DFB0}"/>
              </a:ext>
            </a:extLst>
          </p:cNvPr>
          <p:cNvSpPr>
            <a:spLocks noGrp="1"/>
          </p:cNvSpPr>
          <p:nvPr>
            <p:ph sz="half" idx="1"/>
          </p:nvPr>
        </p:nvSpPr>
        <p:spPr/>
        <p:txBody>
          <a:bodyPr/>
          <a:lstStyle/>
          <a:p>
            <a:r>
              <a:rPr lang="en-US" dirty="0"/>
              <a:t>Voice </a:t>
            </a:r>
          </a:p>
          <a:p>
            <a:pPr lvl="1"/>
            <a:r>
              <a:rPr lang="en-US" dirty="0" err="1"/>
              <a:t>ElevenLabs</a:t>
            </a:r>
            <a:r>
              <a:rPr lang="en-US" dirty="0"/>
              <a:t> </a:t>
            </a:r>
            <a:r>
              <a:rPr lang="en-US" dirty="0">
                <a:hlinkClick r:id="rId2"/>
              </a:rPr>
              <a:t>https://elevenlabs.io/</a:t>
            </a:r>
            <a:endParaRPr lang="en-US" dirty="0"/>
          </a:p>
          <a:p>
            <a:pPr lvl="1"/>
            <a:r>
              <a:rPr lang="en-US" dirty="0">
                <a:hlinkClick r:id="rId3"/>
              </a:rPr>
              <a:t>https://elevenlabs.io/speech-synthesis</a:t>
            </a:r>
            <a:endParaRPr lang="en-US" dirty="0"/>
          </a:p>
          <a:p>
            <a:r>
              <a:rPr lang="en-US" dirty="0"/>
              <a:t>Music</a:t>
            </a:r>
          </a:p>
          <a:p>
            <a:pPr lvl="1"/>
            <a:r>
              <a:rPr lang="en-US" dirty="0" err="1"/>
              <a:t>SoundDraw</a:t>
            </a:r>
            <a:r>
              <a:rPr lang="en-US" dirty="0"/>
              <a:t> </a:t>
            </a:r>
            <a:r>
              <a:rPr lang="en-US" dirty="0">
                <a:hlinkClick r:id="rId4"/>
              </a:rPr>
              <a:t>https://soundraw.io/create_music</a:t>
            </a:r>
            <a:r>
              <a:rPr lang="en-US" dirty="0"/>
              <a:t> </a:t>
            </a:r>
          </a:p>
          <a:p>
            <a:pPr lvl="1"/>
            <a:endParaRPr lang="en-US" dirty="0"/>
          </a:p>
        </p:txBody>
      </p:sp>
      <p:sp>
        <p:nvSpPr>
          <p:cNvPr id="4" name="Content Placeholder 3">
            <a:extLst>
              <a:ext uri="{FF2B5EF4-FFF2-40B4-BE49-F238E27FC236}">
                <a16:creationId xmlns:a16="http://schemas.microsoft.com/office/drawing/2014/main" id="{FE77AD6C-C881-01C8-BB65-C1AECFE213F9}"/>
              </a:ext>
            </a:extLst>
          </p:cNvPr>
          <p:cNvSpPr>
            <a:spLocks noGrp="1"/>
          </p:cNvSpPr>
          <p:nvPr>
            <p:ph sz="half" idx="2"/>
          </p:nvPr>
        </p:nvSpPr>
        <p:spPr/>
        <p:txBody>
          <a:bodyPr/>
          <a:lstStyle/>
          <a:p>
            <a:r>
              <a:rPr lang="en-US" dirty="0"/>
              <a:t>Video</a:t>
            </a:r>
          </a:p>
          <a:p>
            <a:pPr lvl="1"/>
            <a:r>
              <a:rPr lang="en-US" dirty="0"/>
              <a:t>Runway </a:t>
            </a:r>
            <a:r>
              <a:rPr lang="en-US" dirty="0">
                <a:hlinkClick r:id="rId5"/>
              </a:rPr>
              <a:t>https://research.runwayml.com/gen2</a:t>
            </a:r>
            <a:r>
              <a:rPr lang="en-US" dirty="0"/>
              <a:t> </a:t>
            </a:r>
          </a:p>
          <a:p>
            <a:r>
              <a:rPr lang="en-US" dirty="0"/>
              <a:t>Training tools</a:t>
            </a:r>
          </a:p>
          <a:p>
            <a:pPr lvl="1"/>
            <a:r>
              <a:rPr lang="en-US" dirty="0" err="1"/>
              <a:t>Colossyan</a:t>
            </a:r>
            <a:r>
              <a:rPr lang="en-US" dirty="0"/>
              <a:t> </a:t>
            </a:r>
            <a:r>
              <a:rPr lang="en-US" dirty="0">
                <a:hlinkClick r:id="rId6"/>
              </a:rPr>
              <a:t>https://www.colossyan.com/</a:t>
            </a:r>
            <a:r>
              <a:rPr lang="en-US" dirty="0"/>
              <a:t> </a:t>
            </a:r>
          </a:p>
          <a:p>
            <a:r>
              <a:rPr lang="en-US" dirty="0"/>
              <a:t>Software development</a:t>
            </a:r>
          </a:p>
          <a:p>
            <a:pPr lvl="1"/>
            <a:r>
              <a:rPr lang="en-US" dirty="0"/>
              <a:t>GitHub Copilot</a:t>
            </a:r>
          </a:p>
          <a:p>
            <a:pPr lvl="1"/>
            <a:r>
              <a:rPr lang="en-US" dirty="0">
                <a:hlinkClick r:id="rId7"/>
              </a:rPr>
              <a:t>https://github.com/features/copilot</a:t>
            </a:r>
            <a:r>
              <a:rPr lang="en-US" dirty="0"/>
              <a:t> </a:t>
            </a:r>
          </a:p>
        </p:txBody>
      </p:sp>
      <p:sp>
        <p:nvSpPr>
          <p:cNvPr id="5" name="TextBox 4">
            <a:extLst>
              <a:ext uri="{FF2B5EF4-FFF2-40B4-BE49-F238E27FC236}">
                <a16:creationId xmlns:a16="http://schemas.microsoft.com/office/drawing/2014/main" id="{1EC63867-6B62-8BA1-F938-C6AA799C1F40}"/>
              </a:ext>
            </a:extLst>
          </p:cNvPr>
          <p:cNvSpPr txBox="1"/>
          <p:nvPr/>
        </p:nvSpPr>
        <p:spPr>
          <a:xfrm>
            <a:off x="3968935" y="5606157"/>
            <a:ext cx="4889672" cy="677108"/>
          </a:xfrm>
          <a:prstGeom prst="rect">
            <a:avLst/>
          </a:prstGeom>
          <a:noFill/>
        </p:spPr>
        <p:txBody>
          <a:bodyPr wrap="none" rtlCol="0">
            <a:spAutoFit/>
          </a:bodyPr>
          <a:lstStyle/>
          <a:p>
            <a:pPr marL="285750" indent="-285750">
              <a:buFont typeface="Arial" panose="020B0604020202020204" pitchFamily="34" charset="0"/>
              <a:buChar char="•"/>
            </a:pPr>
            <a:r>
              <a:rPr lang="en-US" sz="2000" dirty="0"/>
              <a:t>The number of systems is growing weekly </a:t>
            </a:r>
          </a:p>
          <a:p>
            <a:pPr marL="742950" lvl="1" indent="-285750">
              <a:buFont typeface="Arial" panose="020B0604020202020204" pitchFamily="34" charset="0"/>
              <a:buChar char="•"/>
            </a:pPr>
            <a:r>
              <a:rPr lang="en-US" dirty="0">
                <a:hlinkClick r:id="rId8"/>
              </a:rPr>
              <a:t>https://www.futuretools.io/</a:t>
            </a:r>
            <a:r>
              <a:rPr lang="en-US" dirty="0"/>
              <a:t> </a:t>
            </a:r>
          </a:p>
        </p:txBody>
      </p:sp>
    </p:spTree>
    <p:extLst>
      <p:ext uri="{BB962C8B-B14F-4D97-AF65-F5344CB8AC3E}">
        <p14:creationId xmlns:p14="http://schemas.microsoft.com/office/powerpoint/2010/main" val="96416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CC55-29F8-659D-918A-A829407B5A92}"/>
              </a:ext>
            </a:extLst>
          </p:cNvPr>
          <p:cNvSpPr>
            <a:spLocks noGrp="1"/>
          </p:cNvSpPr>
          <p:nvPr>
            <p:ph type="title"/>
          </p:nvPr>
        </p:nvSpPr>
        <p:spPr/>
        <p:txBody>
          <a:bodyPr/>
          <a:lstStyle/>
          <a:p>
            <a:r>
              <a:rPr lang="en-US" dirty="0"/>
              <a:t>embedded in existing tools</a:t>
            </a:r>
          </a:p>
        </p:txBody>
      </p:sp>
      <p:sp>
        <p:nvSpPr>
          <p:cNvPr id="3" name="Content Placeholder 2">
            <a:extLst>
              <a:ext uri="{FF2B5EF4-FFF2-40B4-BE49-F238E27FC236}">
                <a16:creationId xmlns:a16="http://schemas.microsoft.com/office/drawing/2014/main" id="{0F27A71C-465C-1670-AD54-374EF9E2D60D}"/>
              </a:ext>
            </a:extLst>
          </p:cNvPr>
          <p:cNvSpPr>
            <a:spLocks noGrp="1"/>
          </p:cNvSpPr>
          <p:nvPr>
            <p:ph idx="1"/>
          </p:nvPr>
        </p:nvSpPr>
        <p:spPr>
          <a:xfrm>
            <a:off x="1451579" y="2015732"/>
            <a:ext cx="9603275" cy="4235981"/>
          </a:xfrm>
        </p:spPr>
        <p:txBody>
          <a:bodyPr>
            <a:normAutofit fontScale="77500" lnSpcReduction="20000"/>
          </a:bodyPr>
          <a:lstStyle/>
          <a:p>
            <a:r>
              <a:rPr lang="en-US" dirty="0"/>
              <a:t>Companies are embedding or working on embedding generative tools into their existing products</a:t>
            </a:r>
          </a:p>
          <a:p>
            <a:r>
              <a:rPr lang="en-US" dirty="0"/>
              <a:t>Examples </a:t>
            </a:r>
          </a:p>
          <a:p>
            <a:pPr lvl="1"/>
            <a:r>
              <a:rPr lang="en-US" dirty="0"/>
              <a:t>Microsoft with Bing, Microsoft Office, and Copilot</a:t>
            </a:r>
          </a:p>
          <a:p>
            <a:pPr lvl="2"/>
            <a:r>
              <a:rPr lang="en-US" dirty="0"/>
              <a:t>“Over the coming months, you’ll notice new AI features being integrated into Microsoft 365 to support you at work and home. Our new AI-powered features can help you more quickly and creatively do the things you normally do. “ - </a:t>
            </a:r>
            <a:r>
              <a:rPr lang="en-US" dirty="0">
                <a:hlinkClick r:id="rId2"/>
              </a:rPr>
              <a:t>Unleash your productivity with AI and Microsoft Copilot</a:t>
            </a:r>
            <a:r>
              <a:rPr lang="en-US" dirty="0"/>
              <a:t> </a:t>
            </a:r>
          </a:p>
          <a:p>
            <a:pPr lvl="2"/>
            <a:r>
              <a:rPr lang="en-US" dirty="0"/>
              <a:t>“Your everyday AI companion” - </a:t>
            </a:r>
            <a:r>
              <a:rPr lang="en-US" dirty="0">
                <a:hlinkClick r:id="rId3"/>
              </a:rPr>
              <a:t>https://copilot.microsoft.com/</a:t>
            </a:r>
            <a:r>
              <a:rPr lang="en-US" dirty="0"/>
              <a:t>  </a:t>
            </a:r>
          </a:p>
          <a:p>
            <a:pPr lvl="2"/>
            <a:r>
              <a:rPr lang="en-US" dirty="0">
                <a:hlinkClick r:id="rId4"/>
              </a:rPr>
              <a:t>https://www.bing.com</a:t>
            </a:r>
            <a:r>
              <a:rPr lang="en-US" dirty="0"/>
              <a:t> </a:t>
            </a:r>
          </a:p>
          <a:p>
            <a:pPr lvl="1"/>
            <a:r>
              <a:rPr lang="en-US" dirty="0"/>
              <a:t>Google with Google Workspace and Duet AI</a:t>
            </a:r>
          </a:p>
          <a:p>
            <a:pPr lvl="2"/>
            <a:r>
              <a:rPr lang="en-US" dirty="0"/>
              <a:t>“Duet AI is a powerful collaborator that can act as a coach, thought partner, source of inspiration, and productivity booster” - </a:t>
            </a:r>
            <a:r>
              <a:rPr lang="en-US" dirty="0">
                <a:hlinkClick r:id="rId5"/>
              </a:rPr>
              <a:t>https://workspace.google.com/solutions/ai/</a:t>
            </a:r>
            <a:r>
              <a:rPr lang="en-US" dirty="0"/>
              <a:t> </a:t>
            </a:r>
          </a:p>
          <a:p>
            <a:pPr lvl="1"/>
            <a:r>
              <a:rPr lang="en-US" dirty="0"/>
              <a:t>Adobe with Photoshop and other tools</a:t>
            </a:r>
          </a:p>
          <a:p>
            <a:pPr marL="914400" lvl="2" indent="0">
              <a:buNone/>
            </a:pPr>
            <a:r>
              <a:rPr lang="en-US" dirty="0"/>
              <a:t>“Use generative AI and simple text prompts to create the highest quality output — beautiful images, text effects, and fresh color palettes. Make all-new content from reference images and explore more possibilities more quickly.” - </a:t>
            </a:r>
            <a:r>
              <a:rPr lang="en-US" dirty="0">
                <a:hlinkClick r:id="rId6"/>
              </a:rPr>
              <a:t>https://www.adobe.com/products/firefly.html</a:t>
            </a:r>
            <a:r>
              <a:rPr lang="en-US" dirty="0"/>
              <a:t> </a:t>
            </a:r>
          </a:p>
          <a:p>
            <a:pPr lvl="1"/>
            <a:r>
              <a:rPr lang="en-US" dirty="0"/>
              <a:t>Grammarly</a:t>
            </a:r>
          </a:p>
          <a:p>
            <a:pPr lvl="2"/>
            <a:r>
              <a:rPr lang="en-US" dirty="0"/>
              <a:t>“Go further with Grammarly—now with the power of generative AI—across all the spaces you write. It’s the AI communication assistant that’s up to speed on your context and preferred writing style.” - </a:t>
            </a:r>
            <a:r>
              <a:rPr lang="en-US" dirty="0">
                <a:hlinkClick r:id="rId7"/>
              </a:rPr>
              <a:t>https://www.grammarly.com/ai</a:t>
            </a:r>
            <a:r>
              <a:rPr lang="en-US" dirty="0"/>
              <a:t> </a:t>
            </a:r>
          </a:p>
        </p:txBody>
      </p:sp>
    </p:spTree>
    <p:extLst>
      <p:ext uri="{BB962C8B-B14F-4D97-AF65-F5344CB8AC3E}">
        <p14:creationId xmlns:p14="http://schemas.microsoft.com/office/powerpoint/2010/main" val="318773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3EB0-8BC9-B576-9C64-B4055C478CC0}"/>
              </a:ext>
            </a:extLst>
          </p:cNvPr>
          <p:cNvSpPr>
            <a:spLocks noGrp="1"/>
          </p:cNvSpPr>
          <p:nvPr>
            <p:ph type="title"/>
          </p:nvPr>
        </p:nvSpPr>
        <p:spPr/>
        <p:txBody>
          <a:bodyPr/>
          <a:lstStyle/>
          <a:p>
            <a:r>
              <a:rPr lang="en-US" dirty="0"/>
              <a:t>Smaller Systems that are easier to Run and Deploy</a:t>
            </a:r>
          </a:p>
        </p:txBody>
      </p:sp>
      <p:sp>
        <p:nvSpPr>
          <p:cNvPr id="3" name="Content Placeholder 2">
            <a:extLst>
              <a:ext uri="{FF2B5EF4-FFF2-40B4-BE49-F238E27FC236}">
                <a16:creationId xmlns:a16="http://schemas.microsoft.com/office/drawing/2014/main" id="{50E095A5-D729-AFAE-BFEE-E679D7C4A139}"/>
              </a:ext>
            </a:extLst>
          </p:cNvPr>
          <p:cNvSpPr>
            <a:spLocks noGrp="1"/>
          </p:cNvSpPr>
          <p:nvPr>
            <p:ph idx="1"/>
          </p:nvPr>
        </p:nvSpPr>
        <p:spPr/>
        <p:txBody>
          <a:bodyPr>
            <a:normAutofit fontScale="92500" lnSpcReduction="20000"/>
          </a:bodyPr>
          <a:lstStyle/>
          <a:p>
            <a:r>
              <a:rPr lang="en-US" dirty="0"/>
              <a:t>Systems such as OpenAI’s GPT require massive amounts of specialized hardware to run</a:t>
            </a:r>
          </a:p>
          <a:p>
            <a:pPr lvl="1"/>
            <a:r>
              <a:rPr lang="en-US" dirty="0"/>
              <a:t>GPT-4 leaked details</a:t>
            </a:r>
          </a:p>
          <a:p>
            <a:pPr lvl="2"/>
            <a:r>
              <a:rPr lang="en-US" dirty="0"/>
              <a:t>Trained on ~25,000 Nvidia A100 GPUs over 90-100 days </a:t>
            </a:r>
          </a:p>
          <a:p>
            <a:pPr lvl="2"/>
            <a:r>
              <a:rPr lang="en-US" dirty="0"/>
              <a:t>Runs on clusters of 128 A100 GPUs (how many clusters?)</a:t>
            </a:r>
          </a:p>
          <a:p>
            <a:r>
              <a:rPr lang="en-US" dirty="0"/>
              <a:t>However, smaller systems can be run on (high-end) home computers, for example,</a:t>
            </a:r>
          </a:p>
          <a:p>
            <a:pPr lvl="1"/>
            <a:r>
              <a:rPr lang="en-US" dirty="0"/>
              <a:t>Facebook’s LLaMA for text generation</a:t>
            </a:r>
          </a:p>
          <a:p>
            <a:pPr lvl="1"/>
            <a:r>
              <a:rPr lang="en-US" dirty="0"/>
              <a:t>Stability AI’s Stable Diffusion for image generation</a:t>
            </a:r>
          </a:p>
          <a:p>
            <a:r>
              <a:rPr lang="en-US" dirty="0"/>
              <a:t>Hugging Face, </a:t>
            </a:r>
            <a:r>
              <a:rPr lang="en-US" dirty="0">
                <a:hlinkClick r:id="rId3"/>
              </a:rPr>
              <a:t>https://huggingface.co</a:t>
            </a:r>
            <a:r>
              <a:rPr lang="en-US" dirty="0"/>
              <a:t>,  is a community for AI enthusiasts</a:t>
            </a:r>
          </a:p>
          <a:p>
            <a:pPr lvl="1"/>
            <a:r>
              <a:rPr lang="en-US" dirty="0"/>
              <a:t>Pretrained models available for download</a:t>
            </a:r>
          </a:p>
          <a:p>
            <a:pPr lvl="1"/>
            <a:r>
              <a:rPr lang="en-US" dirty="0"/>
              <a:t>Datasets for training your own models</a:t>
            </a:r>
          </a:p>
          <a:p>
            <a:endParaRPr lang="en-US" dirty="0"/>
          </a:p>
        </p:txBody>
      </p:sp>
    </p:spTree>
    <p:extLst>
      <p:ext uri="{BB962C8B-B14F-4D97-AF65-F5344CB8AC3E}">
        <p14:creationId xmlns:p14="http://schemas.microsoft.com/office/powerpoint/2010/main" val="2179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D4AF-6300-1339-4425-9527AB8E10C0}"/>
              </a:ext>
            </a:extLst>
          </p:cNvPr>
          <p:cNvSpPr>
            <a:spLocks noGrp="1"/>
          </p:cNvSpPr>
          <p:nvPr>
            <p:ph type="title"/>
          </p:nvPr>
        </p:nvSpPr>
        <p:spPr/>
        <p:txBody>
          <a:bodyPr/>
          <a:lstStyle/>
          <a:p>
            <a:r>
              <a:rPr lang="en-US" dirty="0"/>
              <a:t>ISSUES with Generative AI</a:t>
            </a:r>
          </a:p>
        </p:txBody>
      </p:sp>
    </p:spTree>
    <p:extLst>
      <p:ext uri="{BB962C8B-B14F-4D97-AF65-F5344CB8AC3E}">
        <p14:creationId xmlns:p14="http://schemas.microsoft.com/office/powerpoint/2010/main" val="252290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156F-C458-B545-E8BF-2836D0779BE6}"/>
              </a:ext>
            </a:extLst>
          </p:cNvPr>
          <p:cNvSpPr>
            <a:spLocks noGrp="1"/>
          </p:cNvSpPr>
          <p:nvPr>
            <p:ph type="title"/>
          </p:nvPr>
        </p:nvSpPr>
        <p:spPr/>
        <p:txBody>
          <a:bodyPr/>
          <a:lstStyle/>
          <a:p>
            <a:r>
              <a:rPr lang="en-US" dirty="0"/>
              <a:t>Hallucinations</a:t>
            </a:r>
          </a:p>
        </p:txBody>
      </p:sp>
      <p:sp>
        <p:nvSpPr>
          <p:cNvPr id="3" name="Content Placeholder 2">
            <a:extLst>
              <a:ext uri="{FF2B5EF4-FFF2-40B4-BE49-F238E27FC236}">
                <a16:creationId xmlns:a16="http://schemas.microsoft.com/office/drawing/2014/main" id="{F880028E-0584-C4E3-0A3B-A85C41F24152}"/>
              </a:ext>
            </a:extLst>
          </p:cNvPr>
          <p:cNvSpPr>
            <a:spLocks noGrp="1"/>
          </p:cNvSpPr>
          <p:nvPr>
            <p:ph idx="1"/>
          </p:nvPr>
        </p:nvSpPr>
        <p:spPr/>
        <p:txBody>
          <a:bodyPr>
            <a:normAutofit fontScale="85000" lnSpcReduction="20000"/>
          </a:bodyPr>
          <a:lstStyle/>
          <a:p>
            <a:r>
              <a:rPr lang="en-US" dirty="0"/>
              <a:t>Hallucinations are responses from an AI that do not seem justified by the training data.</a:t>
            </a:r>
          </a:p>
          <a:p>
            <a:pPr lvl="1"/>
            <a:r>
              <a:rPr lang="en-US" dirty="0"/>
              <a:t>This is because AI systems are not “thinking”, they are using probability to generate their responses.</a:t>
            </a:r>
          </a:p>
          <a:p>
            <a:r>
              <a:rPr lang="en-US" dirty="0"/>
              <a:t>For example,</a:t>
            </a:r>
          </a:p>
          <a:p>
            <a:pPr lvl="1"/>
            <a:r>
              <a:rPr lang="en-US" dirty="0"/>
              <a:t>A New York lawyer cited 6 fake cases generated by ChatGPT in a legal brief filed in federal court. </a:t>
            </a:r>
          </a:p>
          <a:p>
            <a:pPr lvl="1"/>
            <a:r>
              <a:rPr lang="en-US" dirty="0"/>
              <a:t>Google shared a GIF for Bard’s launch that incorrectly stated that the James Webb Space Telescope “took the very first pictures of a planet outside of our own solar system.”</a:t>
            </a:r>
          </a:p>
          <a:p>
            <a:pPr lvl="1"/>
            <a:r>
              <a:rPr lang="en-US" dirty="0"/>
              <a:t>Fast Company asked ChatGPT to generate a news article on Tesla's last financial quarter; ChatGPT created a coherent article but made up the financial numbers contained within.</a:t>
            </a:r>
          </a:p>
          <a:p>
            <a:pPr lvl="1"/>
            <a:r>
              <a:rPr lang="en-US" dirty="0"/>
              <a:t>A Wall Street Journal reporter asked Bard for the definition of “argumentative diphthongization,” a phrase he made up, and received a 5-paragraph answer.</a:t>
            </a:r>
          </a:p>
          <a:p>
            <a:r>
              <a:rPr lang="en-US" dirty="0"/>
              <a:t>Many users are not aware that this can happen and do not check for them.</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76593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0906-C2E1-E501-A92B-D920160A0C72}"/>
              </a:ext>
            </a:extLst>
          </p:cNvPr>
          <p:cNvSpPr>
            <a:spLocks noGrp="1"/>
          </p:cNvSpPr>
          <p:nvPr>
            <p:ph type="title"/>
          </p:nvPr>
        </p:nvSpPr>
        <p:spPr/>
        <p:txBody>
          <a:bodyPr/>
          <a:lstStyle/>
          <a:p>
            <a:r>
              <a:rPr lang="en-US" dirty="0"/>
              <a:t>Who has rights to use the TRAINING DATA?</a:t>
            </a:r>
          </a:p>
        </p:txBody>
      </p:sp>
      <p:sp>
        <p:nvSpPr>
          <p:cNvPr id="3" name="Content Placeholder 2">
            <a:extLst>
              <a:ext uri="{FF2B5EF4-FFF2-40B4-BE49-F238E27FC236}">
                <a16:creationId xmlns:a16="http://schemas.microsoft.com/office/drawing/2014/main" id="{F968128A-AC38-3FBF-6B5A-54C10DB2B3C9}"/>
              </a:ext>
            </a:extLst>
          </p:cNvPr>
          <p:cNvSpPr>
            <a:spLocks noGrp="1"/>
          </p:cNvSpPr>
          <p:nvPr>
            <p:ph idx="1"/>
          </p:nvPr>
        </p:nvSpPr>
        <p:spPr/>
        <p:txBody>
          <a:bodyPr>
            <a:normAutofit fontScale="77500" lnSpcReduction="20000"/>
          </a:bodyPr>
          <a:lstStyle/>
          <a:p>
            <a:r>
              <a:rPr lang="en-US" dirty="0"/>
              <a:t>Generative AI requires large amounts of training data</a:t>
            </a:r>
          </a:p>
          <a:p>
            <a:r>
              <a:rPr lang="en-US" dirty="0"/>
              <a:t>Concern has been raised about the training datasets and if companies had the right to use the data</a:t>
            </a:r>
          </a:p>
          <a:p>
            <a:r>
              <a:rPr lang="en-US" dirty="0"/>
              <a:t>Sarah Andersen, creator of the webcomic Sarah’s Scribbles, and two other artists sued Midjourney, </a:t>
            </a:r>
            <a:r>
              <a:rPr lang="en-US" dirty="0" err="1"/>
              <a:t>StabilityAI</a:t>
            </a:r>
            <a:r>
              <a:rPr lang="en-US" dirty="0"/>
              <a:t>, and DeviantArt in January 2023 in federal court</a:t>
            </a:r>
          </a:p>
          <a:p>
            <a:pPr lvl="1"/>
            <a:r>
              <a:rPr lang="en-US" dirty="0"/>
              <a:t>Claims companies downloaded and used billions of copyrighted images without obtaining the consent of or compensating any of the artists</a:t>
            </a:r>
          </a:p>
          <a:p>
            <a:pPr lvl="1"/>
            <a:r>
              <a:rPr lang="en-US" dirty="0"/>
              <a:t>As of Nov 2023</a:t>
            </a:r>
          </a:p>
          <a:p>
            <a:pPr lvl="2"/>
            <a:r>
              <a:rPr lang="en-US" dirty="0"/>
              <a:t>The judge dismissed parts of the lawsuit but gave the original plaintiffs permission to pursue their claims again in a new complaint. </a:t>
            </a:r>
          </a:p>
          <a:p>
            <a:pPr lvl="2"/>
            <a:r>
              <a:rPr lang="en-US" dirty="0"/>
              <a:t>Plaintiffs filed an amended lawsuit, adding seven new artists to the proposed class action. (Reuters)</a:t>
            </a:r>
          </a:p>
          <a:p>
            <a:r>
              <a:rPr lang="en-US" dirty="0"/>
              <a:t>GitHub and Copilot Intellectual Property Litigation class action lawsuit against GitHub, Microsoft, and OpenAI challenging the legality of "borrowing" people's code samples.</a:t>
            </a:r>
          </a:p>
        </p:txBody>
      </p:sp>
    </p:spTree>
    <p:extLst>
      <p:ext uri="{BB962C8B-B14F-4D97-AF65-F5344CB8AC3E}">
        <p14:creationId xmlns:p14="http://schemas.microsoft.com/office/powerpoint/2010/main" val="289828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1CC0-F585-FF14-1A6E-C7824492ED08}"/>
              </a:ext>
            </a:extLst>
          </p:cNvPr>
          <p:cNvSpPr>
            <a:spLocks noGrp="1"/>
          </p:cNvSpPr>
          <p:nvPr>
            <p:ph type="title"/>
          </p:nvPr>
        </p:nvSpPr>
        <p:spPr/>
        <p:txBody>
          <a:bodyPr/>
          <a:lstStyle/>
          <a:p>
            <a:r>
              <a:rPr lang="en-US" dirty="0"/>
              <a:t>Who owns the Output?</a:t>
            </a:r>
          </a:p>
        </p:txBody>
      </p:sp>
      <p:sp>
        <p:nvSpPr>
          <p:cNvPr id="3" name="Content Placeholder 2">
            <a:extLst>
              <a:ext uri="{FF2B5EF4-FFF2-40B4-BE49-F238E27FC236}">
                <a16:creationId xmlns:a16="http://schemas.microsoft.com/office/drawing/2014/main" id="{96F1EFFE-38E4-417C-32D0-E4EACFA846E0}"/>
              </a:ext>
            </a:extLst>
          </p:cNvPr>
          <p:cNvSpPr>
            <a:spLocks noGrp="1"/>
          </p:cNvSpPr>
          <p:nvPr>
            <p:ph idx="1"/>
          </p:nvPr>
        </p:nvSpPr>
        <p:spPr/>
        <p:txBody>
          <a:bodyPr>
            <a:normAutofit/>
          </a:bodyPr>
          <a:lstStyle/>
          <a:p>
            <a:r>
              <a:rPr lang="en-US" dirty="0"/>
              <a:t>In 2023, the U.S. Copyright Office launched an initiative to examine the copyright law and policy issues related to AI.</a:t>
            </a:r>
          </a:p>
          <a:p>
            <a:r>
              <a:rPr lang="en-US" dirty="0"/>
              <a:t>The current policy says that AI-generated works may not be copyrighted since “copyright can protect only material that is the product of human creativity.”</a:t>
            </a:r>
          </a:p>
          <a:p>
            <a:pPr lvl="1"/>
            <a:r>
              <a:rPr lang="en-US" dirty="0"/>
              <a:t>If a work contains AI generated but is modified by a human, the work may possibly be copyrighted depending on the level of human involvement in the work.</a:t>
            </a:r>
          </a:p>
          <a:p>
            <a:r>
              <a:rPr lang="en-US" dirty="0"/>
              <a:t>Last fall, the Office issued a notice of inquiry on copyright and artificial intelligence seeking the public’s comments on the subject. Comments were collected until Dec. 2023.</a:t>
            </a:r>
          </a:p>
        </p:txBody>
      </p:sp>
    </p:spTree>
    <p:extLst>
      <p:ext uri="{BB962C8B-B14F-4D97-AF65-F5344CB8AC3E}">
        <p14:creationId xmlns:p14="http://schemas.microsoft.com/office/powerpoint/2010/main" val="89329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65E5-33C0-B69D-A330-32B8402EB7BF}"/>
              </a:ext>
            </a:extLst>
          </p:cNvPr>
          <p:cNvSpPr>
            <a:spLocks noGrp="1"/>
          </p:cNvSpPr>
          <p:nvPr>
            <p:ph type="title"/>
          </p:nvPr>
        </p:nvSpPr>
        <p:spPr/>
        <p:txBody>
          <a:bodyPr/>
          <a:lstStyle/>
          <a:p>
            <a:r>
              <a:rPr lang="en-US" dirty="0"/>
              <a:t>BIAS</a:t>
            </a:r>
          </a:p>
        </p:txBody>
      </p:sp>
      <p:sp>
        <p:nvSpPr>
          <p:cNvPr id="3" name="Content Placeholder 2">
            <a:extLst>
              <a:ext uri="{FF2B5EF4-FFF2-40B4-BE49-F238E27FC236}">
                <a16:creationId xmlns:a16="http://schemas.microsoft.com/office/drawing/2014/main" id="{0E06AFFB-5040-3676-C2C1-22DD20E9AA84}"/>
              </a:ext>
            </a:extLst>
          </p:cNvPr>
          <p:cNvSpPr>
            <a:spLocks noGrp="1"/>
          </p:cNvSpPr>
          <p:nvPr>
            <p:ph idx="1"/>
          </p:nvPr>
        </p:nvSpPr>
        <p:spPr/>
        <p:txBody>
          <a:bodyPr>
            <a:normAutofit fontScale="70000" lnSpcReduction="20000"/>
          </a:bodyPr>
          <a:lstStyle/>
          <a:p>
            <a:r>
              <a:rPr lang="en-US" dirty="0"/>
              <a:t>Researchers are finding racial and gender bias in the AI outputs</a:t>
            </a:r>
          </a:p>
          <a:p>
            <a:r>
              <a:rPr lang="en-US" dirty="0"/>
              <a:t>Bloomberg created 5,100 images of people for different types of jobs using Stable Diffusion</a:t>
            </a:r>
          </a:p>
          <a:p>
            <a:pPr lvl="1"/>
            <a:r>
              <a:rPr lang="en-US" dirty="0"/>
              <a:t>Racial bias</a:t>
            </a:r>
          </a:p>
          <a:p>
            <a:pPr marL="914400" lvl="2" indent="0">
              <a:buNone/>
            </a:pPr>
            <a:r>
              <a:rPr lang="en-US" dirty="0"/>
              <a:t>the image sets generated for every high-paying job were dominated by subjects with lighter skin tones, while subjects with darker skin tones were more commonly generated by prompts like “fast-food worker” and “social worker.”</a:t>
            </a:r>
          </a:p>
          <a:p>
            <a:pPr lvl="1"/>
            <a:r>
              <a:rPr lang="en-US" dirty="0"/>
              <a:t>Gender bias</a:t>
            </a:r>
          </a:p>
          <a:p>
            <a:pPr marL="914400" lvl="2" indent="0">
              <a:buNone/>
            </a:pPr>
            <a:r>
              <a:rPr lang="en-US" dirty="0"/>
              <a:t>Stable Diffusion generated almost three times as many images of perceived men. Most occupations in the dataset were dominated by men, except for low-paying jobs like housekeeper and cashier.</a:t>
            </a:r>
          </a:p>
          <a:p>
            <a:r>
              <a:rPr lang="en-US" dirty="0"/>
              <a:t>According to research from the University of Washington, Carnegie Mellon University, and Xi’an </a:t>
            </a:r>
            <a:r>
              <a:rPr lang="en-US" dirty="0" err="1"/>
              <a:t>Jiaotong</a:t>
            </a:r>
            <a:r>
              <a:rPr lang="en-US" dirty="0"/>
              <a:t> University, AI language models contain different political biases.</a:t>
            </a:r>
          </a:p>
          <a:p>
            <a:pPr lvl="1"/>
            <a:r>
              <a:rPr lang="en-US" dirty="0"/>
              <a:t>OpenAI’s ChatGPT and GPT-4 were the most left-wing libertarian</a:t>
            </a:r>
          </a:p>
          <a:p>
            <a:pPr lvl="1"/>
            <a:r>
              <a:rPr lang="en-US" dirty="0"/>
              <a:t>Meta’s LLaMA was the most right-wing authoritarian. </a:t>
            </a:r>
          </a:p>
          <a:p>
            <a:r>
              <a:rPr lang="en-US" dirty="0"/>
              <a:t>These are well-known issues in the generative AI field, but unknown to many users.</a:t>
            </a:r>
          </a:p>
        </p:txBody>
      </p:sp>
    </p:spTree>
    <p:extLst>
      <p:ext uri="{BB962C8B-B14F-4D97-AF65-F5344CB8AC3E}">
        <p14:creationId xmlns:p14="http://schemas.microsoft.com/office/powerpoint/2010/main" val="393032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9146-D943-4290-AC43-9E8C2BCECD9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AD945D-BD58-5D19-6F4F-7B15C48C19D0}"/>
              </a:ext>
            </a:extLst>
          </p:cNvPr>
          <p:cNvSpPr>
            <a:spLocks noGrp="1"/>
          </p:cNvSpPr>
          <p:nvPr>
            <p:ph idx="1"/>
          </p:nvPr>
        </p:nvSpPr>
        <p:spPr/>
        <p:txBody>
          <a:bodyPr/>
          <a:lstStyle/>
          <a:p>
            <a:r>
              <a:rPr lang="en-US" dirty="0"/>
              <a:t>Artificial Intelligence (AI) and Machine Learning (ML) are important technologies that appear to have come out of nowhere</a:t>
            </a:r>
          </a:p>
          <a:p>
            <a:pPr lvl="1"/>
            <a:r>
              <a:rPr lang="en-US" dirty="0"/>
              <a:t>In business, news, education, entertainment, etc.</a:t>
            </a:r>
          </a:p>
          <a:p>
            <a:r>
              <a:rPr lang="en-US" dirty="0"/>
              <a:t>The technology has both advantages and disadvantages</a:t>
            </a:r>
          </a:p>
          <a:p>
            <a:r>
              <a:rPr lang="en-US" dirty="0"/>
              <a:t>The affect of the technology on society is being vigorously debated</a:t>
            </a:r>
          </a:p>
        </p:txBody>
      </p:sp>
    </p:spTree>
    <p:extLst>
      <p:ext uri="{BB962C8B-B14F-4D97-AF65-F5344CB8AC3E}">
        <p14:creationId xmlns:p14="http://schemas.microsoft.com/office/powerpoint/2010/main" val="1184149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6486-5FB1-89A4-0ED6-75A6569B6DDC}"/>
              </a:ext>
            </a:extLst>
          </p:cNvPr>
          <p:cNvSpPr>
            <a:spLocks noGrp="1"/>
          </p:cNvSpPr>
          <p:nvPr>
            <p:ph type="title"/>
          </p:nvPr>
        </p:nvSpPr>
        <p:spPr/>
        <p:txBody>
          <a:bodyPr/>
          <a:lstStyle/>
          <a:p>
            <a:r>
              <a:rPr lang="en-US" dirty="0"/>
              <a:t>Effects on Users</a:t>
            </a:r>
          </a:p>
        </p:txBody>
      </p:sp>
      <p:sp>
        <p:nvSpPr>
          <p:cNvPr id="3" name="Content Placeholder 2">
            <a:extLst>
              <a:ext uri="{FF2B5EF4-FFF2-40B4-BE49-F238E27FC236}">
                <a16:creationId xmlns:a16="http://schemas.microsoft.com/office/drawing/2014/main" id="{0A8C0EC1-C22E-ED08-3B96-C8E1B1362F20}"/>
              </a:ext>
            </a:extLst>
          </p:cNvPr>
          <p:cNvSpPr>
            <a:spLocks noGrp="1"/>
          </p:cNvSpPr>
          <p:nvPr>
            <p:ph idx="1"/>
          </p:nvPr>
        </p:nvSpPr>
        <p:spPr/>
        <p:txBody>
          <a:bodyPr>
            <a:normAutofit fontScale="92500" lnSpcReduction="10000"/>
          </a:bodyPr>
          <a:lstStyle/>
          <a:p>
            <a:r>
              <a:rPr lang="en-US" dirty="0"/>
              <a:t>Some researchers and experts are worried about the negative impact of generative AI, even going so far as to call it an existential threat to humanity.</a:t>
            </a:r>
          </a:p>
          <a:p>
            <a:r>
              <a:rPr lang="en-US" dirty="0"/>
              <a:t>Individual interactions can affect people.</a:t>
            </a:r>
          </a:p>
          <a:p>
            <a:pPr lvl="1"/>
            <a:r>
              <a:rPr lang="en-US" dirty="0"/>
              <a:t>Kevin </a:t>
            </a:r>
            <a:r>
              <a:rPr lang="en-US" dirty="0" err="1"/>
              <a:t>Roose</a:t>
            </a:r>
            <a:r>
              <a:rPr lang="en-US" dirty="0"/>
              <a:t> from the New York Times had a chat with Bing, in which it began calling itself Sydney, told him it loved him, and then tried to convince him to leave his wife</a:t>
            </a:r>
          </a:p>
          <a:p>
            <a:pPr lvl="2"/>
            <a:r>
              <a:rPr lang="en-US" dirty="0"/>
              <a:t>In his article “A Conversation With Bing’s Chatbot Left Me Deeply Unsettled”, he said that although he knew it was just randomly generated text, it “was the strangest experience I’ve ever had with a piece of technology. It unsettled me so deeply that I had trouble sleeping afterward.”</a:t>
            </a:r>
          </a:p>
          <a:p>
            <a:pPr lvl="1"/>
            <a:r>
              <a:rPr lang="en-US" dirty="0"/>
              <a:t>A Belgian man ended his life after talking to a chatbot Eliza from Chai Research about climate change.</a:t>
            </a:r>
          </a:p>
          <a:p>
            <a:pPr lvl="2"/>
            <a:endParaRPr lang="en-US" dirty="0"/>
          </a:p>
          <a:p>
            <a:pPr lvl="1"/>
            <a:endParaRPr lang="en-US" dirty="0"/>
          </a:p>
        </p:txBody>
      </p:sp>
    </p:spTree>
    <p:extLst>
      <p:ext uri="{BB962C8B-B14F-4D97-AF65-F5344CB8AC3E}">
        <p14:creationId xmlns:p14="http://schemas.microsoft.com/office/powerpoint/2010/main" val="1922196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3222-79E4-EB5B-2F69-23193A2C0675}"/>
              </a:ext>
            </a:extLst>
          </p:cNvPr>
          <p:cNvSpPr>
            <a:spLocks noGrp="1"/>
          </p:cNvSpPr>
          <p:nvPr>
            <p:ph type="title"/>
          </p:nvPr>
        </p:nvSpPr>
        <p:spPr/>
        <p:txBody>
          <a:bodyPr/>
          <a:lstStyle/>
          <a:p>
            <a:r>
              <a:rPr lang="en-US" dirty="0"/>
              <a:t>MISUSE and Misinformation</a:t>
            </a:r>
          </a:p>
        </p:txBody>
      </p:sp>
      <p:sp>
        <p:nvSpPr>
          <p:cNvPr id="4" name="Content Placeholder 3">
            <a:extLst>
              <a:ext uri="{FF2B5EF4-FFF2-40B4-BE49-F238E27FC236}">
                <a16:creationId xmlns:a16="http://schemas.microsoft.com/office/drawing/2014/main" id="{26F6E6B1-B4D3-A356-A459-15C9E19195D8}"/>
              </a:ext>
            </a:extLst>
          </p:cNvPr>
          <p:cNvSpPr>
            <a:spLocks noGrp="1"/>
          </p:cNvSpPr>
          <p:nvPr>
            <p:ph sz="half" idx="1"/>
          </p:nvPr>
        </p:nvSpPr>
        <p:spPr>
          <a:xfrm>
            <a:off x="1447331" y="2010878"/>
            <a:ext cx="4645152" cy="4131505"/>
          </a:xfrm>
        </p:spPr>
        <p:txBody>
          <a:bodyPr>
            <a:normAutofit fontScale="92500" lnSpcReduction="20000"/>
          </a:bodyPr>
          <a:lstStyle/>
          <a:p>
            <a:r>
              <a:rPr lang="en-US" dirty="0"/>
              <a:t>It is expected that generative AI will increase misinformation</a:t>
            </a:r>
          </a:p>
          <a:p>
            <a:r>
              <a:rPr lang="en-US" dirty="0"/>
              <a:t>Examples</a:t>
            </a:r>
          </a:p>
          <a:p>
            <a:pPr lvl="1"/>
            <a:r>
              <a:rPr lang="en-US" dirty="0" err="1"/>
              <a:t>NewsGuard</a:t>
            </a:r>
            <a:r>
              <a:rPr lang="en-US" dirty="0"/>
              <a:t> has identified 687 Unreliable AI-Generated News and information websites spanning 15 languages.</a:t>
            </a:r>
          </a:p>
          <a:p>
            <a:pPr lvl="1"/>
            <a:r>
              <a:rPr lang="en-US" dirty="0"/>
              <a:t>A TikTok video of Paris streets littered with trash amassed more than 400,000 views, and all the images were completely fake. </a:t>
            </a:r>
          </a:p>
          <a:p>
            <a:pPr lvl="1"/>
            <a:r>
              <a:rPr lang="en-US" dirty="0"/>
              <a:t>Reports of a robocall in New Hampshire using AI to mimic Pres. Biden’s voice to discourage voters in the state from coming to the polls during NH’s primary election.</a:t>
            </a:r>
          </a:p>
        </p:txBody>
      </p:sp>
      <p:pic>
        <p:nvPicPr>
          <p:cNvPr id="6" name="Picture 2">
            <a:extLst>
              <a:ext uri="{FF2B5EF4-FFF2-40B4-BE49-F238E27FC236}">
                <a16:creationId xmlns:a16="http://schemas.microsoft.com/office/drawing/2014/main" id="{4F93F0CB-0CEA-A1AD-344F-046AC37F557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59332" y="2017713"/>
            <a:ext cx="2753360" cy="3441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67DCB5-D591-3BDF-D3DA-EA58D3CB27A2}"/>
              </a:ext>
            </a:extLst>
          </p:cNvPr>
          <p:cNvSpPr txBox="1"/>
          <p:nvPr/>
        </p:nvSpPr>
        <p:spPr>
          <a:xfrm>
            <a:off x="6858001" y="5612932"/>
            <a:ext cx="4196852" cy="1077218"/>
          </a:xfrm>
          <a:prstGeom prst="rect">
            <a:avLst/>
          </a:prstGeom>
          <a:noFill/>
        </p:spPr>
        <p:txBody>
          <a:bodyPr wrap="square" rtlCol="0">
            <a:spAutoFit/>
          </a:bodyPr>
          <a:lstStyle/>
          <a:p>
            <a:r>
              <a:rPr lang="en-US" sz="1600" dirty="0"/>
              <a:t>Three of the most viral images of 2023 were photos of the pope wearing a Balenciaga puffy, Donald Trump being wrestled to the ground by cops, and an explosion at the Pentagon.</a:t>
            </a:r>
          </a:p>
        </p:txBody>
      </p:sp>
    </p:spTree>
    <p:extLst>
      <p:ext uri="{BB962C8B-B14F-4D97-AF65-F5344CB8AC3E}">
        <p14:creationId xmlns:p14="http://schemas.microsoft.com/office/powerpoint/2010/main" val="2320371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EE6A-2BC4-C0DF-7C58-119F566A2225}"/>
              </a:ext>
            </a:extLst>
          </p:cNvPr>
          <p:cNvSpPr>
            <a:spLocks noGrp="1"/>
          </p:cNvSpPr>
          <p:nvPr>
            <p:ph type="title"/>
          </p:nvPr>
        </p:nvSpPr>
        <p:spPr/>
        <p:txBody>
          <a:bodyPr/>
          <a:lstStyle/>
          <a:p>
            <a:r>
              <a:rPr lang="en-US" dirty="0"/>
              <a:t>Terms of USE and Privacy Policies</a:t>
            </a:r>
          </a:p>
        </p:txBody>
      </p:sp>
      <p:sp>
        <p:nvSpPr>
          <p:cNvPr id="5" name="Content Placeholder 4">
            <a:extLst>
              <a:ext uri="{FF2B5EF4-FFF2-40B4-BE49-F238E27FC236}">
                <a16:creationId xmlns:a16="http://schemas.microsoft.com/office/drawing/2014/main" id="{1C47FDE4-D6F2-E662-8154-14EC70BED67F}"/>
              </a:ext>
            </a:extLst>
          </p:cNvPr>
          <p:cNvSpPr>
            <a:spLocks noGrp="1"/>
          </p:cNvSpPr>
          <p:nvPr>
            <p:ph idx="1"/>
          </p:nvPr>
        </p:nvSpPr>
        <p:spPr/>
        <p:txBody>
          <a:bodyPr>
            <a:normAutofit fontScale="92500" lnSpcReduction="20000"/>
          </a:bodyPr>
          <a:lstStyle/>
          <a:p>
            <a:r>
              <a:rPr lang="en-US" dirty="0"/>
              <a:t>When you use a service like ChatGPT, your inputs are likely saved.</a:t>
            </a:r>
          </a:p>
          <a:p>
            <a:pPr lvl="1"/>
            <a:r>
              <a:rPr lang="en-US" dirty="0"/>
              <a:t>Data may be used for training, shared with partners, or sold</a:t>
            </a:r>
          </a:p>
          <a:p>
            <a:r>
              <a:rPr lang="en-US" dirty="0"/>
              <a:t>Depending on the service, there may be opt-out policies</a:t>
            </a:r>
          </a:p>
          <a:p>
            <a:r>
              <a:rPr lang="en-US" dirty="0"/>
              <a:t>Example: Information in OpenAI’s policies</a:t>
            </a:r>
          </a:p>
          <a:p>
            <a:pPr lvl="2"/>
            <a:r>
              <a:rPr lang="en-US" dirty="0"/>
              <a:t>According to their privacy policy, </a:t>
            </a:r>
            <a:r>
              <a:rPr lang="en-US" dirty="0">
                <a:hlinkClick r:id="rId2"/>
              </a:rPr>
              <a:t>https://openai.com/policies/privacy-policy</a:t>
            </a:r>
            <a:r>
              <a:rPr lang="en-US" dirty="0"/>
              <a:t>, may provide information to  Vendors and Service Providers, Business Transfers, Legal Requirements, Affiliates, Business Account Administrators, Other Users, and Third Parties You Share Information With</a:t>
            </a:r>
          </a:p>
          <a:p>
            <a:pPr lvl="2"/>
            <a:r>
              <a:rPr lang="en-US" dirty="0"/>
              <a:t>Data from individual users may be used for training. </a:t>
            </a:r>
          </a:p>
          <a:p>
            <a:pPr lvl="3"/>
            <a:r>
              <a:rPr lang="en-US" dirty="0"/>
              <a:t>Users can opt out of </a:t>
            </a:r>
            <a:r>
              <a:rPr lang="en-US" dirty="0" err="1"/>
              <a:t>ahaving</a:t>
            </a:r>
            <a:r>
              <a:rPr lang="en-US" dirty="0"/>
              <a:t> their data used for training (</a:t>
            </a:r>
            <a:r>
              <a:rPr lang="en-US" dirty="0">
                <a:hlinkClick r:id="rId3"/>
              </a:rPr>
              <a:t>https://openai.com/policies/terms-of-use</a:t>
            </a:r>
            <a:r>
              <a:rPr lang="en-US" dirty="0"/>
              <a:t> ),  but data is still retained for 30 days (https://</a:t>
            </a:r>
            <a:r>
              <a:rPr lang="en-US" dirty="0" err="1"/>
              <a:t>help.openai.com</a:t>
            </a:r>
            <a:r>
              <a:rPr lang="en-US" dirty="0"/>
              <a:t>/</a:t>
            </a:r>
            <a:r>
              <a:rPr lang="en-US" dirty="0" err="1"/>
              <a:t>en</a:t>
            </a:r>
            <a:r>
              <a:rPr lang="en-US" dirty="0"/>
              <a:t>/articles/7730893-data-controls-faq)</a:t>
            </a:r>
          </a:p>
          <a:p>
            <a:pPr lvl="2"/>
            <a:r>
              <a:rPr lang="en-US" dirty="0"/>
              <a:t>Data from Enterprise Users is not used in training. </a:t>
            </a:r>
            <a:r>
              <a:rPr lang="en-US" dirty="0">
                <a:hlinkClick r:id="rId4"/>
              </a:rPr>
              <a:t>https://openai.com/enterprise-privacy</a:t>
            </a:r>
            <a:r>
              <a:rPr lang="en-US" dirty="0"/>
              <a:t> </a:t>
            </a:r>
          </a:p>
          <a:p>
            <a:endParaRPr lang="en-US" dirty="0"/>
          </a:p>
        </p:txBody>
      </p:sp>
    </p:spTree>
    <p:extLst>
      <p:ext uri="{BB962C8B-B14F-4D97-AF65-F5344CB8AC3E}">
        <p14:creationId xmlns:p14="http://schemas.microsoft.com/office/powerpoint/2010/main" val="113286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9AE81C-7AEF-B0A7-494E-76A90091FF65}"/>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28250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E2925B-16A1-D71A-F937-3EBF695B1AD0}"/>
              </a:ext>
            </a:extLst>
          </p:cNvPr>
          <p:cNvSpPr>
            <a:spLocks noGrp="1"/>
          </p:cNvSpPr>
          <p:nvPr>
            <p:ph type="title"/>
          </p:nvPr>
        </p:nvSpPr>
        <p:spPr/>
        <p:txBody>
          <a:bodyPr/>
          <a:lstStyle/>
          <a:p>
            <a:r>
              <a:rPr lang="en-US" dirty="0"/>
              <a:t>The Future is HERE</a:t>
            </a:r>
          </a:p>
        </p:txBody>
      </p:sp>
      <p:sp>
        <p:nvSpPr>
          <p:cNvPr id="5" name="Content Placeholder 4">
            <a:extLst>
              <a:ext uri="{FF2B5EF4-FFF2-40B4-BE49-F238E27FC236}">
                <a16:creationId xmlns:a16="http://schemas.microsoft.com/office/drawing/2014/main" id="{28E36EA0-6948-EA18-7B77-DD3C54F27785}"/>
              </a:ext>
            </a:extLst>
          </p:cNvPr>
          <p:cNvSpPr>
            <a:spLocks noGrp="1"/>
          </p:cNvSpPr>
          <p:nvPr>
            <p:ph idx="1"/>
          </p:nvPr>
        </p:nvSpPr>
        <p:spPr/>
        <p:txBody>
          <a:bodyPr/>
          <a:lstStyle/>
          <a:p>
            <a:r>
              <a:rPr lang="en-US" dirty="0"/>
              <a:t>Generative AI is here and will only become more advanced.</a:t>
            </a:r>
          </a:p>
          <a:p>
            <a:r>
              <a:rPr lang="en-US" dirty="0"/>
              <a:t>It will provide tools for the workplace to increase productivity.</a:t>
            </a:r>
          </a:p>
          <a:p>
            <a:r>
              <a:rPr lang="en-US" dirty="0"/>
              <a:t>It will provide both positive and negative benefits to individuals and society.</a:t>
            </a:r>
          </a:p>
          <a:p>
            <a:r>
              <a:rPr lang="en-US" dirty="0"/>
              <a:t>The next several years will not be boring.</a:t>
            </a:r>
          </a:p>
        </p:txBody>
      </p:sp>
    </p:spTree>
    <p:extLst>
      <p:ext uri="{BB962C8B-B14F-4D97-AF65-F5344CB8AC3E}">
        <p14:creationId xmlns:p14="http://schemas.microsoft.com/office/powerpoint/2010/main" val="3352217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0547E-65C0-A4E3-499B-F4283C380902}"/>
              </a:ext>
            </a:extLst>
          </p:cNvPr>
          <p:cNvSpPr txBox="1"/>
          <p:nvPr/>
        </p:nvSpPr>
        <p:spPr>
          <a:xfrm>
            <a:off x="1578737" y="2644170"/>
            <a:ext cx="3477793" cy="1569660"/>
          </a:xfrm>
          <a:prstGeom prst="rect">
            <a:avLst/>
          </a:prstGeom>
          <a:noFill/>
        </p:spPr>
        <p:txBody>
          <a:bodyPr wrap="square" rtlCol="0">
            <a:spAutoFit/>
          </a:bodyPr>
          <a:lstStyle/>
          <a:p>
            <a:r>
              <a:rPr lang="en-US" sz="3200" dirty="0"/>
              <a:t>Thank you for listening.</a:t>
            </a:r>
          </a:p>
          <a:p>
            <a:r>
              <a:rPr lang="en-US" sz="3200" dirty="0"/>
              <a:t>Any questions?</a:t>
            </a:r>
          </a:p>
        </p:txBody>
      </p:sp>
      <p:pic>
        <p:nvPicPr>
          <p:cNvPr id="5" name="Picture 4">
            <a:extLst>
              <a:ext uri="{FF2B5EF4-FFF2-40B4-BE49-F238E27FC236}">
                <a16:creationId xmlns:a16="http://schemas.microsoft.com/office/drawing/2014/main" id="{5CC1F66F-6885-A1B9-A609-3DC0B5EB465A}"/>
              </a:ext>
            </a:extLst>
          </p:cNvPr>
          <p:cNvPicPr>
            <a:picLocks noChangeAspect="1"/>
          </p:cNvPicPr>
          <p:nvPr/>
        </p:nvPicPr>
        <p:blipFill>
          <a:blip r:embed="rId2"/>
          <a:srcRect/>
          <a:stretch/>
        </p:blipFill>
        <p:spPr>
          <a:xfrm>
            <a:off x="5577526" y="457200"/>
            <a:ext cx="5943600" cy="5943600"/>
          </a:xfrm>
          <a:prstGeom prst="rect">
            <a:avLst/>
          </a:prstGeom>
        </p:spPr>
      </p:pic>
    </p:spTree>
    <p:extLst>
      <p:ext uri="{BB962C8B-B14F-4D97-AF65-F5344CB8AC3E}">
        <p14:creationId xmlns:p14="http://schemas.microsoft.com/office/powerpoint/2010/main" val="370169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D93E-4F3A-F5D9-B4F7-5F0C23DAA5A5}"/>
              </a:ext>
            </a:extLst>
          </p:cNvPr>
          <p:cNvSpPr>
            <a:spLocks noGrp="1"/>
          </p:cNvSpPr>
          <p:nvPr>
            <p:ph type="title"/>
          </p:nvPr>
        </p:nvSpPr>
        <p:spPr/>
        <p:txBody>
          <a:bodyPr/>
          <a:lstStyle/>
          <a:p>
            <a:r>
              <a:rPr lang="en-US" dirty="0"/>
              <a:t>Generative AI</a:t>
            </a:r>
          </a:p>
        </p:txBody>
      </p:sp>
      <p:sp>
        <p:nvSpPr>
          <p:cNvPr id="3" name="Content Placeholder 2">
            <a:extLst>
              <a:ext uri="{FF2B5EF4-FFF2-40B4-BE49-F238E27FC236}">
                <a16:creationId xmlns:a16="http://schemas.microsoft.com/office/drawing/2014/main" id="{B219059E-82FE-40B9-B815-E95938D30D22}"/>
              </a:ext>
            </a:extLst>
          </p:cNvPr>
          <p:cNvSpPr>
            <a:spLocks noGrp="1"/>
          </p:cNvSpPr>
          <p:nvPr>
            <p:ph idx="1"/>
          </p:nvPr>
        </p:nvSpPr>
        <p:spPr/>
        <p:txBody>
          <a:bodyPr>
            <a:normAutofit fontScale="85000" lnSpcReduction="20000"/>
          </a:bodyPr>
          <a:lstStyle/>
          <a:p>
            <a:r>
              <a:rPr lang="en-US" dirty="0"/>
              <a:t>Generative AI is a type of artificial intelligence that can create new and original content based on patterns it has learned from existing data</a:t>
            </a:r>
          </a:p>
          <a:p>
            <a:r>
              <a:rPr lang="en-US" dirty="0"/>
              <a:t>Generative AI is not Artificial General Intelligence (AGI)</a:t>
            </a:r>
          </a:p>
          <a:p>
            <a:pPr lvl="1"/>
            <a:r>
              <a:rPr lang="en-US" dirty="0"/>
              <a:t>AGI refers to human-level intelligence, autonomy, and the ability to self-learn</a:t>
            </a:r>
          </a:p>
          <a:p>
            <a:r>
              <a:rPr lang="en-US" dirty="0"/>
              <a:t>Examples of content that Generative AI systems can create</a:t>
            </a:r>
          </a:p>
          <a:p>
            <a:pPr lvl="1"/>
            <a:r>
              <a:rPr lang="en-US" dirty="0"/>
              <a:t>Computer code</a:t>
            </a:r>
          </a:p>
          <a:p>
            <a:pPr lvl="1"/>
            <a:r>
              <a:rPr lang="en-US" dirty="0"/>
              <a:t>Images</a:t>
            </a:r>
          </a:p>
          <a:p>
            <a:pPr lvl="1"/>
            <a:r>
              <a:rPr lang="en-US" dirty="0"/>
              <a:t>Text</a:t>
            </a:r>
          </a:p>
          <a:p>
            <a:pPr lvl="1"/>
            <a:r>
              <a:rPr lang="en-US" dirty="0"/>
              <a:t>Videos	</a:t>
            </a:r>
          </a:p>
          <a:p>
            <a:pPr lvl="1"/>
            <a:r>
              <a:rPr lang="en-US" dirty="0"/>
              <a:t>Voice </a:t>
            </a:r>
          </a:p>
          <a:p>
            <a:pPr lvl="1"/>
            <a:r>
              <a:rPr lang="en-US" dirty="0"/>
              <a:t>Music</a:t>
            </a:r>
          </a:p>
          <a:p>
            <a:pPr lvl="1"/>
            <a:endParaRPr lang="en-US" dirty="0"/>
          </a:p>
        </p:txBody>
      </p:sp>
    </p:spTree>
    <p:extLst>
      <p:ext uri="{BB962C8B-B14F-4D97-AF65-F5344CB8AC3E}">
        <p14:creationId xmlns:p14="http://schemas.microsoft.com/office/powerpoint/2010/main" val="31104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4C9FDB-F1C6-671A-BFC9-944D0046D853}"/>
              </a:ext>
            </a:extLst>
          </p:cNvPr>
          <p:cNvSpPr>
            <a:spLocks noGrp="1"/>
          </p:cNvSpPr>
          <p:nvPr>
            <p:ph type="title"/>
          </p:nvPr>
        </p:nvSpPr>
        <p:spPr/>
        <p:txBody>
          <a:bodyPr/>
          <a:lstStyle/>
          <a:p>
            <a:r>
              <a:rPr lang="en-US" dirty="0"/>
              <a:t>The sudden appearance</a:t>
            </a:r>
          </a:p>
        </p:txBody>
      </p:sp>
      <p:sp>
        <p:nvSpPr>
          <p:cNvPr id="5" name="Content Placeholder 4">
            <a:extLst>
              <a:ext uri="{FF2B5EF4-FFF2-40B4-BE49-F238E27FC236}">
                <a16:creationId xmlns:a16="http://schemas.microsoft.com/office/drawing/2014/main" id="{E9F9EDA9-7E56-5E0B-74BE-FA56919B2057}"/>
              </a:ext>
            </a:extLst>
          </p:cNvPr>
          <p:cNvSpPr>
            <a:spLocks noGrp="1"/>
          </p:cNvSpPr>
          <p:nvPr>
            <p:ph idx="1"/>
          </p:nvPr>
        </p:nvSpPr>
        <p:spPr/>
        <p:txBody>
          <a:bodyPr>
            <a:normAutofit/>
          </a:bodyPr>
          <a:lstStyle/>
          <a:p>
            <a:pPr lvl="1"/>
            <a:r>
              <a:rPr lang="en-US" dirty="0"/>
              <a:t>Dall-E was released in January 2021</a:t>
            </a:r>
          </a:p>
          <a:p>
            <a:pPr lvl="2"/>
            <a:r>
              <a:rPr lang="en-US" dirty="0"/>
              <a:t>A generative AI system from OpenAI that can create images.</a:t>
            </a:r>
          </a:p>
          <a:p>
            <a:pPr lvl="1"/>
            <a:r>
              <a:rPr lang="en-US" dirty="0"/>
              <a:t>After Dall-E, new systems began appearing at an astonishing rate</a:t>
            </a:r>
          </a:p>
          <a:p>
            <a:pPr lvl="2"/>
            <a:r>
              <a:rPr lang="en-US" dirty="0"/>
              <a:t>Midjourney: July 2022</a:t>
            </a:r>
          </a:p>
          <a:p>
            <a:pPr lvl="2"/>
            <a:r>
              <a:rPr lang="en-US" dirty="0"/>
              <a:t>Stable Diffusion: August 2022</a:t>
            </a:r>
          </a:p>
          <a:p>
            <a:pPr lvl="2"/>
            <a:r>
              <a:rPr lang="en-US" dirty="0"/>
              <a:t>ChatGPT : November 2022</a:t>
            </a:r>
          </a:p>
          <a:p>
            <a:pPr lvl="2"/>
            <a:r>
              <a:rPr lang="en-US" dirty="0"/>
              <a:t>Llama : February 2023</a:t>
            </a:r>
          </a:p>
          <a:p>
            <a:pPr lvl="2"/>
            <a:r>
              <a:rPr lang="en-US" dirty="0"/>
              <a:t>Bard: March 2023</a:t>
            </a:r>
          </a:p>
          <a:p>
            <a:pPr lvl="1"/>
            <a:r>
              <a:rPr lang="en-US" dirty="0"/>
              <a:t>Despite the sudden appearance, research on this technology has been performed for decades.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6045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4806BE-56E9-C9D0-63D4-C278F861FB3F}"/>
              </a:ext>
            </a:extLst>
          </p:cNvPr>
          <p:cNvSpPr>
            <a:spLocks noGrp="1"/>
          </p:cNvSpPr>
          <p:nvPr>
            <p:ph type="title"/>
          </p:nvPr>
        </p:nvSpPr>
        <p:spPr/>
        <p:txBody>
          <a:bodyPr/>
          <a:lstStyle/>
          <a:p>
            <a:r>
              <a:rPr lang="en-US" dirty="0"/>
              <a:t>An overview of Generative AI</a:t>
            </a:r>
          </a:p>
        </p:txBody>
      </p:sp>
    </p:spTree>
    <p:extLst>
      <p:ext uri="{BB962C8B-B14F-4D97-AF65-F5344CB8AC3E}">
        <p14:creationId xmlns:p14="http://schemas.microsoft.com/office/powerpoint/2010/main" val="136781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025B-3071-122D-9D06-3D92DA2B7DE4}"/>
              </a:ext>
            </a:extLst>
          </p:cNvPr>
          <p:cNvSpPr>
            <a:spLocks noGrp="1"/>
          </p:cNvSpPr>
          <p:nvPr>
            <p:ph type="title"/>
          </p:nvPr>
        </p:nvSpPr>
        <p:spPr/>
        <p:txBody>
          <a:bodyPr/>
          <a:lstStyle/>
          <a:p>
            <a:r>
              <a:rPr lang="en-US" dirty="0"/>
              <a:t>Major concepts</a:t>
            </a:r>
          </a:p>
        </p:txBody>
      </p:sp>
      <p:sp>
        <p:nvSpPr>
          <p:cNvPr id="3" name="Content Placeholder 2">
            <a:extLst>
              <a:ext uri="{FF2B5EF4-FFF2-40B4-BE49-F238E27FC236}">
                <a16:creationId xmlns:a16="http://schemas.microsoft.com/office/drawing/2014/main" id="{E21F1FA4-DDA9-0BE5-052E-23C14BAD0FE6}"/>
              </a:ext>
            </a:extLst>
          </p:cNvPr>
          <p:cNvSpPr>
            <a:spLocks noGrp="1"/>
          </p:cNvSpPr>
          <p:nvPr>
            <p:ph idx="1"/>
          </p:nvPr>
        </p:nvSpPr>
        <p:spPr/>
        <p:txBody>
          <a:bodyPr>
            <a:normAutofit fontScale="77500" lnSpcReduction="20000"/>
          </a:bodyPr>
          <a:lstStyle/>
          <a:p>
            <a:r>
              <a:rPr lang="en-US" dirty="0"/>
              <a:t>Machine learning</a:t>
            </a:r>
          </a:p>
          <a:p>
            <a:pPr lvl="1"/>
            <a:r>
              <a:rPr lang="en-US" dirty="0"/>
              <a:t>Techniques for systems to automatically learn and improve from experience without explicit programming.</a:t>
            </a:r>
          </a:p>
          <a:p>
            <a:pPr lvl="1"/>
            <a:r>
              <a:rPr lang="en-US" dirty="0"/>
              <a:t>Uses  algorithms that enable systems to recognize patterns, make predictions, and optimize performance based on data</a:t>
            </a:r>
          </a:p>
          <a:p>
            <a:r>
              <a:rPr lang="en-US" dirty="0"/>
              <a:t>Deep learning </a:t>
            </a:r>
          </a:p>
          <a:p>
            <a:pPr lvl="1"/>
            <a:r>
              <a:rPr lang="en-US" dirty="0"/>
              <a:t>A subset of machine learning for building large artificial neural networks </a:t>
            </a:r>
          </a:p>
          <a:p>
            <a:pPr lvl="1"/>
            <a:r>
              <a:rPr lang="en-US" dirty="0"/>
              <a:t>Automatically learn hierarchical representations of data</a:t>
            </a:r>
          </a:p>
          <a:p>
            <a:pPr lvl="2"/>
            <a:r>
              <a:rPr lang="en-US" dirty="0"/>
              <a:t>Enables the extraction of complex features and the development of sophisticated models</a:t>
            </a:r>
          </a:p>
          <a:p>
            <a:pPr lvl="2"/>
            <a:r>
              <a:rPr lang="en-US" dirty="0"/>
              <a:t>After building and training, the models in generative AI systems have huge numbers of parameters. For example, GPT-4 has 1.8 trillion parameters</a:t>
            </a:r>
          </a:p>
          <a:p>
            <a:r>
              <a:rPr lang="en-US" dirty="0"/>
              <a:t>Artificial neural network </a:t>
            </a:r>
          </a:p>
          <a:p>
            <a:pPr lvl="1"/>
            <a:r>
              <a:rPr lang="en-US" dirty="0"/>
              <a:t>A computational model inspired by the structure and functioning of the human brain</a:t>
            </a:r>
          </a:p>
          <a:p>
            <a:pPr lvl="1"/>
            <a:r>
              <a:rPr lang="en-US" dirty="0"/>
              <a:t>Designed to perform tasks such as pattern recognition, classification, and regression.</a:t>
            </a:r>
          </a:p>
        </p:txBody>
      </p:sp>
    </p:spTree>
    <p:extLst>
      <p:ext uri="{BB962C8B-B14F-4D97-AF65-F5344CB8AC3E}">
        <p14:creationId xmlns:p14="http://schemas.microsoft.com/office/powerpoint/2010/main" val="116949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10A502-C1C4-7267-48E1-A4DA28D73237}"/>
              </a:ext>
            </a:extLst>
          </p:cNvPr>
          <p:cNvSpPr>
            <a:spLocks noGrp="1"/>
          </p:cNvSpPr>
          <p:nvPr>
            <p:ph type="title"/>
          </p:nvPr>
        </p:nvSpPr>
        <p:spPr/>
        <p:txBody>
          <a:bodyPr/>
          <a:lstStyle/>
          <a:p>
            <a:r>
              <a:rPr lang="en-US" dirty="0"/>
              <a:t>Generative AI Systems</a:t>
            </a:r>
          </a:p>
        </p:txBody>
      </p:sp>
      <p:sp>
        <p:nvSpPr>
          <p:cNvPr id="5" name="Content Placeholder 4">
            <a:extLst>
              <a:ext uri="{FF2B5EF4-FFF2-40B4-BE49-F238E27FC236}">
                <a16:creationId xmlns:a16="http://schemas.microsoft.com/office/drawing/2014/main" id="{3C5353D8-5AD1-E787-B447-3557F4A1B750}"/>
              </a:ext>
            </a:extLst>
          </p:cNvPr>
          <p:cNvSpPr>
            <a:spLocks noGrp="1"/>
          </p:cNvSpPr>
          <p:nvPr>
            <p:ph idx="1"/>
          </p:nvPr>
        </p:nvSpPr>
        <p:spPr/>
        <p:txBody>
          <a:bodyPr>
            <a:normAutofit fontScale="92500" lnSpcReduction="10000"/>
          </a:bodyPr>
          <a:lstStyle/>
          <a:p>
            <a:r>
              <a:rPr lang="en-US" dirty="0"/>
              <a:t>In general, generative AI systems are built and used the same way.</a:t>
            </a:r>
          </a:p>
          <a:p>
            <a:r>
              <a:rPr lang="en-US" dirty="0"/>
              <a:t>Statistical models are first trained on large amounts of data to configure the model’s parameters.</a:t>
            </a:r>
          </a:p>
          <a:p>
            <a:r>
              <a:rPr lang="en-US" dirty="0"/>
              <a:t>Interfaces allow users and other developers to interact with the models</a:t>
            </a:r>
          </a:p>
          <a:p>
            <a:pPr lvl="1"/>
            <a:r>
              <a:rPr lang="en-US" dirty="0"/>
              <a:t>User interfaces allow users, both technical and non-technical, to interact with the models.</a:t>
            </a:r>
          </a:p>
          <a:p>
            <a:pPr lvl="1"/>
            <a:r>
              <a:rPr lang="en-US" dirty="0"/>
              <a:t>Application Program Interfaces (API) allow developers to create programs that interact with the models.</a:t>
            </a:r>
          </a:p>
          <a:p>
            <a:r>
              <a:rPr lang="en-US" dirty="0"/>
              <a:t>For example, ChatGPT, </a:t>
            </a:r>
            <a:r>
              <a:rPr lang="en-US" dirty="0">
                <a:hlinkClick r:id="rId3"/>
              </a:rPr>
              <a:t>https://chat.openai.com/</a:t>
            </a:r>
            <a:r>
              <a:rPr lang="en-US" dirty="0"/>
              <a:t>, is a web-based system with a user interface that allows users to interact with the GPT-3.5 and GPT-4 models.</a:t>
            </a:r>
          </a:p>
        </p:txBody>
      </p:sp>
    </p:spTree>
    <p:extLst>
      <p:ext uri="{BB962C8B-B14F-4D97-AF65-F5344CB8AC3E}">
        <p14:creationId xmlns:p14="http://schemas.microsoft.com/office/powerpoint/2010/main" val="180615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71E8-BBDD-65BF-3BD8-29892BE78EA1}"/>
              </a:ext>
            </a:extLst>
          </p:cNvPr>
          <p:cNvSpPr>
            <a:spLocks noGrp="1"/>
          </p:cNvSpPr>
          <p:nvPr>
            <p:ph type="title"/>
          </p:nvPr>
        </p:nvSpPr>
        <p:spPr/>
        <p:txBody>
          <a:bodyPr/>
          <a:lstStyle/>
          <a:p>
            <a:r>
              <a:rPr lang="en-US" dirty="0"/>
              <a:t>Training DATASETS</a:t>
            </a:r>
          </a:p>
        </p:txBody>
      </p:sp>
      <p:sp>
        <p:nvSpPr>
          <p:cNvPr id="3" name="Content Placeholder 2">
            <a:extLst>
              <a:ext uri="{FF2B5EF4-FFF2-40B4-BE49-F238E27FC236}">
                <a16:creationId xmlns:a16="http://schemas.microsoft.com/office/drawing/2014/main" id="{C7FC75EB-EDF1-876A-1AA0-4C6F022EB290}"/>
              </a:ext>
            </a:extLst>
          </p:cNvPr>
          <p:cNvSpPr>
            <a:spLocks noGrp="1"/>
          </p:cNvSpPr>
          <p:nvPr>
            <p:ph idx="1"/>
          </p:nvPr>
        </p:nvSpPr>
        <p:spPr/>
        <p:txBody>
          <a:bodyPr/>
          <a:lstStyle/>
          <a:p>
            <a:r>
              <a:rPr lang="en-US" dirty="0"/>
              <a:t>Large amounts of data are used to train these models</a:t>
            </a:r>
          </a:p>
          <a:p>
            <a:r>
              <a:rPr lang="en-US" dirty="0"/>
              <a:t>Examples</a:t>
            </a:r>
          </a:p>
          <a:p>
            <a:pPr lvl="1"/>
            <a:r>
              <a:rPr lang="en-US" dirty="0"/>
              <a:t>GPT (Generative Pre-training Transformer) - an example of a Large Language Model (LLM)</a:t>
            </a:r>
          </a:p>
          <a:p>
            <a:pPr lvl="2"/>
            <a:r>
              <a:rPr lang="en-US" dirty="0"/>
              <a:t>GPT-3 (</a:t>
            </a:r>
            <a:r>
              <a:rPr lang="en-US" dirty="0" err="1"/>
              <a:t>ChaptGPT</a:t>
            </a:r>
            <a:r>
              <a:rPr lang="en-US" dirty="0"/>
              <a:t> 3.5) was trained on 17 GB of text data</a:t>
            </a:r>
          </a:p>
          <a:p>
            <a:pPr lvl="2"/>
            <a:r>
              <a:rPr lang="en-US" dirty="0"/>
              <a:t>GPT-4 (</a:t>
            </a:r>
            <a:r>
              <a:rPr lang="en-US" dirty="0" err="1"/>
              <a:t>ChaptGPT</a:t>
            </a:r>
            <a:r>
              <a:rPr lang="en-US" dirty="0"/>
              <a:t> 4, Bing) was trained on 45 GB of text data</a:t>
            </a:r>
          </a:p>
          <a:p>
            <a:pPr lvl="1"/>
            <a:r>
              <a:rPr lang="en-US" dirty="0"/>
              <a:t>Generative image models</a:t>
            </a:r>
          </a:p>
          <a:p>
            <a:pPr lvl="2"/>
            <a:r>
              <a:rPr lang="en-US" dirty="0"/>
              <a:t>One model in Stable Diffusion was trained on 160 million images</a:t>
            </a:r>
          </a:p>
          <a:p>
            <a:pPr lvl="2"/>
            <a:r>
              <a:rPr lang="en-US" dirty="0"/>
              <a:t>DALL-E’s CLIP model was trained on 400 million pairs of images with text captions</a:t>
            </a:r>
          </a:p>
        </p:txBody>
      </p:sp>
    </p:spTree>
    <p:extLst>
      <p:ext uri="{BB962C8B-B14F-4D97-AF65-F5344CB8AC3E}">
        <p14:creationId xmlns:p14="http://schemas.microsoft.com/office/powerpoint/2010/main" val="358634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A6F4-A3FE-79B1-49D6-C2F813B6EBAF}"/>
              </a:ext>
            </a:extLst>
          </p:cNvPr>
          <p:cNvSpPr>
            <a:spLocks noGrp="1"/>
          </p:cNvSpPr>
          <p:nvPr>
            <p:ph type="title"/>
          </p:nvPr>
        </p:nvSpPr>
        <p:spPr/>
        <p:txBody>
          <a:bodyPr/>
          <a:lstStyle/>
          <a:p>
            <a:r>
              <a:rPr lang="en-US" dirty="0"/>
              <a:t>Generative AI systems</a:t>
            </a:r>
          </a:p>
        </p:txBody>
      </p:sp>
    </p:spTree>
    <p:extLst>
      <p:ext uri="{BB962C8B-B14F-4D97-AF65-F5344CB8AC3E}">
        <p14:creationId xmlns:p14="http://schemas.microsoft.com/office/powerpoint/2010/main" val="35515507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{1CB6F1BA-2CF8-274D-866C-A607E89D8232}tf10001119</Template>
  <TotalTime>2701</TotalTime>
  <Words>2610</Words>
  <Application>Microsoft Macintosh PowerPoint</Application>
  <PresentationFormat>Widescreen</PresentationFormat>
  <Paragraphs>228</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Söhne</vt:lpstr>
      <vt:lpstr>Gallery</vt:lpstr>
      <vt:lpstr>An Overview of Generative Artificial Intelligence </vt:lpstr>
      <vt:lpstr>Introduction</vt:lpstr>
      <vt:lpstr>Generative AI</vt:lpstr>
      <vt:lpstr>The sudden appearance</vt:lpstr>
      <vt:lpstr>An overview of Generative AI</vt:lpstr>
      <vt:lpstr>Major concepts</vt:lpstr>
      <vt:lpstr>Generative AI Systems</vt:lpstr>
      <vt:lpstr>Training DATASETS</vt:lpstr>
      <vt:lpstr>Generative AI systems</vt:lpstr>
      <vt:lpstr>Generative AI SYSTEMS and TOOLs</vt:lpstr>
      <vt:lpstr>Example Systems</vt:lpstr>
      <vt:lpstr>Miscellaneous Generative Systems</vt:lpstr>
      <vt:lpstr>embedded in existing tools</vt:lpstr>
      <vt:lpstr>Smaller Systems that are easier to Run and Deploy</vt:lpstr>
      <vt:lpstr>ISSUES with Generative AI</vt:lpstr>
      <vt:lpstr>Hallucinations</vt:lpstr>
      <vt:lpstr>Who has rights to use the TRAINING DATA?</vt:lpstr>
      <vt:lpstr>Who owns the Output?</vt:lpstr>
      <vt:lpstr>BIAS</vt:lpstr>
      <vt:lpstr>Effects on Users</vt:lpstr>
      <vt:lpstr>MISUSE and Misinformation</vt:lpstr>
      <vt:lpstr>Terms of USE and Privacy Policies</vt:lpstr>
      <vt:lpstr>Conclusion</vt:lpstr>
      <vt:lpstr>The Future is HERE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Nicholson, John A.</dc:creator>
  <cp:lastModifiedBy>Nicholson, John A.</cp:lastModifiedBy>
  <cp:revision>167</cp:revision>
  <dcterms:created xsi:type="dcterms:W3CDTF">2023-08-07T16:16:52Z</dcterms:created>
  <dcterms:modified xsi:type="dcterms:W3CDTF">2024-02-07T16:32:49Z</dcterms:modified>
</cp:coreProperties>
</file>