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010400" cy="9296400"/>
  <p:embeddedFontLst>
    <p:embeddedFont>
      <p:font typeface="Arial Narr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  <p15:guide id="4" pos="336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0" roundtripDataSignature="AMtx7mjcYDEWXfTFnTmgUBcRiWQdGXX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912" orient="horz"/>
        <p:guide pos="2880"/>
        <p:guide pos="3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rialNarrow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ialNarrow-italic.fntdata"/><Relationship Id="rId47" Type="http://schemas.openxmlformats.org/officeDocument/2006/relationships/font" Target="fonts/ArialNarrow-bold.fntdata"/><Relationship Id="rId49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6f3c123e_0_10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6f3c123e_0_10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f6f3c123e_0_106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6f3c123e_0_8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5f6f3c123e_0_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56" name="Google Shape;156;p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6f3c123e_0_8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f6f3c123e_0_8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5f6f3c123e_0_8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6f3c123e_0_2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5f6f3c123e_0_2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5f6f3c123e_0_2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7ab101e3_0_6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f7ab101e3_0_69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5f7ab101e3_0_69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7ab101e3_0_6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5f7ab101e3_0_63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5f7ab101e3_0_63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7ab101e3_0_5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f7ab101e3_0_5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5f7ab101e3_0_56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6f3c123e_0_5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5f6f3c123e_0_5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6f3c123e_0_4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f6f3c123e_0_44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5f6f3c123e_0_44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6f3c123e_0_9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f6f3c123e_0_93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5f6f3c123e_0_93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6f3c123e_0_8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f6f3c123e_0_87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5f6f3c123e_0_87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6f3c123e_0_7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f6f3c123e_0_74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5f6f3c123e_0_74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6f3c123e_0_6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5f6f3c123e_0_62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5f6f3c123e_0_62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6f3c123e_0_6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f6f3c123e_0_68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5f6f3c123e_0_68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6f3c123e_0_1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5f6f3c123e_0_118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5f6f3c123e_0_118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6f3c123e_0_5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5f6f3c123e_0_5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f6f3c123e_0_3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5f6f3c123e_0_32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5f6f3c123e_0_32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7ab101e3_0_5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5f7ab101e3_0_5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5f7ab101e3_0_5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6f3c123e_0_14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5f6f3c123e_0_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6f3c123e_0_13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5f6f3c123e_0_13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5f6f3c123e_0_13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7ab101e3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5f7ab101e3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f6f3c123e_0_12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5f6f3c123e_0_124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5f6f3c123e_0_124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f7ab101e3_0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5f7ab101e3_0_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5f7ab101e3_0_6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f7ab101e3_0_12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5f7ab101e3_0_1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6f3c123e_0_13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5f6f3c123e_0_13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5f6f3c123e_0_136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f7ab101e3_0_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5f7ab101e3_0_18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 : </a:t>
            </a:r>
            <a:r>
              <a:rPr lang="en-US"/>
              <a:t>jmeter -n –t first_test_solution.jmx -l testresults.jtl -e -o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property override: jmeter -JUsers=5 -JRamp_Up=10 -JIterations=20 -n -t first_test_variables_solution.jmx -l testresults.jtl -e -o results</a:t>
            </a:r>
            <a:endParaRPr/>
          </a:p>
        </p:txBody>
      </p:sp>
      <p:sp>
        <p:nvSpPr>
          <p:cNvPr id="331" name="Google Shape;331;g5f7ab101e3_0_18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f6f3c123e_0_11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5f6f3c123e_0_112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5f6f3c123e_0_112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7ab101e3_0_2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f7ab101e3_0_29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5f7ab101e3_0_29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7ab101e3_0_3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f7ab101e3_0_3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5f7ab101e3_0_36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6aafe0cb_0_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f6aafe0cb_0_3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5f6aafe0cb_0_3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6f3c123e_0_10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f6f3c123e_0_10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5f6f3c123e_0_10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6f3c123e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6f3c123e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f6f3c123e_0_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uffman title slide">
  <p:cSld name="Kauffman 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/>
          <p:nvPr/>
        </p:nvSpPr>
        <p:spPr>
          <a:xfrm>
            <a:off x="0" y="4003675"/>
            <a:ext cx="9144000" cy="230028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2">
            <a:alphaModFix/>
          </a:blip>
          <a:srcRect b="11042" l="9708" r="18040" t="0"/>
          <a:stretch/>
        </p:blipFill>
        <p:spPr>
          <a:xfrm>
            <a:off x="5334000" y="0"/>
            <a:ext cx="3810000" cy="6303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2"/>
          <p:cNvCxnSpPr/>
          <p:nvPr/>
        </p:nvCxnSpPr>
        <p:spPr>
          <a:xfrm>
            <a:off x="0" y="630396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2"/>
          <p:cNvSpPr txBox="1"/>
          <p:nvPr>
            <p:ph type="title"/>
          </p:nvPr>
        </p:nvSpPr>
        <p:spPr>
          <a:xfrm>
            <a:off x="533400" y="1447800"/>
            <a:ext cx="44958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23A5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550382" y="2895264"/>
            <a:ext cx="449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  <a:defRPr sz="22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2" type="body"/>
          </p:nvPr>
        </p:nvSpPr>
        <p:spPr>
          <a:xfrm>
            <a:off x="533400" y="2003902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200"/>
              <a:buNone/>
              <a:defRPr b="1" sz="4200">
                <a:solidFill>
                  <a:srgbClr val="003F8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3" type="body"/>
          </p:nvPr>
        </p:nvSpPr>
        <p:spPr>
          <a:xfrm>
            <a:off x="550382" y="3705953"/>
            <a:ext cx="4495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p title only">
  <p:cSld name="Top 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530352" y="245585"/>
            <a:ext cx="8229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3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 divider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ctrTitle"/>
          </p:nvPr>
        </p:nvSpPr>
        <p:spPr>
          <a:xfrm>
            <a:off x="533400" y="2438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003F8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subTitle"/>
          </p:nvPr>
        </p:nvSpPr>
        <p:spPr>
          <a:xfrm>
            <a:off x="533400" y="3475989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uffman title slide">
  <p:cSld name="Kauffman 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/>
          <p:nvPr/>
        </p:nvSpPr>
        <p:spPr>
          <a:xfrm>
            <a:off x="0" y="4003675"/>
            <a:ext cx="9144000" cy="230028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11042" l="9708" r="18040" t="0"/>
          <a:stretch/>
        </p:blipFill>
        <p:spPr>
          <a:xfrm>
            <a:off x="5334000" y="0"/>
            <a:ext cx="3810000" cy="6303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28"/>
          <p:cNvCxnSpPr/>
          <p:nvPr/>
        </p:nvCxnSpPr>
        <p:spPr>
          <a:xfrm>
            <a:off x="0" y="630396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8"/>
          <p:cNvSpPr txBox="1"/>
          <p:nvPr>
            <p:ph type="title"/>
          </p:nvPr>
        </p:nvSpPr>
        <p:spPr>
          <a:xfrm>
            <a:off x="533400" y="1447800"/>
            <a:ext cx="44958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23A5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550382" y="2895264"/>
            <a:ext cx="449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  <a:defRPr sz="22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2" type="body"/>
          </p:nvPr>
        </p:nvSpPr>
        <p:spPr>
          <a:xfrm>
            <a:off x="533400" y="2003902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200"/>
              <a:buNone/>
              <a:defRPr b="1" sz="4200">
                <a:solidFill>
                  <a:srgbClr val="003F8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3" type="body"/>
          </p:nvPr>
        </p:nvSpPr>
        <p:spPr>
          <a:xfrm>
            <a:off x="550382" y="3705953"/>
            <a:ext cx="4495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-column content">
  <p:cSld name="Two-column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4800598" y="1444752"/>
            <a:ext cx="3962401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2400"/>
              <a:buChar char="▪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F8A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F8A"/>
              </a:buClr>
              <a:buSzPts val="2000"/>
              <a:buChar char="▪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29"/>
          <p:cNvSpPr txBox="1"/>
          <p:nvPr>
            <p:ph type="title"/>
          </p:nvPr>
        </p:nvSpPr>
        <p:spPr>
          <a:xfrm>
            <a:off x="530352" y="246888"/>
            <a:ext cx="848563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3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530352" y="1444752"/>
            <a:ext cx="39624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2400"/>
              <a:buChar char="▪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F8A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F8A"/>
              </a:buClr>
              <a:buSzPts val="2000"/>
              <a:buChar char="▪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 divider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ctrTitle"/>
          </p:nvPr>
        </p:nvSpPr>
        <p:spPr>
          <a:xfrm>
            <a:off x="533400" y="2438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003F8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subTitle"/>
          </p:nvPr>
        </p:nvSpPr>
        <p:spPr>
          <a:xfrm>
            <a:off x="533400" y="3475989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divider slide">
  <p:cSld name="Picture divider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/>
          <p:nvPr>
            <p:ph idx="2" type="pic"/>
          </p:nvPr>
        </p:nvSpPr>
        <p:spPr>
          <a:xfrm>
            <a:off x="0" y="1815987"/>
            <a:ext cx="3589338" cy="2371725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408A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08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408A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type="ctrTitle"/>
          </p:nvPr>
        </p:nvSpPr>
        <p:spPr>
          <a:xfrm>
            <a:off x="4038600" y="1901952"/>
            <a:ext cx="4656119" cy="17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003F8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flush left">
  <p:cSld name="Title and content flush lef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0" y="4003675"/>
            <a:ext cx="9144000" cy="230028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2" name="Google Shape;32;p33"/>
          <p:cNvCxnSpPr/>
          <p:nvPr/>
        </p:nvCxnSpPr>
        <p:spPr>
          <a:xfrm>
            <a:off x="0" y="630396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33"/>
          <p:cNvSpPr txBox="1"/>
          <p:nvPr>
            <p:ph type="title"/>
          </p:nvPr>
        </p:nvSpPr>
        <p:spPr>
          <a:xfrm>
            <a:off x="530352" y="245585"/>
            <a:ext cx="8205989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530352" y="1447800"/>
            <a:ext cx="8205989" cy="429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  <a:defRPr sz="30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F8A"/>
              </a:buClr>
              <a:buSzPts val="2800"/>
              <a:buChar char="–"/>
              <a:defRPr sz="2800">
                <a:solidFill>
                  <a:schemeClr val="dk1"/>
                </a:solidFill>
              </a:defRPr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F8A"/>
              </a:buClr>
              <a:buSzPts val="2600"/>
              <a:buFont typeface="Noto Sans Symbols"/>
              <a:buChar char="▪"/>
              <a:defRPr sz="26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  <a:defRPr sz="22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-column content">
  <p:cSld name="Two-column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4800598" y="1444752"/>
            <a:ext cx="3962401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2400"/>
              <a:buChar char="▪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F8A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F8A"/>
              </a:buClr>
              <a:buSzPts val="2000"/>
              <a:buChar char="▪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530352" y="246888"/>
            <a:ext cx="848563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3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2" type="body"/>
          </p:nvPr>
        </p:nvSpPr>
        <p:spPr>
          <a:xfrm>
            <a:off x="530352" y="1444752"/>
            <a:ext cx="39624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2400"/>
              <a:buChar char="▪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F8A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F8A"/>
              </a:buClr>
              <a:buSzPts val="2000"/>
              <a:buChar char="▪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p title only">
  <p:cSld name="Top 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530352" y="245585"/>
            <a:ext cx="8229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3F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flush left">
  <p:cSld name="Title and content flush lef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4003675"/>
            <a:ext cx="9144000" cy="230028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1" name="Google Shape;51;p24"/>
          <p:cNvCxnSpPr/>
          <p:nvPr/>
        </p:nvCxnSpPr>
        <p:spPr>
          <a:xfrm>
            <a:off x="0" y="630396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4"/>
          <p:cNvSpPr txBox="1"/>
          <p:nvPr>
            <p:ph type="title"/>
          </p:nvPr>
        </p:nvSpPr>
        <p:spPr>
          <a:xfrm>
            <a:off x="530352" y="245585"/>
            <a:ext cx="8205989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530352" y="1447800"/>
            <a:ext cx="8205989" cy="429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  <a:defRPr sz="30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F8A"/>
              </a:buClr>
              <a:buSzPts val="2800"/>
              <a:buChar char="–"/>
              <a:defRPr sz="2800">
                <a:solidFill>
                  <a:schemeClr val="dk1"/>
                </a:solidFill>
              </a:defRPr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F8A"/>
              </a:buClr>
              <a:buSzPts val="2600"/>
              <a:buFont typeface="Noto Sans Symbols"/>
              <a:buChar char="▪"/>
              <a:defRPr sz="26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  <a:defRPr sz="22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divider slide">
  <p:cSld name="Picture divider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>
            <p:ph idx="2" type="pic"/>
          </p:nvPr>
        </p:nvSpPr>
        <p:spPr>
          <a:xfrm>
            <a:off x="0" y="1815987"/>
            <a:ext cx="3589338" cy="2371725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408A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08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408A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type="ctrTitle"/>
          </p:nvPr>
        </p:nvSpPr>
        <p:spPr>
          <a:xfrm>
            <a:off x="4038600" y="1901952"/>
            <a:ext cx="4656119" cy="17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003F8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4003675"/>
            <a:ext cx="9144000" cy="230028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" name="Google Shape;11;p21"/>
          <p:cNvCxnSpPr/>
          <p:nvPr/>
        </p:nvCxnSpPr>
        <p:spPr>
          <a:xfrm>
            <a:off x="0" y="630396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 txBox="1"/>
          <p:nvPr>
            <p:ph type="title"/>
          </p:nvPr>
        </p:nvSpPr>
        <p:spPr>
          <a:xfrm>
            <a:off x="530225" y="247650"/>
            <a:ext cx="8486775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530225" y="1447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408A"/>
              </a:buClr>
              <a:buSzPts val="30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08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408A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4" name="Google Shape;14;p21"/>
          <p:cNvPicPr preferRelativeResize="0"/>
          <p:nvPr/>
        </p:nvPicPr>
        <p:blipFill rotWithShape="1">
          <a:blip r:embed="rId1">
            <a:alphaModFix/>
          </a:blip>
          <a:srcRect b="22833" l="8298" r="-1487" t="23801"/>
          <a:stretch/>
        </p:blipFill>
        <p:spPr>
          <a:xfrm>
            <a:off x="7240588" y="6405563"/>
            <a:ext cx="17748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1"/>
          <p:cNvSpPr txBox="1"/>
          <p:nvPr/>
        </p:nvSpPr>
        <p:spPr>
          <a:xfrm>
            <a:off x="76200" y="643096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40404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rgbClr val="40404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0" y="4003675"/>
            <a:ext cx="9144000" cy="230028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4" name="Google Shape;44;p23"/>
          <p:cNvCxnSpPr/>
          <p:nvPr/>
        </p:nvCxnSpPr>
        <p:spPr>
          <a:xfrm>
            <a:off x="0" y="630396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3"/>
          <p:cNvSpPr txBox="1"/>
          <p:nvPr>
            <p:ph type="title"/>
          </p:nvPr>
        </p:nvSpPr>
        <p:spPr>
          <a:xfrm>
            <a:off x="530225" y="247650"/>
            <a:ext cx="8486775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408A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530225" y="1447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408A"/>
              </a:buClr>
              <a:buSzPts val="30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08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408A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47" name="Google Shape;47;p23"/>
          <p:cNvPicPr preferRelativeResize="0"/>
          <p:nvPr/>
        </p:nvPicPr>
        <p:blipFill rotWithShape="1">
          <a:blip r:embed="rId1">
            <a:alphaModFix/>
          </a:blip>
          <a:srcRect b="22833" l="8298" r="-1487" t="23801"/>
          <a:stretch/>
        </p:blipFill>
        <p:spPr>
          <a:xfrm>
            <a:off x="7240588" y="6405563"/>
            <a:ext cx="17748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3"/>
          <p:cNvSpPr txBox="1"/>
          <p:nvPr/>
        </p:nvSpPr>
        <p:spPr>
          <a:xfrm>
            <a:off x="76200" y="643096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40404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rgbClr val="40404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ickgover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8_XM-z7blyk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jmeter.apache.org/usermanual/get-started.html#non_gui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meter.apache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meter.apache.org/download_jmeter.cgi" TargetMode="External"/><Relationship Id="rId4" Type="http://schemas.openxmlformats.org/officeDocument/2006/relationships/hyperlink" Target="https://jmeter-plugins.org/wiki/PluginsManag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PalrrQWCSBo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1" type="body"/>
          </p:nvPr>
        </p:nvSpPr>
        <p:spPr>
          <a:xfrm>
            <a:off x="550875" y="2895600"/>
            <a:ext cx="44958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Nick Gover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Sr. Software Quality Engineer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nickgover@gmail.com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@jnickgo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" name="Google Shape;81;p1"/>
          <p:cNvSpPr txBox="1"/>
          <p:nvPr>
            <p:ph idx="2" type="body"/>
          </p:nvPr>
        </p:nvSpPr>
        <p:spPr>
          <a:xfrm>
            <a:off x="533400" y="2003425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8A"/>
              </a:buClr>
              <a:buSzPts val="4200"/>
              <a:buNone/>
            </a:pPr>
            <a:r>
              <a:rPr lang="en-US"/>
              <a:t>Apache JMeter</a:t>
            </a:r>
            <a:endParaRPr/>
          </a:p>
        </p:txBody>
      </p:sp>
      <p:sp>
        <p:nvSpPr>
          <p:cNvPr id="82" name="Google Shape;82;p1"/>
          <p:cNvSpPr txBox="1"/>
          <p:nvPr>
            <p:ph idx="3" type="body"/>
          </p:nvPr>
        </p:nvSpPr>
        <p:spPr>
          <a:xfrm>
            <a:off x="550863" y="4462450"/>
            <a:ext cx="449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August 13th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Meter | Install on AWS Linux   &#10;&#10;Amazon AWS Linux&#10;&#10;Step 1 : Check java is installed&#10;&#10;Step 2 : Get JMeter&#10;   wget http://www-eu.apache.org/dist//jmeter/binaries/apache-jmeter-4.0.tgz&#10;   &#10;Step 3 : Extract jmeter&#10;   tar -xf apache-jmeter-4.0.tgz&#10;&#10;Step 4 : Run a sample test&#10;&#10;References&#10;&#10;How to install Java on amazon aws linux ec2&#10;https://www.youtube.com/watch?v=XGVOfm8VMTU&#10;&#10;https://jmeter.apache.org/download_jmeter.cgi&#10;&#10;_____________________________________&#10;&#10;#JMeterOnLinux #JMeterOnEC2 #JMeterOnAws&#10;&#10;&#10;&#10;JMETER BEGINNER&#10;https://www.youtube.com/playlist?list=PLhW3qG5bs-L-zox1h3eIL7CZh5zJmci4c&#10;&#10;JMETER INTERMEDIATE&#10;https://www.youtube.com/playlist?list=PLhW3qG5bs-L-PpK83CC_m_bWd_722tvgk&#10;&#10;JMETER ADVANCED&#10;https://www.youtube.com/playlist?list=PLhW3qG5bs-L_Eosy1Nj1tKHC5jcBAVkPb&#10;&#10;TIPS &amp; TRICKS&#10;https://www.youtube.com/playlist?list=PLhW3qG5bs-L-oMT1Cnrurt7gEaLrRub2V&#10;&#10;&#10;YOUTUBE PLAYLISTS&#10;https://www.youtube.com/channel/UCTt7pyY-o0eltq14glaG5dg/playlists&#10;&#10;&#10;YOUTUBE&#10;https://www.youtube.com/automationstepbystep&#10;&#10;FACEBOOK&#10;https://www.facebook.com/automationstepbystep&#10;&#10;TWITTER&#10;https://twitter.com/automationsbs&#10;&#10;&#10;&#10;If you like videos on the channel Automation Step by Step, hit the like button and share with others.&#10;&#10;Click the SUBSCRIBE button and hit the bell icon to keep getting new videos.&#10;&#10;.&#10;________ ONLINE COURSES TO LEARN ________&#10;&#10;Visit - http://automationstepbystep.com/&#10;&#10;&#10;_________________________________" id="145" name="Google Shape;145;g5f6f3c123e_0_106" title="How to install JMeter on Linux | amazon aws ec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13" y="190725"/>
            <a:ext cx="8078174" cy="60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5f6f3c123e_0_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200" cy="23718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1" name="Google Shape;151;g5f6f3c123e_0_8"/>
          <p:cNvSpPr txBox="1"/>
          <p:nvPr>
            <p:ph type="ctrTitle"/>
          </p:nvPr>
        </p:nvSpPr>
        <p:spPr>
          <a:xfrm>
            <a:off x="4038600" y="1901825"/>
            <a:ext cx="4656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our first script</a:t>
            </a:r>
            <a:endParaRPr/>
          </a:p>
        </p:txBody>
      </p:sp>
      <p:sp>
        <p:nvSpPr>
          <p:cNvPr id="152" name="Google Shape;152;g5f6f3c123e_0_8"/>
          <p:cNvSpPr/>
          <p:nvPr/>
        </p:nvSpPr>
        <p:spPr>
          <a:xfrm>
            <a:off x="3352800" y="1881188"/>
            <a:ext cx="673200" cy="671400"/>
          </a:xfrm>
          <a:prstGeom prst="chevron">
            <a:avLst>
              <a:gd fmla="val 50000" name="adj"/>
            </a:avLst>
          </a:prstGeom>
          <a:solidFill>
            <a:srgbClr val="FF7F41">
              <a:alpha val="6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530352" y="245585"/>
            <a:ext cx="8205989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 Components of a JMeter Script</a:t>
            </a: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530352" y="1027953"/>
            <a:ext cx="8205989" cy="429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Test Plan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Work Bench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Thread Groups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Samplers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Timers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Assertions</a:t>
            </a:r>
            <a:endParaRPr/>
          </a:p>
          <a:p>
            <a:pPr indent="-287338" lvl="0" marL="287338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Listeners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6f3c123e_0_80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 Plan and Workbench</a:t>
            </a:r>
            <a:endParaRPr/>
          </a:p>
        </p:txBody>
      </p:sp>
      <p:sp>
        <p:nvSpPr>
          <p:cNvPr id="166" name="Google Shape;166;g5f6f3c123e_0_80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Test Plan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Where the general settings for the test are specified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Workbench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place to temporarily store test elements while not in use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530352" y="245585"/>
            <a:ext cx="8205989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 Groups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30352" y="1027953"/>
            <a:ext cx="8205989" cy="429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Creates and manages threads</a:t>
            </a:r>
            <a:endParaRPr/>
          </a:p>
          <a:p>
            <a:pPr indent="-287338" lvl="0" marL="287338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Threads are users (VUsers)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6f3c123e_0_20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Samples Overview</a:t>
            </a:r>
            <a:endParaRPr/>
          </a:p>
        </p:txBody>
      </p:sp>
      <p:sp>
        <p:nvSpPr>
          <p:cNvPr id="180" name="Google Shape;180;g5f6f3c123e_0_20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Individual components of your test plan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Workhorses of JMeter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Think of it like a method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7ab101e3_0_69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Listeners</a:t>
            </a:r>
            <a:endParaRPr/>
          </a:p>
        </p:txBody>
      </p:sp>
      <p:sp>
        <p:nvSpPr>
          <p:cNvPr id="187" name="Google Shape;187;g5f7ab101e3_0_69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U</a:t>
            </a:r>
            <a:r>
              <a:rPr lang="en-US"/>
              <a:t>sed to view and analyze the result of performance tests. 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–"/>
            </a:pPr>
            <a:r>
              <a:rPr lang="en-US"/>
              <a:t>tabular or graphical form</a:t>
            </a:r>
            <a:endParaRPr/>
          </a:p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View Results Tree Listener</a:t>
            </a:r>
            <a:endParaRPr/>
          </a:p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View Results in 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7ab101e3_0_63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Timers</a:t>
            </a:r>
            <a:endParaRPr/>
          </a:p>
        </p:txBody>
      </p:sp>
      <p:sp>
        <p:nvSpPr>
          <p:cNvPr id="194" name="Google Shape;194;g5f7ab101e3_0_63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Introduce an intentional delay</a:t>
            </a:r>
            <a:endParaRPr/>
          </a:p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Adds realism to our test cases</a:t>
            </a:r>
            <a:endParaRPr/>
          </a:p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Fixed, Random, Ranges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7ab101e3_0_56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Assertions </a:t>
            </a:r>
            <a:r>
              <a:rPr lang="en-US"/>
              <a:t>Overview</a:t>
            </a:r>
            <a:endParaRPr/>
          </a:p>
        </p:txBody>
      </p:sp>
      <p:sp>
        <p:nvSpPr>
          <p:cNvPr id="201" name="Google Shape;201;g5f7ab101e3_0_56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U</a:t>
            </a:r>
            <a:r>
              <a:rPr lang="en-US"/>
              <a:t>sed to validate response of the request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Response Assertion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Size Assertion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Duration Assertion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JSON Assertion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5f6f3c123e_0_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200" cy="23718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07" name="Google Shape;207;g5f6f3c123e_0_50"/>
          <p:cNvSpPr txBox="1"/>
          <p:nvPr>
            <p:ph type="ctrTitle"/>
          </p:nvPr>
        </p:nvSpPr>
        <p:spPr>
          <a:xfrm>
            <a:off x="4038600" y="1901825"/>
            <a:ext cx="4656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 Elements </a:t>
            </a:r>
            <a:endParaRPr/>
          </a:p>
        </p:txBody>
      </p:sp>
      <p:sp>
        <p:nvSpPr>
          <p:cNvPr id="208" name="Google Shape;208;g5f6f3c123e_0_50"/>
          <p:cNvSpPr/>
          <p:nvPr/>
        </p:nvSpPr>
        <p:spPr>
          <a:xfrm>
            <a:off x="3352800" y="1881188"/>
            <a:ext cx="673200" cy="671400"/>
          </a:xfrm>
          <a:prstGeom prst="chevron">
            <a:avLst>
              <a:gd fmla="val 50000" name="adj"/>
            </a:avLst>
          </a:prstGeom>
          <a:solidFill>
            <a:srgbClr val="FF7F41">
              <a:alpha val="6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530352" y="245585"/>
            <a:ext cx="8205989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Performance Testing?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530352" y="1027953"/>
            <a:ext cx="8205989" cy="429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Focuses on how a system performs under a particular load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Useful for giving development feedback into diagnosing and eliminating bottlenecks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6f3c123e_0_44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 Request Default</a:t>
            </a:r>
            <a:endParaRPr/>
          </a:p>
        </p:txBody>
      </p:sp>
      <p:sp>
        <p:nvSpPr>
          <p:cNvPr id="215" name="Google Shape;215;g5f6f3c123e_0_44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Avoid duplication in test plans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Makes test scripts easier to maintain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6f3c123e_0_93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 Header Manager</a:t>
            </a:r>
            <a:endParaRPr/>
          </a:p>
        </p:txBody>
      </p:sp>
      <p:sp>
        <p:nvSpPr>
          <p:cNvPr id="222" name="Google Shape;222;g5f6f3c123e_0_93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A list of HTTP headers that will be added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Overrides HTTP Request Headers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f6f3c123e_0_87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 Cache Manager</a:t>
            </a:r>
            <a:endParaRPr/>
          </a:p>
        </p:txBody>
      </p:sp>
      <p:sp>
        <p:nvSpPr>
          <p:cNvPr id="229" name="Google Shape;229;g5f6f3c123e_0_87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Used to add cache functionality to scope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Simulates browser caching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f6f3c123e_0_74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 Cookie Manager</a:t>
            </a:r>
            <a:endParaRPr/>
          </a:p>
        </p:txBody>
      </p:sp>
      <p:sp>
        <p:nvSpPr>
          <p:cNvPr id="236" name="Google Shape;236;g5f6f3c123e_0_74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Stores and sends cookies like a web browser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When an http response contains a cookie it will automatically be added to the cookie manager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6f3c123e_0_62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Execution Order of Components</a:t>
            </a:r>
            <a:endParaRPr/>
          </a:p>
        </p:txBody>
      </p:sp>
      <p:sp>
        <p:nvSpPr>
          <p:cNvPr id="243" name="Google Shape;243;g5f6f3c123e_0_62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Parent - Child relationship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6f3c123e_0_68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Logging</a:t>
            </a:r>
            <a:endParaRPr/>
          </a:p>
        </p:txBody>
      </p:sp>
      <p:sp>
        <p:nvSpPr>
          <p:cNvPr id="250" name="Google Shape;250;g5f6f3c123e_0_68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Provides logging of every action during execution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Helpful for debugging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Uses Log4J logging framework</a:t>
            </a:r>
            <a:endParaRPr/>
          </a:p>
          <a:p>
            <a:pPr indent="-287337" lvl="0" marL="28733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Located in installation directory in /bin sub-directory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6f3c123e_0_118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Logging Levels</a:t>
            </a:r>
            <a:endParaRPr/>
          </a:p>
        </p:txBody>
      </p:sp>
      <p:sp>
        <p:nvSpPr>
          <p:cNvPr id="257" name="Google Shape;257;g5f6f3c123e_0_118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NONE - Logging is turned off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ERROR - Severe errors, runtime errors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WARN - Use of deprecated APIs, poor use of API, other undesirable or unexpected but not ‘wrong’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INFO - Runtime events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DEBUG - Detailed information on the system flow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5f6f3c123e_0_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200" cy="23718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63" name="Google Shape;263;g5f6f3c123e_0_56"/>
          <p:cNvSpPr txBox="1"/>
          <p:nvPr>
            <p:ph type="ctrTitle"/>
          </p:nvPr>
        </p:nvSpPr>
        <p:spPr>
          <a:xfrm>
            <a:off x="4038600" y="1901825"/>
            <a:ext cx="4656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Variables &amp; Functions</a:t>
            </a:r>
            <a:endParaRPr/>
          </a:p>
        </p:txBody>
      </p:sp>
      <p:sp>
        <p:nvSpPr>
          <p:cNvPr id="264" name="Google Shape;264;g5f6f3c123e_0_56"/>
          <p:cNvSpPr/>
          <p:nvPr/>
        </p:nvSpPr>
        <p:spPr>
          <a:xfrm>
            <a:off x="3352800" y="1881188"/>
            <a:ext cx="673200" cy="671400"/>
          </a:xfrm>
          <a:prstGeom prst="chevron">
            <a:avLst>
              <a:gd fmla="val 50000" name="adj"/>
            </a:avLst>
          </a:prstGeom>
          <a:solidFill>
            <a:srgbClr val="FF7F41">
              <a:alpha val="6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/>
          <p:nvPr>
            <p:ph type="title"/>
          </p:nvPr>
        </p:nvSpPr>
        <p:spPr>
          <a:xfrm>
            <a:off x="530352" y="245585"/>
            <a:ext cx="8205989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71" name="Google Shape;271;p6"/>
          <p:cNvSpPr txBox="1"/>
          <p:nvPr>
            <p:ph idx="1" type="body"/>
          </p:nvPr>
        </p:nvSpPr>
        <p:spPr>
          <a:xfrm>
            <a:off x="530352" y="1027953"/>
            <a:ext cx="8205989" cy="429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Utilized by invoking the User Defined Variables configuration element.</a:t>
            </a:r>
            <a:endParaRPr/>
          </a:p>
          <a:p>
            <a:pPr indent="-287338" lvl="0" marL="287338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6f3c123e_0_32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Helper Dialog</a:t>
            </a:r>
            <a:endParaRPr/>
          </a:p>
        </p:txBody>
      </p:sp>
      <p:sp>
        <p:nvSpPr>
          <p:cNvPr id="278" name="Google Shape;278;g5f6f3c123e_0_32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Common Functions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Base64 Encode/Decode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Properties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Random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Time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Escape 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7ab101e3_0_50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</a:t>
            </a:r>
            <a:r>
              <a:rPr lang="en-US"/>
              <a:t> Performance Testing</a:t>
            </a:r>
            <a:endParaRPr/>
          </a:p>
        </p:txBody>
      </p:sp>
      <p:sp>
        <p:nvSpPr>
          <p:cNvPr id="96" name="Google Shape;96;g5f7ab101e3_0_50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Load - Measure system performance as load increases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Soak - Ensure system can properly recycle resources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Spike - Verify reaction to a sudden jump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Stress - Determine where your system fails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5f6f3c123e_0_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200" cy="23718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84" name="Google Shape;284;g5f6f3c123e_0_14"/>
          <p:cNvSpPr txBox="1"/>
          <p:nvPr>
            <p:ph type="ctrTitle"/>
          </p:nvPr>
        </p:nvSpPr>
        <p:spPr>
          <a:xfrm>
            <a:off x="4038600" y="1901825"/>
            <a:ext cx="4656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Properties Configuration</a:t>
            </a:r>
            <a:endParaRPr/>
          </a:p>
        </p:txBody>
      </p:sp>
      <p:sp>
        <p:nvSpPr>
          <p:cNvPr id="285" name="Google Shape;285;g5f6f3c123e_0_14"/>
          <p:cNvSpPr/>
          <p:nvPr/>
        </p:nvSpPr>
        <p:spPr>
          <a:xfrm>
            <a:off x="3352800" y="1881188"/>
            <a:ext cx="673200" cy="671400"/>
          </a:xfrm>
          <a:prstGeom prst="chevron">
            <a:avLst>
              <a:gd fmla="val 50000" name="adj"/>
            </a:avLst>
          </a:prstGeom>
          <a:solidFill>
            <a:srgbClr val="FF7F41">
              <a:alpha val="6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6f3c123e_0_130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JMeter &amp; User Properties</a:t>
            </a:r>
            <a:endParaRPr/>
          </a:p>
        </p:txBody>
      </p:sp>
      <p:sp>
        <p:nvSpPr>
          <p:cNvPr id="292" name="Google Shape;292;g5f6f3c123e_0_130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You can modify the properties with which JMeter runs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–"/>
            </a:pPr>
            <a:r>
              <a:rPr lang="en-US"/>
              <a:t>jmeter.properties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user.properties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Best practice to overwrite in user.properties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O</a:t>
            </a:r>
            <a:r>
              <a:rPr lang="en-US"/>
              <a:t>nly taken into account after restarting JMeter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5f7ab101e3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200" cy="23718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98" name="Google Shape;298;g5f7ab101e3_0_0"/>
          <p:cNvSpPr txBox="1"/>
          <p:nvPr>
            <p:ph type="ctrTitle"/>
          </p:nvPr>
        </p:nvSpPr>
        <p:spPr>
          <a:xfrm>
            <a:off x="4038600" y="1901825"/>
            <a:ext cx="4656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Recording Scenarios</a:t>
            </a:r>
            <a:endParaRPr/>
          </a:p>
        </p:txBody>
      </p:sp>
      <p:sp>
        <p:nvSpPr>
          <p:cNvPr id="299" name="Google Shape;299;g5f7ab101e3_0_0"/>
          <p:cNvSpPr/>
          <p:nvPr/>
        </p:nvSpPr>
        <p:spPr>
          <a:xfrm>
            <a:off x="3352800" y="1881188"/>
            <a:ext cx="673200" cy="671400"/>
          </a:xfrm>
          <a:prstGeom prst="chevron">
            <a:avLst>
              <a:gd fmla="val 50000" name="adj"/>
            </a:avLst>
          </a:prstGeom>
          <a:solidFill>
            <a:srgbClr val="FF7F41">
              <a:alpha val="6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6f3c123e_0_124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JMeter</a:t>
            </a:r>
            <a:endParaRPr/>
          </a:p>
        </p:txBody>
      </p:sp>
      <p:sp>
        <p:nvSpPr>
          <p:cNvPr id="306" name="Google Shape;306;g5f6f3c123e_0_124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Set Port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Domains if using https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Sample Type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Request Filtering (Optional)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7ab101e3_0_6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Web Browser</a:t>
            </a:r>
            <a:endParaRPr/>
          </a:p>
        </p:txBody>
      </p:sp>
      <p:sp>
        <p:nvSpPr>
          <p:cNvPr id="313" name="Google Shape;313;g5f7ab101e3_0_6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Open your web browser settings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Navigate to Advanced or Network Settings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Select Manual Proxy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Enter the port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Save Settings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5f7ab101e3_0_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200" cy="23718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9" name="Google Shape;319;g5f7ab101e3_0_12"/>
          <p:cNvSpPr txBox="1"/>
          <p:nvPr>
            <p:ph type="ctrTitle"/>
          </p:nvPr>
        </p:nvSpPr>
        <p:spPr>
          <a:xfrm>
            <a:off x="4038600" y="1901825"/>
            <a:ext cx="4656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Non-GUI Mode</a:t>
            </a:r>
            <a:endParaRPr/>
          </a:p>
        </p:txBody>
      </p:sp>
      <p:sp>
        <p:nvSpPr>
          <p:cNvPr id="320" name="Google Shape;320;g5f7ab101e3_0_12"/>
          <p:cNvSpPr/>
          <p:nvPr/>
        </p:nvSpPr>
        <p:spPr>
          <a:xfrm>
            <a:off x="3352800" y="1881188"/>
            <a:ext cx="673200" cy="671400"/>
          </a:xfrm>
          <a:prstGeom prst="chevron">
            <a:avLst>
              <a:gd fmla="val 50000" name="adj"/>
            </a:avLst>
          </a:prstGeom>
          <a:solidFill>
            <a:srgbClr val="FF7F41">
              <a:alpha val="6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6f3c123e_0_136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Running from the command line</a:t>
            </a:r>
            <a:endParaRPr/>
          </a:p>
        </p:txBody>
      </p:sp>
      <p:sp>
        <p:nvSpPr>
          <p:cNvPr id="327" name="Google Shape;327;g5f6f3c123e_0_136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AKA Non-GUI Mode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Add JMeter to your %PATH%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JMeter Command Line reference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7ab101e3_0_18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Running from the command line</a:t>
            </a:r>
            <a:endParaRPr/>
          </a:p>
        </p:txBody>
      </p:sp>
      <p:sp>
        <p:nvSpPr>
          <p:cNvPr id="334" name="Google Shape;334;g5f7ab101e3_0_18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jmeter -n -t &lt;script_name&gt;.jmx -l &lt;results_file&gt;.jtl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-n:This specifies JMeter is to run in cli mode 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-t: [name of JMX file that contains the Test Plan]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-l: [name of JTL file to log sample results to]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-e: G</a:t>
            </a:r>
            <a:r>
              <a:rPr lang="en-US"/>
              <a:t>enerate report dashboard after load test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-o: Folder where to generate the report dashboard after load test. Folder must not exist or be empty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6f3c123e_0_112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Time...</a:t>
            </a:r>
            <a:endParaRPr/>
          </a:p>
        </p:txBody>
      </p:sp>
      <p:sp>
        <p:nvSpPr>
          <p:cNvPr id="341" name="Google Shape;341;g5f6f3c123e_0_112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Taurus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BlazeMeter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75" y="1984358"/>
            <a:ext cx="3588775" cy="237173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48" name="Google Shape;348;p20"/>
          <p:cNvSpPr/>
          <p:nvPr/>
        </p:nvSpPr>
        <p:spPr>
          <a:xfrm>
            <a:off x="3352800" y="2074092"/>
            <a:ext cx="673058" cy="673058"/>
          </a:xfrm>
          <a:prstGeom prst="chevron">
            <a:avLst>
              <a:gd fmla="val 50000" name="adj"/>
            </a:avLst>
          </a:prstGeom>
          <a:solidFill>
            <a:srgbClr val="FF7F41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3962400" y="2005140"/>
            <a:ext cx="4419600" cy="761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18A"/>
              </a:buClr>
              <a:buSzPts val="3600"/>
              <a:buFont typeface="Arial Narrow"/>
              <a:buNone/>
            </a:pPr>
            <a:r>
              <a:rPr b="1" i="0" lang="en-US" sz="3600" u="none" cap="none" strike="noStrike">
                <a:solidFill>
                  <a:srgbClr val="00418A"/>
                </a:solidFill>
                <a:latin typeface="Arial Narrow"/>
                <a:ea typeface="Arial Narrow"/>
                <a:cs typeface="Arial Narrow"/>
                <a:sym typeface="Arial Narrow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7ab101e3_0_29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and how to load test</a:t>
            </a:r>
            <a:endParaRPr/>
          </a:p>
        </p:txBody>
      </p:sp>
      <p:sp>
        <p:nvSpPr>
          <p:cNvPr id="103" name="Google Shape;103;g5f7ab101e3_0_29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Run small load tests after every build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Ensure code changes don’t affect the </a:t>
            </a:r>
            <a:r>
              <a:rPr lang="en-US"/>
              <a:t>everyday</a:t>
            </a:r>
            <a:r>
              <a:rPr lang="en-US"/>
              <a:t> user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Average load seen on application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Average time user spends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Automation</a:t>
            </a:r>
            <a:endParaRPr/>
          </a:p>
        </p:txBody>
      </p:sp>
      <p:sp>
        <p:nvSpPr>
          <p:cNvPr id="104" name="Google Shape;104;g5f7ab101e3_0_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7ab101e3_0_36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and how to load test</a:t>
            </a:r>
            <a:endParaRPr/>
          </a:p>
        </p:txBody>
      </p:sp>
      <p:sp>
        <p:nvSpPr>
          <p:cNvPr id="111" name="Google Shape;111;g5f7ab101e3_0_36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Run large tests for maximum load before peak events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Ensure infrastructure is prepared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Prepare to mitigate known problems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Monitor end user experience concurrently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f7ab101e3_0_3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6aafe0cb_0_3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JMeter?</a:t>
            </a:r>
            <a:endParaRPr/>
          </a:p>
        </p:txBody>
      </p:sp>
      <p:sp>
        <p:nvSpPr>
          <p:cNvPr id="119" name="Google Shape;119;g5f6aafe0cb_0_3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Open source performance testing tool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100% pure Java application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Load test (and functional)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Measure performance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https://jmeter.apache.org/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87"/>
            <a:ext cx="3589338" cy="2371725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5" name="Google Shape;125;p3"/>
          <p:cNvSpPr txBox="1"/>
          <p:nvPr>
            <p:ph type="ctrTitle"/>
          </p:nvPr>
        </p:nvSpPr>
        <p:spPr>
          <a:xfrm>
            <a:off x="4038600" y="1901825"/>
            <a:ext cx="4656138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3352800" y="1881188"/>
            <a:ext cx="673100" cy="671512"/>
          </a:xfrm>
          <a:prstGeom prst="chevron">
            <a:avLst>
              <a:gd fmla="val 50000" name="adj"/>
            </a:avLst>
          </a:prstGeom>
          <a:solidFill>
            <a:srgbClr val="FF7F41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6f3c123e_0_100"/>
          <p:cNvSpPr txBox="1"/>
          <p:nvPr>
            <p:ph type="title"/>
          </p:nvPr>
        </p:nvSpPr>
        <p:spPr>
          <a:xfrm>
            <a:off x="530352" y="245585"/>
            <a:ext cx="8205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Windows Installation</a:t>
            </a:r>
            <a:endParaRPr/>
          </a:p>
        </p:txBody>
      </p:sp>
      <p:sp>
        <p:nvSpPr>
          <p:cNvPr id="133" name="Google Shape;133;g5f6f3c123e_0_100"/>
          <p:cNvSpPr txBox="1"/>
          <p:nvPr>
            <p:ph idx="1" type="body"/>
          </p:nvPr>
        </p:nvSpPr>
        <p:spPr>
          <a:xfrm>
            <a:off x="530352" y="1027953"/>
            <a:ext cx="82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Required: Java installed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–"/>
            </a:pPr>
            <a:r>
              <a:rPr lang="en-US"/>
              <a:t>Minimal version of Java 8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3F8A"/>
              </a:buClr>
              <a:buSzPts val="3000"/>
              <a:buFont typeface="Noto Sans Symbols"/>
              <a:buChar char="▪"/>
            </a:pPr>
            <a:r>
              <a:rPr lang="en-US"/>
              <a:t>Download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JMeter</a:t>
            </a:r>
            <a:endParaRPr/>
          </a:p>
          <a:p>
            <a:pPr indent="-287337" lvl="0" marL="287337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Char char="▪"/>
            </a:pPr>
            <a:r>
              <a:rPr lang="en-US"/>
              <a:t>Download the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JMeter Plugins Manager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it our blogs for more Tutorials &amp; Online training&#10;==========================================&#10;https://www.pavanonlinetrainings.com&#10;https://www.pavantestingtools.com&#10;&#10;Subscribe our YouTube Channel for getting updated videos&#10;==========================================&#10;https://www.youtube.com/pavanoltraining&#10;&#10;Like us in Face book&#10;==========================================&#10;https://www.facebook.com/pavanoltraining/&#10;https://www.facebook.com/seleniumtestingpoint&#10; https://www.facebook.com/groups/pavantestingtools" id="139" name="Google Shape;139;g5f6f3c123e_0_0" title="JMeter Tutorial 3: How to install JMeter on Mac 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75" y="173950"/>
            <a:ext cx="8084375" cy="60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lain gray with logo template">
  <a:themeElements>
    <a:clrScheme name="NIPR.Revised">
      <a:dk1>
        <a:srgbClr val="000000"/>
      </a:dk1>
      <a:lt1>
        <a:srgbClr val="FFFFFF"/>
      </a:lt1>
      <a:dk2>
        <a:srgbClr val="0055B8"/>
      </a:dk2>
      <a:lt2>
        <a:srgbClr val="6EC4E9"/>
      </a:lt2>
      <a:accent1>
        <a:srgbClr val="1098D2"/>
      </a:accent1>
      <a:accent2>
        <a:srgbClr val="072B62"/>
      </a:accent2>
      <a:accent3>
        <a:srgbClr val="5AA2AE"/>
      </a:accent3>
      <a:accent4>
        <a:srgbClr val="3A6D76"/>
      </a:accent4>
      <a:accent5>
        <a:srgbClr val="FF7F3F"/>
      </a:accent5>
      <a:accent6>
        <a:srgbClr val="F7CE3C"/>
      </a:accent6>
      <a:hlink>
        <a:srgbClr val="9367B1"/>
      </a:hlink>
      <a:folHlink>
        <a:srgbClr val="46B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ain gray with logo template">
  <a:themeElements>
    <a:clrScheme name="NIPR.Revised">
      <a:dk1>
        <a:srgbClr val="000000"/>
      </a:dk1>
      <a:lt1>
        <a:srgbClr val="FFFFFF"/>
      </a:lt1>
      <a:dk2>
        <a:srgbClr val="0055B8"/>
      </a:dk2>
      <a:lt2>
        <a:srgbClr val="6EC4E9"/>
      </a:lt2>
      <a:accent1>
        <a:srgbClr val="1098D2"/>
      </a:accent1>
      <a:accent2>
        <a:srgbClr val="072B62"/>
      </a:accent2>
      <a:accent3>
        <a:srgbClr val="5AA2AE"/>
      </a:accent3>
      <a:accent4>
        <a:srgbClr val="3A6D76"/>
      </a:accent4>
      <a:accent5>
        <a:srgbClr val="FF7F3F"/>
      </a:accent5>
      <a:accent6>
        <a:srgbClr val="F7CE3C"/>
      </a:accent6>
      <a:hlink>
        <a:srgbClr val="9367B1"/>
      </a:hlink>
      <a:folHlink>
        <a:srgbClr val="46B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2016-07-11T16:34:27Z</dcterms:created>
  <dc:creator>Doenges, Tifany A.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-316544281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jlinder@nipr.com</vt:lpwstr>
  </property>
  <property fmtid="{D5CDD505-2E9C-101B-9397-08002B2CF9AE}" pid="6" name="_AuthorEmailDisplayName">
    <vt:lpwstr>Linder, Jenna</vt:lpwstr>
  </property>
</Properties>
</file>