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6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56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38CCE-7A44-4A42-8AE7-A157ED300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87A878-EF8D-428F-993B-5FB2BD791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3694A-C02B-444E-B687-CAF8A75D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7297-A871-4387-9C56-A5062E807C2A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09953-DB32-4BD5-9728-F04D9FD1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EEBB83-4DFF-473F-9B22-6363E018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32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12998-F8F1-44F3-9109-01779DB1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91AA45-D3F6-49E2-BA69-EA7F00D3D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C74650-F370-4335-9887-CD35F592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7297-A871-4387-9C56-A5062E807C2A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86F918-4BCE-4EA9-88DB-64B5EE62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C7500E-5492-4A3E-8652-FCC2A766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61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42B76E-C169-4F10-9A45-4440C6F4B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D5A97C-FA8B-4CC9-827C-0BF99B6F2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F87CA-9750-4B37-92D3-2E102343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7297-A871-4387-9C56-A5062E807C2A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61E099-3B24-4ACB-B7D2-6DCADBAD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D69B80-B49A-49E0-874F-EE45249C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75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490DB-3A56-4BAA-8FF8-F961CD68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3BED0-F4C1-4F48-B6A3-2723B4B64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92498-C1AE-42BA-A53F-7D06551F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7297-A871-4387-9C56-A5062E807C2A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5581B8-DAD2-421D-8C66-101F73F6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2B2950-6331-4494-8CDE-47B4E0BB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59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A81E6-BEF8-4829-B22A-FA238799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492733-8061-4C34-9F02-888F802D2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AB142-13B6-49B6-9046-49B4F0BD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7297-A871-4387-9C56-A5062E807C2A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8673C-CBD9-466F-B35C-383F7308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06A70-4CC3-4EFC-88B8-5A8B2971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75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44CA2-2239-49D4-9E16-9B14A1A9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7EF3F0-8D90-4AC6-B3DA-C26B640AD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0BF2A0-6F2A-4840-B066-7A91A40EE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F70454-F49A-4622-9F51-FA7A2E86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7297-A871-4387-9C56-A5062E807C2A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913463-B8E6-4493-876A-4E28E22E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927CEE-77C7-45A7-B99E-A7DB54C8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99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F42FC-CC16-412B-B789-59F6A30E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EF179D-DC52-40F2-B34B-8CD7DCB9A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44479A-AA00-40F8-BB0C-F170C02D6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FF4E31-3B92-4031-BF0C-FF51603AB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D2DFC8-42DB-4F96-819F-B02DB63C7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DDDAD8-BCB3-45AB-AF8A-D274DF95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7297-A871-4387-9C56-A5062E807C2A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5C75A5-A2DF-489A-85E9-AA6FFE67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FEFE8E-CC76-4960-B66C-93A18216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57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7E7DB-EAC1-4E73-8842-88D5C5A4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B13212-2884-4527-B64A-830E58BA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7297-A871-4387-9C56-A5062E807C2A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C81A2E-A765-4191-A6BC-3B741186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519CFD-9E40-4138-8987-FCE30BFD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1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043AEC-C823-4211-93D9-D48C5594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7297-A871-4387-9C56-A5062E807C2A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B2A785-C81C-49AA-A083-3E97BDCF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3DC6A8-6641-4573-B7EE-081556F6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01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F29E4-B0F8-4371-BEDF-CF26F73D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3704F3-D9EE-47C7-924C-27550ABA2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7DF1EF-0B44-47EC-9FE7-F420038D5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BD900D-56ED-46A9-A5C4-4D6FD5E5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7297-A871-4387-9C56-A5062E807C2A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127A04-707B-4CA3-AB02-6C81D1EA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71D16D-9E4B-4C17-A6B3-AC58DB61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6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C6FC2-0699-4496-B325-6F6BA258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A892D6-1822-4613-ACA6-1163DAE68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E4ED2-72C7-4E12-8287-52312E9AC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81160B-52CA-4670-91B9-5816C8CB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7297-A871-4387-9C56-A5062E807C2A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9F6829-9B4A-4669-BDCF-16AD5207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BB234E-5F4B-4DD4-AD80-7A84E1C8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97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0CE917D-544F-4F78-A94E-719FC702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338A61-5AAD-489E-BBFB-6989AF7B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03AAAB-7A2D-4098-9BFD-8EAF62BC7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B7297-A871-4387-9C56-A5062E807C2A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B9B72-5DCD-46D1-AC75-3D92AD148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344689-5EC7-4BFE-BE06-4EE463092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62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DECB0-24E7-477A-8605-FF436F75E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 </a:t>
            </a:r>
            <a:r>
              <a:rPr lang="de-DE" dirty="0" err="1"/>
              <a:t>Fondium</a:t>
            </a:r>
            <a:r>
              <a:rPr lang="de-DE" dirty="0"/>
              <a:t> Überblick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89C149-658A-4813-88DF-A7AE630B1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DeepCarbPlanner</a:t>
            </a:r>
            <a:endParaRPr lang="de-DE" dirty="0"/>
          </a:p>
          <a:p>
            <a:r>
              <a:rPr lang="de-DE" dirty="0"/>
              <a:t>Air </a:t>
            </a:r>
            <a:r>
              <a:rPr lang="de-DE" dirty="0" err="1"/>
              <a:t>Pressure</a:t>
            </a:r>
            <a:r>
              <a:rPr lang="de-DE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12882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94A7D-AC57-4A70-AF9F-49C2C88D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513A37-42A1-4FEC-87C6-A5A467E48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Netzwerk als Blackbox simulieren 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Druckabhängigkeit vom Volumenstrom 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sz="20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de-DE" sz="2000" dirty="0"/>
                  <a:t>Kombination </a:t>
                </a:r>
                <a:r>
                  <a:rPr lang="de-DE" sz="2000" dirty="0">
                    <a:sym typeface="Wingdings" panose="05000000000000000000" pitchFamily="2" charset="2"/>
                  </a:rPr>
                  <a:t></a:t>
                </a:r>
                <a:r>
                  <a:rPr lang="de-DE" sz="2000" dirty="0"/>
                  <a:t> 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/>
              </a:p>
              <a:p>
                <a:pPr lvl="1"/>
                <a:r>
                  <a:rPr lang="de-DE" sz="2000" dirty="0"/>
                  <a:t>IN</a:t>
                </a:r>
              </a:p>
              <a:p>
                <a:pPr lvl="2"/>
                <a:r>
                  <a:rPr lang="de-DE" dirty="0" err="1"/>
                  <a:t>Kompressordaten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endParaRPr lang="de-DE" dirty="0"/>
              </a:p>
              <a:p>
                <a:pPr lvl="1"/>
                <a:r>
                  <a:rPr lang="de-DE" sz="2000" dirty="0"/>
                  <a:t>OUT</a:t>
                </a:r>
              </a:p>
              <a:p>
                <a:pPr lvl="2"/>
                <a:r>
                  <a:rPr lang="de-DE" dirty="0"/>
                  <a:t>Gesamtdruck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de-DE" dirty="0"/>
              </a:p>
              <a:p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513A37-42A1-4FEC-87C6-A5A467E48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5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94A7D-AC57-4A70-AF9F-49C2C88D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513A37-42A1-4FEC-87C6-A5A467E48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Netzwerk als Blackbox simulieren 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Druckabhängigkeit vom Volumenstrom simulieren 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sz="20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Kombination 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de-DE" sz="2000" dirty="0"/>
                  <a:t>Kostenfunktion erstellen </a:t>
                </a:r>
                <a:r>
                  <a:rPr lang="de-DE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lang="de-DE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𝑍</m:t>
                        </m:r>
                      </m:sub>
                    </m:sSub>
                    <m:r>
                      <a:rPr lang="de-DE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,…)</m:t>
                    </m:r>
                  </m:oMath>
                </a14:m>
                <a:endParaRPr lang="de-DE" sz="20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sz="2000" dirty="0"/>
                  <a:t>IN</a:t>
                </a:r>
              </a:p>
              <a:p>
                <a:pPr lvl="2"/>
                <a:r>
                  <a:rPr lang="de-DE" dirty="0"/>
                  <a:t>Energieverbrauch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de-DE" dirty="0"/>
              </a:p>
              <a:p>
                <a:pPr lvl="2"/>
                <a:r>
                  <a:rPr lang="de-DE" dirty="0"/>
                  <a:t>Druckdifferenz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de-DE" dirty="0"/>
                  <a:t> (Zieldruck: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m:rPr>
                        <m:sty m:val="p"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bar</m:t>
                    </m:r>
                  </m:oMath>
                </a14:m>
                <a:r>
                  <a:rPr lang="de-DE" dirty="0"/>
                  <a:t>)</a:t>
                </a:r>
              </a:p>
              <a:p>
                <a:pPr lvl="2"/>
                <a:r>
                  <a:rPr lang="de-DE" dirty="0"/>
                  <a:t>(Strompreis, CO2-Preis, …)</a:t>
                </a:r>
              </a:p>
              <a:p>
                <a:pPr lvl="1"/>
                <a:r>
                  <a:rPr lang="de-DE" sz="2000" dirty="0"/>
                  <a:t>OUT</a:t>
                </a:r>
              </a:p>
              <a:p>
                <a:pPr lvl="2"/>
                <a:r>
                  <a:rPr lang="de-DE" dirty="0"/>
                  <a:t>Kosten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</m:oMath>
                </a14:m>
                <a:endParaRPr lang="de-DE" dirty="0"/>
              </a:p>
              <a:p>
                <a:pPr lvl="2"/>
                <a:endParaRPr lang="de-DE" dirty="0"/>
              </a:p>
              <a:p>
                <a:pPr lvl="2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513A37-42A1-4FEC-87C6-A5A467E48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12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94A7D-AC57-4A70-AF9F-49C2C88D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513A37-42A1-4FEC-87C6-A5A467E48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Netzwerk als Blackbox simulieren 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Druckabhängigkeit vom Volumenstrom simulieren 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sz="20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Kombination 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Kostenfunktion erstellen 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sz="20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sz="20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𝑍</m:t>
                        </m:r>
                      </m:sub>
                    </m:sSub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,…)</m:t>
                    </m:r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Wingdings" panose="05000000000000000000" pitchFamily="2" charset="2"/>
                </a:endParaRPr>
              </a:p>
              <a:p>
                <a:endParaRPr lang="de-DE" sz="2000" dirty="0">
                  <a:sym typeface="Wingdings" panose="05000000000000000000" pitchFamily="2" charset="2"/>
                </a:endParaRPr>
              </a:p>
              <a:p>
                <a:r>
                  <a:rPr lang="de-DE" sz="2000" dirty="0">
                    <a:sym typeface="Wingdings" panose="05000000000000000000" pitchFamily="2" charset="2"/>
                  </a:rPr>
                  <a:t> Eigenes Netzwerk, dass Kompressoren steuert und Kosten minimiert</a:t>
                </a:r>
              </a:p>
              <a:p>
                <a:pPr lvl="1"/>
                <a:r>
                  <a:rPr lang="de-DE" sz="2000" dirty="0" err="1">
                    <a:sym typeface="Wingdings" panose="05000000000000000000" pitchFamily="2" charset="2"/>
                  </a:rPr>
                  <a:t>Unsupervised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learning</a:t>
                </a:r>
                <a:endParaRPr lang="de-DE" sz="2000" dirty="0">
                  <a:sym typeface="Wingdings" panose="05000000000000000000" pitchFamily="2" charset="2"/>
                </a:endParaRPr>
              </a:p>
              <a:p>
                <a:pPr lvl="1"/>
                <a:endParaRPr lang="de-DE" sz="2000" dirty="0"/>
              </a:p>
              <a:p>
                <a:pPr lvl="2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513A37-42A1-4FEC-87C6-A5A467E48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691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B27E5-AF5E-4438-A702-E402FD07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Effizienz der regelbaren Kompressoren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4">
                <a:extLst>
                  <a:ext uri="{FF2B5EF4-FFF2-40B4-BE49-F238E27FC236}">
                    <a16:creationId xmlns:a16="http://schemas.microsoft.com/office/drawing/2014/main" id="{23A54443-82D3-409B-A4D2-E2DB1F04E5E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47094122"/>
                  </p:ext>
                </p:extLst>
              </p:nvPr>
            </p:nvGraphicFramePr>
            <p:xfrm>
              <a:off x="838200" y="1825625"/>
              <a:ext cx="10515597" cy="2825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3552889550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990207976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323680676"/>
                        </a:ext>
                      </a:extLst>
                    </a:gridCol>
                  </a:tblGrid>
                  <a:tr h="7063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de-DE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b="0" dirty="0">
                              <a:solidFill>
                                <a:schemeClr val="tx1"/>
                              </a:solidFill>
                            </a:rPr>
                            <a:t>Minimale Auslastung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b="0" dirty="0">
                              <a:solidFill>
                                <a:schemeClr val="tx1"/>
                              </a:solidFill>
                            </a:rPr>
                            <a:t>Maximale Auslastung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293426"/>
                      </a:ext>
                    </a:extLst>
                  </a:tr>
                  <a:tr h="706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Kanal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>
                              <a:solidFill>
                                <a:schemeClr val="tx1"/>
                              </a:solidFill>
                            </a:rPr>
                            <a:t>0,16</a:t>
                          </a:r>
                          <a:endParaRPr lang="de-DE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0,16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0503647"/>
                      </a:ext>
                    </a:extLst>
                  </a:tr>
                  <a:tr h="706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Kanal 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0,10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0,19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5225012"/>
                      </a:ext>
                    </a:extLst>
                  </a:tr>
                  <a:tr h="706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>
                              <a:solidFill>
                                <a:schemeClr val="tx1"/>
                              </a:solidFill>
                            </a:rPr>
                            <a:t>Kanal 11</a:t>
                          </a:r>
                          <a:endParaRPr lang="de-DE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0,16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0,14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5916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4">
                <a:extLst>
                  <a:ext uri="{FF2B5EF4-FFF2-40B4-BE49-F238E27FC236}">
                    <a16:creationId xmlns:a16="http://schemas.microsoft.com/office/drawing/2014/main" id="{23A54443-82D3-409B-A4D2-E2DB1F04E5E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47094122"/>
                  </p:ext>
                </p:extLst>
              </p:nvPr>
            </p:nvGraphicFramePr>
            <p:xfrm>
              <a:off x="838200" y="1825625"/>
              <a:ext cx="10515597" cy="2825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3552889550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990207976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323680676"/>
                        </a:ext>
                      </a:extLst>
                    </a:gridCol>
                  </a:tblGrid>
                  <a:tr h="70637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4" t="-7759" r="-200522" b="-302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b="0" dirty="0">
                              <a:solidFill>
                                <a:schemeClr val="tx1"/>
                              </a:solidFill>
                            </a:rPr>
                            <a:t>Minimale Auslastung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b="0" dirty="0">
                              <a:solidFill>
                                <a:schemeClr val="tx1"/>
                              </a:solidFill>
                            </a:rPr>
                            <a:t>Maximale Auslastung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293426"/>
                      </a:ext>
                    </a:extLst>
                  </a:tr>
                  <a:tr h="706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Kanal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>
                              <a:solidFill>
                                <a:schemeClr val="tx1"/>
                              </a:solidFill>
                            </a:rPr>
                            <a:t>0,16</a:t>
                          </a:r>
                          <a:endParaRPr lang="de-DE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0,16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0503647"/>
                      </a:ext>
                    </a:extLst>
                  </a:tr>
                  <a:tr h="706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Kanal 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0,10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0,19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5225012"/>
                      </a:ext>
                    </a:extLst>
                  </a:tr>
                  <a:tr h="706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>
                              <a:solidFill>
                                <a:schemeClr val="tx1"/>
                              </a:solidFill>
                            </a:rPr>
                            <a:t>Kanal 11</a:t>
                          </a:r>
                          <a:endParaRPr lang="de-DE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0,16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0,14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59160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8C4F688-DF5A-4C63-8B5C-17EE0A4D9776}"/>
                  </a:ext>
                </a:extLst>
              </p:cNvPr>
              <p:cNvSpPr txBox="1"/>
              <p:nvPr/>
            </p:nvSpPr>
            <p:spPr>
              <a:xfrm>
                <a:off x="1063869" y="5363308"/>
                <a:ext cx="9812216" cy="9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elektrisch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Ähnliche Werte auch für unregulierte Kompressoren (bei „maximaler“ Auslastung)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8C4F688-DF5A-4C63-8B5C-17EE0A4D9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69" y="5363308"/>
                <a:ext cx="9812216" cy="931986"/>
              </a:xfrm>
              <a:prstGeom prst="rect">
                <a:avLst/>
              </a:prstGeom>
              <a:blipFill>
                <a:blip r:embed="rId3"/>
                <a:stretch>
                  <a:fillRect l="-559"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69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A650C-2596-4015-949A-D2528CD8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CAA1B-AB1F-4B52-B7CC-0AC8F8C20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09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A89F9-1568-4313-B350-AC6E4141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für eigenes Modell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E90465-A13F-4034-8BE3-D02BFA2E0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Sobald wir ein eigenes Modell haben, kennen wir die Auswirkung der einzelnen Kompressoren auf den Gesamtvolumenstrom /</a:t>
                </a:r>
                <a:r>
                  <a:rPr lang="de-DE" dirty="0" err="1"/>
                  <a:t>Consumption</a:t>
                </a:r>
                <a:endParaRPr lang="de-DE" dirty="0"/>
              </a:p>
              <a:p>
                <a:r>
                  <a:rPr lang="de-DE" dirty="0"/>
                  <a:t>Wir können eine beliebigen Abfluss simulieren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dirty="0"/>
                  <a:t>, der vom System aufgefangen wird</a:t>
                </a:r>
              </a:p>
              <a:p>
                <a:r>
                  <a:rPr lang="de-DE" dirty="0"/>
                  <a:t>Alternativ kann man auch einen Schichtplan eingeben oder einen Betriebsplan der Maschinen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E90465-A13F-4034-8BE3-D02BFA2E0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70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1F46B-E68D-44D5-A1A2-74862811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0" y="400383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/>
              <a:t>Was für ein System soll beschrieben werden?</a:t>
            </a: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63C4C2C6-F0B0-4BA1-BBDF-4EF1D550AFB3}"/>
              </a:ext>
            </a:extLst>
          </p:cNvPr>
          <p:cNvGrpSpPr/>
          <p:nvPr/>
        </p:nvGrpSpPr>
        <p:grpSpPr>
          <a:xfrm>
            <a:off x="281354" y="1374532"/>
            <a:ext cx="11565546" cy="4678149"/>
            <a:chOff x="281354" y="1374532"/>
            <a:chExt cx="11565546" cy="4678149"/>
          </a:xfrm>
        </p:grpSpPr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E9C1108-601D-417B-8B35-EE0399B06CB4}"/>
                </a:ext>
              </a:extLst>
            </p:cNvPr>
            <p:cNvCxnSpPr>
              <a:cxnSpLocks/>
            </p:cNvCxnSpPr>
            <p:nvPr/>
          </p:nvCxnSpPr>
          <p:spPr>
            <a:xfrm>
              <a:off x="9346226" y="1849314"/>
              <a:ext cx="15650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1E847310-F424-4232-BA18-7821581AD608}"/>
                </a:ext>
              </a:extLst>
            </p:cNvPr>
            <p:cNvCxnSpPr>
              <a:cxnSpLocks/>
            </p:cNvCxnSpPr>
            <p:nvPr/>
          </p:nvCxnSpPr>
          <p:spPr>
            <a:xfrm>
              <a:off x="9302262" y="3974124"/>
              <a:ext cx="15650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F817E65B-ECE1-4227-8DAF-75F749565ADE}"/>
                </a:ext>
              </a:extLst>
            </p:cNvPr>
            <p:cNvCxnSpPr>
              <a:cxnSpLocks/>
            </p:cNvCxnSpPr>
            <p:nvPr/>
          </p:nvCxnSpPr>
          <p:spPr>
            <a:xfrm>
              <a:off x="9284679" y="5982343"/>
              <a:ext cx="15650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951D9844-E022-47D2-B04D-90FF0FA60838}"/>
                </a:ext>
              </a:extLst>
            </p:cNvPr>
            <p:cNvCxnSpPr>
              <a:cxnSpLocks/>
            </p:cNvCxnSpPr>
            <p:nvPr/>
          </p:nvCxnSpPr>
          <p:spPr>
            <a:xfrm>
              <a:off x="1213338" y="3965331"/>
              <a:ext cx="15650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74AFCD37-56D5-41E1-BAE4-16723DE4FD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8369" y="1831730"/>
              <a:ext cx="17584" cy="412945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43127B5B-D577-4E78-A4B6-D21A9890D72E}"/>
                </a:ext>
              </a:extLst>
            </p:cNvPr>
            <p:cNvCxnSpPr>
              <a:cxnSpLocks/>
            </p:cNvCxnSpPr>
            <p:nvPr/>
          </p:nvCxnSpPr>
          <p:spPr>
            <a:xfrm>
              <a:off x="2795953" y="1831730"/>
              <a:ext cx="1960685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965171B-9F1F-4DDD-8803-1F4EA75ECD30}"/>
                </a:ext>
              </a:extLst>
            </p:cNvPr>
            <p:cNvCxnSpPr>
              <a:cxnSpLocks/>
            </p:cNvCxnSpPr>
            <p:nvPr/>
          </p:nvCxnSpPr>
          <p:spPr>
            <a:xfrm>
              <a:off x="2795953" y="5961186"/>
              <a:ext cx="647993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A6556F4-A5FF-4C71-ACB4-E19E759AA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8369" y="3965331"/>
              <a:ext cx="1978269" cy="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C406239E-770E-4692-9301-C52655438180}"/>
                </a:ext>
              </a:extLst>
            </p:cNvPr>
            <p:cNvSpPr/>
            <p:nvPr/>
          </p:nvSpPr>
          <p:spPr>
            <a:xfrm>
              <a:off x="4756637" y="1374532"/>
              <a:ext cx="1459521" cy="9144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F43AF7A-2B5B-4CBA-A709-2E003FA0A214}"/>
                </a:ext>
              </a:extLst>
            </p:cNvPr>
            <p:cNvSpPr/>
            <p:nvPr/>
          </p:nvSpPr>
          <p:spPr>
            <a:xfrm>
              <a:off x="4756636" y="3508131"/>
              <a:ext cx="1459521" cy="9144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8E1FFB2-E1D4-48E8-AEB1-4E260D3E6E79}"/>
                </a:ext>
              </a:extLst>
            </p:cNvPr>
            <p:cNvSpPr/>
            <p:nvPr/>
          </p:nvSpPr>
          <p:spPr>
            <a:xfrm rot="5400000">
              <a:off x="7130562" y="4511739"/>
              <a:ext cx="1459521" cy="9144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54919D9A-6B6F-4CC9-A617-011AD9A185E9}"/>
                </a:ext>
              </a:extLst>
            </p:cNvPr>
            <p:cNvCxnSpPr>
              <a:cxnSpLocks/>
            </p:cNvCxnSpPr>
            <p:nvPr/>
          </p:nvCxnSpPr>
          <p:spPr>
            <a:xfrm>
              <a:off x="6216157" y="1831730"/>
              <a:ext cx="3086105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A0B4F4E0-B5A5-422C-AD34-80E67C530F2C}"/>
                </a:ext>
              </a:extLst>
            </p:cNvPr>
            <p:cNvCxnSpPr>
              <a:cxnSpLocks/>
            </p:cNvCxnSpPr>
            <p:nvPr/>
          </p:nvCxnSpPr>
          <p:spPr>
            <a:xfrm>
              <a:off x="6216157" y="3965331"/>
              <a:ext cx="3068522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CBE62D0B-269B-4DDF-942E-71EEF7993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5887" y="1831730"/>
              <a:ext cx="17584" cy="412945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4059ABBE-CA67-4403-8CE8-7BCAEFF3B9B9}"/>
                </a:ext>
              </a:extLst>
            </p:cNvPr>
            <p:cNvCxnSpPr>
              <a:cxnSpLocks/>
            </p:cNvCxnSpPr>
            <p:nvPr/>
          </p:nvCxnSpPr>
          <p:spPr>
            <a:xfrm>
              <a:off x="7860322" y="5729654"/>
              <a:ext cx="0" cy="23153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6747BF37-1934-4E89-9C32-70701E370997}"/>
                </a:ext>
              </a:extLst>
            </p:cNvPr>
            <p:cNvCxnSpPr>
              <a:cxnSpLocks/>
            </p:cNvCxnSpPr>
            <p:nvPr/>
          </p:nvCxnSpPr>
          <p:spPr>
            <a:xfrm>
              <a:off x="7860322" y="4007646"/>
              <a:ext cx="0" cy="23153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F684E23-E8A0-44C8-B089-6AC888DF4471}"/>
                </a:ext>
              </a:extLst>
            </p:cNvPr>
            <p:cNvSpPr/>
            <p:nvPr/>
          </p:nvSpPr>
          <p:spPr>
            <a:xfrm>
              <a:off x="2722684" y="1784840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9DCBD7D-CA61-460E-858A-EEB9083A28AA}"/>
                </a:ext>
              </a:extLst>
            </p:cNvPr>
            <p:cNvSpPr/>
            <p:nvPr/>
          </p:nvSpPr>
          <p:spPr>
            <a:xfrm>
              <a:off x="2712426" y="3903786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B2C1866-8DB4-4045-98E8-9A153B7A1C49}"/>
                </a:ext>
              </a:extLst>
            </p:cNvPr>
            <p:cNvSpPr/>
            <p:nvPr/>
          </p:nvSpPr>
          <p:spPr>
            <a:xfrm>
              <a:off x="2712426" y="5900923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D2AF7B03-D0BC-4503-8E36-A82A22964145}"/>
                </a:ext>
              </a:extLst>
            </p:cNvPr>
            <p:cNvSpPr/>
            <p:nvPr/>
          </p:nvSpPr>
          <p:spPr>
            <a:xfrm>
              <a:off x="4668712" y="1778982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99ABD7AC-724F-4E87-9671-38F40D19FC5D}"/>
                </a:ext>
              </a:extLst>
            </p:cNvPr>
            <p:cNvSpPr/>
            <p:nvPr/>
          </p:nvSpPr>
          <p:spPr>
            <a:xfrm>
              <a:off x="7785587" y="5618287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AA2C634-CE16-4BE6-A548-9F887FA1DB56}"/>
                </a:ext>
              </a:extLst>
            </p:cNvPr>
            <p:cNvSpPr/>
            <p:nvPr/>
          </p:nvSpPr>
          <p:spPr>
            <a:xfrm>
              <a:off x="4674574" y="3915512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3973AF9-EE25-48F0-81D1-C9E4B740E349}"/>
                </a:ext>
              </a:extLst>
            </p:cNvPr>
            <p:cNvSpPr/>
            <p:nvPr/>
          </p:nvSpPr>
          <p:spPr>
            <a:xfrm>
              <a:off x="6141424" y="1761392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8DC1410-AABC-4A69-AD11-82FCA63306A0}"/>
                </a:ext>
              </a:extLst>
            </p:cNvPr>
            <p:cNvSpPr/>
            <p:nvPr/>
          </p:nvSpPr>
          <p:spPr>
            <a:xfrm>
              <a:off x="6147284" y="3883550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9DCB1BD8-FD08-4292-81D7-98A11BCF5D56}"/>
                </a:ext>
              </a:extLst>
            </p:cNvPr>
            <p:cNvSpPr/>
            <p:nvPr/>
          </p:nvSpPr>
          <p:spPr>
            <a:xfrm>
              <a:off x="9233388" y="1772469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189BBF34-0796-4BD5-9054-AB6038745B65}"/>
                </a:ext>
              </a:extLst>
            </p:cNvPr>
            <p:cNvSpPr/>
            <p:nvPr/>
          </p:nvSpPr>
          <p:spPr>
            <a:xfrm>
              <a:off x="9214340" y="3896458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FAB747D-6AD9-4C3D-A863-DF829D9A56B8}"/>
                </a:ext>
              </a:extLst>
            </p:cNvPr>
            <p:cNvSpPr/>
            <p:nvPr/>
          </p:nvSpPr>
          <p:spPr>
            <a:xfrm>
              <a:off x="9217267" y="5912005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7FAA2953-7F87-4407-B737-B554969FFD36}"/>
                </a:ext>
              </a:extLst>
            </p:cNvPr>
            <p:cNvSpPr/>
            <p:nvPr/>
          </p:nvSpPr>
          <p:spPr>
            <a:xfrm>
              <a:off x="7778265" y="3915512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6771D8B-D54F-43FC-A1F4-97C3149243C2}"/>
                </a:ext>
              </a:extLst>
            </p:cNvPr>
            <p:cNvSpPr/>
            <p:nvPr/>
          </p:nvSpPr>
          <p:spPr>
            <a:xfrm>
              <a:off x="7789979" y="4167558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22C68B69-0A8C-4A44-9091-20A8A90B303B}"/>
                </a:ext>
              </a:extLst>
            </p:cNvPr>
            <p:cNvSpPr txBox="1"/>
            <p:nvPr/>
          </p:nvSpPr>
          <p:spPr>
            <a:xfrm>
              <a:off x="5314790" y="1556926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/>
                <a:t>S</a:t>
              </a:r>
              <a:endParaRPr lang="de-DE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C3E77567-9910-4DC7-98A1-8EABAFA555C3}"/>
                </a:ext>
              </a:extLst>
            </p:cNvPr>
            <p:cNvSpPr txBox="1"/>
            <p:nvPr/>
          </p:nvSpPr>
          <p:spPr>
            <a:xfrm>
              <a:off x="5303960" y="3704469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/>
                <a:t>S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9A7B939A-308C-410A-93E8-29002755BE77}"/>
                </a:ext>
              </a:extLst>
            </p:cNvPr>
            <p:cNvSpPr txBox="1"/>
            <p:nvPr/>
          </p:nvSpPr>
          <p:spPr>
            <a:xfrm>
              <a:off x="7666090" y="4670872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/>
                <a:t>S</a:t>
              </a: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CECEE494-0757-4BAC-9A83-E5D669D93AD1}"/>
                </a:ext>
              </a:extLst>
            </p:cNvPr>
            <p:cNvCxnSpPr>
              <a:cxnSpLocks/>
            </p:cNvCxnSpPr>
            <p:nvPr/>
          </p:nvCxnSpPr>
          <p:spPr>
            <a:xfrm>
              <a:off x="281354" y="3974124"/>
              <a:ext cx="72169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5A6C793C-1AED-4B19-854F-45BDED89EE2B}"/>
                </a:ext>
              </a:extLst>
            </p:cNvPr>
            <p:cNvSpPr txBox="1"/>
            <p:nvPr/>
          </p:nvSpPr>
          <p:spPr>
            <a:xfrm>
              <a:off x="281354" y="349928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Luft</a:t>
              </a:r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4C630FFA-340D-4DAB-8E51-5F72DE61DCB7}"/>
                </a:ext>
              </a:extLst>
            </p:cNvPr>
            <p:cNvCxnSpPr>
              <a:cxnSpLocks/>
            </p:cNvCxnSpPr>
            <p:nvPr/>
          </p:nvCxnSpPr>
          <p:spPr>
            <a:xfrm>
              <a:off x="11125201" y="3956820"/>
              <a:ext cx="721699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46E38FAC-15D5-40E7-9DA7-515853D79E14}"/>
                </a:ext>
              </a:extLst>
            </p:cNvPr>
            <p:cNvCxnSpPr>
              <a:cxnSpLocks/>
            </p:cNvCxnSpPr>
            <p:nvPr/>
          </p:nvCxnSpPr>
          <p:spPr>
            <a:xfrm>
              <a:off x="11125201" y="1828154"/>
              <a:ext cx="721699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76A5B21E-8719-4D36-8CEA-A3EF4E8CBA3B}"/>
                </a:ext>
              </a:extLst>
            </p:cNvPr>
            <p:cNvCxnSpPr>
              <a:cxnSpLocks/>
            </p:cNvCxnSpPr>
            <p:nvPr/>
          </p:nvCxnSpPr>
          <p:spPr>
            <a:xfrm>
              <a:off x="11093327" y="5961186"/>
              <a:ext cx="721699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AB131F83-5B54-4DF4-AF16-573C069C5202}"/>
                </a:ext>
              </a:extLst>
            </p:cNvPr>
            <p:cNvSpPr/>
            <p:nvPr/>
          </p:nvSpPr>
          <p:spPr>
            <a:xfrm>
              <a:off x="7778265" y="5912005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983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F20D5-57A6-4C1B-B59F-25C3FEE7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Was für ein System soll beschrieben werden?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0B22C3-5CED-4253-A65B-95AF4FD2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 mit Luft (feucht hinein, später trocken heraus)</a:t>
            </a:r>
          </a:p>
          <a:p>
            <a:r>
              <a:rPr lang="de-DE" dirty="0"/>
              <a:t>System mit 3 Speichern,17 Rohren und 14 Knotenpunkten</a:t>
            </a:r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3A0E25C2-C8AD-4F8E-810E-B51E4E27956A}"/>
              </a:ext>
            </a:extLst>
          </p:cNvPr>
          <p:cNvGrpSpPr/>
          <p:nvPr/>
        </p:nvGrpSpPr>
        <p:grpSpPr>
          <a:xfrm>
            <a:off x="5451231" y="3429000"/>
            <a:ext cx="6237408" cy="2839914"/>
            <a:chOff x="281354" y="1374532"/>
            <a:chExt cx="11565546" cy="4678149"/>
          </a:xfrm>
        </p:grpSpPr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8A5C0654-D77A-41E4-B8E7-330374470199}"/>
                </a:ext>
              </a:extLst>
            </p:cNvPr>
            <p:cNvCxnSpPr>
              <a:cxnSpLocks/>
            </p:cNvCxnSpPr>
            <p:nvPr/>
          </p:nvCxnSpPr>
          <p:spPr>
            <a:xfrm>
              <a:off x="9346226" y="1849314"/>
              <a:ext cx="15650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CDCEC3DF-3863-43C1-8AE9-E1684A27181A}"/>
                </a:ext>
              </a:extLst>
            </p:cNvPr>
            <p:cNvCxnSpPr>
              <a:cxnSpLocks/>
            </p:cNvCxnSpPr>
            <p:nvPr/>
          </p:nvCxnSpPr>
          <p:spPr>
            <a:xfrm>
              <a:off x="9302262" y="3974124"/>
              <a:ext cx="15650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6824EA9-4CA0-47ED-B819-BE6E1FB3461C}"/>
                </a:ext>
              </a:extLst>
            </p:cNvPr>
            <p:cNvCxnSpPr>
              <a:cxnSpLocks/>
            </p:cNvCxnSpPr>
            <p:nvPr/>
          </p:nvCxnSpPr>
          <p:spPr>
            <a:xfrm>
              <a:off x="9284679" y="5982343"/>
              <a:ext cx="15650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F7011149-EC37-4C31-BE59-A9A242C61C83}"/>
                </a:ext>
              </a:extLst>
            </p:cNvPr>
            <p:cNvCxnSpPr>
              <a:cxnSpLocks/>
            </p:cNvCxnSpPr>
            <p:nvPr/>
          </p:nvCxnSpPr>
          <p:spPr>
            <a:xfrm>
              <a:off x="1213338" y="3965331"/>
              <a:ext cx="15650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FCB0B34C-71BE-4F29-AA1B-B704828D4D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8369" y="1831730"/>
              <a:ext cx="17584" cy="412945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6632EE00-0F37-426F-8CA4-3CE0DEAD5443}"/>
                </a:ext>
              </a:extLst>
            </p:cNvPr>
            <p:cNvCxnSpPr>
              <a:cxnSpLocks/>
            </p:cNvCxnSpPr>
            <p:nvPr/>
          </p:nvCxnSpPr>
          <p:spPr>
            <a:xfrm>
              <a:off x="2795953" y="1831730"/>
              <a:ext cx="1960685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A63FCB6-EF32-47E0-BD2F-6BEE38AF55E3}"/>
                </a:ext>
              </a:extLst>
            </p:cNvPr>
            <p:cNvCxnSpPr>
              <a:cxnSpLocks/>
            </p:cNvCxnSpPr>
            <p:nvPr/>
          </p:nvCxnSpPr>
          <p:spPr>
            <a:xfrm>
              <a:off x="2795953" y="5961186"/>
              <a:ext cx="647993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F9AAEB3-5B34-4C57-8E3C-6D3FEA706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8369" y="3965331"/>
              <a:ext cx="1978269" cy="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96B9C46C-7018-4768-AEBE-87E972A785BD}"/>
                </a:ext>
              </a:extLst>
            </p:cNvPr>
            <p:cNvSpPr/>
            <p:nvPr/>
          </p:nvSpPr>
          <p:spPr>
            <a:xfrm>
              <a:off x="4756637" y="1374532"/>
              <a:ext cx="1459521" cy="9144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A210D8A-2CB5-4B07-86A8-8C6BBC30060B}"/>
                </a:ext>
              </a:extLst>
            </p:cNvPr>
            <p:cNvSpPr/>
            <p:nvPr/>
          </p:nvSpPr>
          <p:spPr>
            <a:xfrm>
              <a:off x="4756636" y="3508131"/>
              <a:ext cx="1459521" cy="9144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F686B34-E437-4DBC-90EC-661315422330}"/>
                </a:ext>
              </a:extLst>
            </p:cNvPr>
            <p:cNvSpPr/>
            <p:nvPr/>
          </p:nvSpPr>
          <p:spPr>
            <a:xfrm rot="5400000">
              <a:off x="7130562" y="4511739"/>
              <a:ext cx="1459521" cy="9144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8C7A6B81-3DA2-4915-884B-DBF300A00D38}"/>
                </a:ext>
              </a:extLst>
            </p:cNvPr>
            <p:cNvCxnSpPr>
              <a:cxnSpLocks/>
            </p:cNvCxnSpPr>
            <p:nvPr/>
          </p:nvCxnSpPr>
          <p:spPr>
            <a:xfrm>
              <a:off x="6216157" y="1831730"/>
              <a:ext cx="3086105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76E18162-A719-4A36-B084-6F7ECF077252}"/>
                </a:ext>
              </a:extLst>
            </p:cNvPr>
            <p:cNvCxnSpPr>
              <a:cxnSpLocks/>
            </p:cNvCxnSpPr>
            <p:nvPr/>
          </p:nvCxnSpPr>
          <p:spPr>
            <a:xfrm>
              <a:off x="6216157" y="3965331"/>
              <a:ext cx="3068522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1F3B2FF8-6862-4242-9CBF-CA1A7E34B0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5887" y="1831730"/>
              <a:ext cx="17584" cy="412945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6F5E6FBC-3889-489E-BE8D-3464EA3F5A0D}"/>
                </a:ext>
              </a:extLst>
            </p:cNvPr>
            <p:cNvCxnSpPr>
              <a:cxnSpLocks/>
            </p:cNvCxnSpPr>
            <p:nvPr/>
          </p:nvCxnSpPr>
          <p:spPr>
            <a:xfrm>
              <a:off x="7860322" y="5729654"/>
              <a:ext cx="0" cy="23153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EE03BD1B-A35D-4248-B37D-C0375552FFC4}"/>
                </a:ext>
              </a:extLst>
            </p:cNvPr>
            <p:cNvCxnSpPr>
              <a:cxnSpLocks/>
            </p:cNvCxnSpPr>
            <p:nvPr/>
          </p:nvCxnSpPr>
          <p:spPr>
            <a:xfrm>
              <a:off x="7860322" y="4007646"/>
              <a:ext cx="0" cy="23153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0ED35AB-9710-469B-ADC8-DC484376A923}"/>
                </a:ext>
              </a:extLst>
            </p:cNvPr>
            <p:cNvSpPr/>
            <p:nvPr/>
          </p:nvSpPr>
          <p:spPr>
            <a:xfrm>
              <a:off x="2722684" y="1784840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F5D6C71-72ED-4196-9230-43B02D5296A8}"/>
                </a:ext>
              </a:extLst>
            </p:cNvPr>
            <p:cNvSpPr/>
            <p:nvPr/>
          </p:nvSpPr>
          <p:spPr>
            <a:xfrm>
              <a:off x="2712426" y="3903786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2F281A1F-890C-4CD0-978D-6F16AE498AA3}"/>
                </a:ext>
              </a:extLst>
            </p:cNvPr>
            <p:cNvSpPr/>
            <p:nvPr/>
          </p:nvSpPr>
          <p:spPr>
            <a:xfrm>
              <a:off x="2712426" y="5900923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4A0E9E7C-3A7D-4600-9573-8649FA939196}"/>
                </a:ext>
              </a:extLst>
            </p:cNvPr>
            <p:cNvSpPr/>
            <p:nvPr/>
          </p:nvSpPr>
          <p:spPr>
            <a:xfrm>
              <a:off x="4668712" y="1778982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A4CB147-1B5C-424B-95EC-8EC6F625B57A}"/>
                </a:ext>
              </a:extLst>
            </p:cNvPr>
            <p:cNvSpPr/>
            <p:nvPr/>
          </p:nvSpPr>
          <p:spPr>
            <a:xfrm>
              <a:off x="7785587" y="5618287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DA07CDC-8E77-4EB4-8A0F-AB19C05EE2E1}"/>
                </a:ext>
              </a:extLst>
            </p:cNvPr>
            <p:cNvSpPr/>
            <p:nvPr/>
          </p:nvSpPr>
          <p:spPr>
            <a:xfrm>
              <a:off x="4674574" y="3915512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1B9959C-CE42-4DDF-89F5-0AB10CA3139D}"/>
                </a:ext>
              </a:extLst>
            </p:cNvPr>
            <p:cNvSpPr/>
            <p:nvPr/>
          </p:nvSpPr>
          <p:spPr>
            <a:xfrm>
              <a:off x="6141424" y="1761392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937CF1D-AE72-4834-97CC-458D0EAF2B5F}"/>
                </a:ext>
              </a:extLst>
            </p:cNvPr>
            <p:cNvSpPr/>
            <p:nvPr/>
          </p:nvSpPr>
          <p:spPr>
            <a:xfrm>
              <a:off x="6147284" y="3883550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E6022906-0B6C-41CE-A32A-DBB882010708}"/>
                </a:ext>
              </a:extLst>
            </p:cNvPr>
            <p:cNvSpPr/>
            <p:nvPr/>
          </p:nvSpPr>
          <p:spPr>
            <a:xfrm>
              <a:off x="9233388" y="1772469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A4440009-587B-447D-8ED7-D1C7A2CA26E5}"/>
                </a:ext>
              </a:extLst>
            </p:cNvPr>
            <p:cNvSpPr/>
            <p:nvPr/>
          </p:nvSpPr>
          <p:spPr>
            <a:xfrm>
              <a:off x="9214340" y="3896458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31AFA703-FB2E-4ACE-92B0-B2A270405495}"/>
                </a:ext>
              </a:extLst>
            </p:cNvPr>
            <p:cNvSpPr/>
            <p:nvPr/>
          </p:nvSpPr>
          <p:spPr>
            <a:xfrm>
              <a:off x="9217267" y="5912005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40B5963B-0F17-4CE0-9820-016D0444E2F9}"/>
                </a:ext>
              </a:extLst>
            </p:cNvPr>
            <p:cNvSpPr/>
            <p:nvPr/>
          </p:nvSpPr>
          <p:spPr>
            <a:xfrm>
              <a:off x="7778265" y="3915512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EF07166C-3654-4253-99F7-E899DA1E6675}"/>
                </a:ext>
              </a:extLst>
            </p:cNvPr>
            <p:cNvSpPr/>
            <p:nvPr/>
          </p:nvSpPr>
          <p:spPr>
            <a:xfrm>
              <a:off x="7789979" y="4167558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7D067B29-EC63-45B1-B4B3-AAE89120CDC8}"/>
                </a:ext>
              </a:extLst>
            </p:cNvPr>
            <p:cNvSpPr txBox="1"/>
            <p:nvPr/>
          </p:nvSpPr>
          <p:spPr>
            <a:xfrm>
              <a:off x="5314790" y="1556926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/>
                <a:t>S</a:t>
              </a:r>
              <a:endParaRPr lang="de-DE" dirty="0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ED84D8EF-2426-4FD5-BFED-953D6B045364}"/>
                </a:ext>
              </a:extLst>
            </p:cNvPr>
            <p:cNvSpPr txBox="1"/>
            <p:nvPr/>
          </p:nvSpPr>
          <p:spPr>
            <a:xfrm>
              <a:off x="5303960" y="3704469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/>
                <a:t>S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51B282C0-0073-492C-BA0A-8526DB54AF07}"/>
                </a:ext>
              </a:extLst>
            </p:cNvPr>
            <p:cNvSpPr txBox="1"/>
            <p:nvPr/>
          </p:nvSpPr>
          <p:spPr>
            <a:xfrm>
              <a:off x="7666090" y="4670872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/>
                <a:t>S</a:t>
              </a:r>
            </a:p>
          </p:txBody>
        </p: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20BAC0B6-D2FB-4188-920E-51FD1C86735A}"/>
                </a:ext>
              </a:extLst>
            </p:cNvPr>
            <p:cNvCxnSpPr>
              <a:cxnSpLocks/>
            </p:cNvCxnSpPr>
            <p:nvPr/>
          </p:nvCxnSpPr>
          <p:spPr>
            <a:xfrm>
              <a:off x="281354" y="3974124"/>
              <a:ext cx="72169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D3210AB-2F12-4E81-A700-8E4AFC0FB0B6}"/>
                </a:ext>
              </a:extLst>
            </p:cNvPr>
            <p:cNvSpPr txBox="1"/>
            <p:nvPr/>
          </p:nvSpPr>
          <p:spPr>
            <a:xfrm>
              <a:off x="281354" y="349928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Luft</a:t>
              </a:r>
            </a:p>
          </p:txBody>
        </p: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DAC6B5C9-04D6-4E95-BD4F-FB59C937F445}"/>
                </a:ext>
              </a:extLst>
            </p:cNvPr>
            <p:cNvCxnSpPr>
              <a:cxnSpLocks/>
            </p:cNvCxnSpPr>
            <p:nvPr/>
          </p:nvCxnSpPr>
          <p:spPr>
            <a:xfrm>
              <a:off x="11125201" y="3956820"/>
              <a:ext cx="721699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CDBED07E-4099-49A6-B9A0-B9B3EE7AE0FA}"/>
                </a:ext>
              </a:extLst>
            </p:cNvPr>
            <p:cNvCxnSpPr>
              <a:cxnSpLocks/>
            </p:cNvCxnSpPr>
            <p:nvPr/>
          </p:nvCxnSpPr>
          <p:spPr>
            <a:xfrm>
              <a:off x="11125201" y="1828154"/>
              <a:ext cx="721699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34EBC0F4-00B1-47DD-B4E4-6EAB14A39D80}"/>
                </a:ext>
              </a:extLst>
            </p:cNvPr>
            <p:cNvCxnSpPr>
              <a:cxnSpLocks/>
            </p:cNvCxnSpPr>
            <p:nvPr/>
          </p:nvCxnSpPr>
          <p:spPr>
            <a:xfrm>
              <a:off x="11093327" y="5961186"/>
              <a:ext cx="721699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000F0902-E49C-464B-8021-7223466FFC85}"/>
                </a:ext>
              </a:extLst>
            </p:cNvPr>
            <p:cNvSpPr/>
            <p:nvPr/>
          </p:nvSpPr>
          <p:spPr>
            <a:xfrm>
              <a:off x="7778265" y="5912005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6599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77E2-2435-4FA4-940B-B93ADEF8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F7CA7F-4626-482B-A9EB-91A8970AA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000" dirty="0"/>
                  <a:t>Flussdaten (Volumen an 5 Messstellen)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</m:oMath>
                </a14:m>
                <a:endParaRPr lang="de-DE" sz="2000" dirty="0"/>
              </a:p>
              <a:p>
                <a:pPr lvl="1"/>
                <a:r>
                  <a:rPr lang="de-DE" sz="2000" i="1" dirty="0"/>
                  <a:t>DurchflussdatenNetzABC_01.11-20.11.23</a:t>
                </a:r>
              </a:p>
              <a:p>
                <a:pPr lvl="1"/>
                <a:r>
                  <a:rPr lang="de-DE" sz="2000" dirty="0"/>
                  <a:t>Unterschiedliche Messfrequenz </a:t>
                </a:r>
              </a:p>
              <a:p>
                <a:pPr lvl="3"/>
                <a:r>
                  <a:rPr lang="de-DE" sz="2000" dirty="0"/>
                  <a:t>~ </a:t>
                </a:r>
                <a14:m>
                  <m:oMath xmlns:m="http://schemas.openxmlformats.org/officeDocument/2006/math">
                    <m:r>
                      <a:rPr lang="de-DE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de-DE" sz="20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für 7</a:t>
                </a:r>
                <a:r>
                  <a:rPr lang="de-DE" altLang="de-DE" sz="2000" dirty="0"/>
                  <a:t>C Netz 900.1 </a:t>
                </a:r>
              </a:p>
              <a:p>
                <a:pPr lvl="3"/>
                <a:r>
                  <a:rPr lang="de-DE" sz="2000" dirty="0"/>
                  <a:t>~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de-DE" sz="20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altLang="de-DE" sz="2000" dirty="0"/>
                  <a:t>für 7B Netz 800.1 </a:t>
                </a:r>
                <a:r>
                  <a:rPr lang="de-DE" sz="2000" dirty="0"/>
                  <a:t> </a:t>
                </a:r>
              </a:p>
              <a:p>
                <a:pPr lvl="1"/>
                <a:r>
                  <a:rPr lang="de-DE" sz="2000" dirty="0"/>
                  <a:t>Unterschiedliche Messintervalle bei einer Messstelle</a:t>
                </a:r>
              </a:p>
              <a:p>
                <a:pPr lvl="3"/>
                <a:r>
                  <a:rPr lang="de-DE" sz="2000" dirty="0"/>
                  <a:t>Minimum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7/</m:t>
                    </m:r>
                    <m:r>
                      <m:rPr>
                        <m:sty m:val="p"/>
                      </m:rPr>
                      <a:rPr lang="de-DE" sz="20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und Maximum </a:t>
                </a:r>
                <a14:m>
                  <m:oMath xmlns:m="http://schemas.openxmlformats.org/officeDocument/2006/math">
                    <m:r>
                      <a:rPr lang="de-DE" sz="2000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de-DE" sz="20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altLang="de-DE" sz="2000" dirty="0"/>
                  <a:t>für 7B Netz 800.1 </a:t>
                </a:r>
              </a:p>
              <a:p>
                <a:pPr lvl="3"/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F7CA7F-4626-482B-A9EB-91A8970AA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253605D1-CBF3-4532-9368-9F4A1619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7C Netz 900.1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98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77E2-2435-4FA4-940B-B93ADEF8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F7CA7F-4626-482B-A9EB-91A8970AA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Flussdaten (Volumenstrom an 5 Messstellen im Netz)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Unterschiedliche Messfrequenz </a:t>
                </a:r>
              </a:p>
              <a:p>
                <a:pPr lvl="1"/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Unterschiedliche Messintervalle bei einer Messstelle</a:t>
                </a:r>
              </a:p>
              <a:p>
                <a:r>
                  <a:rPr lang="de-DE" sz="2000" dirty="0"/>
                  <a:t>Energieverbrauch (Kompressoren)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de-DE" sz="2000" dirty="0"/>
              </a:p>
              <a:p>
                <a:pPr lvl="1"/>
                <a:r>
                  <a:rPr lang="de-DE" sz="2000" i="1" dirty="0"/>
                  <a:t>StromdatenKompressoren01.11-10.11.23</a:t>
                </a:r>
              </a:p>
              <a:p>
                <a:pPr lvl="1"/>
                <a:r>
                  <a:rPr lang="de-DE" sz="2000" dirty="0"/>
                  <a:t>Aufgelöst auf 5 Minuten (</a:t>
                </a:r>
                <a14:m>
                  <m:oMath xmlns:m="http://schemas.openxmlformats.org/officeDocument/2006/math">
                    <m:r>
                      <a:rPr lang="de-DE" sz="2000" b="0" i="0" dirty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2/</m:t>
                    </m:r>
                    <m:r>
                      <m:rPr>
                        <m:sty m:val="p"/>
                      </m:rPr>
                      <a:rPr lang="de-DE" sz="2000" b="0" i="0" dirty="0" smtClean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r>
                  <a:rPr lang="de-DE" sz="2000" dirty="0"/>
                  <a:t>)</a:t>
                </a:r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F7CA7F-4626-482B-A9EB-91A8970AA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253605D1-CBF3-4532-9368-9F4A1619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7C Netz 900.1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8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77E2-2435-4FA4-940B-B93ADEF8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F7CA7F-4626-482B-A9EB-91A8970AA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Flussdaten (Volumenstrom an 5 Messstellen im Netz)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Unterschiedliche Messfrequenz </a:t>
                </a:r>
              </a:p>
              <a:p>
                <a:pPr lvl="1"/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Unterschiedliche Messintervalle bei einer Messstelle</a:t>
                </a:r>
              </a:p>
              <a:p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Energieverbrauch (Kompressoren)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Aufgelöst auf 5 Minuten (Messfrequenz </a:t>
                </a:r>
                <a14:m>
                  <m:oMath xmlns:m="http://schemas.openxmlformats.org/officeDocument/2006/math">
                    <m:r>
                      <a:rPr lang="de-DE" sz="20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2/</m:t>
                    </m:r>
                    <m:r>
                      <m:rPr>
                        <m:sty m:val="p"/>
                      </m:rPr>
                      <a:rPr lang="de-DE" sz="20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</a:p>
              <a:p>
                <a:r>
                  <a:rPr lang="de-DE" sz="2000" dirty="0" err="1"/>
                  <a:t>Kompressorendaten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endParaRPr lang="de-DE" sz="2000" dirty="0"/>
              </a:p>
              <a:p>
                <a:pPr lvl="1"/>
                <a:r>
                  <a:rPr lang="de-DE" sz="2000" i="1" dirty="0"/>
                  <a:t>20231101.LOG</a:t>
                </a:r>
                <a:r>
                  <a:rPr lang="de-DE" sz="2000" dirty="0"/>
                  <a:t> von </a:t>
                </a:r>
                <a:r>
                  <a:rPr lang="de-DE" sz="2000" dirty="0" err="1"/>
                  <a:t>AirLeader</a:t>
                </a:r>
                <a:endParaRPr lang="de-DE" sz="2000" dirty="0"/>
              </a:p>
              <a:p>
                <a:pPr lvl="1"/>
                <a:r>
                  <a:rPr lang="de-DE" sz="2000" dirty="0"/>
                  <a:t>Messfrequenz </a:t>
                </a:r>
                <a14:m>
                  <m:oMath xmlns:m="http://schemas.openxmlformats.org/officeDocument/2006/math">
                    <m:r>
                      <a:rPr lang="de-DE" sz="2000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de-DE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de-DE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de-DE" sz="2000" dirty="0"/>
              </a:p>
              <a:p>
                <a:pPr lvl="1"/>
                <a:r>
                  <a:rPr lang="de-DE" sz="2000" dirty="0"/>
                  <a:t>Status der Kompressoren, Volumenstrom bei regelbaren Kompressoren, Gesamtvolumenstrom hinter allen Kompressoren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F7CA7F-4626-482B-A9EB-91A8970AA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253605D1-CBF3-4532-9368-9F4A1619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7C Netz 900.1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3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77E2-2435-4FA4-940B-B93ADEF8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F7CA7F-4626-482B-A9EB-91A8970AA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Flussdaten (Volumenstrom an 5 Messstellen im Netz)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Unterschiedliche Messfrequenz </a:t>
                </a:r>
              </a:p>
              <a:p>
                <a:pPr lvl="1"/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Unterschiedliche Messintervalle bei einer Messstelle</a:t>
                </a:r>
              </a:p>
              <a:p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Energieverbrauch (Kompressoren)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Aufgelöst auf 5 Minuten (Messfrequenz </a:t>
                </a:r>
                <a14:m>
                  <m:oMath xmlns:m="http://schemas.openxmlformats.org/officeDocument/2006/math">
                    <m:r>
                      <a:rPr lang="de-DE" sz="20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2/</m:t>
                    </m:r>
                    <m:r>
                      <m:rPr>
                        <m:sty m:val="p"/>
                      </m:rPr>
                      <a:rPr lang="de-DE" sz="20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</a:p>
              <a:p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Kompressorendaten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Messfrequenz </a:t>
                </a:r>
                <a14:m>
                  <m:oMath xmlns:m="http://schemas.openxmlformats.org/officeDocument/2006/math">
                    <m:r>
                      <a:rPr lang="de-DE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de-DE" sz="20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Status der Kompressoren, Volumenstrom bei regelbaren Kompressoren, Gesamtvolumenstrom hinter allen Kompressoren</a:t>
                </a:r>
              </a:p>
              <a:p>
                <a:r>
                  <a:rPr lang="de-DE" sz="2000" dirty="0"/>
                  <a:t>Druck im Netz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de-DE" sz="2000" dirty="0"/>
              </a:p>
              <a:p>
                <a:pPr lvl="1"/>
                <a:r>
                  <a:rPr lang="de-DE" sz="2000" i="1" dirty="0"/>
                  <a:t>20231101.LOG</a:t>
                </a:r>
                <a:r>
                  <a:rPr lang="de-DE" sz="2000" dirty="0"/>
                  <a:t> von </a:t>
                </a:r>
                <a:r>
                  <a:rPr lang="de-DE" sz="2000" dirty="0" err="1"/>
                  <a:t>AirLeader</a:t>
                </a:r>
                <a:endParaRPr lang="de-DE" sz="2000" dirty="0"/>
              </a:p>
              <a:p>
                <a:pPr lvl="1"/>
                <a:r>
                  <a:rPr lang="de-DE" sz="2000" dirty="0"/>
                  <a:t>Messfrequenz </a:t>
                </a:r>
                <a14:m>
                  <m:oMath xmlns:m="http://schemas.openxmlformats.org/officeDocument/2006/math">
                    <m:r>
                      <a:rPr lang="de-DE" sz="2000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de-DE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de-DE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de-DE" sz="2000" dirty="0"/>
              </a:p>
              <a:p>
                <a:pPr lvl="1"/>
                <a:r>
                  <a:rPr lang="de-DE" sz="2000" dirty="0"/>
                  <a:t>7bar Druck im Netz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F7CA7F-4626-482B-A9EB-91A8970AA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131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253605D1-CBF3-4532-9368-9F4A1619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7C Netz 900.1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1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94A7D-AC57-4A70-AF9F-49C2C88D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513A37-42A1-4FEC-87C6-A5A467E48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000" dirty="0"/>
                  <a:t>Netzwerk als Blackbox simulieren </a:t>
                </a:r>
                <a:r>
                  <a:rPr lang="de-DE" sz="2000" dirty="0">
                    <a:sym typeface="Wingdings" panose="05000000000000000000" pitchFamily="2" charset="2"/>
                  </a:rPr>
                  <a:t>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/>
              </a:p>
              <a:p>
                <a:pPr lvl="1"/>
                <a:r>
                  <a:rPr lang="de-DE" sz="2000" dirty="0"/>
                  <a:t>IN</a:t>
                </a:r>
              </a:p>
              <a:p>
                <a:pPr lvl="2"/>
                <a:r>
                  <a:rPr lang="de-DE" dirty="0" err="1"/>
                  <a:t>Kompressorenstati</a:t>
                </a:r>
                <a14:m>
                  <m:oMath xmlns:m="http://schemas.openxmlformats.org/officeDocument/2006/math">
                    <m:r>
                      <a:rPr lang="de-DE" b="0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endParaRPr lang="de-DE" dirty="0"/>
              </a:p>
              <a:p>
                <a:pPr lvl="1"/>
                <a:r>
                  <a:rPr lang="de-DE" sz="2000" dirty="0"/>
                  <a:t>OUT</a:t>
                </a:r>
              </a:p>
              <a:p>
                <a:pPr lvl="2"/>
                <a:r>
                  <a:rPr lang="de-DE" dirty="0"/>
                  <a:t>Gesamtvolumenstrom hinter Kompressoren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</m:oMath>
                </a14:m>
                <a:endParaRPr lang="de-DE" dirty="0"/>
              </a:p>
              <a:p>
                <a:pPr lvl="2"/>
                <a:r>
                  <a:rPr lang="de-DE" dirty="0"/>
                  <a:t>Volumenstrom an </a:t>
                </a:r>
                <a:r>
                  <a:rPr lang="de-DE" dirty="0" err="1"/>
                  <a:t>Messsstellen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∈{1,…,5}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513A37-42A1-4FEC-87C6-A5A467E48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79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94A7D-AC57-4A70-AF9F-49C2C88D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513A37-42A1-4FEC-87C6-A5A467E48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Netzwerk als Blackbox simulieren 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de-DE" sz="2000" dirty="0"/>
                  <a:t>Druckabhängigkeit vom Volumenstrom </a:t>
                </a:r>
                <a:r>
                  <a:rPr lang="de-DE" sz="2000" dirty="0">
                    <a:sym typeface="Wingdings" panose="05000000000000000000" pitchFamily="2" charset="2"/>
                  </a:rPr>
                  <a:t>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/>
              </a:p>
              <a:p>
                <a:pPr lvl="1"/>
                <a:r>
                  <a:rPr lang="de-DE" sz="2000" dirty="0"/>
                  <a:t>IN</a:t>
                </a:r>
              </a:p>
              <a:p>
                <a:pPr lvl="2"/>
                <a:r>
                  <a:rPr lang="de-DE" dirty="0"/>
                  <a:t>Volumenstrom an Messstellen </a:t>
                </a:r>
              </a:p>
              <a:p>
                <a:pPr lvl="2"/>
                <a:r>
                  <a:rPr lang="de-DE" dirty="0"/>
                  <a:t>Gesamtvolumen hinter Kompressoren</a:t>
                </a:r>
              </a:p>
              <a:p>
                <a:pPr lvl="1"/>
                <a:r>
                  <a:rPr lang="de-DE" sz="2000" dirty="0"/>
                  <a:t>Out</a:t>
                </a:r>
              </a:p>
              <a:p>
                <a:pPr lvl="2"/>
                <a:r>
                  <a:rPr lang="de-DE" dirty="0"/>
                  <a:t>Gesamtdruck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513A37-42A1-4FEC-87C6-A5A467E48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77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Breitbild</PresentationFormat>
  <Paragraphs>119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Cambria Math</vt:lpstr>
      <vt:lpstr>Office</vt:lpstr>
      <vt:lpstr>DATEN Fondium Überblick</vt:lpstr>
      <vt:lpstr>Was für ein System soll beschrieben werden?</vt:lpstr>
      <vt:lpstr>Was für ein System soll beschrieben werden?</vt:lpstr>
      <vt:lpstr>Daten </vt:lpstr>
      <vt:lpstr>Daten </vt:lpstr>
      <vt:lpstr>Daten </vt:lpstr>
      <vt:lpstr>Daten </vt:lpstr>
      <vt:lpstr>Idee </vt:lpstr>
      <vt:lpstr>Idee </vt:lpstr>
      <vt:lpstr>Idee </vt:lpstr>
      <vt:lpstr>Idee </vt:lpstr>
      <vt:lpstr>Idee </vt:lpstr>
      <vt:lpstr>Effizienz der regelbaren Kompressoren</vt:lpstr>
      <vt:lpstr>PowerPoint-Präsentation</vt:lpstr>
      <vt:lpstr>Idee für eigenes Modell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 Fondium Überblick</dc:title>
  <dc:creator>jnicklau@FHKN.DE</dc:creator>
  <cp:lastModifiedBy>jnicklau@FHKN.DE</cp:lastModifiedBy>
  <cp:revision>23</cp:revision>
  <dcterms:created xsi:type="dcterms:W3CDTF">2023-12-13T09:31:27Z</dcterms:created>
  <dcterms:modified xsi:type="dcterms:W3CDTF">2023-12-18T14:25:36Z</dcterms:modified>
</cp:coreProperties>
</file>