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364" r:id="rId2"/>
    <p:sldId id="365" r:id="rId3"/>
    <p:sldId id="366" r:id="rId4"/>
    <p:sldId id="367" r:id="rId5"/>
  </p:sldIdLst>
  <p:sldSz cx="12188825" cy="6858000"/>
  <p:notesSz cx="7023100" cy="9144000"/>
  <p:custDataLst>
    <p:tags r:id="rId8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9">
          <p15:clr>
            <a:srgbClr val="A4A3A4"/>
          </p15:clr>
        </p15:guide>
        <p15:guide id="2" orient="horz" pos="3450">
          <p15:clr>
            <a:srgbClr val="A4A3A4"/>
          </p15:clr>
        </p15:guide>
        <p15:guide id="3" orient="horz" pos="1221">
          <p15:clr>
            <a:srgbClr val="A4A3A4"/>
          </p15:clr>
        </p15:guide>
        <p15:guide id="4" orient="horz" pos="1748">
          <p15:clr>
            <a:srgbClr val="A4A3A4"/>
          </p15:clr>
        </p15:guide>
        <p15:guide id="5" orient="horz" pos="1639">
          <p15:clr>
            <a:srgbClr val="A4A3A4"/>
          </p15:clr>
        </p15:guide>
        <p15:guide id="6" orient="horz" pos="1127">
          <p15:clr>
            <a:srgbClr val="A4A3A4"/>
          </p15:clr>
        </p15:guide>
        <p15:guide id="7" orient="horz" pos="507">
          <p15:clr>
            <a:srgbClr val="A4A3A4"/>
          </p15:clr>
        </p15:guide>
        <p15:guide id="8" orient="horz" pos="254">
          <p15:clr>
            <a:srgbClr val="A4A3A4"/>
          </p15:clr>
        </p15:guide>
        <p15:guide id="9" pos="6700">
          <p15:clr>
            <a:srgbClr val="A4A3A4"/>
          </p15:clr>
        </p15:guide>
        <p15:guide id="10" pos="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11D"/>
    <a:srgbClr val="DD5F2B"/>
    <a:srgbClr val="DE5F2C"/>
    <a:srgbClr val="E4793C"/>
    <a:srgbClr val="E7843D"/>
    <a:srgbClr val="E3743B"/>
    <a:srgbClr val="E5D419"/>
    <a:srgbClr val="999A98"/>
    <a:srgbClr val="636463"/>
    <a:srgbClr val="A79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7" autoAdjust="0"/>
    <p:restoredTop sz="94696" autoAdjust="0"/>
  </p:normalViewPr>
  <p:slideViewPr>
    <p:cSldViewPr snapToGrid="0" snapToObjects="1">
      <p:cViewPr varScale="1">
        <p:scale>
          <a:sx n="81" d="100"/>
          <a:sy n="81" d="100"/>
        </p:scale>
        <p:origin x="691" y="62"/>
      </p:cViewPr>
      <p:guideLst>
        <p:guide orient="horz" pos="4129"/>
        <p:guide orient="horz" pos="3450"/>
        <p:guide orient="horz" pos="1221"/>
        <p:guide orient="horz" pos="1748"/>
        <p:guide orient="horz" pos="1639"/>
        <p:guide orient="horz" pos="1127"/>
        <p:guide orient="horz" pos="507"/>
        <p:guide orient="horz" pos="254"/>
        <p:guide pos="6700"/>
        <p:guide pos="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538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D4723-48C8-EC45-8E19-C1CD15887A7B}" type="datetime1">
              <a:rPr lang="de-DE" smtClean="0"/>
              <a:t>30.11.2023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538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6CD9B-9B8B-F947-841F-703A88B11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96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538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88161-7AF9-CB40-8E5D-1334AC1A89FE}" type="datetime1">
              <a:rPr lang="de-DE" smtClean="0"/>
              <a:t>30.11.2023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513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342574"/>
            <a:ext cx="5618480" cy="41152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538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6326A-0BF9-6245-8198-CF7AA25E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04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1 - Hintergrundbild austausch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" y="-14158"/>
            <a:ext cx="12188824" cy="6872158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6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10173129" y="2496561"/>
            <a:ext cx="211149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7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8142260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6111391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object 4"/>
          <p:cNvSpPr/>
          <p:nvPr userDrawn="1"/>
        </p:nvSpPr>
        <p:spPr>
          <a:xfrm>
            <a:off x="0" y="2459543"/>
            <a:ext cx="12203998" cy="156019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4" y="0"/>
                </a:lnTo>
              </a:path>
            </a:pathLst>
          </a:custGeom>
          <a:ln w="13970">
            <a:solidFill>
              <a:srgbClr val="6364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hteck 9"/>
          <p:cNvSpPr/>
          <p:nvPr userDrawn="1"/>
        </p:nvSpPr>
        <p:spPr>
          <a:xfrm>
            <a:off x="0" y="383205"/>
            <a:ext cx="12188825" cy="1314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1129" y="897391"/>
            <a:ext cx="2032000" cy="6985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2496561"/>
            <a:ext cx="6111391" cy="20111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3053859"/>
            <a:ext cx="5300871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3502501"/>
            <a:ext cx="5300871" cy="783112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3796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Aufzählung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08000" y="2419200"/>
            <a:ext cx="6629351" cy="3266453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FontTx/>
              <a:buBlip>
                <a:blip r:embed="rId3"/>
              </a:buBlip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7681038" y="2358313"/>
            <a:ext cx="4574461" cy="332734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34354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0624" cy="686818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 dirty="0">
                <a:solidFill>
                  <a:srgbClr val="999A98"/>
                </a:solidFill>
              </a:rPr>
              <a:t>S</a:t>
            </a:r>
            <a:r>
              <a:rPr lang="de-DE" dirty="0">
                <a:solidFill>
                  <a:srgbClr val="E4793C"/>
                </a:solidFill>
              </a:rPr>
              <a:t>.</a:t>
            </a:r>
            <a:r>
              <a:rPr lang="de-DE" dirty="0"/>
              <a:t> </a:t>
            </a:r>
            <a:fld id="{81D60167-4931-47E6-BA6A-407CBD079E47}" type="slidenum">
              <a:rPr lang="de-DE" smtClean="0">
                <a:solidFill>
                  <a:srgbClr val="999A98"/>
                </a:solidFill>
              </a:rPr>
              <a:pPr marL="47625">
                <a:spcBef>
                  <a:spcPts val="229"/>
                </a:spcBef>
              </a:pPr>
              <a:t>‹Nr.›</a:t>
            </a:fld>
            <a:endParaRPr lang="de-DE" dirty="0">
              <a:solidFill>
                <a:srgbClr val="999A98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>
                <a:solidFill>
                  <a:srgbClr val="999A98"/>
                </a:solidFill>
              </a:rPr>
              <a:t>©  FONDIUM | V. Raimann | Juli 2023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48846" y="3138621"/>
            <a:ext cx="5300870" cy="386365"/>
          </a:xfrm>
          <a:prstGeom prst="rect">
            <a:avLst/>
          </a:prstGeom>
        </p:spPr>
        <p:txBody>
          <a:bodyPr vert="horz"/>
          <a:lstStyle>
            <a:lvl1pPr>
              <a:defRPr sz="2000" b="1" i="0" cap="all" spc="15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VIELEN DANK 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48846" y="3568645"/>
            <a:ext cx="5300870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-36000" y="6803006"/>
            <a:ext cx="12276000" cy="720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2 - Hintergrundbild Schwe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6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10173129" y="2496561"/>
            <a:ext cx="211149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7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8142260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6111391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object 4"/>
          <p:cNvSpPr/>
          <p:nvPr userDrawn="1"/>
        </p:nvSpPr>
        <p:spPr>
          <a:xfrm>
            <a:off x="0" y="2459543"/>
            <a:ext cx="12203998" cy="156019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4" y="0"/>
                </a:lnTo>
              </a:path>
            </a:pathLst>
          </a:custGeom>
          <a:ln w="13970">
            <a:solidFill>
              <a:srgbClr val="6364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hteck 9"/>
          <p:cNvSpPr/>
          <p:nvPr userDrawn="1"/>
        </p:nvSpPr>
        <p:spPr>
          <a:xfrm>
            <a:off x="0" y="383205"/>
            <a:ext cx="12188825" cy="1314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1129" y="897391"/>
            <a:ext cx="2032000" cy="6985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2496561"/>
            <a:ext cx="6111391" cy="20111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3053859"/>
            <a:ext cx="5300871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3502501"/>
            <a:ext cx="5300871" cy="783112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95413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3 -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5" name="Textplatzhalt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395027" y="2441791"/>
            <a:ext cx="8706499" cy="386365"/>
          </a:xfrm>
          <a:prstGeom prst="rect">
            <a:avLst/>
          </a:prstGeom>
        </p:spPr>
        <p:txBody>
          <a:bodyPr vert="horz"/>
          <a:lstStyle>
            <a:lvl1pPr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395028" y="2887749"/>
            <a:ext cx="8706498" cy="783112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5250" y="1091066"/>
            <a:ext cx="15240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-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08000" y="1620000"/>
            <a:ext cx="8519150" cy="4593039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FontTx/>
              <a:buBlip>
                <a:blip r:embed="rId3"/>
              </a:buBlip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0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- Aufzählung ohne Schwe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08000" y="1620000"/>
            <a:ext cx="8519150" cy="4593039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FontTx/>
              <a:buBlip>
                <a:blip r:embed="rId2"/>
              </a:buBlip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75697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91075" y="1620000"/>
            <a:ext cx="11429835" cy="4593039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10000"/>
              </a:lnSpc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sanctus.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7427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ohne Schwe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91075" y="1620000"/>
            <a:ext cx="11429835" cy="4593039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10000"/>
              </a:lnSpc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est.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sanctus.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3978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unterlegt inkl.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pic>
        <p:nvPicPr>
          <p:cNvPr id="2" name="Bild 1" descr="03_FONDIUM_mit_Bil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204000" cy="6870084"/>
          </a:xfrm>
          <a:prstGeom prst="rect">
            <a:avLst/>
          </a:prstGeom>
        </p:spPr>
      </p:pic>
      <p:sp>
        <p:nvSpPr>
          <p:cNvPr id="5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07387" y="2232316"/>
            <a:ext cx="534571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93296" y="2680958"/>
            <a:ext cx="5359804" cy="2873051"/>
          </a:xfrm>
          <a:prstGeom prst="rect">
            <a:avLst/>
          </a:prstGeom>
        </p:spPr>
        <p:txBody>
          <a:bodyPr vert="horz"/>
          <a:lstStyle>
            <a:lvl1pPr>
              <a:defRPr sz="1800" b="0" i="0" cap="all" spc="4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747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Aufzählung unterleg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2_FONDIUM_Schweif_mit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07387" y="1532503"/>
            <a:ext cx="6329964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46670" y="2365375"/>
            <a:ext cx="5108829" cy="34488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08000" y="2596362"/>
            <a:ext cx="6629351" cy="304551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1500" b="0" i="0" cap="none" spc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2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04960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5" imgW="338" imgH="338" progId="TCLayout.ActiveDocument.1">
                  <p:embed/>
                </p:oleObj>
              </mc:Choice>
              <mc:Fallback>
                <p:oleObj name="think-cell Folie" r:id="rId15" imgW="338" imgH="338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03675" y="6442739"/>
            <a:ext cx="87875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800" b="0" i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marL="47625">
              <a:spcBef>
                <a:spcPts val="229"/>
              </a:spcBef>
            </a:pPr>
            <a:r>
              <a:rPr lang="de-DE" dirty="0"/>
              <a:t>S</a:t>
            </a:r>
            <a:r>
              <a:rPr lang="de-DE" dirty="0">
                <a:solidFill>
                  <a:srgbClr val="E4793C"/>
                </a:solidFill>
              </a:rPr>
              <a:t>.</a:t>
            </a:r>
            <a:r>
              <a:rPr lang="de-DE" dirty="0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7" name="object 4"/>
          <p:cNvSpPr txBox="1">
            <a:spLocks noGrp="1"/>
          </p:cNvSpPr>
          <p:nvPr>
            <p:ph type="ftr" sz="quarter" idx="3"/>
          </p:nvPr>
        </p:nvSpPr>
        <p:spPr>
          <a:xfrm>
            <a:off x="407387" y="6418515"/>
            <a:ext cx="8816149" cy="1526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>
            <a:lvl1pPr>
              <a:defRPr sz="800" b="0" i="0" kern="800" spc="2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50425" y="540000"/>
            <a:ext cx="2032000" cy="4318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-36000" y="6803006"/>
            <a:ext cx="12276000" cy="720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0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8" r:id="rId4"/>
    <p:sldLayoutId id="2147483772" r:id="rId5"/>
    <p:sldLayoutId id="2147483767" r:id="rId6"/>
    <p:sldLayoutId id="2147483773" r:id="rId7"/>
    <p:sldLayoutId id="2147483763" r:id="rId8"/>
    <p:sldLayoutId id="2147483769" r:id="rId9"/>
    <p:sldLayoutId id="2147483771" r:id="rId10"/>
    <p:sldLayoutId id="2147483757" r:id="rId11"/>
  </p:sldLayoutIdLst>
  <p:hf hdr="0" dt="0"/>
  <p:txStyles>
    <p:titleStyle>
      <a:lvl1pPr algn="l" eaLnBrk="1" hangingPunct="1">
        <a:defRPr sz="1100" b="0" i="0">
          <a:solidFill>
            <a:srgbClr val="E4822F"/>
          </a:solidFill>
          <a:latin typeface="TheSans 3-Light"/>
          <a:ea typeface="+mj-ea"/>
          <a:cs typeface="TheSans 3-Light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8000" y="1620001"/>
            <a:ext cx="4382936" cy="1809000"/>
          </a:xfrm>
        </p:spPr>
        <p:txBody>
          <a:bodyPr/>
          <a:lstStyle/>
          <a:p>
            <a:r>
              <a:rPr lang="de-DE" dirty="0"/>
              <a:t>Daten können im CSV-Format exportiert werden</a:t>
            </a:r>
          </a:p>
          <a:p>
            <a:endParaRPr lang="de-DE" dirty="0"/>
          </a:p>
          <a:p>
            <a:r>
              <a:rPr lang="de-DE" dirty="0"/>
              <a:t>Beschreibung der Parameter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FDE9C2C-E42B-B853-9E5D-47500568C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06"/>
          <a:stretch/>
        </p:blipFill>
        <p:spPr>
          <a:xfrm>
            <a:off x="1364649" y="2719357"/>
            <a:ext cx="9705975" cy="2649774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8A817E9-AB1B-8A9E-9441-EBF1A746FFEF}"/>
              </a:ext>
            </a:extLst>
          </p:cNvPr>
          <p:cNvCxnSpPr>
            <a:cxnSpLocks/>
          </p:cNvCxnSpPr>
          <p:nvPr/>
        </p:nvCxnSpPr>
        <p:spPr>
          <a:xfrm>
            <a:off x="5265906" y="2328153"/>
            <a:ext cx="0" cy="391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7515D99-F501-2EE3-E472-11598C5E9663}"/>
              </a:ext>
            </a:extLst>
          </p:cNvPr>
          <p:cNvSpPr txBox="1"/>
          <p:nvPr/>
        </p:nvSpPr>
        <p:spPr>
          <a:xfrm>
            <a:off x="4695224" y="1866309"/>
            <a:ext cx="126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Gesamtvolumen-strom [m³/min]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00EF7B5-E7F3-F995-3C7C-562198764345}"/>
              </a:ext>
            </a:extLst>
          </p:cNvPr>
          <p:cNvCxnSpPr>
            <a:cxnSpLocks/>
          </p:cNvCxnSpPr>
          <p:nvPr/>
        </p:nvCxnSpPr>
        <p:spPr>
          <a:xfrm>
            <a:off x="7694579" y="2328153"/>
            <a:ext cx="0" cy="391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A208D04-29FE-3336-F904-4366F0F5DB31}"/>
              </a:ext>
            </a:extLst>
          </p:cNvPr>
          <p:cNvSpPr txBox="1"/>
          <p:nvPr/>
        </p:nvSpPr>
        <p:spPr>
          <a:xfrm>
            <a:off x="7208205" y="1718950"/>
            <a:ext cx="126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Master- Analogeingang 2 (nicht belegt)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1ACD6A3-A6FE-068E-FF01-2204C5182032}"/>
              </a:ext>
            </a:extLst>
          </p:cNvPr>
          <p:cNvCxnSpPr>
            <a:cxnSpLocks/>
          </p:cNvCxnSpPr>
          <p:nvPr/>
        </p:nvCxnSpPr>
        <p:spPr>
          <a:xfrm>
            <a:off x="6517541" y="1620001"/>
            <a:ext cx="0" cy="1095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D23BE32-FC23-5DEA-705C-E1FFFF7725FE}"/>
              </a:ext>
            </a:extLst>
          </p:cNvPr>
          <p:cNvSpPr txBox="1"/>
          <p:nvPr/>
        </p:nvSpPr>
        <p:spPr>
          <a:xfrm>
            <a:off x="5946859" y="1335108"/>
            <a:ext cx="126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Netzdruck [bar]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51EC1DB-26C6-45E7-D00C-7F2C17955DEE}"/>
              </a:ext>
            </a:extLst>
          </p:cNvPr>
          <p:cNvCxnSpPr>
            <a:cxnSpLocks/>
          </p:cNvCxnSpPr>
          <p:nvPr/>
        </p:nvCxnSpPr>
        <p:spPr>
          <a:xfrm>
            <a:off x="8952698" y="1620001"/>
            <a:ext cx="0" cy="1095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BFF1820-E2AE-9552-94A5-A14F6C6747A2}"/>
              </a:ext>
            </a:extLst>
          </p:cNvPr>
          <p:cNvSpPr txBox="1"/>
          <p:nvPr/>
        </p:nvSpPr>
        <p:spPr>
          <a:xfrm>
            <a:off x="8297691" y="622176"/>
            <a:ext cx="1378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Volumenstrom der ins 7-Bar- A-Netz geht  [m³/min] </a:t>
            </a:r>
          </a:p>
          <a:p>
            <a:r>
              <a:rPr lang="de-DE" sz="1200" dirty="0"/>
              <a:t>(Es gibt auch noch ein B- und C-Netz)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7075E3-5B63-E3B8-25ED-C813C8BBD7B3}"/>
              </a:ext>
            </a:extLst>
          </p:cNvPr>
          <p:cNvCxnSpPr>
            <a:cxnSpLocks/>
          </p:cNvCxnSpPr>
          <p:nvPr/>
        </p:nvCxnSpPr>
        <p:spPr>
          <a:xfrm>
            <a:off x="10395625" y="2328153"/>
            <a:ext cx="0" cy="391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4AB4D5-42C4-6BF7-BEB6-5D115DB53672}"/>
              </a:ext>
            </a:extLst>
          </p:cNvPr>
          <p:cNvSpPr txBox="1"/>
          <p:nvPr/>
        </p:nvSpPr>
        <p:spPr>
          <a:xfrm>
            <a:off x="9909250" y="1528196"/>
            <a:ext cx="1873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Master-Analogeingang 4,  (In AirLeader nachschauen, welcher Sensor angeschlossen ist)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8FFCC78-2EDB-B302-C574-22F41CA52932}"/>
              </a:ext>
            </a:extLst>
          </p:cNvPr>
          <p:cNvCxnSpPr>
            <a:cxnSpLocks/>
          </p:cNvCxnSpPr>
          <p:nvPr/>
        </p:nvCxnSpPr>
        <p:spPr>
          <a:xfrm>
            <a:off x="791197" y="4041988"/>
            <a:ext cx="0" cy="691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68C3970-9C77-1AFD-2B72-92ABDE4B7F64}"/>
              </a:ext>
            </a:extLst>
          </p:cNvPr>
          <p:cNvSpPr txBox="1"/>
          <p:nvPr/>
        </p:nvSpPr>
        <p:spPr>
          <a:xfrm>
            <a:off x="220515" y="3580144"/>
            <a:ext cx="126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8632 Zeilen für den 09.11.23</a:t>
            </a:r>
          </a:p>
        </p:txBody>
      </p:sp>
    </p:spTree>
    <p:extLst>
      <p:ext uri="{BB962C8B-B14F-4D97-AF65-F5344CB8AC3E}">
        <p14:creationId xmlns:p14="http://schemas.microsoft.com/office/powerpoint/2010/main" val="28171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0EB0EF26-F807-18F4-20DE-D8AD14F91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3"/>
          <a:stretch/>
        </p:blipFill>
        <p:spPr>
          <a:xfrm>
            <a:off x="953317" y="4154455"/>
            <a:ext cx="10528638" cy="1320851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8A817E9-AB1B-8A9E-9441-EBF1A746FFEF}"/>
              </a:ext>
            </a:extLst>
          </p:cNvPr>
          <p:cNvCxnSpPr>
            <a:cxnSpLocks/>
          </p:cNvCxnSpPr>
          <p:nvPr/>
        </p:nvCxnSpPr>
        <p:spPr>
          <a:xfrm>
            <a:off x="2710774" y="2634094"/>
            <a:ext cx="278860" cy="1685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5DA47B5-1B54-2449-AA05-39F84F49800E}"/>
              </a:ext>
            </a:extLst>
          </p:cNvPr>
          <p:cNvCxnSpPr>
            <a:cxnSpLocks/>
          </p:cNvCxnSpPr>
          <p:nvPr/>
        </p:nvCxnSpPr>
        <p:spPr>
          <a:xfrm>
            <a:off x="1559590" y="3748105"/>
            <a:ext cx="280220" cy="586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0851951F-DCA3-9ECB-AA00-45772F38F216}"/>
              </a:ext>
            </a:extLst>
          </p:cNvPr>
          <p:cNvSpPr txBox="1"/>
          <p:nvPr/>
        </p:nvSpPr>
        <p:spPr>
          <a:xfrm>
            <a:off x="995391" y="3285696"/>
            <a:ext cx="12613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Nummerierung der Kompressoren (1-16)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B81365D-5C54-1F8A-9A9A-DD8B85B53DF9}"/>
              </a:ext>
            </a:extLst>
          </p:cNvPr>
          <p:cNvSpPr txBox="1"/>
          <p:nvPr/>
        </p:nvSpPr>
        <p:spPr>
          <a:xfrm>
            <a:off x="1819879" y="1759375"/>
            <a:ext cx="1261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„K“ Definition unbekannt, jedoch ändert sich dieses Signal in diesem Datensatz bei keinem Kompressor (konstant 1)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980B3D2-1163-911F-182E-DD889BC7A25E}"/>
              </a:ext>
            </a:extLst>
          </p:cNvPr>
          <p:cNvCxnSpPr>
            <a:cxnSpLocks/>
          </p:cNvCxnSpPr>
          <p:nvPr/>
        </p:nvCxnSpPr>
        <p:spPr>
          <a:xfrm>
            <a:off x="3860598" y="3748105"/>
            <a:ext cx="77815" cy="5869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62E0921-1E9E-A2B2-B271-AF3931B550D5}"/>
              </a:ext>
            </a:extLst>
          </p:cNvPr>
          <p:cNvSpPr txBox="1"/>
          <p:nvPr/>
        </p:nvSpPr>
        <p:spPr>
          <a:xfrm>
            <a:off x="3011523" y="1896500"/>
            <a:ext cx="12613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„R1“ Definition unbekannt, jedoch ändert sich dieses Signal in diesem Datensatz bei keinem Kompressor (konstant 1, Ausnahme beim verschrotteten Kompressor konstant 0)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CEA3FE0-F37C-7313-3330-20FAB4D93D42}"/>
              </a:ext>
            </a:extLst>
          </p:cNvPr>
          <p:cNvCxnSpPr>
            <a:cxnSpLocks/>
          </p:cNvCxnSpPr>
          <p:nvPr/>
        </p:nvCxnSpPr>
        <p:spPr>
          <a:xfrm>
            <a:off x="4578392" y="3738006"/>
            <a:ext cx="230985" cy="597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5406DE-BFDD-5FA1-B806-95DC15D03728}"/>
              </a:ext>
            </a:extLst>
          </p:cNvPr>
          <p:cNvSpPr txBox="1"/>
          <p:nvPr/>
        </p:nvSpPr>
        <p:spPr>
          <a:xfrm>
            <a:off x="4024591" y="2992446"/>
            <a:ext cx="1261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Motor läuft unter Last oder Leerlauf</a:t>
            </a:r>
          </a:p>
          <a:p>
            <a:r>
              <a:rPr lang="de-DE" sz="1100" dirty="0"/>
              <a:t>R2 = 1 </a:t>
            </a:r>
            <a:r>
              <a:rPr lang="de-DE" sz="1100" dirty="0">
                <a:sym typeface="Wingdings" panose="05000000000000000000" pitchFamily="2" charset="2"/>
              </a:rPr>
              <a:t> Last</a:t>
            </a:r>
          </a:p>
          <a:p>
            <a:r>
              <a:rPr lang="de-DE" sz="1100" dirty="0">
                <a:sym typeface="Wingdings" panose="05000000000000000000" pitchFamily="2" charset="2"/>
              </a:rPr>
              <a:t>R2 = 0  Leerlauf</a:t>
            </a:r>
            <a:endParaRPr lang="de-DE" sz="11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3617528-6528-63CE-7DB2-F4E833BE205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687757" y="2521535"/>
            <a:ext cx="77815" cy="1841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01F97C6-78C9-BABB-9739-A895DD6584D5}"/>
              </a:ext>
            </a:extLst>
          </p:cNvPr>
          <p:cNvSpPr txBox="1"/>
          <p:nvPr/>
        </p:nvSpPr>
        <p:spPr>
          <a:xfrm>
            <a:off x="5057084" y="736431"/>
            <a:ext cx="12613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„E“ Definition unbekannt, jedoch bleibt dieses Signal konstant bei jedem Kompressor</a:t>
            </a:r>
          </a:p>
          <a:p>
            <a:r>
              <a:rPr lang="de-DE" sz="1100" dirty="0"/>
              <a:t>(konstant 0, Ausnahme beim verschrotteten Kompressor konstant 1)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3B04720-556F-1E07-9F13-7159D3C416A5}"/>
              </a:ext>
            </a:extLst>
          </p:cNvPr>
          <p:cNvCxnSpPr>
            <a:cxnSpLocks/>
          </p:cNvCxnSpPr>
          <p:nvPr/>
        </p:nvCxnSpPr>
        <p:spPr>
          <a:xfrm>
            <a:off x="6423516" y="3754807"/>
            <a:ext cx="230985" cy="597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AA7B6876-4E3E-A867-C2DC-22EB58B337F7}"/>
              </a:ext>
            </a:extLst>
          </p:cNvPr>
          <p:cNvSpPr txBox="1"/>
          <p:nvPr/>
        </p:nvSpPr>
        <p:spPr>
          <a:xfrm>
            <a:off x="5869715" y="3137842"/>
            <a:ext cx="12613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Identisch zu R2</a:t>
            </a:r>
          </a:p>
          <a:p>
            <a:r>
              <a:rPr lang="de-DE" sz="1100" dirty="0"/>
              <a:t>L = 1 </a:t>
            </a:r>
            <a:r>
              <a:rPr lang="de-DE" sz="1100" dirty="0">
                <a:sym typeface="Wingdings" panose="05000000000000000000" pitchFamily="2" charset="2"/>
              </a:rPr>
              <a:t> Last</a:t>
            </a:r>
          </a:p>
          <a:p>
            <a:r>
              <a:rPr lang="de-DE" sz="1100" dirty="0">
                <a:sym typeface="Wingdings" panose="05000000000000000000" pitchFamily="2" charset="2"/>
              </a:rPr>
              <a:t>L = 0  Leerlauf</a:t>
            </a:r>
            <a:endParaRPr lang="de-DE" sz="11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67E7738-12B0-DF26-E604-EBE9F56C8839}"/>
              </a:ext>
            </a:extLst>
          </p:cNvPr>
          <p:cNvCxnSpPr>
            <a:cxnSpLocks/>
          </p:cNvCxnSpPr>
          <p:nvPr/>
        </p:nvCxnSpPr>
        <p:spPr>
          <a:xfrm>
            <a:off x="7463020" y="2954674"/>
            <a:ext cx="77815" cy="13734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5CCE041B-806D-26F2-8B05-0697511391AE}"/>
              </a:ext>
            </a:extLst>
          </p:cNvPr>
          <p:cNvSpPr txBox="1"/>
          <p:nvPr/>
        </p:nvSpPr>
        <p:spPr>
          <a:xfrm>
            <a:off x="6605832" y="2392282"/>
            <a:ext cx="1461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„Störung“</a:t>
            </a:r>
          </a:p>
          <a:p>
            <a:r>
              <a:rPr lang="de-DE" sz="1100" dirty="0"/>
              <a:t>S = 1 </a:t>
            </a:r>
            <a:r>
              <a:rPr lang="de-DE" sz="1100" dirty="0">
                <a:sym typeface="Wingdings" panose="05000000000000000000" pitchFamily="2" charset="2"/>
              </a:rPr>
              <a:t> Störung</a:t>
            </a:r>
          </a:p>
          <a:p>
            <a:r>
              <a:rPr lang="de-DE" sz="1100" dirty="0">
                <a:sym typeface="Wingdings" panose="05000000000000000000" pitchFamily="2" charset="2"/>
              </a:rPr>
              <a:t>S = 0  keine Störung</a:t>
            </a:r>
            <a:endParaRPr lang="de-DE" sz="11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98BC46-F244-97D5-6DBE-D8E15761B2E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379692" y="1965848"/>
            <a:ext cx="77815" cy="2382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55BB396-2715-F64C-7443-21656CD5BB23}"/>
              </a:ext>
            </a:extLst>
          </p:cNvPr>
          <p:cNvSpPr txBox="1"/>
          <p:nvPr/>
        </p:nvSpPr>
        <p:spPr>
          <a:xfrm>
            <a:off x="7648721" y="1365684"/>
            <a:ext cx="1461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„Motor“</a:t>
            </a:r>
          </a:p>
          <a:p>
            <a:r>
              <a:rPr lang="de-DE" sz="1100" dirty="0"/>
              <a:t>M = 1 </a:t>
            </a:r>
            <a:r>
              <a:rPr lang="de-DE" sz="1100" dirty="0">
                <a:sym typeface="Wingdings" panose="05000000000000000000" pitchFamily="2" charset="2"/>
              </a:rPr>
              <a:t> Motor läuft</a:t>
            </a:r>
          </a:p>
          <a:p>
            <a:r>
              <a:rPr lang="de-DE" sz="1100" dirty="0">
                <a:sym typeface="Wingdings" panose="05000000000000000000" pitchFamily="2" charset="2"/>
              </a:rPr>
              <a:t>M = 0  Motor steht</a:t>
            </a:r>
            <a:endParaRPr lang="de-DE" sz="11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9AA60EA-2701-06EA-B965-01D6476CCBED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1267202" y="3678779"/>
            <a:ext cx="21592" cy="649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EC7050F0-CAE0-646B-5190-1A7227C1293E}"/>
              </a:ext>
            </a:extLst>
          </p:cNvPr>
          <p:cNvSpPr txBox="1"/>
          <p:nvPr/>
        </p:nvSpPr>
        <p:spPr>
          <a:xfrm>
            <a:off x="10584998" y="3078615"/>
            <a:ext cx="13644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„Analogeingang 2“- ist nicht belegt </a:t>
            </a:r>
            <a:r>
              <a:rPr lang="de-DE" sz="1100" dirty="0">
                <a:sym typeface="Wingdings" panose="05000000000000000000" pitchFamily="2" charset="2"/>
              </a:rPr>
              <a:t> sendet 0-Signal</a:t>
            </a:r>
            <a:endParaRPr lang="de-DE" sz="11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3CD5D29-92C6-7CE5-4477-F0A787F5C958}"/>
              </a:ext>
            </a:extLst>
          </p:cNvPr>
          <p:cNvCxnSpPr>
            <a:cxnSpLocks/>
          </p:cNvCxnSpPr>
          <p:nvPr/>
        </p:nvCxnSpPr>
        <p:spPr>
          <a:xfrm>
            <a:off x="10251310" y="2972174"/>
            <a:ext cx="77815" cy="13734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21789FE7-6FA1-0B16-845D-67C114AF13ED}"/>
              </a:ext>
            </a:extLst>
          </p:cNvPr>
          <p:cNvSpPr txBox="1"/>
          <p:nvPr/>
        </p:nvSpPr>
        <p:spPr>
          <a:xfrm>
            <a:off x="9478051" y="1541106"/>
            <a:ext cx="14619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„Analogeingang 1“</a:t>
            </a:r>
          </a:p>
          <a:p>
            <a:r>
              <a:rPr lang="de-DE" sz="1100" dirty="0"/>
              <a:t>- bei nicht regelbaren Kompressoren nicht belegt </a:t>
            </a:r>
            <a:r>
              <a:rPr lang="de-DE" sz="1100" dirty="0">
                <a:sym typeface="Wingdings" panose="05000000000000000000" pitchFamily="2" charset="2"/>
              </a:rPr>
              <a:t> 0</a:t>
            </a:r>
          </a:p>
          <a:p>
            <a:r>
              <a:rPr lang="de-DE" sz="1100" dirty="0">
                <a:sym typeface="Wingdings" panose="05000000000000000000" pitchFamily="2" charset="2"/>
              </a:rPr>
              <a:t>- bei regelbaren Kompressoren wird hier die Leistung in m³/min gemessen (variabel)</a:t>
            </a:r>
            <a:endParaRPr lang="de-DE" sz="11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BADEAA8-324C-B75A-5B57-BA7EE914C51F}"/>
              </a:ext>
            </a:extLst>
          </p:cNvPr>
          <p:cNvCxnSpPr>
            <a:cxnSpLocks/>
          </p:cNvCxnSpPr>
          <p:nvPr/>
        </p:nvCxnSpPr>
        <p:spPr>
          <a:xfrm>
            <a:off x="9232056" y="3901043"/>
            <a:ext cx="102582" cy="444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1957E397-6628-AF7C-22F1-0F7E7E53A2C6}"/>
              </a:ext>
            </a:extLst>
          </p:cNvPr>
          <p:cNvSpPr txBox="1"/>
          <p:nvPr/>
        </p:nvSpPr>
        <p:spPr>
          <a:xfrm>
            <a:off x="8556079" y="3164780"/>
            <a:ext cx="136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„Betriebsbereit“</a:t>
            </a:r>
          </a:p>
          <a:p>
            <a:r>
              <a:rPr lang="de-DE" sz="1100" dirty="0"/>
              <a:t>B = 1 </a:t>
            </a:r>
            <a:r>
              <a:rPr lang="de-DE" sz="1100" dirty="0">
                <a:sym typeface="Wingdings" panose="05000000000000000000" pitchFamily="2" charset="2"/>
              </a:rPr>
              <a:t> Kompressor betriebsbereit</a:t>
            </a:r>
          </a:p>
          <a:p>
            <a:r>
              <a:rPr lang="de-DE" sz="1100" dirty="0">
                <a:sym typeface="Wingdings" panose="05000000000000000000" pitchFamily="2" charset="2"/>
              </a:rPr>
              <a:t>B = 0  nicht </a:t>
            </a:r>
            <a:r>
              <a:rPr lang="de-DE" sz="1100" dirty="0" err="1">
                <a:sym typeface="Wingdings" panose="05000000000000000000" pitchFamily="2" charset="2"/>
              </a:rPr>
              <a:t>bb</a:t>
            </a:r>
            <a:endParaRPr lang="de-DE" sz="1100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BBEC942-40B8-C4F9-D59C-1E846836B67C}"/>
              </a:ext>
            </a:extLst>
          </p:cNvPr>
          <p:cNvCxnSpPr>
            <a:cxnSpLocks/>
          </p:cNvCxnSpPr>
          <p:nvPr/>
        </p:nvCxnSpPr>
        <p:spPr>
          <a:xfrm>
            <a:off x="713325" y="3091411"/>
            <a:ext cx="553696" cy="12604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C7F9113-7AF3-59C1-7A4A-2E7FD873C653}"/>
              </a:ext>
            </a:extLst>
          </p:cNvPr>
          <p:cNvSpPr txBox="1"/>
          <p:nvPr/>
        </p:nvSpPr>
        <p:spPr>
          <a:xfrm>
            <a:off x="149126" y="2629002"/>
            <a:ext cx="12613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Name des Kompressors</a:t>
            </a:r>
          </a:p>
        </p:txBody>
      </p:sp>
    </p:spTree>
    <p:extLst>
      <p:ext uri="{BB962C8B-B14F-4D97-AF65-F5344CB8AC3E}">
        <p14:creationId xmlns:p14="http://schemas.microsoft.com/office/powerpoint/2010/main" val="7116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8000" y="1620001"/>
            <a:ext cx="3925736" cy="805429"/>
          </a:xfrm>
        </p:spPr>
        <p:txBody>
          <a:bodyPr/>
          <a:lstStyle/>
          <a:p>
            <a:r>
              <a:rPr lang="de-DE" dirty="0"/>
              <a:t>In den weiteren Spalten folgen die Daten der restlichen Kompressoren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44EE83F-1239-A5FD-8ED2-8072A1B21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6"/>
          <a:stretch/>
        </p:blipFill>
        <p:spPr>
          <a:xfrm>
            <a:off x="407387" y="2526631"/>
            <a:ext cx="11420272" cy="132811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55BE91-11E3-2771-B7CB-8101EDF8E2C1}"/>
              </a:ext>
            </a:extLst>
          </p:cNvPr>
          <p:cNvSpPr txBox="1"/>
          <p:nvPr/>
        </p:nvSpPr>
        <p:spPr>
          <a:xfrm>
            <a:off x="458187" y="2266435"/>
            <a:ext cx="1261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Kompressor Nr.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74C79D-E116-92D9-56A7-62CE420DED58}"/>
              </a:ext>
            </a:extLst>
          </p:cNvPr>
          <p:cNvSpPr txBox="1"/>
          <p:nvPr/>
        </p:nvSpPr>
        <p:spPr>
          <a:xfrm>
            <a:off x="10723076" y="2277827"/>
            <a:ext cx="1533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Kompressor Nr. 3 usw.</a:t>
            </a:r>
          </a:p>
        </p:txBody>
      </p:sp>
    </p:spTree>
    <p:extLst>
      <p:ext uri="{BB962C8B-B14F-4D97-AF65-F5344CB8AC3E}">
        <p14:creationId xmlns:p14="http://schemas.microsoft.com/office/powerpoint/2010/main" val="113507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13BE1282-C10D-C274-47CB-CB42B3630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"/>
          <a:stretch/>
        </p:blipFill>
        <p:spPr>
          <a:xfrm>
            <a:off x="1200022" y="1630453"/>
            <a:ext cx="8621476" cy="3986533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8000" y="1620001"/>
            <a:ext cx="3925736" cy="805429"/>
          </a:xfrm>
        </p:spPr>
        <p:txBody>
          <a:bodyPr/>
          <a:lstStyle/>
          <a:p>
            <a:r>
              <a:rPr lang="de-DE" dirty="0"/>
              <a:t>Liste der Kompressoren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FD5B6B-31A3-E3EA-AC68-986829D7904F}"/>
              </a:ext>
            </a:extLst>
          </p:cNvPr>
          <p:cNvCxnSpPr>
            <a:cxnSpLocks/>
          </p:cNvCxnSpPr>
          <p:nvPr/>
        </p:nvCxnSpPr>
        <p:spPr>
          <a:xfrm flipH="1">
            <a:off x="9821498" y="2867498"/>
            <a:ext cx="833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41D2D35-091C-D7FD-314E-9A47D79F4FBF}"/>
              </a:ext>
            </a:extLst>
          </p:cNvPr>
          <p:cNvSpPr txBox="1"/>
          <p:nvPr/>
        </p:nvSpPr>
        <p:spPr>
          <a:xfrm>
            <a:off x="10712377" y="2593688"/>
            <a:ext cx="12613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In Excel-Datei als „Verschrottet“ noch angegeben</a:t>
            </a:r>
          </a:p>
        </p:txBody>
      </p:sp>
    </p:spTree>
    <p:extLst>
      <p:ext uri="{BB962C8B-B14F-4D97-AF65-F5344CB8AC3E}">
        <p14:creationId xmlns:p14="http://schemas.microsoft.com/office/powerpoint/2010/main" val="2627803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71005_PPT_IT4YOU_Folienmaster_m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171005_PPT_IT4YOU_Folienmaster_mk.potx</Template>
  <TotalTime>0</TotalTime>
  <Words>379</Words>
  <Application>Microsoft Office PowerPoint</Application>
  <PresentationFormat>Benutzerdefiniert</PresentationFormat>
  <Paragraphs>68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Rockwell</vt:lpstr>
      <vt:lpstr>TheSans 3-Light</vt:lpstr>
      <vt:lpstr>171005_PPT_IT4YOU_Folienmaster_mk</vt:lpstr>
      <vt:lpstr>think-cell Folie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170831_PPT_IT4YOU_für PPT.indd</dc:title>
  <dc:creator>Schneider Achim SH</dc:creator>
  <cp:lastModifiedBy>jnicklau@FHKN.DE</cp:lastModifiedBy>
  <cp:revision>761</cp:revision>
  <dcterms:created xsi:type="dcterms:W3CDTF">2017-08-30T11:27:00Z</dcterms:created>
  <dcterms:modified xsi:type="dcterms:W3CDTF">2023-11-30T08:27:13Z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2017-08-30T00:00:00Z</vt:filetime>
  </property>
</Properties>
</file>