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68" r:id="rId5"/>
    <p:sldId id="369" r:id="rId6"/>
    <p:sldId id="370" r:id="rId7"/>
    <p:sldId id="371" r:id="rId8"/>
    <p:sldId id="372" r:id="rId9"/>
    <p:sldId id="374" r:id="rId10"/>
    <p:sldId id="373" r:id="rId11"/>
    <p:sldId id="375" r:id="rId12"/>
  </p:sldIdLst>
  <p:sldSz cx="12188825" cy="6858000"/>
  <p:notesSz cx="7023100" cy="9144000"/>
  <p:custDataLst>
    <p:tags r:id="rId15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9">
          <p15:clr>
            <a:srgbClr val="A4A3A4"/>
          </p15:clr>
        </p15:guide>
        <p15:guide id="2" orient="horz" pos="3450">
          <p15:clr>
            <a:srgbClr val="A4A3A4"/>
          </p15:clr>
        </p15:guide>
        <p15:guide id="3" orient="horz" pos="1221">
          <p15:clr>
            <a:srgbClr val="A4A3A4"/>
          </p15:clr>
        </p15:guide>
        <p15:guide id="4" orient="horz" pos="1748">
          <p15:clr>
            <a:srgbClr val="A4A3A4"/>
          </p15:clr>
        </p15:guide>
        <p15:guide id="5" orient="horz" pos="1639">
          <p15:clr>
            <a:srgbClr val="A4A3A4"/>
          </p15:clr>
        </p15:guide>
        <p15:guide id="6" orient="horz" pos="1127">
          <p15:clr>
            <a:srgbClr val="A4A3A4"/>
          </p15:clr>
        </p15:guide>
        <p15:guide id="7" orient="horz" pos="507">
          <p15:clr>
            <a:srgbClr val="A4A3A4"/>
          </p15:clr>
        </p15:guide>
        <p15:guide id="8" orient="horz" pos="254">
          <p15:clr>
            <a:srgbClr val="A4A3A4"/>
          </p15:clr>
        </p15:guide>
        <p15:guide id="9" pos="6700">
          <p15:clr>
            <a:srgbClr val="A4A3A4"/>
          </p15:clr>
        </p15:guide>
        <p15:guide id="10" pos="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1D"/>
    <a:srgbClr val="DD5F2B"/>
    <a:srgbClr val="DE5F2C"/>
    <a:srgbClr val="E4793C"/>
    <a:srgbClr val="E7843D"/>
    <a:srgbClr val="E3743B"/>
    <a:srgbClr val="E5D419"/>
    <a:srgbClr val="999A98"/>
    <a:srgbClr val="636463"/>
    <a:srgbClr val="A7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58097-39DA-4DC9-8131-3CF8AB6E1DA1}" v="8" dt="2023-11-28T14:14:51.3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7" autoAdjust="0"/>
    <p:restoredTop sz="93426" autoAdjust="0"/>
  </p:normalViewPr>
  <p:slideViewPr>
    <p:cSldViewPr snapToGrid="0" snapToObjects="1">
      <p:cViewPr varScale="1">
        <p:scale>
          <a:sx n="116" d="100"/>
          <a:sy n="116" d="100"/>
        </p:scale>
        <p:origin x="634" y="67"/>
      </p:cViewPr>
      <p:guideLst>
        <p:guide orient="horz" pos="4129"/>
        <p:guide orient="horz" pos="3450"/>
        <p:guide orient="horz" pos="1221"/>
        <p:guide orient="horz" pos="1748"/>
        <p:guide orient="horz" pos="1639"/>
        <p:guide orient="horz" pos="1127"/>
        <p:guide orient="horz" pos="507"/>
        <p:guide orient="horz" pos="254"/>
        <p:guide pos="6700"/>
        <p:guide pos="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538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D4723-48C8-EC45-8E19-C1CD15887A7B}" type="datetime1">
              <a:rPr lang="de-DE" smtClean="0"/>
              <a:t>29.11.2023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538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6CD9B-9B8B-F947-841F-703A88B11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969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538" y="0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88161-7AF9-CB40-8E5D-1334AC1A89FE}" type="datetime1">
              <a:rPr lang="de-DE" smtClean="0"/>
              <a:t>29.11.2023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513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342574"/>
            <a:ext cx="5618480" cy="41152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538" y="8685147"/>
            <a:ext cx="3043343" cy="456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6326A-0BF9-6245-8198-CF7AA25E73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04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6326A-0BF9-6245-8198-CF7AA25E73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6326A-0BF9-6245-8198-CF7AA25E73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48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1 - Hintergrundbild austausch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" y="-14158"/>
            <a:ext cx="12188824" cy="6872158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6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0173129" y="2496561"/>
            <a:ext cx="211149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7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142260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6111391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object 4"/>
          <p:cNvSpPr/>
          <p:nvPr userDrawn="1"/>
        </p:nvSpPr>
        <p:spPr>
          <a:xfrm>
            <a:off x="0" y="2459543"/>
            <a:ext cx="12203998" cy="156019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4" y="0"/>
                </a:lnTo>
              </a:path>
            </a:pathLst>
          </a:custGeom>
          <a:ln w="13970">
            <a:solidFill>
              <a:srgbClr val="6364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hteck 9"/>
          <p:cNvSpPr/>
          <p:nvPr userDrawn="1"/>
        </p:nvSpPr>
        <p:spPr>
          <a:xfrm>
            <a:off x="0" y="383205"/>
            <a:ext cx="12188825" cy="1314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129" y="897391"/>
            <a:ext cx="2032000" cy="6985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2496561"/>
            <a:ext cx="6111391" cy="20111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3053859"/>
            <a:ext cx="5300871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502501"/>
            <a:ext cx="5300871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3796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Aufzählung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08000" y="2419200"/>
            <a:ext cx="6629351" cy="3266453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3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7681038" y="2358313"/>
            <a:ext cx="4574461" cy="332734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4354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0624" cy="686818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 dirty="0">
                <a:solidFill>
                  <a:srgbClr val="999A98"/>
                </a:solidFill>
              </a:rPr>
              <a:t>S</a:t>
            </a:r>
            <a:r>
              <a:rPr lang="de-DE" dirty="0">
                <a:solidFill>
                  <a:srgbClr val="E4793C"/>
                </a:solidFill>
              </a:rPr>
              <a:t>.</a:t>
            </a:r>
            <a:r>
              <a:rPr lang="de-DE" dirty="0"/>
              <a:t> </a:t>
            </a:r>
            <a:fld id="{81D60167-4931-47E6-BA6A-407CBD079E47}" type="slidenum">
              <a:rPr lang="de-DE" smtClean="0">
                <a:solidFill>
                  <a:srgbClr val="999A98"/>
                </a:solidFill>
              </a:rPr>
              <a:pPr marL="47625">
                <a:spcBef>
                  <a:spcPts val="229"/>
                </a:spcBef>
              </a:pPr>
              <a:t>‹Nr.›</a:t>
            </a:fld>
            <a:endParaRPr lang="de-DE" dirty="0">
              <a:solidFill>
                <a:srgbClr val="999A98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>
                <a:solidFill>
                  <a:srgbClr val="999A98"/>
                </a:solidFill>
              </a:rPr>
              <a:t>©  FONDIUM | V. Raimann | Juli 2023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48846" y="3138621"/>
            <a:ext cx="5300870" cy="386365"/>
          </a:xfrm>
          <a:prstGeom prst="rect">
            <a:avLst/>
          </a:prstGeom>
        </p:spPr>
        <p:txBody>
          <a:bodyPr vert="horz"/>
          <a:lstStyle>
            <a:lvl1pPr>
              <a:defRPr sz="2000" b="1" i="0" cap="all" spc="150">
                <a:solidFill>
                  <a:srgbClr val="FFFFFF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VIELEN DANK 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48846" y="3568645"/>
            <a:ext cx="5300870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-36000" y="6803006"/>
            <a:ext cx="12276000" cy="720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2 - Hintergrundbild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6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10173129" y="2496561"/>
            <a:ext cx="211149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7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8142260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6111391" y="2496561"/>
            <a:ext cx="2030869" cy="20111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9" name="object 4"/>
          <p:cNvSpPr/>
          <p:nvPr userDrawn="1"/>
        </p:nvSpPr>
        <p:spPr>
          <a:xfrm>
            <a:off x="0" y="2459543"/>
            <a:ext cx="12203998" cy="156019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4" y="0"/>
                </a:lnTo>
              </a:path>
            </a:pathLst>
          </a:custGeom>
          <a:ln w="13970">
            <a:solidFill>
              <a:srgbClr val="6364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hteck 9"/>
          <p:cNvSpPr/>
          <p:nvPr userDrawn="1"/>
        </p:nvSpPr>
        <p:spPr>
          <a:xfrm>
            <a:off x="0" y="383205"/>
            <a:ext cx="12188825" cy="1314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129" y="897391"/>
            <a:ext cx="2032000" cy="6985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2496561"/>
            <a:ext cx="6111391" cy="20111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3053859"/>
            <a:ext cx="5300871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502501"/>
            <a:ext cx="5300871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9541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03 -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5" name="Textplatzhalt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395027" y="2441791"/>
            <a:ext cx="8706499" cy="386365"/>
          </a:xfrm>
          <a:prstGeom prst="rect">
            <a:avLst/>
          </a:prstGeom>
        </p:spPr>
        <p:txBody>
          <a:bodyPr vert="horz"/>
          <a:lstStyle>
            <a:lvl1pPr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395028" y="2887749"/>
            <a:ext cx="8706498" cy="783112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5250" y="1091066"/>
            <a:ext cx="15240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-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08000" y="1620000"/>
            <a:ext cx="8519150" cy="4593039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3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0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- Aufzählung ohne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08000" y="1620000"/>
            <a:ext cx="8519150" cy="4593039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FontTx/>
              <a:buBlip>
                <a:blip r:embed="rId2"/>
              </a:buBlip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7569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1_FONDIUM_Schweif_ohne_Balken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91075" y="1620000"/>
            <a:ext cx="11429835" cy="459303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10000"/>
              </a:lnSpc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sanctus.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7427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ohne Schwe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88256" y="563023"/>
            <a:ext cx="823574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391075" y="1620000"/>
            <a:ext cx="11429835" cy="4593039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10000"/>
              </a:lnSpc>
              <a:defRPr sz="1500" b="0" i="0" cap="none" spc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est.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sanctus.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87318" y="962819"/>
            <a:ext cx="8254075" cy="412805"/>
          </a:xfrm>
          <a:prstGeom prst="rect">
            <a:avLst/>
          </a:prstGeom>
        </p:spPr>
        <p:txBody>
          <a:bodyPr vert="horz"/>
          <a:lstStyle>
            <a:lvl1pPr>
              <a:defRPr sz="1700" b="0" i="0" cap="all" spc="4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3978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unterlegt inkl.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pic>
        <p:nvPicPr>
          <p:cNvPr id="2" name="Bild 1" descr="03_FONDIUM_mit_Bil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204000" cy="6870084"/>
          </a:xfrm>
          <a:prstGeom prst="rect">
            <a:avLst/>
          </a:prstGeom>
        </p:spPr>
      </p:pic>
      <p:sp>
        <p:nvSpPr>
          <p:cNvPr id="5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07387" y="2232316"/>
            <a:ext cx="5345713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93296" y="2680958"/>
            <a:ext cx="5359804" cy="2873051"/>
          </a:xfrm>
          <a:prstGeom prst="rect">
            <a:avLst/>
          </a:prstGeom>
        </p:spPr>
        <p:txBody>
          <a:bodyPr vert="horz"/>
          <a:lstStyle>
            <a:lvl1pPr>
              <a:defRPr sz="1800" b="0" i="0" cap="all" spc="4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747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eite Aufzählung unterleg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02_FONDIUM_Schweif_mit_Orang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07387" y="1532503"/>
            <a:ext cx="6329964" cy="386365"/>
          </a:xfrm>
          <a:prstGeom prst="rect">
            <a:avLst/>
          </a:prstGeom>
        </p:spPr>
        <p:txBody>
          <a:bodyPr vert="horz"/>
          <a:lstStyle>
            <a:lvl1pPr algn="l">
              <a:defRPr sz="2000" b="1" i="0" cap="all" spc="150">
                <a:solidFill>
                  <a:srgbClr val="636463"/>
                </a:solidFill>
                <a:latin typeface="Rockwell"/>
                <a:cs typeface="Rockwell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46670" y="2365375"/>
            <a:ext cx="5108829" cy="3448800"/>
          </a:xfrm>
          <a:prstGeom prst="rect">
            <a:avLst/>
          </a:prstGeom>
        </p:spPr>
        <p:txBody>
          <a:bodyPr vert="horz"/>
          <a:lstStyle/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08000" y="2596362"/>
            <a:ext cx="6629351" cy="304551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ct val="110000"/>
              </a:lnSpc>
              <a:buSzPct val="100000"/>
              <a:buFontTx/>
              <a:buBlip>
                <a:blip r:embed="rId3"/>
              </a:buBlip>
              <a:defRPr sz="1500" b="0" i="0" cap="none" spc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2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04960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38" imgH="338" progId="TCLayout.ActiveDocument.1">
                  <p:embed/>
                </p:oleObj>
              </mc:Choice>
              <mc:Fallback>
                <p:oleObj name="think-cell Folie" r:id="rId14" imgW="338" imgH="338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03675" y="6442739"/>
            <a:ext cx="87875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800" b="0" i="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marL="47625">
              <a:spcBef>
                <a:spcPts val="229"/>
              </a:spcBef>
            </a:pPr>
            <a:r>
              <a:rPr lang="de-DE" dirty="0"/>
              <a:t>S</a:t>
            </a:r>
            <a:r>
              <a:rPr lang="de-DE" dirty="0">
                <a:solidFill>
                  <a:srgbClr val="E4793C"/>
                </a:solidFill>
              </a:rPr>
              <a:t>.</a:t>
            </a:r>
            <a:r>
              <a:rPr lang="de-DE" dirty="0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‹Nr.›</a:t>
            </a:fld>
            <a:endParaRPr lang="de-DE" dirty="0"/>
          </a:p>
        </p:txBody>
      </p:sp>
      <p:sp>
        <p:nvSpPr>
          <p:cNvPr id="7" name="object 4"/>
          <p:cNvSpPr txBox="1">
            <a:spLocks noGrp="1"/>
          </p:cNvSpPr>
          <p:nvPr>
            <p:ph type="ftr" sz="quarter" idx="3"/>
          </p:nvPr>
        </p:nvSpPr>
        <p:spPr>
          <a:xfrm>
            <a:off x="407387" y="6418515"/>
            <a:ext cx="8816149" cy="1526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>
            <a:lvl1pPr>
              <a:defRPr sz="800" b="0" i="0" kern="800" spc="20">
                <a:solidFill>
                  <a:srgbClr val="636463"/>
                </a:solidFill>
                <a:latin typeface="Calibri"/>
                <a:cs typeface="Calibri"/>
              </a:defRPr>
            </a:lvl1pPr>
          </a:lstStyle>
          <a:p>
            <a:pPr marL="12700">
              <a:spcBef>
                <a:spcPts val="229"/>
              </a:spcBef>
            </a:pPr>
            <a:r>
              <a:rPr lang="de-DE" dirty="0"/>
              <a:t>©  FONDIUM | V. Raimann | Juli 2023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750425" y="540000"/>
            <a:ext cx="2032000" cy="4318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-36000" y="6803006"/>
            <a:ext cx="12276000" cy="72000"/>
          </a:xfrm>
          <a:prstGeom prst="rect">
            <a:avLst/>
          </a:prstGeom>
          <a:solidFill>
            <a:srgbClr val="EA61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8" r:id="rId4"/>
    <p:sldLayoutId id="2147483772" r:id="rId5"/>
    <p:sldLayoutId id="2147483767" r:id="rId6"/>
    <p:sldLayoutId id="2147483773" r:id="rId7"/>
    <p:sldLayoutId id="2147483763" r:id="rId8"/>
    <p:sldLayoutId id="2147483769" r:id="rId9"/>
    <p:sldLayoutId id="2147483771" r:id="rId10"/>
    <p:sldLayoutId id="2147483757" r:id="rId11"/>
  </p:sldLayoutIdLst>
  <p:hf hdr="0" dt="0"/>
  <p:txStyles>
    <p:titleStyle>
      <a:lvl1pPr algn="l" eaLnBrk="1" hangingPunct="1">
        <a:defRPr sz="1100" b="0" i="0">
          <a:solidFill>
            <a:srgbClr val="E4822F"/>
          </a:solidFill>
          <a:latin typeface="TheSans 3-Light"/>
          <a:ea typeface="+mj-ea"/>
          <a:cs typeface="TheSans 3-Light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8000" y="1620001"/>
            <a:ext cx="4626128" cy="805429"/>
          </a:xfrm>
        </p:spPr>
        <p:txBody>
          <a:bodyPr/>
          <a:lstStyle/>
          <a:p>
            <a:r>
              <a:rPr lang="de-DE" dirty="0"/>
              <a:t>Abhängigkeit Druck (p) und Volumenstrom (</a:t>
            </a:r>
            <a:r>
              <a:rPr lang="de-DE" dirty="0" err="1"/>
              <a:t>V_Punkt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Kennlinie Verdichter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9FCADA6-AE84-031A-5112-98645011EB8F}"/>
              </a:ext>
            </a:extLst>
          </p:cNvPr>
          <p:cNvCxnSpPr>
            <a:cxnSpLocks/>
          </p:cNvCxnSpPr>
          <p:nvPr/>
        </p:nvCxnSpPr>
        <p:spPr>
          <a:xfrm flipV="1">
            <a:off x="3527898" y="2425430"/>
            <a:ext cx="0" cy="2445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639CD6-BA9A-7DCE-C519-97AE7862095B}"/>
              </a:ext>
            </a:extLst>
          </p:cNvPr>
          <p:cNvCxnSpPr>
            <a:cxnSpLocks/>
          </p:cNvCxnSpPr>
          <p:nvPr/>
        </p:nvCxnSpPr>
        <p:spPr>
          <a:xfrm>
            <a:off x="3527898" y="4871155"/>
            <a:ext cx="4679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B349D3A0-C335-3588-ED03-ECE721CB8B13}"/>
              </a:ext>
            </a:extLst>
          </p:cNvPr>
          <p:cNvSpPr/>
          <p:nvPr/>
        </p:nvSpPr>
        <p:spPr>
          <a:xfrm>
            <a:off x="3527898" y="2918299"/>
            <a:ext cx="4272063" cy="1066204"/>
          </a:xfrm>
          <a:custGeom>
            <a:avLst/>
            <a:gdLst>
              <a:gd name="connsiteX0" fmla="*/ 0 w 3865123"/>
              <a:gd name="connsiteY0" fmla="*/ 0 h 888459"/>
              <a:gd name="connsiteX1" fmla="*/ 2088204 w 3865123"/>
              <a:gd name="connsiteY1" fmla="*/ 350195 h 888459"/>
              <a:gd name="connsiteX2" fmla="*/ 3865123 w 3865123"/>
              <a:gd name="connsiteY2" fmla="*/ 888459 h 8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123" h="888459">
                <a:moveTo>
                  <a:pt x="0" y="0"/>
                </a:moveTo>
                <a:cubicBezTo>
                  <a:pt x="722008" y="101059"/>
                  <a:pt x="1444017" y="202119"/>
                  <a:pt x="2088204" y="350195"/>
                </a:cubicBezTo>
                <a:cubicBezTo>
                  <a:pt x="2732391" y="498271"/>
                  <a:pt x="3589506" y="776050"/>
                  <a:pt x="3865123" y="888459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CCDB74-7A10-BB6E-DD42-A502289948EC}"/>
              </a:ext>
            </a:extLst>
          </p:cNvPr>
          <p:cNvSpPr txBox="1"/>
          <p:nvPr/>
        </p:nvSpPr>
        <p:spPr>
          <a:xfrm>
            <a:off x="2490282" y="2459777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V_Punkt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95BC28-FC44-FB6B-8490-BC286F976A2A}"/>
              </a:ext>
            </a:extLst>
          </p:cNvPr>
          <p:cNvSpPr txBox="1"/>
          <p:nvPr/>
        </p:nvSpPr>
        <p:spPr>
          <a:xfrm>
            <a:off x="7941013" y="4864871"/>
            <a:ext cx="3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3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72850" y="1604469"/>
            <a:ext cx="4755829" cy="3962052"/>
          </a:xfrm>
        </p:spPr>
        <p:txBody>
          <a:bodyPr/>
          <a:lstStyle/>
          <a:p>
            <a:r>
              <a:rPr lang="de-DE" dirty="0"/>
              <a:t>Druck muss berücksichtigt werden bei Berechnung der unbekannten Volumenströme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Möglicherweise auch Ableiten der realen Verdichter Kennlinien mithilfe Excel-Datensatz im Bereich von 6,5 bis 6,9 bar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Vergleichen der realen Verdichter Kennlinien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/>
          </a:p>
          <a:p>
            <a:r>
              <a:rPr lang="de-DE" dirty="0"/>
              <a:t>Volumenströme der regelbaren Kompressoren berechnet </a:t>
            </a:r>
            <a:r>
              <a:rPr lang="de-DE" dirty="0" err="1"/>
              <a:t>AirLeader</a:t>
            </a:r>
            <a:r>
              <a:rPr lang="de-DE" dirty="0"/>
              <a:t> über den Stromverbrauch (nicht über Sensoren)</a:t>
            </a:r>
          </a:p>
          <a:p>
            <a:endParaRPr lang="de-DE" dirty="0"/>
          </a:p>
          <a:p>
            <a:r>
              <a:rPr lang="de-DE" dirty="0"/>
              <a:t>Netzdruck wird in Gesamtleitung gemessen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A-, B- und C-Netz besitzen jeweils einen Volumenstromzähler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74E4D0-AC78-4E7C-7A07-3D2EDC63CA4D}"/>
              </a:ext>
            </a:extLst>
          </p:cNvPr>
          <p:cNvCxnSpPr>
            <a:cxnSpLocks/>
          </p:cNvCxnSpPr>
          <p:nvPr/>
        </p:nvCxnSpPr>
        <p:spPr>
          <a:xfrm flipV="1">
            <a:off x="6381345" y="2140085"/>
            <a:ext cx="0" cy="2445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873891D-D25A-9E55-015A-E03EE92A7CEB}"/>
              </a:ext>
            </a:extLst>
          </p:cNvPr>
          <p:cNvCxnSpPr>
            <a:cxnSpLocks/>
          </p:cNvCxnSpPr>
          <p:nvPr/>
        </p:nvCxnSpPr>
        <p:spPr>
          <a:xfrm>
            <a:off x="6381345" y="4585810"/>
            <a:ext cx="4679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2B3A703-B041-D8DA-A040-606D2746A8CB}"/>
              </a:ext>
            </a:extLst>
          </p:cNvPr>
          <p:cNvSpPr/>
          <p:nvPr/>
        </p:nvSpPr>
        <p:spPr>
          <a:xfrm>
            <a:off x="6381345" y="2632954"/>
            <a:ext cx="4272063" cy="1066204"/>
          </a:xfrm>
          <a:custGeom>
            <a:avLst/>
            <a:gdLst>
              <a:gd name="connsiteX0" fmla="*/ 0 w 3865123"/>
              <a:gd name="connsiteY0" fmla="*/ 0 h 888459"/>
              <a:gd name="connsiteX1" fmla="*/ 2088204 w 3865123"/>
              <a:gd name="connsiteY1" fmla="*/ 350195 h 888459"/>
              <a:gd name="connsiteX2" fmla="*/ 3865123 w 3865123"/>
              <a:gd name="connsiteY2" fmla="*/ 888459 h 8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123" h="888459">
                <a:moveTo>
                  <a:pt x="0" y="0"/>
                </a:moveTo>
                <a:cubicBezTo>
                  <a:pt x="722008" y="101059"/>
                  <a:pt x="1444017" y="202119"/>
                  <a:pt x="2088204" y="350195"/>
                </a:cubicBezTo>
                <a:cubicBezTo>
                  <a:pt x="2732391" y="498271"/>
                  <a:pt x="3589506" y="776050"/>
                  <a:pt x="3865123" y="888459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FC78C6C-B8FD-D90F-FB3B-063AE554C7C0}"/>
              </a:ext>
            </a:extLst>
          </p:cNvPr>
          <p:cNvSpPr txBox="1"/>
          <p:nvPr/>
        </p:nvSpPr>
        <p:spPr>
          <a:xfrm>
            <a:off x="5343729" y="2174432"/>
            <a:ext cx="116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V_Punkt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0C9D53-5078-CAF0-B77B-24872B5B92CA}"/>
              </a:ext>
            </a:extLst>
          </p:cNvPr>
          <p:cNvSpPr txBox="1"/>
          <p:nvPr/>
        </p:nvSpPr>
        <p:spPr>
          <a:xfrm>
            <a:off x="10833370" y="4585810"/>
            <a:ext cx="3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8434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Daten zum Energieverbrauch [kWh] der einzelnen Kompressoren können aus SKEMS exportiert werden (höchste Auflösung ist eine Messung alle 5 min)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5FA4C52-37BB-E81C-A2CE-A41328FB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7" y="2618927"/>
            <a:ext cx="10674373" cy="2481673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5793E3-AD5E-60A7-61CC-1E3CFF698E74}"/>
              </a:ext>
            </a:extLst>
          </p:cNvPr>
          <p:cNvCxnSpPr>
            <a:cxnSpLocks/>
          </p:cNvCxnSpPr>
          <p:nvPr/>
        </p:nvCxnSpPr>
        <p:spPr>
          <a:xfrm flipH="1" flipV="1">
            <a:off x="9623898" y="5028213"/>
            <a:ext cx="356681" cy="564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AA743E6-1016-F78B-DB32-B89BF3A8BA62}"/>
              </a:ext>
            </a:extLst>
          </p:cNvPr>
          <p:cNvSpPr txBox="1"/>
          <p:nvPr/>
        </p:nvSpPr>
        <p:spPr>
          <a:xfrm>
            <a:off x="8975388" y="5599720"/>
            <a:ext cx="2230876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500" dirty="0">
                <a:solidFill>
                  <a:srgbClr val="636463"/>
                </a:solidFill>
                <a:latin typeface="Calibri"/>
                <a:cs typeface="Calibri"/>
              </a:rPr>
              <a:t>Wert gibt Energieverbrauch [kWh] der letzten 5 min an</a:t>
            </a:r>
          </a:p>
        </p:txBody>
      </p:sp>
    </p:spTree>
    <p:extLst>
      <p:ext uri="{BB962C8B-B14F-4D97-AF65-F5344CB8AC3E}">
        <p14:creationId xmlns:p14="http://schemas.microsoft.com/office/powerpoint/2010/main" val="42162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Druckluft Übersicht Trocknung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10796D-92CC-FDBD-D87E-A2B4CAE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55" y="1437018"/>
            <a:ext cx="7089499" cy="43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Druckluft Übersicht Trocknung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10796D-92CC-FDBD-D87E-A2B4CAE6A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0"/>
          <a:stretch/>
        </p:blipFill>
        <p:spPr>
          <a:xfrm>
            <a:off x="-32157" y="-1"/>
            <a:ext cx="12276000" cy="69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6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Druckluft Übersicht Trocknung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10796D-92CC-FDBD-D87E-A2B4CAE6A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0"/>
          <a:stretch/>
        </p:blipFill>
        <p:spPr>
          <a:xfrm>
            <a:off x="-32157" y="-1"/>
            <a:ext cx="12276000" cy="6926817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5701FCE-D1E6-46FD-B8C0-0498394F7554}"/>
              </a:ext>
            </a:extLst>
          </p:cNvPr>
          <p:cNvSpPr/>
          <p:nvPr/>
        </p:nvSpPr>
        <p:spPr>
          <a:xfrm>
            <a:off x="3197113" y="6240134"/>
            <a:ext cx="1051337" cy="72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9CC17FB-B33A-8B77-5796-A1716B6BC8B8}"/>
              </a:ext>
            </a:extLst>
          </p:cNvPr>
          <p:cNvSpPr/>
          <p:nvPr/>
        </p:nvSpPr>
        <p:spPr>
          <a:xfrm>
            <a:off x="4687994" y="6259954"/>
            <a:ext cx="1051337" cy="72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BA2D0C-B761-EC87-F264-89E04AD49F30}"/>
              </a:ext>
            </a:extLst>
          </p:cNvPr>
          <p:cNvSpPr/>
          <p:nvPr/>
        </p:nvSpPr>
        <p:spPr>
          <a:xfrm>
            <a:off x="8697867" y="3695908"/>
            <a:ext cx="1051337" cy="72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967373-8137-0EDC-EA48-A6CD8A32F35A}"/>
              </a:ext>
            </a:extLst>
          </p:cNvPr>
          <p:cNvSpPr/>
          <p:nvPr/>
        </p:nvSpPr>
        <p:spPr>
          <a:xfrm>
            <a:off x="8661017" y="198896"/>
            <a:ext cx="1051337" cy="72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674D6D7-67AF-5273-345E-6FF351F0B89F}"/>
              </a:ext>
            </a:extLst>
          </p:cNvPr>
          <p:cNvSpPr/>
          <p:nvPr/>
        </p:nvSpPr>
        <p:spPr>
          <a:xfrm>
            <a:off x="8697867" y="2838775"/>
            <a:ext cx="1051337" cy="72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A6D50A6-E9D6-4F22-ED74-139E39E86B45}"/>
              </a:ext>
            </a:extLst>
          </p:cNvPr>
          <p:cNvCxnSpPr/>
          <p:nvPr/>
        </p:nvCxnSpPr>
        <p:spPr>
          <a:xfrm>
            <a:off x="8019091" y="1914319"/>
            <a:ext cx="4210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6F66FA-745C-A32A-604F-63CBDA38DC49}"/>
              </a:ext>
            </a:extLst>
          </p:cNvPr>
          <p:cNvCxnSpPr/>
          <p:nvPr/>
        </p:nvCxnSpPr>
        <p:spPr>
          <a:xfrm flipV="1">
            <a:off x="8144081" y="1914319"/>
            <a:ext cx="59205" cy="190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3AC76F1-30A8-F814-66BE-FE393D220978}"/>
              </a:ext>
            </a:extLst>
          </p:cNvPr>
          <p:cNvSpPr txBox="1"/>
          <p:nvPr/>
        </p:nvSpPr>
        <p:spPr>
          <a:xfrm>
            <a:off x="7324998" y="2052192"/>
            <a:ext cx="3167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Sensor wird in Datenerfassungsprogramm von S&amp;K nicht aufgenommen</a:t>
            </a:r>
          </a:p>
        </p:txBody>
      </p:sp>
    </p:spTree>
    <p:extLst>
      <p:ext uri="{BB962C8B-B14F-4D97-AF65-F5344CB8AC3E}">
        <p14:creationId xmlns:p14="http://schemas.microsoft.com/office/powerpoint/2010/main" val="37940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Daten der Sensoren in unterschiedlicher Auflösung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Export aus S&amp;K Server möglich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0EF808-BCED-CC2C-2FCF-DD9E2363F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58"/>
          <a:stretch/>
        </p:blipFill>
        <p:spPr>
          <a:xfrm>
            <a:off x="0" y="2549477"/>
            <a:ext cx="12174889" cy="19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47625">
              <a:spcBef>
                <a:spcPts val="229"/>
              </a:spcBef>
            </a:pPr>
            <a:r>
              <a:rPr lang="de-DE"/>
              <a:t>S</a:t>
            </a:r>
            <a:r>
              <a:rPr lang="de-DE">
                <a:solidFill>
                  <a:srgbClr val="E4793C"/>
                </a:solidFill>
              </a:rPr>
              <a:t>.</a:t>
            </a:r>
            <a:r>
              <a:rPr lang="de-DE"/>
              <a:t> </a:t>
            </a:r>
            <a:fld id="{81D60167-4931-47E6-BA6A-407CBD079E47}" type="slidenum">
              <a:rPr lang="de-DE" smtClean="0"/>
              <a:pPr marL="47625">
                <a:spcBef>
                  <a:spcPts val="229"/>
                </a:spcBef>
              </a:pPr>
              <a:t>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229"/>
              </a:spcBef>
            </a:pPr>
            <a:r>
              <a:rPr lang="de-DE" dirty="0"/>
              <a:t>©  FONDIUM | V. Raimann | November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Deep Carbon </a:t>
            </a:r>
            <a:r>
              <a:rPr lang="de-DE" dirty="0" err="1"/>
              <a:t>planner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Daten Kompressoren - AirLeader</a:t>
            </a:r>
          </a:p>
          <a:p>
            <a:endParaRPr lang="de-DE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0" y="5795367"/>
            <a:ext cx="12188825" cy="444767"/>
            <a:chOff x="0" y="5310454"/>
            <a:chExt cx="12188825" cy="444767"/>
          </a:xfrm>
        </p:grpSpPr>
        <p:sp>
          <p:nvSpPr>
            <p:cNvPr id="8" name="Rechteck 7"/>
            <p:cNvSpPr/>
            <p:nvPr/>
          </p:nvSpPr>
          <p:spPr>
            <a:xfrm>
              <a:off x="0" y="5310454"/>
              <a:ext cx="12188825" cy="444767"/>
            </a:xfrm>
            <a:prstGeom prst="rect">
              <a:avLst/>
            </a:prstGeom>
            <a:gradFill flip="none" rotWithShape="1">
              <a:gsLst>
                <a:gs pos="10000">
                  <a:srgbClr val="E4793C"/>
                </a:gs>
                <a:gs pos="64000">
                  <a:srgbClr val="FFFFFF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platzhalter 7"/>
            <p:cNvSpPr txBox="1">
              <a:spLocks/>
            </p:cNvSpPr>
            <p:nvPr/>
          </p:nvSpPr>
          <p:spPr>
            <a:xfrm>
              <a:off x="388337" y="5327386"/>
              <a:ext cx="5829300" cy="383379"/>
            </a:xfrm>
            <a:prstGeom prst="rect">
              <a:avLst/>
            </a:prstGeom>
          </p:spPr>
          <p:txBody>
            <a:bodyPr/>
            <a:lstStyle>
              <a:lvl1pPr marL="0" eaLnBrk="1" hangingPunct="1">
                <a:defRPr>
                  <a:latin typeface="+mn-lt"/>
                  <a:ea typeface="+mn-ea"/>
                  <a:cs typeface="+mn-cs"/>
                </a:defRPr>
              </a:lvl1pPr>
              <a:lvl2pPr marL="457200" eaLnBrk="1" hangingPunct="1">
                <a:defRPr>
                  <a:latin typeface="+mn-lt"/>
                  <a:ea typeface="+mn-ea"/>
                  <a:cs typeface="+mn-cs"/>
                </a:defRPr>
              </a:lvl2pPr>
              <a:lvl3pPr marL="914400" eaLnBrk="1" hangingPunct="1">
                <a:defRPr>
                  <a:latin typeface="+mn-lt"/>
                  <a:ea typeface="+mn-ea"/>
                  <a:cs typeface="+mn-cs"/>
                </a:defRPr>
              </a:lvl3pPr>
              <a:lvl4pPr marL="1371600" eaLnBrk="1" hangingPunct="1">
                <a:defRPr>
                  <a:latin typeface="+mn-lt"/>
                  <a:ea typeface="+mn-ea"/>
                  <a:cs typeface="+mn-cs"/>
                </a:defRPr>
              </a:lvl4pPr>
              <a:lvl5pPr marL="1828800" eaLnBrk="1" hangingPunct="1">
                <a:defRPr>
                  <a:latin typeface="+mn-lt"/>
                  <a:ea typeface="+mn-ea"/>
                  <a:cs typeface="+mn-cs"/>
                </a:defRPr>
              </a:lvl5pPr>
              <a:lvl6pPr marL="2286000" eaLnBrk="1" hangingPunct="1">
                <a:defRPr>
                  <a:latin typeface="+mn-lt"/>
                  <a:ea typeface="+mn-ea"/>
                  <a:cs typeface="+mn-cs"/>
                </a:defRPr>
              </a:lvl6pPr>
              <a:lvl7pPr marL="2743200" eaLnBrk="1" hangingPunct="1">
                <a:defRPr>
                  <a:latin typeface="+mn-lt"/>
                  <a:ea typeface="+mn-ea"/>
                  <a:cs typeface="+mn-cs"/>
                </a:defRPr>
              </a:lvl7pPr>
              <a:lvl8pPr marL="3200400" eaLnBrk="1" hangingPunct="1">
                <a:defRPr>
                  <a:latin typeface="+mn-lt"/>
                  <a:ea typeface="+mn-ea"/>
                  <a:cs typeface="+mn-cs"/>
                </a:defRPr>
              </a:lvl8pPr>
              <a:lvl9pPr marL="3657600" eaLnBrk="1" hangingPunct="1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>
                  <a:solidFill>
                    <a:schemeClr val="bg1"/>
                  </a:solidFill>
                </a:rPr>
                <a:t>ONE FONDIUM TEAM</a:t>
              </a: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15" y="5461597"/>
              <a:ext cx="101600" cy="127000"/>
            </a:xfrm>
            <a:prstGeom prst="rect">
              <a:avLst/>
            </a:prstGeom>
          </p:spPr>
        </p:pic>
      </p:grp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107999" y="1498406"/>
            <a:ext cx="4755829" cy="39620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 dirty="0"/>
              <a:t>Es besteht auch die Möglichkeiten den Datensatz ohne Lücken zu exportieren</a:t>
            </a:r>
          </a:p>
          <a:p>
            <a:pPr>
              <a:lnSpc>
                <a:spcPct val="120000"/>
              </a:lnSpc>
            </a:pPr>
            <a:r>
              <a:rPr lang="de-DE" dirty="0"/>
              <a:t>Dabei werden die Messwerte im 15 min Takt angezeigt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8E84B7-66A0-6449-CDE1-568141C94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89"/>
          <a:stretch/>
        </p:blipFill>
        <p:spPr>
          <a:xfrm>
            <a:off x="0" y="2712967"/>
            <a:ext cx="12185116" cy="15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7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71005_PPT_IT4YOU_Folienmaster_m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CE16427C8904EA6DD9C51121A9D4B" ma:contentTypeVersion="14" ma:contentTypeDescription="Create a new document." ma:contentTypeScope="" ma:versionID="8a05e08227f3f6c95685d7ca7bfab769">
  <xsd:schema xmlns:xsd="http://www.w3.org/2001/XMLSchema" xmlns:xs="http://www.w3.org/2001/XMLSchema" xmlns:p="http://schemas.microsoft.com/office/2006/metadata/properties" xmlns:ns3="fc555d73-e5c2-40af-882e-a34d376ff08a" xmlns:ns4="0cb81e6a-acd9-4f3d-a88f-b5a61fbe6c55" targetNamespace="http://schemas.microsoft.com/office/2006/metadata/properties" ma:root="true" ma:fieldsID="77148d215b946920e0538e15c53a7771" ns3:_="" ns4:_="">
    <xsd:import namespace="fc555d73-e5c2-40af-882e-a34d376ff08a"/>
    <xsd:import namespace="0cb81e6a-acd9-4f3d-a88f-b5a61fbe6c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555d73-e5c2-40af-882e-a34d376ff0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81e6a-acd9-4f3d-a88f-b5a61fbe6c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555d73-e5c2-40af-882e-a34d376ff08a" xsi:nil="true"/>
  </documentManagement>
</p:properties>
</file>

<file path=customXml/itemProps1.xml><?xml version="1.0" encoding="utf-8"?>
<ds:datastoreItem xmlns:ds="http://schemas.openxmlformats.org/officeDocument/2006/customXml" ds:itemID="{4C4C56AD-F2F5-4203-BD92-253CCD848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555d73-e5c2-40af-882e-a34d376ff08a"/>
    <ds:schemaRef ds:uri="0cb81e6a-acd9-4f3d-a88f-b5a61fbe6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BECFE4-AAFE-40CE-AD8E-2FA82B940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B112-7A78-4146-B2FF-401B19957F45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0cb81e6a-acd9-4f3d-a88f-b5a61fbe6c55"/>
    <ds:schemaRef ds:uri="fc555d73-e5c2-40af-882e-a34d376ff08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171005_PPT_IT4YOU_Folienmaster_mk.potx</Template>
  <TotalTime>0</TotalTime>
  <Words>345</Words>
  <Application>Microsoft Office PowerPoint</Application>
  <PresentationFormat>Benutzerdefiniert</PresentationFormat>
  <Paragraphs>134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Rockwell</vt:lpstr>
      <vt:lpstr>TheSans 3-Light</vt:lpstr>
      <vt:lpstr>Wingdings</vt:lpstr>
      <vt:lpstr>171005_PPT_IT4YOU_Folienmaster_mk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170831_PPT_IT4YOU_für PPT.indd</dc:title>
  <dc:creator>Schneider Achim SH</dc:creator>
  <cp:lastModifiedBy>Raimann Valentin SI</cp:lastModifiedBy>
  <cp:revision>764</cp:revision>
  <dcterms:created xsi:type="dcterms:W3CDTF">2017-08-30T11:27:00Z</dcterms:created>
  <dcterms:modified xsi:type="dcterms:W3CDTF">2023-11-29T14:46:05Z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2017-08-30T00:00:00Z</vt:filetime>
  </property>
  <property fmtid="{D5CDD505-2E9C-101B-9397-08002B2CF9AE}" pid="5" name="ContentTypeId">
    <vt:lpwstr>0x010100CCECE16427C8904EA6DD9C51121A9D4B</vt:lpwstr>
  </property>
</Properties>
</file>