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59" r:id="rId4"/>
    <p:sldId id="261" r:id="rId5"/>
    <p:sldId id="262" r:id="rId6"/>
    <p:sldId id="263" r:id="rId7"/>
    <p:sldId id="264" r:id="rId8"/>
    <p:sldId id="265" r:id="rId9"/>
  </p:sldIdLst>
  <p:sldSz cx="15240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A5D1"/>
    <a:srgbClr val="0062A3"/>
    <a:srgbClr val="00528C"/>
    <a:srgbClr val="005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7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122363"/>
            <a:ext cx="11430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602038"/>
            <a:ext cx="11430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1" indent="0" algn="ctr">
              <a:buNone/>
              <a:defRPr sz="1800"/>
            </a:lvl3pPr>
            <a:lvl4pPr marL="1371587" indent="0" algn="ctr">
              <a:buNone/>
              <a:defRPr sz="1600"/>
            </a:lvl4pPr>
            <a:lvl5pPr marL="1828782" indent="0" algn="ctr">
              <a:buNone/>
              <a:defRPr sz="1600"/>
            </a:lvl5pPr>
            <a:lvl6pPr marL="2285977" indent="0" algn="ctr">
              <a:buNone/>
              <a:defRPr sz="1600"/>
            </a:lvl6pPr>
            <a:lvl7pPr marL="2743173" indent="0" algn="ctr">
              <a:buNone/>
              <a:defRPr sz="1600"/>
            </a:lvl7pPr>
            <a:lvl8pPr marL="3200368" indent="0" algn="ctr">
              <a:buNone/>
              <a:defRPr sz="1600"/>
            </a:lvl8pPr>
            <a:lvl9pPr marL="3657564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0B8-AC33-404A-A411-C816374875C2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8357-1B42-43C6-AD25-E563522F52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783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0B8-AC33-404A-A411-C816374875C2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8357-1B42-43C6-AD25-E563522F52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062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7" y="365125"/>
            <a:ext cx="328612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2" y="365125"/>
            <a:ext cx="966787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0B8-AC33-404A-A411-C816374875C2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8357-1B42-43C6-AD25-E563522F52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572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0B8-AC33-404A-A411-C816374875C2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8357-1B42-43C6-AD25-E563522F52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923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1709740"/>
            <a:ext cx="131445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4589465"/>
            <a:ext cx="131445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8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7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7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6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6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0B8-AC33-404A-A411-C816374875C2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8357-1B42-43C6-AD25-E563522F52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83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1825625"/>
            <a:ext cx="64770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1825625"/>
            <a:ext cx="64770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0B8-AC33-404A-A411-C816374875C2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8357-1B42-43C6-AD25-E563522F52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50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365127"/>
            <a:ext cx="131445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6" y="1681163"/>
            <a:ext cx="64472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7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4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6" y="2505075"/>
            <a:ext cx="6447234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2" y="1681163"/>
            <a:ext cx="64789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7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4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2" y="2505075"/>
            <a:ext cx="6478985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0B8-AC33-404A-A411-C816374875C2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8357-1B42-43C6-AD25-E563522F52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999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0B8-AC33-404A-A411-C816374875C2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8357-1B42-43C6-AD25-E563522F52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976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0B8-AC33-404A-A411-C816374875C2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8357-1B42-43C6-AD25-E563522F52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905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457200"/>
            <a:ext cx="49152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987427"/>
            <a:ext cx="77152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057400"/>
            <a:ext cx="49152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2" indent="0">
              <a:buNone/>
              <a:defRPr sz="1000"/>
            </a:lvl5pPr>
            <a:lvl6pPr marL="2285977" indent="0">
              <a:buNone/>
              <a:defRPr sz="1000"/>
            </a:lvl6pPr>
            <a:lvl7pPr marL="2743173" indent="0">
              <a:buNone/>
              <a:defRPr sz="1000"/>
            </a:lvl7pPr>
            <a:lvl8pPr marL="3200368" indent="0">
              <a:buNone/>
              <a:defRPr sz="1000"/>
            </a:lvl8pPr>
            <a:lvl9pPr marL="3657564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0B8-AC33-404A-A411-C816374875C2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8357-1B42-43C6-AD25-E563522F52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5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457200"/>
            <a:ext cx="49152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987427"/>
            <a:ext cx="77152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7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4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057400"/>
            <a:ext cx="49152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2" indent="0">
              <a:buNone/>
              <a:defRPr sz="1000"/>
            </a:lvl5pPr>
            <a:lvl6pPr marL="2285977" indent="0">
              <a:buNone/>
              <a:defRPr sz="1000"/>
            </a:lvl6pPr>
            <a:lvl7pPr marL="2743173" indent="0">
              <a:buNone/>
              <a:defRPr sz="1000"/>
            </a:lvl7pPr>
            <a:lvl8pPr marL="3200368" indent="0">
              <a:buNone/>
              <a:defRPr sz="1000"/>
            </a:lvl8pPr>
            <a:lvl9pPr marL="3657564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70B8-AC33-404A-A411-C816374875C2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8357-1B42-43C6-AD25-E563522F52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308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365127"/>
            <a:ext cx="1314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1825625"/>
            <a:ext cx="13144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6356352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170B8-AC33-404A-A411-C816374875C2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6356352"/>
            <a:ext cx="5143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6356352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68357-1B42-43C6-AD25-E563522F52A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1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azul-fondo-png-color-2700749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F415-5AED-788A-24C9-5F65040DD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ave volando en el cielo&#10;&#10;El contenido generado por IA puede ser incorrecto.">
            <a:extLst>
              <a:ext uri="{FF2B5EF4-FFF2-40B4-BE49-F238E27FC236}">
                <a16:creationId xmlns:a16="http://schemas.microsoft.com/office/drawing/2014/main" id="{32F7A762-8579-8FD8-FE1E-A478CDAC3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0" cy="6858000"/>
          </a:xfrm>
          <a:prstGeom prst="rect">
            <a:avLst/>
          </a:prstGeom>
        </p:spPr>
      </p:pic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A1E8FB71-726C-4779-A557-0F662055D59B}"/>
              </a:ext>
            </a:extLst>
          </p:cNvPr>
          <p:cNvSpPr/>
          <p:nvPr/>
        </p:nvSpPr>
        <p:spPr>
          <a:xfrm>
            <a:off x="717550" y="73742"/>
            <a:ext cx="14404462" cy="673100"/>
          </a:xfrm>
          <a:custGeom>
            <a:avLst/>
            <a:gdLst>
              <a:gd name="connsiteX0" fmla="*/ 135082 w 13093032"/>
              <a:gd name="connsiteY0" fmla="*/ 0 h 1004980"/>
              <a:gd name="connsiteX1" fmla="*/ 12925532 w 13093032"/>
              <a:gd name="connsiteY1" fmla="*/ 0 h 1004980"/>
              <a:gd name="connsiteX2" fmla="*/ 13093032 w 13093032"/>
              <a:gd name="connsiteY2" fmla="*/ 167500 h 1004980"/>
              <a:gd name="connsiteX3" fmla="*/ 13093032 w 13093032"/>
              <a:gd name="connsiteY3" fmla="*/ 837480 h 1004980"/>
              <a:gd name="connsiteX4" fmla="*/ 12925532 w 13093032"/>
              <a:gd name="connsiteY4" fmla="*/ 1004980 h 1004980"/>
              <a:gd name="connsiteX5" fmla="*/ 135082 w 13093032"/>
              <a:gd name="connsiteY5" fmla="*/ 1004980 h 1004980"/>
              <a:gd name="connsiteX6" fmla="*/ 16642 w 13093032"/>
              <a:gd name="connsiteY6" fmla="*/ 955921 h 1004980"/>
              <a:gd name="connsiteX7" fmla="*/ 0 w 13093032"/>
              <a:gd name="connsiteY7" fmla="*/ 931238 h 1004980"/>
              <a:gd name="connsiteX8" fmla="*/ 52503 w 13093032"/>
              <a:gd name="connsiteY8" fmla="*/ 931238 h 1004980"/>
              <a:gd name="connsiteX9" fmla="*/ 196060 w 13093032"/>
              <a:gd name="connsiteY9" fmla="*/ 787681 h 1004980"/>
              <a:gd name="connsiteX10" fmla="*/ 196060 w 13093032"/>
              <a:gd name="connsiteY10" fmla="*/ 213473 h 1004980"/>
              <a:gd name="connsiteX11" fmla="*/ 52503 w 13093032"/>
              <a:gd name="connsiteY11" fmla="*/ 69916 h 1004980"/>
              <a:gd name="connsiteX12" fmla="*/ 2580 w 13093032"/>
              <a:gd name="connsiteY12" fmla="*/ 69916 h 1004980"/>
              <a:gd name="connsiteX13" fmla="*/ 16642 w 13093032"/>
              <a:gd name="connsiteY13" fmla="*/ 49060 h 1004980"/>
              <a:gd name="connsiteX14" fmla="*/ 135082 w 13093032"/>
              <a:gd name="connsiteY14" fmla="*/ 0 h 100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93032" h="1004980">
                <a:moveTo>
                  <a:pt x="135082" y="0"/>
                </a:moveTo>
                <a:lnTo>
                  <a:pt x="12925532" y="0"/>
                </a:lnTo>
                <a:cubicBezTo>
                  <a:pt x="13018040" y="0"/>
                  <a:pt x="13093032" y="74992"/>
                  <a:pt x="13093032" y="167500"/>
                </a:cubicBezTo>
                <a:lnTo>
                  <a:pt x="13093032" y="837480"/>
                </a:lnTo>
                <a:cubicBezTo>
                  <a:pt x="13093032" y="929988"/>
                  <a:pt x="13018040" y="1004980"/>
                  <a:pt x="12925532" y="1004980"/>
                </a:cubicBezTo>
                <a:lnTo>
                  <a:pt x="135082" y="1004980"/>
                </a:lnTo>
                <a:cubicBezTo>
                  <a:pt x="88828" y="1004980"/>
                  <a:pt x="46953" y="986232"/>
                  <a:pt x="16642" y="955921"/>
                </a:cubicBezTo>
                <a:lnTo>
                  <a:pt x="0" y="931238"/>
                </a:lnTo>
                <a:lnTo>
                  <a:pt x="52503" y="931238"/>
                </a:lnTo>
                <a:cubicBezTo>
                  <a:pt x="131787" y="931238"/>
                  <a:pt x="196060" y="866965"/>
                  <a:pt x="196060" y="787681"/>
                </a:cubicBezTo>
                <a:lnTo>
                  <a:pt x="196060" y="213473"/>
                </a:lnTo>
                <a:cubicBezTo>
                  <a:pt x="196060" y="134189"/>
                  <a:pt x="131787" y="69916"/>
                  <a:pt x="52503" y="69916"/>
                </a:cubicBezTo>
                <a:lnTo>
                  <a:pt x="2580" y="69916"/>
                </a:lnTo>
                <a:lnTo>
                  <a:pt x="16642" y="49060"/>
                </a:lnTo>
                <a:cubicBezTo>
                  <a:pt x="46953" y="18748"/>
                  <a:pt x="88828" y="0"/>
                  <a:pt x="135082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tx2">
                  <a:lumMod val="75000"/>
                  <a:lumOff val="2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pic>
        <p:nvPicPr>
          <p:cNvPr id="2" name="Imagen 1" descr="Icono&#10;&#10;El contenido generado por IA puede ser incorrecto.">
            <a:extLst>
              <a:ext uri="{FF2B5EF4-FFF2-40B4-BE49-F238E27FC236}">
                <a16:creationId xmlns:a16="http://schemas.microsoft.com/office/drawing/2014/main" id="{05A8C3A3-1D5F-80CE-20CD-4113F60B1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75342"/>
            <a:ext cx="469900" cy="4699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93675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D9E99-DD0E-1190-3E05-D178FDB68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ave volando en el cielo&#10;&#10;El contenido generado por IA puede ser incorrecto.">
            <a:extLst>
              <a:ext uri="{FF2B5EF4-FFF2-40B4-BE49-F238E27FC236}">
                <a16:creationId xmlns:a16="http://schemas.microsoft.com/office/drawing/2014/main" id="{3095987C-9333-775F-BCCF-F0EF09EFA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40000" cy="6858000"/>
          </a:xfrm>
          <a:prstGeom prst="rect">
            <a:avLst/>
          </a:prstGeom>
        </p:spPr>
      </p:pic>
      <p:pic>
        <p:nvPicPr>
          <p:cNvPr id="4" name="Imagen 3" descr="Icono&#10;&#10;El contenido generado por IA puede ser incorrecto.">
            <a:extLst>
              <a:ext uri="{FF2B5EF4-FFF2-40B4-BE49-F238E27FC236}">
                <a16:creationId xmlns:a16="http://schemas.microsoft.com/office/drawing/2014/main" id="{09737963-24F1-3C5A-928B-BBEB406B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068" y="2549524"/>
            <a:ext cx="1758951" cy="1758951"/>
          </a:xfrm>
          <a:prstGeom prst="rect">
            <a:avLst/>
          </a:pr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A7026FF7-F5E4-850E-7090-308A118F3D8F}"/>
              </a:ext>
            </a:extLst>
          </p:cNvPr>
          <p:cNvSpPr/>
          <p:nvPr/>
        </p:nvSpPr>
        <p:spPr>
          <a:xfrm rot="10800000">
            <a:off x="1272152" y="1038844"/>
            <a:ext cx="571500" cy="558800"/>
          </a:xfrm>
          <a:prstGeom prst="triangle">
            <a:avLst/>
          </a:pr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D0001EC3-F00C-2DFE-4751-E71BFEA49C87}"/>
              </a:ext>
            </a:extLst>
          </p:cNvPr>
          <p:cNvSpPr/>
          <p:nvPr/>
        </p:nvSpPr>
        <p:spPr>
          <a:xfrm>
            <a:off x="817408" y="0"/>
            <a:ext cx="4191000" cy="6858000"/>
          </a:xfrm>
          <a:prstGeom prst="parallelogram">
            <a:avLst/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B432A69-17B2-1250-C739-E049EB77C3F0}"/>
              </a:ext>
            </a:extLst>
          </p:cNvPr>
          <p:cNvSpPr/>
          <p:nvPr/>
        </p:nvSpPr>
        <p:spPr>
          <a:xfrm>
            <a:off x="1272152" y="363800"/>
            <a:ext cx="5776348" cy="675044"/>
          </a:xfrm>
          <a:custGeom>
            <a:avLst/>
            <a:gdLst>
              <a:gd name="connsiteX0" fmla="*/ 67616 w 1397823"/>
              <a:gd name="connsiteY0" fmla="*/ 0 h 584200"/>
              <a:gd name="connsiteX1" fmla="*/ 1186150 w 1397823"/>
              <a:gd name="connsiteY1" fmla="*/ 0 h 584200"/>
              <a:gd name="connsiteX2" fmla="*/ 1397823 w 1397823"/>
              <a:gd name="connsiteY2" fmla="*/ 211673 h 584200"/>
              <a:gd name="connsiteX3" fmla="*/ 1397823 w 1397823"/>
              <a:gd name="connsiteY3" fmla="*/ 372527 h 584200"/>
              <a:gd name="connsiteX4" fmla="*/ 1186150 w 1397823"/>
              <a:gd name="connsiteY4" fmla="*/ 584200 h 584200"/>
              <a:gd name="connsiteX5" fmla="*/ 0 w 1397823"/>
              <a:gd name="connsiteY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823" h="584200">
                <a:moveTo>
                  <a:pt x="67616" y="0"/>
                </a:moveTo>
                <a:lnTo>
                  <a:pt x="1186150" y="0"/>
                </a:lnTo>
                <a:cubicBezTo>
                  <a:pt x="1303054" y="0"/>
                  <a:pt x="1397823" y="94769"/>
                  <a:pt x="1397823" y="211673"/>
                </a:cubicBezTo>
                <a:lnTo>
                  <a:pt x="1397823" y="372527"/>
                </a:lnTo>
                <a:cubicBezTo>
                  <a:pt x="1397823" y="489431"/>
                  <a:pt x="1303054" y="584200"/>
                  <a:pt x="1186150" y="584200"/>
                </a:cubicBezTo>
                <a:lnTo>
                  <a:pt x="0" y="584200"/>
                </a:lnTo>
                <a:close/>
              </a:path>
            </a:pathLst>
          </a:cu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es-AR" sz="2800" dirty="0"/>
              <a:t>📋 Conclusiones Estratégicas</a:t>
            </a:r>
            <a:endParaRPr lang="es-AR" sz="2800" dirty="0">
              <a:latin typeface="Arial Black" panose="020B0A040201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D62F4F-006D-C52C-E486-FF7BD910D3C7}"/>
              </a:ext>
            </a:extLst>
          </p:cNvPr>
          <p:cNvSpPr txBox="1"/>
          <p:nvPr/>
        </p:nvSpPr>
        <p:spPr>
          <a:xfrm>
            <a:off x="1557901" y="2921167"/>
            <a:ext cx="28765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Acciones Prioritarias para impulsar el crecimiento real</a:t>
            </a:r>
            <a:endParaRPr lang="es-A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9C627A-4CEA-5B99-808E-3140697A59DC}"/>
              </a:ext>
            </a:extLst>
          </p:cNvPr>
          <p:cNvSpPr txBox="1"/>
          <p:nvPr/>
        </p:nvSpPr>
        <p:spPr>
          <a:xfrm>
            <a:off x="5289907" y="2101666"/>
            <a:ext cx="96685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✔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b="1" dirty="0">
                <a:solidFill>
                  <a:schemeClr val="bg1"/>
                </a:solidFill>
              </a:rPr>
              <a:t>Aumentar el ticket promedio</a:t>
            </a:r>
            <a:r>
              <a:rPr lang="es-MX" dirty="0">
                <a:solidFill>
                  <a:schemeClr val="bg1"/>
                </a:solidFill>
              </a:rPr>
              <a:t> mediante estrategias de </a:t>
            </a:r>
            <a:r>
              <a:rPr lang="es-MX" dirty="0" err="1">
                <a:solidFill>
                  <a:schemeClr val="bg1"/>
                </a:solidFill>
              </a:rPr>
              <a:t>bundles</a:t>
            </a:r>
            <a:r>
              <a:rPr lang="es-MX" dirty="0">
                <a:solidFill>
                  <a:schemeClr val="bg1"/>
                </a:solidFill>
              </a:rPr>
              <a:t>, ventas cruzadas y promociones escalonadas.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✔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b="1" dirty="0">
                <a:solidFill>
                  <a:schemeClr val="bg1"/>
                </a:solidFill>
              </a:rPr>
              <a:t>Expandir la presencia física</a:t>
            </a:r>
            <a:r>
              <a:rPr lang="es-MX" dirty="0">
                <a:solidFill>
                  <a:schemeClr val="bg1"/>
                </a:solidFill>
              </a:rPr>
              <a:t> con nuevas tiendas en regiones de alto potencial de ventas.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✔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b="1" dirty="0">
                <a:solidFill>
                  <a:schemeClr val="bg1"/>
                </a:solidFill>
              </a:rPr>
              <a:t>Reforzar el canal de ventas online</a:t>
            </a:r>
            <a:r>
              <a:rPr lang="es-MX" dirty="0">
                <a:solidFill>
                  <a:schemeClr val="bg1"/>
                </a:solidFill>
              </a:rPr>
              <a:t> optimizando experiencia de usuario, logística y marketing digital.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✔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b="1" dirty="0">
                <a:solidFill>
                  <a:schemeClr val="bg1"/>
                </a:solidFill>
              </a:rPr>
              <a:t>Optimizar el margen bruto</a:t>
            </a:r>
            <a:r>
              <a:rPr lang="es-MX" dirty="0">
                <a:solidFill>
                  <a:schemeClr val="bg1"/>
                </a:solidFill>
              </a:rPr>
              <a:t> enfocando acciones en las categorías de mayor impacto económico.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✔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b="1" dirty="0">
                <a:solidFill>
                  <a:schemeClr val="bg1"/>
                </a:solidFill>
              </a:rPr>
              <a:t>Potenciar campañas estacionales</a:t>
            </a:r>
            <a:r>
              <a:rPr lang="es-MX" dirty="0">
                <a:solidFill>
                  <a:schemeClr val="bg1"/>
                </a:solidFill>
              </a:rPr>
              <a:t> como Navidad, </a:t>
            </a:r>
            <a:r>
              <a:rPr lang="es-MX" dirty="0" err="1">
                <a:solidFill>
                  <a:schemeClr val="bg1"/>
                </a:solidFill>
              </a:rPr>
              <a:t>Cyber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Week</a:t>
            </a:r>
            <a:r>
              <a:rPr lang="es-MX" dirty="0">
                <a:solidFill>
                  <a:schemeClr val="bg1"/>
                </a:solidFill>
              </a:rPr>
              <a:t> y Día del Niño para maximizar picos de venta.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✔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b="1" dirty="0">
                <a:solidFill>
                  <a:schemeClr val="bg1"/>
                </a:solidFill>
              </a:rPr>
              <a:t>Replicar las mejores prácticas regionales</a:t>
            </a:r>
            <a:r>
              <a:rPr lang="es-MX" dirty="0">
                <a:solidFill>
                  <a:schemeClr val="bg1"/>
                </a:solidFill>
              </a:rPr>
              <a:t> observadas en el Norte para acelerar el crecimiento en otras zonas.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6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60ABD6"/>
            </a:gs>
            <a:gs pos="54000">
              <a:srgbClr val="4B92C2"/>
            </a:gs>
            <a:gs pos="22000">
              <a:schemeClr val="tx2">
                <a:lumMod val="75000"/>
                <a:lumOff val="25000"/>
              </a:schemeClr>
            </a:gs>
            <a:gs pos="96000">
              <a:schemeClr val="accent1">
                <a:lumMod val="45000"/>
                <a:lumOff val="55000"/>
              </a:schemeClr>
            </a:gs>
          </a:gsLst>
          <a:lin ang="8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B0A22-5AF6-3FAB-C352-20F36C8F0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D1C268C-5B51-1F99-DE16-0A6CD0E7E961}"/>
              </a:ext>
            </a:extLst>
          </p:cNvPr>
          <p:cNvSpPr/>
          <p:nvPr/>
        </p:nvSpPr>
        <p:spPr>
          <a:xfrm rot="10800000">
            <a:off x="28574" y="996644"/>
            <a:ext cx="571500" cy="558800"/>
          </a:xfrm>
          <a:prstGeom prst="triangle">
            <a:avLst/>
          </a:pr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7DD98CE-62CC-99AA-FBA3-94E8632AE07A}"/>
              </a:ext>
            </a:extLst>
          </p:cNvPr>
          <p:cNvSpPr/>
          <p:nvPr/>
        </p:nvSpPr>
        <p:spPr>
          <a:xfrm>
            <a:off x="240583" y="0"/>
            <a:ext cx="1897626" cy="6857999"/>
          </a:xfrm>
          <a:prstGeom prst="roundRect">
            <a:avLst>
              <a:gd name="adj" fmla="val 6822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" name="Imagen 1" descr="Icono&#10;&#10;El contenido generado por IA puede ser incorrecto.">
            <a:extLst>
              <a:ext uri="{FF2B5EF4-FFF2-40B4-BE49-F238E27FC236}">
                <a16:creationId xmlns:a16="http://schemas.microsoft.com/office/drawing/2014/main" id="{DDF2E444-6851-FBFA-799E-FCEC49207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56" y="6134916"/>
            <a:ext cx="558800" cy="558800"/>
          </a:xfrm>
          <a:prstGeom prst="rect">
            <a:avLst/>
          </a:pr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6F162A5-90C7-A5B3-6BBA-B2718940140A}"/>
              </a:ext>
            </a:extLst>
          </p:cNvPr>
          <p:cNvSpPr/>
          <p:nvPr/>
        </p:nvSpPr>
        <p:spPr>
          <a:xfrm>
            <a:off x="0" y="321600"/>
            <a:ext cx="2109635" cy="675044"/>
          </a:xfrm>
          <a:custGeom>
            <a:avLst/>
            <a:gdLst>
              <a:gd name="connsiteX0" fmla="*/ 67616 w 1397823"/>
              <a:gd name="connsiteY0" fmla="*/ 0 h 584200"/>
              <a:gd name="connsiteX1" fmla="*/ 1186150 w 1397823"/>
              <a:gd name="connsiteY1" fmla="*/ 0 h 584200"/>
              <a:gd name="connsiteX2" fmla="*/ 1397823 w 1397823"/>
              <a:gd name="connsiteY2" fmla="*/ 211673 h 584200"/>
              <a:gd name="connsiteX3" fmla="*/ 1397823 w 1397823"/>
              <a:gd name="connsiteY3" fmla="*/ 372527 h 584200"/>
              <a:gd name="connsiteX4" fmla="*/ 1186150 w 1397823"/>
              <a:gd name="connsiteY4" fmla="*/ 584200 h 584200"/>
              <a:gd name="connsiteX5" fmla="*/ 0 w 1397823"/>
              <a:gd name="connsiteY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823" h="584200">
                <a:moveTo>
                  <a:pt x="67616" y="0"/>
                </a:moveTo>
                <a:lnTo>
                  <a:pt x="1186150" y="0"/>
                </a:lnTo>
                <a:cubicBezTo>
                  <a:pt x="1303054" y="0"/>
                  <a:pt x="1397823" y="94769"/>
                  <a:pt x="1397823" y="211673"/>
                </a:cubicBezTo>
                <a:lnTo>
                  <a:pt x="1397823" y="372527"/>
                </a:lnTo>
                <a:cubicBezTo>
                  <a:pt x="1397823" y="489431"/>
                  <a:pt x="1303054" y="584200"/>
                  <a:pt x="1186150" y="584200"/>
                </a:cubicBezTo>
                <a:lnTo>
                  <a:pt x="0" y="584200"/>
                </a:lnTo>
                <a:close/>
              </a:path>
            </a:pathLst>
          </a:cu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es-AR" sz="1400" dirty="0">
                <a:latin typeface="Arial Black" panose="020B0A04020102020204" pitchFamily="34" charset="0"/>
              </a:rPr>
              <a:t>Análisis </a:t>
            </a:r>
          </a:p>
          <a:p>
            <a:pPr lvl="1"/>
            <a:r>
              <a:rPr lang="es-AR" sz="1400" dirty="0">
                <a:latin typeface="Arial Black" panose="020B0A04020102020204" pitchFamily="34" charset="0"/>
              </a:rPr>
              <a:t>Geográfico</a:t>
            </a:r>
          </a:p>
        </p:txBody>
      </p:sp>
    </p:spTree>
    <p:extLst>
      <p:ext uri="{BB962C8B-B14F-4D97-AF65-F5344CB8AC3E}">
        <p14:creationId xmlns:p14="http://schemas.microsoft.com/office/powerpoint/2010/main" val="112465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60ABD6"/>
            </a:gs>
            <a:gs pos="54000">
              <a:srgbClr val="4B92C2"/>
            </a:gs>
            <a:gs pos="22000">
              <a:schemeClr val="tx2">
                <a:lumMod val="75000"/>
                <a:lumOff val="25000"/>
              </a:schemeClr>
            </a:gs>
            <a:gs pos="96000">
              <a:schemeClr val="accent1">
                <a:lumMod val="45000"/>
                <a:lumOff val="55000"/>
              </a:schemeClr>
            </a:gs>
          </a:gsLst>
          <a:lin ang="8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9F9B0-E1CD-7DBB-0BF8-5A06270F7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0CBB7727-D2C5-FE59-3DB1-F85F43940F37}"/>
              </a:ext>
            </a:extLst>
          </p:cNvPr>
          <p:cNvSpPr/>
          <p:nvPr/>
        </p:nvSpPr>
        <p:spPr>
          <a:xfrm rot="10800000">
            <a:off x="28574" y="996644"/>
            <a:ext cx="571500" cy="558800"/>
          </a:xfrm>
          <a:prstGeom prst="triangle">
            <a:avLst/>
          </a:pr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B0A5F6D-61A4-F101-53C7-578A53C2DA86}"/>
              </a:ext>
            </a:extLst>
          </p:cNvPr>
          <p:cNvSpPr/>
          <p:nvPr/>
        </p:nvSpPr>
        <p:spPr>
          <a:xfrm>
            <a:off x="240583" y="0"/>
            <a:ext cx="1897626" cy="6857999"/>
          </a:xfrm>
          <a:prstGeom prst="roundRect">
            <a:avLst>
              <a:gd name="adj" fmla="val 6822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" name="Imagen 1" descr="Icono&#10;&#10;El contenido generado por IA puede ser incorrecto.">
            <a:extLst>
              <a:ext uri="{FF2B5EF4-FFF2-40B4-BE49-F238E27FC236}">
                <a16:creationId xmlns:a16="http://schemas.microsoft.com/office/drawing/2014/main" id="{1A3479C9-2054-29B7-4616-82D333720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35" y="6125084"/>
            <a:ext cx="558800" cy="558800"/>
          </a:xfrm>
          <a:prstGeom prst="rect">
            <a:avLst/>
          </a:pr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AA8665E-BE1A-BF77-A08D-15ADECC58C17}"/>
              </a:ext>
            </a:extLst>
          </p:cNvPr>
          <p:cNvSpPr/>
          <p:nvPr/>
        </p:nvSpPr>
        <p:spPr>
          <a:xfrm>
            <a:off x="0" y="321600"/>
            <a:ext cx="2109635" cy="675044"/>
          </a:xfrm>
          <a:custGeom>
            <a:avLst/>
            <a:gdLst>
              <a:gd name="connsiteX0" fmla="*/ 67616 w 1397823"/>
              <a:gd name="connsiteY0" fmla="*/ 0 h 584200"/>
              <a:gd name="connsiteX1" fmla="*/ 1186150 w 1397823"/>
              <a:gd name="connsiteY1" fmla="*/ 0 h 584200"/>
              <a:gd name="connsiteX2" fmla="*/ 1397823 w 1397823"/>
              <a:gd name="connsiteY2" fmla="*/ 211673 h 584200"/>
              <a:gd name="connsiteX3" fmla="*/ 1397823 w 1397823"/>
              <a:gd name="connsiteY3" fmla="*/ 372527 h 584200"/>
              <a:gd name="connsiteX4" fmla="*/ 1186150 w 1397823"/>
              <a:gd name="connsiteY4" fmla="*/ 584200 h 584200"/>
              <a:gd name="connsiteX5" fmla="*/ 0 w 1397823"/>
              <a:gd name="connsiteY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823" h="584200">
                <a:moveTo>
                  <a:pt x="67616" y="0"/>
                </a:moveTo>
                <a:lnTo>
                  <a:pt x="1186150" y="0"/>
                </a:lnTo>
                <a:cubicBezTo>
                  <a:pt x="1303054" y="0"/>
                  <a:pt x="1397823" y="94769"/>
                  <a:pt x="1397823" y="211673"/>
                </a:cubicBezTo>
                <a:lnTo>
                  <a:pt x="1397823" y="372527"/>
                </a:lnTo>
                <a:cubicBezTo>
                  <a:pt x="1397823" y="489431"/>
                  <a:pt x="1303054" y="584200"/>
                  <a:pt x="1186150" y="584200"/>
                </a:cubicBezTo>
                <a:lnTo>
                  <a:pt x="0" y="584200"/>
                </a:lnTo>
                <a:close/>
              </a:path>
            </a:pathLst>
          </a:cu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es-AR" sz="1400" dirty="0">
                <a:latin typeface="Arial Black" panose="020B0A04020102020204" pitchFamily="34" charset="0"/>
              </a:rPr>
              <a:t>Análisis </a:t>
            </a:r>
          </a:p>
          <a:p>
            <a:pPr lvl="1"/>
            <a:r>
              <a:rPr lang="es-AR" sz="1400" dirty="0">
                <a:latin typeface="Arial Black" panose="020B0A04020102020204" pitchFamily="34" charset="0"/>
              </a:rPr>
              <a:t>Por Categoría y Canal</a:t>
            </a:r>
          </a:p>
        </p:txBody>
      </p:sp>
    </p:spTree>
    <p:extLst>
      <p:ext uri="{BB962C8B-B14F-4D97-AF65-F5344CB8AC3E}">
        <p14:creationId xmlns:p14="http://schemas.microsoft.com/office/powerpoint/2010/main" val="191715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60ABD6"/>
            </a:gs>
            <a:gs pos="54000">
              <a:srgbClr val="4B92C2"/>
            </a:gs>
            <a:gs pos="22000">
              <a:schemeClr val="tx2">
                <a:lumMod val="75000"/>
                <a:lumOff val="25000"/>
              </a:schemeClr>
            </a:gs>
            <a:gs pos="96000">
              <a:schemeClr val="accent1">
                <a:lumMod val="45000"/>
                <a:lumOff val="55000"/>
              </a:schemeClr>
            </a:gs>
          </a:gsLst>
          <a:lin ang="8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26C766-5DCE-D68C-1B84-11264F70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A64CFAC-CE2C-3B76-8505-870E6EE1CD1B}"/>
              </a:ext>
            </a:extLst>
          </p:cNvPr>
          <p:cNvSpPr/>
          <p:nvPr/>
        </p:nvSpPr>
        <p:spPr>
          <a:xfrm rot="10800000">
            <a:off x="28574" y="996644"/>
            <a:ext cx="571500" cy="558800"/>
          </a:xfrm>
          <a:prstGeom prst="triangle">
            <a:avLst/>
          </a:pr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6BDDC12-B374-5E48-6211-EC626F186E38}"/>
              </a:ext>
            </a:extLst>
          </p:cNvPr>
          <p:cNvSpPr/>
          <p:nvPr/>
        </p:nvSpPr>
        <p:spPr>
          <a:xfrm>
            <a:off x="240583" y="0"/>
            <a:ext cx="1897626" cy="6857999"/>
          </a:xfrm>
          <a:prstGeom prst="roundRect">
            <a:avLst>
              <a:gd name="adj" fmla="val 6822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" name="Imagen 1" descr="Icono&#10;&#10;El contenido generado por IA puede ser incorrecto.">
            <a:extLst>
              <a:ext uri="{FF2B5EF4-FFF2-40B4-BE49-F238E27FC236}">
                <a16:creationId xmlns:a16="http://schemas.microsoft.com/office/drawing/2014/main" id="{4CC774B5-25F9-FAEB-2E8C-96C06485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92" y="6154580"/>
            <a:ext cx="558800" cy="558800"/>
          </a:xfrm>
          <a:prstGeom prst="rect">
            <a:avLst/>
          </a:pr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38B51423-AE7F-0F08-0535-07FDD6C08BC4}"/>
              </a:ext>
            </a:extLst>
          </p:cNvPr>
          <p:cNvSpPr/>
          <p:nvPr/>
        </p:nvSpPr>
        <p:spPr>
          <a:xfrm>
            <a:off x="0" y="321600"/>
            <a:ext cx="2109635" cy="675044"/>
          </a:xfrm>
          <a:custGeom>
            <a:avLst/>
            <a:gdLst>
              <a:gd name="connsiteX0" fmla="*/ 67616 w 1397823"/>
              <a:gd name="connsiteY0" fmla="*/ 0 h 584200"/>
              <a:gd name="connsiteX1" fmla="*/ 1186150 w 1397823"/>
              <a:gd name="connsiteY1" fmla="*/ 0 h 584200"/>
              <a:gd name="connsiteX2" fmla="*/ 1397823 w 1397823"/>
              <a:gd name="connsiteY2" fmla="*/ 211673 h 584200"/>
              <a:gd name="connsiteX3" fmla="*/ 1397823 w 1397823"/>
              <a:gd name="connsiteY3" fmla="*/ 372527 h 584200"/>
              <a:gd name="connsiteX4" fmla="*/ 1186150 w 1397823"/>
              <a:gd name="connsiteY4" fmla="*/ 584200 h 584200"/>
              <a:gd name="connsiteX5" fmla="*/ 0 w 1397823"/>
              <a:gd name="connsiteY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823" h="584200">
                <a:moveTo>
                  <a:pt x="67616" y="0"/>
                </a:moveTo>
                <a:lnTo>
                  <a:pt x="1186150" y="0"/>
                </a:lnTo>
                <a:cubicBezTo>
                  <a:pt x="1303054" y="0"/>
                  <a:pt x="1397823" y="94769"/>
                  <a:pt x="1397823" y="211673"/>
                </a:cubicBezTo>
                <a:lnTo>
                  <a:pt x="1397823" y="372527"/>
                </a:lnTo>
                <a:cubicBezTo>
                  <a:pt x="1397823" y="489431"/>
                  <a:pt x="1303054" y="584200"/>
                  <a:pt x="1186150" y="584200"/>
                </a:cubicBezTo>
                <a:lnTo>
                  <a:pt x="0" y="584200"/>
                </a:lnTo>
                <a:close/>
              </a:path>
            </a:pathLst>
          </a:cu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es-AR" sz="1400" dirty="0">
                <a:latin typeface="Arial Black" panose="020B0A04020102020204" pitchFamily="34" charset="0"/>
              </a:rPr>
              <a:t>Estacionalidad &amp; </a:t>
            </a:r>
            <a:r>
              <a:rPr lang="es-AR" sz="1400" dirty="0" err="1">
                <a:latin typeface="Arial Black" panose="020B0A04020102020204" pitchFamily="34" charset="0"/>
              </a:rPr>
              <a:t>Promos</a:t>
            </a:r>
            <a:endParaRPr lang="es-AR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3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60ABD6"/>
            </a:gs>
            <a:gs pos="54000">
              <a:srgbClr val="4B92C2"/>
            </a:gs>
            <a:gs pos="22000">
              <a:schemeClr val="tx2">
                <a:lumMod val="75000"/>
                <a:lumOff val="25000"/>
              </a:schemeClr>
            </a:gs>
            <a:gs pos="96000">
              <a:schemeClr val="accent1">
                <a:lumMod val="45000"/>
                <a:lumOff val="55000"/>
              </a:schemeClr>
            </a:gs>
          </a:gsLst>
          <a:lin ang="8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CE9983-DE4E-48F0-E465-8561DC002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D0D9CEE-8093-A30D-E3C0-8C6BC913FB44}"/>
              </a:ext>
            </a:extLst>
          </p:cNvPr>
          <p:cNvSpPr/>
          <p:nvPr/>
        </p:nvSpPr>
        <p:spPr>
          <a:xfrm rot="10800000">
            <a:off x="28574" y="996644"/>
            <a:ext cx="571500" cy="558800"/>
          </a:xfrm>
          <a:prstGeom prst="triangle">
            <a:avLst/>
          </a:pr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4FEB4CF-F9E8-9298-E2D5-ADA1B00B40C4}"/>
              </a:ext>
            </a:extLst>
          </p:cNvPr>
          <p:cNvSpPr/>
          <p:nvPr/>
        </p:nvSpPr>
        <p:spPr>
          <a:xfrm>
            <a:off x="240583" y="0"/>
            <a:ext cx="1897626" cy="6857999"/>
          </a:xfrm>
          <a:prstGeom prst="roundRect">
            <a:avLst>
              <a:gd name="adj" fmla="val 6822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" name="Imagen 1" descr="Icono&#10;&#10;El contenido generado por IA puede ser incorrecto.">
            <a:extLst>
              <a:ext uri="{FF2B5EF4-FFF2-40B4-BE49-F238E27FC236}">
                <a16:creationId xmlns:a16="http://schemas.microsoft.com/office/drawing/2014/main" id="{58910780-9973-B075-8090-6AA0DA921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92" y="6154580"/>
            <a:ext cx="558800" cy="558800"/>
          </a:xfrm>
          <a:prstGeom prst="rect">
            <a:avLst/>
          </a:pr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7A952046-9C44-BD18-2DD7-BE73500A1A20}"/>
              </a:ext>
            </a:extLst>
          </p:cNvPr>
          <p:cNvSpPr/>
          <p:nvPr/>
        </p:nvSpPr>
        <p:spPr>
          <a:xfrm>
            <a:off x="0" y="321600"/>
            <a:ext cx="2109635" cy="675044"/>
          </a:xfrm>
          <a:custGeom>
            <a:avLst/>
            <a:gdLst>
              <a:gd name="connsiteX0" fmla="*/ 67616 w 1397823"/>
              <a:gd name="connsiteY0" fmla="*/ 0 h 584200"/>
              <a:gd name="connsiteX1" fmla="*/ 1186150 w 1397823"/>
              <a:gd name="connsiteY1" fmla="*/ 0 h 584200"/>
              <a:gd name="connsiteX2" fmla="*/ 1397823 w 1397823"/>
              <a:gd name="connsiteY2" fmla="*/ 211673 h 584200"/>
              <a:gd name="connsiteX3" fmla="*/ 1397823 w 1397823"/>
              <a:gd name="connsiteY3" fmla="*/ 372527 h 584200"/>
              <a:gd name="connsiteX4" fmla="*/ 1186150 w 1397823"/>
              <a:gd name="connsiteY4" fmla="*/ 584200 h 584200"/>
              <a:gd name="connsiteX5" fmla="*/ 0 w 1397823"/>
              <a:gd name="connsiteY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823" h="584200">
                <a:moveTo>
                  <a:pt x="67616" y="0"/>
                </a:moveTo>
                <a:lnTo>
                  <a:pt x="1186150" y="0"/>
                </a:lnTo>
                <a:cubicBezTo>
                  <a:pt x="1303054" y="0"/>
                  <a:pt x="1397823" y="94769"/>
                  <a:pt x="1397823" y="211673"/>
                </a:cubicBezTo>
                <a:lnTo>
                  <a:pt x="1397823" y="372527"/>
                </a:lnTo>
                <a:cubicBezTo>
                  <a:pt x="1397823" y="489431"/>
                  <a:pt x="1303054" y="584200"/>
                  <a:pt x="1186150" y="584200"/>
                </a:cubicBezTo>
                <a:lnTo>
                  <a:pt x="0" y="584200"/>
                </a:lnTo>
                <a:close/>
              </a:path>
            </a:pathLst>
          </a:cu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r>
              <a:rPr lang="es-AR" sz="1400" dirty="0">
                <a:latin typeface="Arial Black" panose="020B0A04020102020204" pitchFamily="34" charset="0"/>
              </a:rPr>
              <a:t>Oportunidades &amp; </a:t>
            </a:r>
            <a:r>
              <a:rPr lang="es-AR" sz="1400" dirty="0" err="1">
                <a:latin typeface="Arial Black" panose="020B0A04020102020204" pitchFamily="34" charset="0"/>
              </a:rPr>
              <a:t>What-If</a:t>
            </a:r>
            <a:endParaRPr lang="es-AR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4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60ABD6"/>
            </a:gs>
            <a:gs pos="54000">
              <a:srgbClr val="4B92C2"/>
            </a:gs>
            <a:gs pos="22000">
              <a:schemeClr val="tx2">
                <a:lumMod val="75000"/>
                <a:lumOff val="25000"/>
              </a:schemeClr>
            </a:gs>
            <a:gs pos="96000">
              <a:schemeClr val="accent1">
                <a:lumMod val="45000"/>
                <a:lumOff val="55000"/>
              </a:schemeClr>
            </a:gs>
          </a:gsLst>
          <a:lin ang="8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A3F16-F4AA-C327-F09F-C4298F66B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9C48EC1C-822D-3B81-81EE-DC079FF6806D}"/>
              </a:ext>
            </a:extLst>
          </p:cNvPr>
          <p:cNvSpPr/>
          <p:nvPr/>
        </p:nvSpPr>
        <p:spPr>
          <a:xfrm rot="10800000">
            <a:off x="28574" y="996644"/>
            <a:ext cx="571500" cy="558800"/>
          </a:xfrm>
          <a:prstGeom prst="triangle">
            <a:avLst/>
          </a:pr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A120640-C74E-E6A1-1FEC-D115CC116086}"/>
              </a:ext>
            </a:extLst>
          </p:cNvPr>
          <p:cNvSpPr/>
          <p:nvPr/>
        </p:nvSpPr>
        <p:spPr>
          <a:xfrm>
            <a:off x="240583" y="0"/>
            <a:ext cx="1897626" cy="6857999"/>
          </a:xfrm>
          <a:prstGeom prst="roundRect">
            <a:avLst>
              <a:gd name="adj" fmla="val 6822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" name="Imagen 1" descr="Icono&#10;&#10;El contenido generado por IA puede ser incorrecto.">
            <a:extLst>
              <a:ext uri="{FF2B5EF4-FFF2-40B4-BE49-F238E27FC236}">
                <a16:creationId xmlns:a16="http://schemas.microsoft.com/office/drawing/2014/main" id="{A6DF8F5C-7BDD-B62F-C131-52B2F69EB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92" y="6154580"/>
            <a:ext cx="558800" cy="558800"/>
          </a:xfrm>
          <a:prstGeom prst="rect">
            <a:avLst/>
          </a:pr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30AA645D-073F-2EC3-84B8-DDA76D36641B}"/>
              </a:ext>
            </a:extLst>
          </p:cNvPr>
          <p:cNvSpPr/>
          <p:nvPr/>
        </p:nvSpPr>
        <p:spPr>
          <a:xfrm>
            <a:off x="0" y="321600"/>
            <a:ext cx="2109635" cy="675044"/>
          </a:xfrm>
          <a:custGeom>
            <a:avLst/>
            <a:gdLst>
              <a:gd name="connsiteX0" fmla="*/ 67616 w 1397823"/>
              <a:gd name="connsiteY0" fmla="*/ 0 h 584200"/>
              <a:gd name="connsiteX1" fmla="*/ 1186150 w 1397823"/>
              <a:gd name="connsiteY1" fmla="*/ 0 h 584200"/>
              <a:gd name="connsiteX2" fmla="*/ 1397823 w 1397823"/>
              <a:gd name="connsiteY2" fmla="*/ 211673 h 584200"/>
              <a:gd name="connsiteX3" fmla="*/ 1397823 w 1397823"/>
              <a:gd name="connsiteY3" fmla="*/ 372527 h 584200"/>
              <a:gd name="connsiteX4" fmla="*/ 1186150 w 1397823"/>
              <a:gd name="connsiteY4" fmla="*/ 584200 h 584200"/>
              <a:gd name="connsiteX5" fmla="*/ 0 w 1397823"/>
              <a:gd name="connsiteY5" fmla="*/ 58420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823" h="584200">
                <a:moveTo>
                  <a:pt x="67616" y="0"/>
                </a:moveTo>
                <a:lnTo>
                  <a:pt x="1186150" y="0"/>
                </a:lnTo>
                <a:cubicBezTo>
                  <a:pt x="1303054" y="0"/>
                  <a:pt x="1397823" y="94769"/>
                  <a:pt x="1397823" y="211673"/>
                </a:cubicBezTo>
                <a:lnTo>
                  <a:pt x="1397823" y="372527"/>
                </a:lnTo>
                <a:cubicBezTo>
                  <a:pt x="1397823" y="489431"/>
                  <a:pt x="1303054" y="584200"/>
                  <a:pt x="1186150" y="584200"/>
                </a:cubicBezTo>
                <a:lnTo>
                  <a:pt x="0" y="584200"/>
                </a:lnTo>
                <a:close/>
              </a:path>
            </a:pathLst>
          </a:cu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s-MX" sz="1100" dirty="0">
                <a:latin typeface="Arial Black" panose="020B0A04020102020204" pitchFamily="34" charset="0"/>
              </a:rPr>
              <a:t>Enriquecimiento con Datos de (población &amp; ingreso</a:t>
            </a:r>
            <a:r>
              <a:rPr lang="es-MX" sz="1200" dirty="0">
                <a:latin typeface="Arial Black" panose="020B0A04020102020204" pitchFamily="34" charset="0"/>
              </a:rPr>
              <a:t>)</a:t>
            </a:r>
            <a:endParaRPr lang="es-A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6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60ABD6"/>
            </a:gs>
            <a:gs pos="54000">
              <a:srgbClr val="4B92C2"/>
            </a:gs>
            <a:gs pos="22000">
              <a:schemeClr val="tx2">
                <a:lumMod val="75000"/>
                <a:lumOff val="25000"/>
              </a:schemeClr>
            </a:gs>
            <a:gs pos="96000">
              <a:schemeClr val="accent1">
                <a:lumMod val="45000"/>
                <a:lumOff val="55000"/>
              </a:schemeClr>
            </a:gs>
          </a:gsLst>
          <a:lin ang="8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20CA88-9EFF-8F13-3ABF-12AC6C13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accesorio, paraguas, dibujo">
            <a:extLst>
              <a:ext uri="{FF2B5EF4-FFF2-40B4-BE49-F238E27FC236}">
                <a16:creationId xmlns:a16="http://schemas.microsoft.com/office/drawing/2014/main" id="{067B4F7D-71D5-4A4E-ADBC-05292E5CE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5240000" cy="6858000"/>
          </a:xfrm>
          <a:prstGeom prst="rect">
            <a:avLst/>
          </a:prstGeom>
        </p:spPr>
      </p:pic>
      <p:pic>
        <p:nvPicPr>
          <p:cNvPr id="2" name="Imagen 1" descr="Icono&#10;&#10;El contenido generado por IA puede ser incorrecto.">
            <a:extLst>
              <a:ext uri="{FF2B5EF4-FFF2-40B4-BE49-F238E27FC236}">
                <a16:creationId xmlns:a16="http://schemas.microsoft.com/office/drawing/2014/main" id="{64B42D59-C0F0-436D-DDF6-724D3740A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49" y="5444814"/>
            <a:ext cx="1031363" cy="1031363"/>
          </a:xfrm>
          <a:prstGeom prst="rect">
            <a:avLst/>
          </a:prstGeom>
          <a:gradFill>
            <a:gsLst>
              <a:gs pos="79000">
                <a:srgbClr val="60ABD6"/>
              </a:gs>
              <a:gs pos="54000">
                <a:srgbClr val="4B92C2"/>
              </a:gs>
              <a:gs pos="22000">
                <a:schemeClr val="tx2">
                  <a:lumMod val="75000"/>
                  <a:lumOff val="25000"/>
                </a:schemeClr>
              </a:gs>
              <a:gs pos="96000">
                <a:schemeClr val="accent1">
                  <a:lumMod val="45000"/>
                  <a:lumOff val="55000"/>
                </a:schemeClr>
              </a:gs>
            </a:gsLst>
            <a:lin ang="8400000" scaled="0"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EA628200-407B-B356-7240-3E31287577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7750" y="365126"/>
            <a:ext cx="7753350" cy="1325563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latin typeface="Aptos Mono" panose="020B0009020202020204" pitchFamily="49" charset="0"/>
              </a:rPr>
              <a:t>Análisis Estratégico de Ventas </a:t>
            </a:r>
            <a:r>
              <a:rPr lang="es-AR" sz="2800" dirty="0" err="1">
                <a:latin typeface="Aptos Mono" panose="020B0009020202020204" pitchFamily="49" charset="0"/>
              </a:rPr>
              <a:t>RetailAR</a:t>
            </a:r>
            <a:r>
              <a:rPr lang="es-AR" sz="2800" dirty="0">
                <a:latin typeface="Aptos Mono" panose="020B0009020202020204" pitchFamily="49" charset="0"/>
              </a:rPr>
              <a:t> 2023–2024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8662603-8D97-664D-EB95-E7D9F6D5773D}"/>
              </a:ext>
            </a:extLst>
          </p:cNvPr>
          <p:cNvSpPr/>
          <p:nvPr/>
        </p:nvSpPr>
        <p:spPr>
          <a:xfrm>
            <a:off x="9728200" y="2413001"/>
            <a:ext cx="241300" cy="3949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058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1147</TotalTime>
  <Words>144</Words>
  <Application>Microsoft Office PowerPoint</Application>
  <PresentationFormat>Personalizado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Aptos Mono</vt:lpstr>
      <vt:lpstr>Arial</vt:lpstr>
      <vt:lpstr>Arial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 Estratégico de Ventas RetailAR 2023–2024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Herrera</dc:creator>
  <cp:lastModifiedBy>Nicolas Herrera</cp:lastModifiedBy>
  <cp:revision>3</cp:revision>
  <dcterms:created xsi:type="dcterms:W3CDTF">2025-04-21T12:31:29Z</dcterms:created>
  <dcterms:modified xsi:type="dcterms:W3CDTF">2025-04-26T01:23:40Z</dcterms:modified>
</cp:coreProperties>
</file>