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jpeg" ContentType="image/jpeg"/>
  <Override PartName="/ppt/media/image16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EF240DE-41E4-4EDD-BBF0-E41E97804CE0}" type="slidenum"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01960" y="2120040"/>
            <a:ext cx="7934040" cy="38426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 of </a:t>
            </a:r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Migratory Waterbirds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432000" y="2016000"/>
            <a:ext cx="9071640" cy="519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Josh Nightingale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2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Universidade Federale do Rio Grande do Sul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2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Erasmus Mundus 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2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 Master in Applied Ecology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4104000" y="864000"/>
            <a:ext cx="180720" cy="34632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7824960" y="5688000"/>
            <a:ext cx="2084760" cy="16135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16360" y="5799600"/>
            <a:ext cx="1727640" cy="168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Summer,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winter or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resident?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104360" y="1332360"/>
            <a:ext cx="5471640" cy="61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 rot="21592800">
            <a:off x="-1702440" y="727200"/>
            <a:ext cx="6764400" cy="697068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6372000" y="1769040"/>
            <a:ext cx="4248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Tarsus length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7128000" y="864360"/>
            <a:ext cx="229896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Tarsus length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Bill length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696000" y="1008000"/>
            <a:ext cx="229896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Tarsus length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Bill length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Bill shape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600000" y="1562040"/>
            <a:ext cx="5997240" cy="38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Diet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146200" y="1748880"/>
            <a:ext cx="2485800" cy="24271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856080" y="4102920"/>
            <a:ext cx="1951920" cy="7930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7840080" y="5558400"/>
            <a:ext cx="2023920" cy="14976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4680000" y="5544000"/>
            <a:ext cx="2505240" cy="1582560"/>
          </a:xfrm>
          <a:prstGeom prst="rect">
            <a:avLst/>
          </a:prstGeom>
          <a:ln>
            <a:noFill/>
          </a:ln>
        </p:spPr>
      </p:pic>
      <p:pic>
        <p:nvPicPr>
          <p:cNvPr id="85" name="Wurm.svg" descr=""/>
          <p:cNvPicPr/>
          <p:nvPr/>
        </p:nvPicPr>
        <p:blipFill>
          <a:blip r:embed="rId5"/>
          <a:stretch/>
        </p:blipFill>
        <p:spPr>
          <a:xfrm>
            <a:off x="3608280" y="4226760"/>
            <a:ext cx="1108800" cy="10634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6"/>
          <a:stretch/>
        </p:blipFill>
        <p:spPr>
          <a:xfrm>
            <a:off x="1116000" y="5328000"/>
            <a:ext cx="2069280" cy="1551960"/>
          </a:xfrm>
          <a:prstGeom prst="rect">
            <a:avLst/>
          </a:prstGeom>
          <a:ln>
            <a:noFill/>
          </a:ln>
        </p:spPr>
      </p:pic>
      <p:sp>
        <p:nvSpPr>
          <p:cNvPr id="87" name="Line 3"/>
          <p:cNvSpPr/>
          <p:nvPr/>
        </p:nvSpPr>
        <p:spPr>
          <a:xfrm flipV="1">
            <a:off x="2304000" y="2952000"/>
            <a:ext cx="2736000" cy="1150920"/>
          </a:xfrm>
          <a:prstGeom prst="line">
            <a:avLst/>
          </a:prstGeom>
          <a:ln w="72000">
            <a:solidFill>
              <a:srgbClr val="ff3333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 flipH="1" flipV="1">
            <a:off x="6984000" y="3241080"/>
            <a:ext cx="1800000" cy="2086920"/>
          </a:xfrm>
          <a:prstGeom prst="line">
            <a:avLst/>
          </a:prstGeom>
          <a:ln w="72000">
            <a:solidFill>
              <a:srgbClr val="ff3333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"/>
          <p:cNvSpPr/>
          <p:nvPr/>
        </p:nvSpPr>
        <p:spPr>
          <a:xfrm flipV="1">
            <a:off x="4717080" y="3565080"/>
            <a:ext cx="1150920" cy="1330920"/>
          </a:xfrm>
          <a:prstGeom prst="line">
            <a:avLst/>
          </a:prstGeom>
          <a:ln w="72000">
            <a:solidFill>
              <a:srgbClr val="ff3333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6"/>
          <p:cNvSpPr/>
          <p:nvPr/>
        </p:nvSpPr>
        <p:spPr>
          <a:xfrm flipV="1">
            <a:off x="2736000" y="3385080"/>
            <a:ext cx="2448000" cy="1798920"/>
          </a:xfrm>
          <a:prstGeom prst="line">
            <a:avLst/>
          </a:prstGeom>
          <a:ln w="72000">
            <a:solidFill>
              <a:srgbClr val="ff3333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7"/>
          <p:cNvSpPr/>
          <p:nvPr/>
        </p:nvSpPr>
        <p:spPr>
          <a:xfrm flipV="1">
            <a:off x="6408000" y="3601080"/>
            <a:ext cx="144000" cy="1798920"/>
          </a:xfrm>
          <a:prstGeom prst="line">
            <a:avLst/>
          </a:prstGeom>
          <a:ln w="72000">
            <a:solidFill>
              <a:srgbClr val="ff3333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Diet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Behaviour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Sight vs tactile foraging?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866200" y="1676880"/>
            <a:ext cx="2485800" cy="24271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 rot="2679600">
            <a:off x="5451840" y="4736880"/>
            <a:ext cx="2485800" cy="2427120"/>
          </a:xfrm>
          <a:prstGeom prst="rect">
            <a:avLst/>
          </a:prstGeom>
          <a:ln>
            <a:noFill/>
          </a:ln>
        </p:spPr>
      </p:pic>
      <p:sp>
        <p:nvSpPr>
          <p:cNvPr id="96" name="Line 3"/>
          <p:cNvSpPr/>
          <p:nvPr/>
        </p:nvSpPr>
        <p:spPr>
          <a:xfrm>
            <a:off x="6048000" y="3816000"/>
            <a:ext cx="2736000" cy="0"/>
          </a:xfrm>
          <a:prstGeom prst="line">
            <a:avLst/>
          </a:prstGeom>
          <a:ln w="108000">
            <a:solidFill>
              <a:srgbClr val="99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4"/>
          <p:cNvSpPr/>
          <p:nvPr/>
        </p:nvSpPr>
        <p:spPr>
          <a:xfrm>
            <a:off x="5328000" y="6300000"/>
            <a:ext cx="2736000" cy="0"/>
          </a:xfrm>
          <a:prstGeom prst="line">
            <a:avLst/>
          </a:prstGeom>
          <a:ln w="108000">
            <a:solidFill>
              <a:srgbClr val="99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Wurm.svg" descr=""/>
          <p:cNvPicPr/>
          <p:nvPr/>
        </p:nvPicPr>
        <p:blipFill>
          <a:blip r:embed="rId3"/>
          <a:stretch/>
        </p:blipFill>
        <p:spPr>
          <a:xfrm>
            <a:off x="8348760" y="3393720"/>
            <a:ext cx="439560" cy="421560"/>
          </a:xfrm>
          <a:prstGeom prst="rect">
            <a:avLst/>
          </a:prstGeom>
          <a:ln>
            <a:noFill/>
          </a:ln>
        </p:spPr>
      </p:pic>
      <p:pic>
        <p:nvPicPr>
          <p:cNvPr id="99" name="Wurm.svg" descr=""/>
          <p:cNvPicPr/>
          <p:nvPr/>
        </p:nvPicPr>
        <p:blipFill>
          <a:blip r:embed="rId4"/>
          <a:stretch/>
        </p:blipFill>
        <p:spPr>
          <a:xfrm>
            <a:off x="7207920" y="6431040"/>
            <a:ext cx="439560" cy="4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Diet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Behaviour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Sight vs tactile foraging?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Pecking, stabbing, hammering, sweeping etc……..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92000" y="5472000"/>
            <a:ext cx="1618920" cy="16189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584080" y="5470200"/>
            <a:ext cx="1951920" cy="15933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4825080" y="5470200"/>
            <a:ext cx="1604520" cy="16099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6797520" y="5470200"/>
            <a:ext cx="1227960" cy="159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summer and winter migrants occupy similar areas of niche space?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this area distinct?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summer and winter migrants occupy similar areas of niche space?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this area distinct?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they more similar to each other than expected by chance?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(null model?)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 of migratory vs resident species?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summer and winter migrants occupy similar areas of niche space?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this area distinct?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they more similar to each other than expected by chance?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(null model?)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are they not resident?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00000" cy="57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summer and winter migrants occupy similar areas of niche space?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this area distinct?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they more similar to each other than expected by chance?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(null model?)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are they not resident?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 reduction? (e.g. PCA)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Dendogram branch length? (distance matrix)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equivalence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Niche space (from analysis above)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equivalence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Niche space (from analysis above)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Hierarchical clustering of censuses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Species and trait data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equivalence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Niche space (from analysis above)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Hierarchical clustering of censuses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Species and trait data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Species data cluster within seasons, then habitats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 of migratory species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Analytical approach (provisional)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equivalence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Niche space (from analysis above)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Hierarchical clustering of censuses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Species and trait data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Species data cluster within seasons, then habitats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 of migratory species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data cluster within habitats – plus seasonal role?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Ecological filtering</a:t>
            </a:r>
            <a:endParaRPr b="0" lang="en-GB" sz="2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issues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Phylogenetic correction?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Migratory species from limited subset of lineages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diversified in North, others locally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issues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Phylogenetic correction?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Migratory species from limited subset of lineages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diversified in North, others locally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applied to management?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Census data from single counts at single sites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sufficient?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 of migratory vs resident species?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constrained by breeding habitat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 of migratory vs resident species?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constrained by breeding habitat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Constrained by necessity of migration!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 of migratory vs resident species?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equivalence of summer and winter migrants?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 of migratory vs resident species?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equivalence of summer and winter migrants?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Differences between habitats in functions supported?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264000" y="5131800"/>
            <a:ext cx="3456000" cy="23562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360000" y="5122080"/>
            <a:ext cx="5544000" cy="234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roles of migratory vs resident species?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equivalence of summer and winter migrants?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Differences between habitats in functions supported?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Anything else…?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censuses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697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data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count per site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or winter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habitats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Lake, beach, grassland</a:t>
            </a:r>
            <a:endParaRPr b="0" lang="en-GB" sz="2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Incomplete coverage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least once each in summer and winter</a:t>
            </a:r>
            <a:endParaRPr b="0" lang="en-GB" sz="28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177880" y="1656000"/>
            <a:ext cx="463500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traits</a:t>
            </a:r>
            <a:endParaRPr b="0" lang="en-GB" sz="44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Morphology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Diet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Behaviour</a:t>
            </a:r>
            <a:endParaRPr b="0" lang="en-GB" sz="32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2016-04-03T19:36:51Z</dcterms:created>
  <dc:creator/>
  <dc:description/>
  <dc:language>en-GB</dc:language>
  <cp:lastModifiedBy/>
  <dcterms:modified xsi:type="dcterms:W3CDTF">2016-04-03T21:37:14Z</dcterms:modified>
  <cp:revision>23</cp:revision>
  <dc:subject/>
  <dc:title/>
</cp:coreProperties>
</file>