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9"/>
  </p:notesMasterIdLst>
  <p:handoutMasterIdLst>
    <p:handoutMasterId r:id="rId10"/>
  </p:handoutMasterIdLst>
  <p:sldIdLst>
    <p:sldId id="267" r:id="rId2"/>
    <p:sldId id="301" r:id="rId3"/>
    <p:sldId id="302" r:id="rId4"/>
    <p:sldId id="303" r:id="rId5"/>
    <p:sldId id="306" r:id="rId6"/>
    <p:sldId id="307" r:id="rId7"/>
    <p:sldId id="308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53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orient="horz" pos="327" userDrawn="1">
          <p15:clr>
            <a:srgbClr val="A4A3A4"/>
          </p15:clr>
        </p15:guide>
        <p15:guide id="5" orient="horz" pos="3026" userDrawn="1">
          <p15:clr>
            <a:srgbClr val="A4A3A4"/>
          </p15:clr>
        </p15:guide>
        <p15:guide id="6" pos="5465" userDrawn="1">
          <p15:clr>
            <a:srgbClr val="A4A3A4"/>
          </p15:clr>
        </p15:guide>
        <p15:guide id="7" pos="3084" userDrawn="1">
          <p15:clr>
            <a:srgbClr val="A4A3A4"/>
          </p15:clr>
        </p15:guide>
        <p15:guide id="8" orient="horz" pos="645" userDrawn="1">
          <p15:clr>
            <a:srgbClr val="A4A3A4"/>
          </p15:clr>
        </p15:guide>
        <p15:guide id="9" orient="horz" pos="8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99"/>
    <a:srgbClr val="000000"/>
    <a:srgbClr val="AAD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361" autoAdjust="0"/>
    <p:restoredTop sz="94701"/>
  </p:normalViewPr>
  <p:slideViewPr>
    <p:cSldViewPr snapToGrid="0" snapToObjects="1">
      <p:cViewPr varScale="1">
        <p:scale>
          <a:sx n="170" d="100"/>
          <a:sy n="170" d="100"/>
        </p:scale>
        <p:origin x="176" y="712"/>
      </p:cViewPr>
      <p:guideLst>
        <p:guide pos="453"/>
        <p:guide pos="272"/>
        <p:guide orient="horz" pos="327"/>
        <p:guide orient="horz" pos="3026"/>
        <p:guide pos="5465"/>
        <p:guide pos="3084"/>
        <p:guide orient="horz" pos="645"/>
        <p:guide orient="horz" pos="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088"/>
    </p:cViewPr>
  </p:sorterViewPr>
  <p:notesViewPr>
    <p:cSldViewPr snapToGrid="0" snapToObjects="1" showGuides="1">
      <p:cViewPr varScale="1">
        <p:scale>
          <a:sx n="160" d="100"/>
          <a:sy n="160" d="100"/>
        </p:scale>
        <p:origin x="521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3C7174C-6076-A949-92D9-E21C8541C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245720-4DC4-244B-89B2-A02BF40804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3DE6D-5274-244B-B15A-CB35AEE3E9B9}" type="datetimeFigureOut">
              <a:rPr lang="de-DE" smtClean="0"/>
              <a:t>14.04.20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65199F-A59F-834C-80C6-8C15016A8D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1C1EFF-8B7F-F94B-8586-C47A331996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EAF16-A9F7-E946-8CBD-3B68F044DC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056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3EDBF-8EBB-C249-842F-9CF2CB15B0A8}" type="datetimeFigureOut">
              <a:rPr lang="de-DE" smtClean="0"/>
              <a:t>14.04.20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2E134-93AB-514C-8E79-3C8BB290EB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78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271588"/>
            <a:ext cx="9144000" cy="6415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1" y="1042988"/>
            <a:ext cx="6700838" cy="1563295"/>
          </a:xfrm>
        </p:spPr>
        <p:txBody>
          <a:bodyPr anchor="b">
            <a:normAutofit/>
          </a:bodyPr>
          <a:lstStyle>
            <a:lvl1pPr algn="l">
              <a:defRPr sz="46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708675"/>
            <a:ext cx="7315200" cy="1241822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pic>
        <p:nvPicPr>
          <p:cNvPr id="9" name="TH-Bingen_Logo">
            <a:hlinkClick r:id="" action="ppaction://media"/>
            <a:extLst>
              <a:ext uri="{FF2B5EF4-FFF2-40B4-BE49-F238E27FC236}">
                <a16:creationId xmlns:a16="http://schemas.microsoft.com/office/drawing/2014/main" id="{8A153390-F879-8047-B20A-C998F78FA500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39937" y="371896"/>
            <a:ext cx="1457709" cy="483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92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5C7036C-B093-1A43-A67C-7745C3FA7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8305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E14A32BD-6ADA-DC43-872B-494CE3CA729C}" type="datetime4">
              <a:rPr lang="de-DE" smtClean="0"/>
              <a:pPr/>
              <a:t>14. April 2020</a:t>
            </a:fld>
            <a:endParaRPr lang="de-DE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F1A9986-FE0A-C343-AEFC-E56FF688B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/>
              <a:t>TECHNISCHE HOCHSCHULE  </a:t>
            </a:r>
            <a:r>
              <a:rPr lang="de-DE" b="1"/>
              <a:t>BINGEN</a:t>
            </a:r>
            <a:endParaRPr lang="de-DE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0B747D2-7716-9E49-9837-D8F4772BC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0400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7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>
            <a:normAutofit/>
          </a:bodyPr>
          <a:lstStyle>
            <a:lvl1pPr>
              <a:defRPr sz="45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8FD5DE-2C76-984A-8B8B-650B4D30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7173-5349-B34C-8D66-CCA412E8736E}" type="datetime4">
              <a:rPr lang="de-DE" smtClean="0"/>
              <a:pPr/>
              <a:t>14. April 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F1BCFF-F0CE-5244-BDDF-409302E8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TECHNISCHE HOCHSCHULE  </a:t>
            </a:r>
            <a:r>
              <a:rPr lang="de-DE" b="1" dirty="0"/>
              <a:t>BINGEN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B9E9B-D389-1F42-A8DF-487B803C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69219"/>
            <a:ext cx="3886200" cy="3263504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pic>
        <p:nvPicPr>
          <p:cNvPr id="9" name="TH-Bingen_Logo">
            <a:hlinkClick r:id="" action="ppaction://media"/>
            <a:extLst>
              <a:ext uri="{FF2B5EF4-FFF2-40B4-BE49-F238E27FC236}">
                <a16:creationId xmlns:a16="http://schemas.microsoft.com/office/drawing/2014/main" id="{ABB2BC60-BAA7-6D49-B17B-8177E7611366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139937" y="371896"/>
            <a:ext cx="1457709" cy="483960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2EA582-A908-C549-9000-12EF562C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7173-5349-B34C-8D66-CCA412E8736E}" type="datetime4">
              <a:rPr lang="de-DE" smtClean="0"/>
              <a:pPr/>
              <a:t>14. April 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480A67-BFB9-CA4C-858B-D8C755AF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HOCHSCHULE  </a:t>
            </a:r>
            <a:r>
              <a:rPr lang="de-DE" b="1"/>
              <a:t>BINGEN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935883-A8D4-B14B-94CE-231F6954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73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00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6042422" cy="99417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>
            <a:lvl1pPr>
              <a:defRPr>
                <a:solidFill>
                  <a:schemeClr val="accent3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10000"/>
                  </a:schemeClr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2BFF8-46AA-C848-A3A9-A030D34C3038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7F232C5A-4B1B-3A4F-B9E6-D4B68CDE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5012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83F252D1-66A5-D346-B818-759EE0A9BA9C}" type="datetime4">
              <a:rPr lang="de-DE" smtClean="0"/>
              <a:t>14. April 2020</a:t>
            </a:fld>
            <a:endParaRPr lang="de-DE" dirty="0"/>
          </a:p>
        </p:txBody>
      </p:sp>
      <p:pic>
        <p:nvPicPr>
          <p:cNvPr id="12" name="TH-Bingen_Logo">
            <a:hlinkClick r:id="" action="ppaction://media"/>
            <a:extLst>
              <a:ext uri="{FF2B5EF4-FFF2-40B4-BE49-F238E27FC236}">
                <a16:creationId xmlns:a16="http://schemas.microsoft.com/office/drawing/2014/main" id="{B47AE6DA-D322-A34B-9F47-64CD16688592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139937" y="371896"/>
            <a:ext cx="1457709" cy="483960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0A79A1E-DE4A-9D4D-B601-1F01BB0E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</p:spPr>
        <p:txBody>
          <a:bodyPr/>
          <a:lstStyle/>
          <a:p>
            <a:r>
              <a:rPr lang="de-DE" cap="all" dirty="0"/>
              <a:t>TECHNISCHE HOCHSCHULE  </a:t>
            </a:r>
            <a:r>
              <a:rPr lang="de-DE" b="1" cap="all" dirty="0"/>
              <a:t>BINGEN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57175"/>
            <a:ext cx="9144000" cy="5743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573889"/>
            <a:ext cx="6215063" cy="1247774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sz="34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Mastertitelformat bearbeiten</a:t>
            </a:r>
            <a:endParaRPr lang="en-US" dirty="0"/>
          </a:p>
        </p:txBody>
      </p:sp>
      <p:pic>
        <p:nvPicPr>
          <p:cNvPr id="10" name="TH-Bingen_Logo">
            <a:hlinkClick r:id="" action="ppaction://media"/>
            <a:extLst>
              <a:ext uri="{FF2B5EF4-FFF2-40B4-BE49-F238E27FC236}">
                <a16:creationId xmlns:a16="http://schemas.microsoft.com/office/drawing/2014/main" id="{D89A0812-4CF2-E145-8BDB-FC3040828017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39937" y="371896"/>
            <a:ext cx="1457709" cy="483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144" y="-344439"/>
            <a:ext cx="9144000" cy="6029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1" y="1357661"/>
            <a:ext cx="6215063" cy="1247774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aseline="0">
                <a:latin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sz="3400" b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Mastertitelformat bearbeiten</a:t>
            </a:r>
            <a:endParaRPr lang="en-US" dirty="0"/>
          </a:p>
        </p:txBody>
      </p:sp>
      <p:pic>
        <p:nvPicPr>
          <p:cNvPr id="5" name="TH-Bingen_Logo">
            <a:hlinkClick r:id="" action="ppaction://media"/>
            <a:extLst>
              <a:ext uri="{FF2B5EF4-FFF2-40B4-BE49-F238E27FC236}">
                <a16:creationId xmlns:a16="http://schemas.microsoft.com/office/drawing/2014/main" id="{8DAD4154-4E11-B946-B79C-343FAE4F4620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30793" y="376468"/>
            <a:ext cx="1457709" cy="48396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E7AD5E-DA6B-DE4F-84FD-72404BF6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3561" y="4767264"/>
            <a:ext cx="2057400" cy="273844"/>
          </a:xfrm>
        </p:spPr>
        <p:txBody>
          <a:bodyPr/>
          <a:lstStyle/>
          <a:p>
            <a:fld id="{2F3B7173-5349-B34C-8D66-CCA412E8736E}" type="datetime4">
              <a:rPr lang="de-DE" smtClean="0"/>
              <a:pPr/>
              <a:t>14. April 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1601BC-1EC4-A640-8AE2-F9241A75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1059" y="4767264"/>
            <a:ext cx="3086100" cy="273844"/>
          </a:xfrm>
        </p:spPr>
        <p:txBody>
          <a:bodyPr/>
          <a:lstStyle/>
          <a:p>
            <a:r>
              <a:rPr lang="de-DE" dirty="0"/>
              <a:t>TECHNISCHE HOCHSCHULE  </a:t>
            </a:r>
            <a:r>
              <a:rPr lang="de-DE" b="1" dirty="0"/>
              <a:t>BINGEN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AA6EAD8-8669-024D-9A8A-18FA9434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1C4FE5E-6B9F-4F4B-808F-B19151F6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7173-5349-B34C-8D66-CCA412E8736E}" type="datetime4">
              <a:rPr lang="de-DE" smtClean="0"/>
              <a:pPr/>
              <a:t>14. April 2020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487086-6C20-9C4E-92E2-85F071FB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TECHNISCHE HOCHSCHULE  </a:t>
            </a:r>
            <a:r>
              <a:rPr lang="de-DE" b="1" dirty="0"/>
              <a:t>BINGEN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57DD60-4BD6-2D43-A0F6-5E0536D7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>
            <a:lvl1pPr>
              <a:defRPr sz="2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43051"/>
            <a:ext cx="4627960" cy="285273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</a:p>
        </p:txBody>
      </p:sp>
      <p:pic>
        <p:nvPicPr>
          <p:cNvPr id="8" name="TH-Bingen_Logo">
            <a:hlinkClick r:id="" action="ppaction://media"/>
            <a:extLst>
              <a:ext uri="{FF2B5EF4-FFF2-40B4-BE49-F238E27FC236}">
                <a16:creationId xmlns:a16="http://schemas.microsoft.com/office/drawing/2014/main" id="{AB6CE9B3-9AA6-4B44-A956-A1EE429E6859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057641" y="454192"/>
            <a:ext cx="1457709" cy="483960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064D40-AAA8-6544-B554-319F2A6E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7173-5349-B34C-8D66-CCA412E8736E}" type="datetime4">
              <a:rPr lang="de-DE" smtClean="0"/>
              <a:pPr/>
              <a:t>14. April 2020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D3E877-567B-6B47-BF62-04BEF4A7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HOCHSCHULE  </a:t>
            </a:r>
            <a:r>
              <a:rPr lang="de-DE" b="1"/>
              <a:t>BINGEN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26EE62-0930-4341-81AB-B0BE79F1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626" y="273845"/>
            <a:ext cx="6029324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624" y="1369219"/>
            <a:ext cx="8232776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8305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F3B7173-5349-B34C-8D66-CCA412E8736E}" type="datetime4">
              <a:rPr lang="de-DE" smtClean="0"/>
              <a:pPr/>
              <a:t>14. April 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/>
              <a:t>TECHNISCHE HOCHSCHULE  </a:t>
            </a:r>
            <a:r>
              <a:rPr lang="de-DE" b="1"/>
              <a:t>BINGEN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7258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98B8A348-B8B5-F14A-B6F5-8259AF0C90B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3" r:id="rId7"/>
    <p:sldLayoutId id="2147483668" r:id="rId8"/>
    <p:sldLayoutId id="2147483669" r:id="rId9"/>
    <p:sldLayoutId id="2147483675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6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accent3">
              <a:lumMod val="10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training/testing/espresso" TargetMode="External"/><Relationship Id="rId3" Type="http://schemas.openxmlformats.org/officeDocument/2006/relationships/hyperlink" Target="https://developer.android.com/studio" TargetMode="External"/><Relationship Id="rId7" Type="http://schemas.openxmlformats.org/officeDocument/2006/relationships/hyperlink" Target="https://junit.org/junit5" TargetMode="External"/><Relationship Id="rId2" Type="http://schemas.openxmlformats.org/officeDocument/2006/relationships/hyperlink" Target="https://kotlinlang.org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Kotlin/dokka" TargetMode="External"/><Relationship Id="rId5" Type="http://schemas.openxmlformats.org/officeDocument/2006/relationships/hyperlink" Target="https://bitbucket.org/" TargetMode="External"/><Relationship Id="rId10" Type="http://schemas.openxmlformats.org/officeDocument/2006/relationships/image" Target="../media/image5.jpeg"/><Relationship Id="rId4" Type="http://schemas.openxmlformats.org/officeDocument/2006/relationships/hyperlink" Target="https://parseplatform.org/" TargetMode="External"/><Relationship Id="rId9" Type="http://schemas.openxmlformats.org/officeDocument/2006/relationships/hyperlink" Target="https://firebase.goo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690DDE-8BE5-F948-9454-B45E4BCB1BCF}"/>
              </a:ext>
            </a:extLst>
          </p:cNvPr>
          <p:cNvSpPr txBox="1">
            <a:spLocks/>
          </p:cNvSpPr>
          <p:nvPr/>
        </p:nvSpPr>
        <p:spPr>
          <a:xfrm>
            <a:off x="626369" y="945969"/>
            <a:ext cx="7277270" cy="138479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8960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8" b="1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3600" dirty="0"/>
              <a:t>CrewSync</a:t>
            </a:r>
            <a:endParaRPr lang="en-US" sz="36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9BEE323-5CE0-D244-A28A-4462CA3667A9}"/>
              </a:ext>
            </a:extLst>
          </p:cNvPr>
          <p:cNvSpPr/>
          <p:nvPr/>
        </p:nvSpPr>
        <p:spPr>
          <a:xfrm>
            <a:off x="626369" y="2458791"/>
            <a:ext cx="62900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TH-Bingen – Mobile Anwendungen mit Android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8FCA074-EFB0-B24F-89C1-D04D543FC357}"/>
              </a:ext>
            </a:extLst>
          </p:cNvPr>
          <p:cNvSpPr txBox="1"/>
          <p:nvPr/>
        </p:nvSpPr>
        <p:spPr>
          <a:xfrm>
            <a:off x="626369" y="2858901"/>
            <a:ext cx="3813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Pascal </a:t>
            </a:r>
            <a:r>
              <a:rPr lang="de-DE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Trümpert</a:t>
            </a: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Julian Nikodemus</a:t>
            </a:r>
          </a:p>
        </p:txBody>
      </p:sp>
    </p:spTree>
    <p:extLst>
      <p:ext uri="{BB962C8B-B14F-4D97-AF65-F5344CB8AC3E}">
        <p14:creationId xmlns:p14="http://schemas.microsoft.com/office/powerpoint/2010/main" val="132770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4">
            <a:extLst>
              <a:ext uri="{FF2B5EF4-FFF2-40B4-BE49-F238E27FC236}">
                <a16:creationId xmlns:a16="http://schemas.microsoft.com/office/drawing/2014/main" id="{9670AAAD-490E-D946-A189-B5E180D9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463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F94FCFC2-5CCD-FD43-82FD-ABD68C1AE5C7}" type="datetime4">
              <a:rPr lang="de-DE" smtClean="0"/>
              <a:t>14. April 2020</a:t>
            </a:fld>
            <a:endParaRPr lang="de-DE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7B4A0363-7136-AC41-A971-D9864FD3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0182" y="4767264"/>
            <a:ext cx="3086100" cy="273844"/>
          </a:xfrm>
        </p:spPr>
        <p:txBody>
          <a:bodyPr/>
          <a:lstStyle/>
          <a:p>
            <a:r>
              <a:rPr lang="de-DE" cap="all" dirty="0"/>
              <a:t>TECHNISCHE HOCHSCHULE  </a:t>
            </a:r>
            <a:r>
              <a:rPr lang="de-DE" b="1" cap="all" dirty="0"/>
              <a:t>BINGEN</a:t>
            </a:r>
            <a:endParaRPr lang="de-DE" b="1" dirty="0"/>
          </a:p>
        </p:txBody>
      </p:sp>
      <p:sp>
        <p:nvSpPr>
          <p:cNvPr id="22" name="Foliennummernplatzhalter 8">
            <a:extLst>
              <a:ext uri="{FF2B5EF4-FFF2-40B4-BE49-F238E27FC236}">
                <a16:creationId xmlns:a16="http://schemas.microsoft.com/office/drawing/2014/main" id="{B021A0C1-6C48-F844-B78A-F50C9CFB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4066" y="4767263"/>
            <a:ext cx="2057400" cy="274637"/>
          </a:xfrm>
        </p:spPr>
        <p:txBody>
          <a:bodyPr/>
          <a:lstStyle/>
          <a:p>
            <a:fld id="{A702BFF8-46AA-C848-A3A9-A030D34C3038}" type="slidenum">
              <a:rPr lang="de-DE" smtClean="0"/>
              <a:t>2</a:t>
            </a:fld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F12A9B5E-1AAB-664F-925F-27DE39255A03}"/>
              </a:ext>
            </a:extLst>
          </p:cNvPr>
          <p:cNvSpPr txBox="1">
            <a:spLocks/>
          </p:cNvSpPr>
          <p:nvPr/>
        </p:nvSpPr>
        <p:spPr>
          <a:xfrm>
            <a:off x="360249" y="360321"/>
            <a:ext cx="7358003" cy="736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altLang="de-DE" dirty="0"/>
              <a:t>Inhalt</a:t>
            </a:r>
          </a:p>
        </p:txBody>
      </p:sp>
      <p:sp>
        <p:nvSpPr>
          <p:cNvPr id="14" name="Inhaltsplatzhalter 27">
            <a:extLst>
              <a:ext uri="{FF2B5EF4-FFF2-40B4-BE49-F238E27FC236}">
                <a16:creationId xmlns:a16="http://schemas.microsoft.com/office/drawing/2014/main" id="{2F217C6B-DE5C-E348-B7FD-49D08B4EA7ED}"/>
              </a:ext>
            </a:extLst>
          </p:cNvPr>
          <p:cNvSpPr txBox="1">
            <a:spLocks/>
          </p:cNvSpPr>
          <p:nvPr/>
        </p:nvSpPr>
        <p:spPr>
          <a:xfrm>
            <a:off x="360249" y="938410"/>
            <a:ext cx="7699581" cy="35621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  <a:buFont typeface="+mj-lt"/>
              <a:buAutoNum type="arabicParenR"/>
            </a:pPr>
            <a:r>
              <a:rPr lang="de-DE" altLang="de-DE" sz="1400" dirty="0"/>
              <a:t>Was ist „CrewSync“ (Aufgabenstellung)</a:t>
            </a:r>
          </a:p>
          <a:p>
            <a:pPr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  <a:buFont typeface="+mj-lt"/>
              <a:buAutoNum type="arabicParenR"/>
            </a:pPr>
            <a:r>
              <a:rPr lang="de-DE" altLang="de-DE" sz="1400" dirty="0"/>
              <a:t>Verwendete Techniken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</a:pPr>
            <a:r>
              <a:rPr lang="de-DE" altLang="de-DE" sz="1200" dirty="0"/>
              <a:t>Grundlegendes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</a:pPr>
            <a:r>
              <a:rPr lang="de-DE" altLang="de-DE" sz="1200" dirty="0"/>
              <a:t>Parse</a:t>
            </a:r>
          </a:p>
          <a:p>
            <a:pPr lvl="1"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</a:pPr>
            <a:r>
              <a:rPr lang="de-DE" altLang="de-DE" sz="1200" dirty="0"/>
              <a:t>Tests &amp; Überwachung</a:t>
            </a:r>
          </a:p>
          <a:p>
            <a:pPr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  <a:buFont typeface="+mj-lt"/>
              <a:buAutoNum type="arabicParenR"/>
            </a:pPr>
            <a:r>
              <a:rPr lang="de-DE" altLang="de-DE" sz="1400" dirty="0"/>
              <a:t>Demo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4E0FEFD-2F02-E643-B6EF-3A1F22CE3E9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8059831" y="642937"/>
            <a:ext cx="1084169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1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4">
            <a:extLst>
              <a:ext uri="{FF2B5EF4-FFF2-40B4-BE49-F238E27FC236}">
                <a16:creationId xmlns:a16="http://schemas.microsoft.com/office/drawing/2014/main" id="{9670AAAD-490E-D946-A189-B5E180D9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463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F94FCFC2-5CCD-FD43-82FD-ABD68C1AE5C7}" type="datetime4">
              <a:rPr lang="de-DE" smtClean="0"/>
              <a:t>14. April 2020</a:t>
            </a:fld>
            <a:endParaRPr lang="de-DE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7B4A0363-7136-AC41-A971-D9864FD3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0182" y="4767264"/>
            <a:ext cx="3086100" cy="273844"/>
          </a:xfrm>
        </p:spPr>
        <p:txBody>
          <a:bodyPr/>
          <a:lstStyle/>
          <a:p>
            <a:r>
              <a:rPr lang="de-DE" cap="all" dirty="0"/>
              <a:t>TECHNISCHE HOCHSCHULE  </a:t>
            </a:r>
            <a:r>
              <a:rPr lang="de-DE" b="1" cap="all" dirty="0"/>
              <a:t>BINGEN</a:t>
            </a:r>
            <a:endParaRPr lang="de-DE" b="1" dirty="0"/>
          </a:p>
        </p:txBody>
      </p:sp>
      <p:sp>
        <p:nvSpPr>
          <p:cNvPr id="22" name="Foliennummernplatzhalter 8">
            <a:extLst>
              <a:ext uri="{FF2B5EF4-FFF2-40B4-BE49-F238E27FC236}">
                <a16:creationId xmlns:a16="http://schemas.microsoft.com/office/drawing/2014/main" id="{B021A0C1-6C48-F844-B78A-F50C9CFB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4066" y="4767263"/>
            <a:ext cx="2057400" cy="274637"/>
          </a:xfrm>
        </p:spPr>
        <p:txBody>
          <a:bodyPr/>
          <a:lstStyle/>
          <a:p>
            <a:fld id="{A702BFF8-46AA-C848-A3A9-A030D34C3038}" type="slidenum">
              <a:rPr lang="de-DE" smtClean="0"/>
              <a:t>3</a:t>
            </a:fld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F12A9B5E-1AAB-664F-925F-27DE39255A03}"/>
              </a:ext>
            </a:extLst>
          </p:cNvPr>
          <p:cNvSpPr txBox="1">
            <a:spLocks/>
          </p:cNvSpPr>
          <p:nvPr/>
        </p:nvSpPr>
        <p:spPr>
          <a:xfrm>
            <a:off x="360249" y="360321"/>
            <a:ext cx="7358003" cy="736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altLang="de-DE" dirty="0"/>
              <a:t>Grundlegendes</a:t>
            </a:r>
          </a:p>
        </p:txBody>
      </p:sp>
      <p:sp>
        <p:nvSpPr>
          <p:cNvPr id="14" name="Inhaltsplatzhalter 27">
            <a:extLst>
              <a:ext uri="{FF2B5EF4-FFF2-40B4-BE49-F238E27FC236}">
                <a16:creationId xmlns:a16="http://schemas.microsoft.com/office/drawing/2014/main" id="{2F217C6B-DE5C-E348-B7FD-49D08B4EA7ED}"/>
              </a:ext>
            </a:extLst>
          </p:cNvPr>
          <p:cNvSpPr txBox="1">
            <a:spLocks/>
          </p:cNvSpPr>
          <p:nvPr/>
        </p:nvSpPr>
        <p:spPr>
          <a:xfrm>
            <a:off x="360249" y="938410"/>
            <a:ext cx="7699581" cy="35621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</a:pPr>
            <a:r>
              <a:rPr lang="de-DE" altLang="de-DE" sz="1400" dirty="0"/>
              <a:t>Android Studio</a:t>
            </a:r>
          </a:p>
          <a:p>
            <a:pPr marL="457200" lvl="1" indent="0"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  <a:buNone/>
            </a:pPr>
            <a:r>
              <a:rPr lang="de-DE" altLang="de-DE" sz="1000" dirty="0"/>
              <a:t>Kostenlose IDE entwickelt von Google und JetBrains, basierend auf IntelliJ</a:t>
            </a:r>
          </a:p>
          <a:p>
            <a:pPr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</a:pPr>
            <a:r>
              <a:rPr lang="de-DE" altLang="de-DE" sz="1400" dirty="0"/>
              <a:t>Kotlin</a:t>
            </a:r>
          </a:p>
          <a:p>
            <a:pPr marL="457200" lvl="1" indent="0"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  <a:buNone/>
            </a:pPr>
            <a:r>
              <a:rPr lang="de-DE" altLang="de-DE" sz="1000" dirty="0"/>
              <a:t>Multiplattform Programmiersprache entwickelt von JetBrains</a:t>
            </a:r>
          </a:p>
          <a:p>
            <a:pPr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</a:pPr>
            <a:r>
              <a:rPr lang="de-DE" altLang="de-DE" sz="1400" dirty="0"/>
              <a:t>Bitbucket</a:t>
            </a:r>
          </a:p>
          <a:p>
            <a:pPr marL="457200" lvl="1" indent="0"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  <a:buNone/>
            </a:pPr>
            <a:r>
              <a:rPr lang="de-DE" altLang="de-DE" sz="1000" dirty="0"/>
              <a:t>Erlaubt private Repositories ohne Kosten</a:t>
            </a:r>
          </a:p>
          <a:p>
            <a:pPr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</a:pPr>
            <a:r>
              <a:rPr lang="de-DE" altLang="de-DE" sz="1400" dirty="0"/>
              <a:t>Dokka</a:t>
            </a:r>
          </a:p>
          <a:p>
            <a:pPr marL="457200" lvl="1" indent="0"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  <a:buNone/>
            </a:pPr>
            <a:r>
              <a:rPr lang="de-DE" altLang="de-DE" sz="1000" dirty="0"/>
              <a:t>Dokumentations-Engine für Kotlin entwickelt von JetBrains</a:t>
            </a:r>
          </a:p>
          <a:p>
            <a:pPr marL="457200" lvl="1" indent="0"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  <a:buNone/>
            </a:pPr>
            <a:r>
              <a:rPr lang="de-DE" altLang="de-DE" sz="1000" dirty="0"/>
              <a:t>Erlaubt auch gemischten Code (Java/Kotlin)</a:t>
            </a:r>
            <a:endParaRPr lang="de-DE" altLang="de-DE" sz="1400" dirty="0"/>
          </a:p>
          <a:p>
            <a:pPr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</a:pPr>
            <a:r>
              <a:rPr lang="de-DE" altLang="de-DE" sz="1400" dirty="0"/>
              <a:t>Firebase Analytics</a:t>
            </a:r>
          </a:p>
          <a:p>
            <a:pPr marL="457200" lvl="1" indent="0"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  <a:buNone/>
            </a:pPr>
            <a:r>
              <a:rPr lang="de-DE" altLang="de-DE" sz="1000" dirty="0"/>
              <a:t>Genutzt für Analysen (z.B. App-Crashs, Ladezeiten) in Echtzeit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4E0FEFD-2F02-E643-B6EF-3A1F22CE3E9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8059831" y="642937"/>
            <a:ext cx="1084169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1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4">
            <a:extLst>
              <a:ext uri="{FF2B5EF4-FFF2-40B4-BE49-F238E27FC236}">
                <a16:creationId xmlns:a16="http://schemas.microsoft.com/office/drawing/2014/main" id="{9670AAAD-490E-D946-A189-B5E180D9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463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F94FCFC2-5CCD-FD43-82FD-ABD68C1AE5C7}" type="datetime4">
              <a:rPr lang="de-DE" smtClean="0"/>
              <a:t>14. April 2020</a:t>
            </a:fld>
            <a:endParaRPr lang="de-DE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7B4A0363-7136-AC41-A971-D9864FD3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0182" y="4767264"/>
            <a:ext cx="3086100" cy="273844"/>
          </a:xfrm>
        </p:spPr>
        <p:txBody>
          <a:bodyPr/>
          <a:lstStyle/>
          <a:p>
            <a:r>
              <a:rPr lang="de-DE" cap="all" dirty="0"/>
              <a:t>TECHNISCHE HOCHSCHULE  </a:t>
            </a:r>
            <a:r>
              <a:rPr lang="de-DE" b="1" cap="all" dirty="0"/>
              <a:t>BINGEN</a:t>
            </a:r>
            <a:endParaRPr lang="de-DE" b="1" dirty="0"/>
          </a:p>
        </p:txBody>
      </p:sp>
      <p:sp>
        <p:nvSpPr>
          <p:cNvPr id="22" name="Foliennummernplatzhalter 8">
            <a:extLst>
              <a:ext uri="{FF2B5EF4-FFF2-40B4-BE49-F238E27FC236}">
                <a16:creationId xmlns:a16="http://schemas.microsoft.com/office/drawing/2014/main" id="{B021A0C1-6C48-F844-B78A-F50C9CFB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4066" y="4767263"/>
            <a:ext cx="2057400" cy="274637"/>
          </a:xfrm>
        </p:spPr>
        <p:txBody>
          <a:bodyPr/>
          <a:lstStyle/>
          <a:p>
            <a:fld id="{A702BFF8-46AA-C848-A3A9-A030D34C3038}" type="slidenum">
              <a:rPr lang="de-DE" smtClean="0"/>
              <a:t>4</a:t>
            </a:fld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F12A9B5E-1AAB-664F-925F-27DE39255A03}"/>
              </a:ext>
            </a:extLst>
          </p:cNvPr>
          <p:cNvSpPr txBox="1">
            <a:spLocks/>
          </p:cNvSpPr>
          <p:nvPr/>
        </p:nvSpPr>
        <p:spPr>
          <a:xfrm>
            <a:off x="360249" y="360321"/>
            <a:ext cx="7358003" cy="736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altLang="de-DE" dirty="0"/>
              <a:t>Parse</a:t>
            </a:r>
          </a:p>
        </p:txBody>
      </p:sp>
      <p:sp>
        <p:nvSpPr>
          <p:cNvPr id="14" name="Inhaltsplatzhalter 27">
            <a:extLst>
              <a:ext uri="{FF2B5EF4-FFF2-40B4-BE49-F238E27FC236}">
                <a16:creationId xmlns:a16="http://schemas.microsoft.com/office/drawing/2014/main" id="{2F217C6B-DE5C-E348-B7FD-49D08B4EA7ED}"/>
              </a:ext>
            </a:extLst>
          </p:cNvPr>
          <p:cNvSpPr txBox="1">
            <a:spLocks/>
          </p:cNvSpPr>
          <p:nvPr/>
        </p:nvSpPr>
        <p:spPr>
          <a:xfrm>
            <a:off x="360249" y="938410"/>
            <a:ext cx="7699581" cy="35621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</a:pPr>
            <a:r>
              <a:rPr lang="de-DE" altLang="de-DE" sz="1400" dirty="0"/>
              <a:t>Stellte „Mobile backend </a:t>
            </a:r>
            <a:r>
              <a:rPr lang="de-DE" altLang="de-DE" sz="1400" dirty="0" err="1"/>
              <a:t>as</a:t>
            </a:r>
            <a:r>
              <a:rPr lang="de-DE" altLang="de-DE" sz="1400" dirty="0"/>
              <a:t> a </a:t>
            </a:r>
            <a:r>
              <a:rPr lang="de-DE" altLang="de-DE" sz="1400" dirty="0" err="1"/>
              <a:t>service</a:t>
            </a:r>
            <a:r>
              <a:rPr lang="de-DE" altLang="de-DE" sz="1400" dirty="0"/>
              <a:t>“ bereit</a:t>
            </a:r>
          </a:p>
          <a:p>
            <a:pPr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</a:pPr>
            <a:r>
              <a:rPr lang="de-DE" altLang="de-DE" sz="1400" dirty="0"/>
              <a:t>Entwickelt von Parse, Inc. und aufgekauft von Facebook</a:t>
            </a:r>
          </a:p>
          <a:p>
            <a:pPr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</a:pPr>
            <a:r>
              <a:rPr lang="de-DE" altLang="de-DE" sz="1400" dirty="0"/>
              <a:t>Open Source und Community-gepflegt seit 2016</a:t>
            </a:r>
          </a:p>
          <a:p>
            <a:pPr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</a:pPr>
            <a:r>
              <a:rPr lang="de-DE" altLang="de-DE" sz="1400" dirty="0"/>
              <a:t>Wird von mehreren Providern teilweise kostenlos bereitgestellt (z.B. back4app.com)</a:t>
            </a:r>
          </a:p>
          <a:p>
            <a:pPr>
              <a:lnSpc>
                <a:spcPct val="150000"/>
              </a:lnSpc>
              <a:spcBef>
                <a:spcPts val="300"/>
              </a:spcBef>
              <a:buClr>
                <a:srgbClr val="005B99"/>
              </a:buClr>
              <a:buSzPct val="120000"/>
            </a:pPr>
            <a:r>
              <a:rPr lang="de-DE" altLang="de-DE" sz="1400" dirty="0"/>
              <a:t>Eigenes Hosting des Dienstes ebenfalls möglich</a:t>
            </a:r>
          </a:p>
          <a:p>
            <a:pPr>
              <a:lnSpc>
                <a:spcPct val="150000"/>
              </a:lnSpc>
              <a:spcBef>
                <a:spcPts val="300"/>
              </a:spcBef>
              <a:buSzPct val="120000"/>
              <a:buFont typeface="Wingdings" pitchFamily="2" charset="2"/>
              <a:buChar char="Ø"/>
            </a:pPr>
            <a:endParaRPr lang="de-DE" altLang="de-DE" sz="14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4E0FEFD-2F02-E643-B6EF-3A1F22CE3E9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8059831" y="642937"/>
            <a:ext cx="1084169" cy="385762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AB86F15-5282-194F-AFDF-3A0A24D7AF88}"/>
              </a:ext>
            </a:extLst>
          </p:cNvPr>
          <p:cNvSpPr txBox="1"/>
          <p:nvPr/>
        </p:nvSpPr>
        <p:spPr>
          <a:xfrm>
            <a:off x="360248" y="3462727"/>
            <a:ext cx="3679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3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</a:t>
            </a:r>
          </a:p>
          <a:p>
            <a:pPr marL="285750" indent="-285750">
              <a:buClr>
                <a:srgbClr val="00B050"/>
              </a:buClr>
              <a:buFont typeface="Wingdings" pitchFamily="2" charset="2"/>
              <a:buChar char="ü"/>
            </a:pPr>
            <a:r>
              <a:rPr lang="de-DE" sz="1400" dirty="0">
                <a:solidFill>
                  <a:schemeClr val="accent3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</a:t>
            </a:r>
          </a:p>
          <a:p>
            <a:pPr marL="285750" indent="-285750">
              <a:buClr>
                <a:srgbClr val="00B050"/>
              </a:buClr>
              <a:buFont typeface="Wingdings" pitchFamily="2" charset="2"/>
              <a:buChar char="ü"/>
            </a:pPr>
            <a:r>
              <a:rPr lang="de-DE" sz="1400" dirty="0">
                <a:solidFill>
                  <a:schemeClr val="accent3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 liegen auf eigenem Server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F06E2EB-06CB-ED43-BD44-BD0093BB4663}"/>
              </a:ext>
            </a:extLst>
          </p:cNvPr>
          <p:cNvSpPr txBox="1"/>
          <p:nvPr/>
        </p:nvSpPr>
        <p:spPr>
          <a:xfrm>
            <a:off x="4039849" y="3466713"/>
            <a:ext cx="3678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3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</a:t>
            </a:r>
          </a:p>
          <a:p>
            <a:pPr marL="285750" indent="-285750">
              <a:buClr>
                <a:srgbClr val="FF0000"/>
              </a:buClr>
              <a:buFont typeface="Symbol" pitchFamily="2" charset="2"/>
              <a:buChar char="-"/>
            </a:pPr>
            <a:r>
              <a:rPr lang="de-DE" sz="1400" dirty="0">
                <a:solidFill>
                  <a:schemeClr val="accent3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Teilweise wenig Dokumentation</a:t>
            </a:r>
          </a:p>
          <a:p>
            <a:pPr marL="285750" indent="-285750">
              <a:buClr>
                <a:srgbClr val="FF0000"/>
              </a:buClr>
              <a:buFont typeface="Symbol" pitchFamily="2" charset="2"/>
              <a:buChar char="-"/>
            </a:pPr>
            <a:r>
              <a:rPr lang="de-DE" sz="1400" dirty="0">
                <a:solidFill>
                  <a:schemeClr val="accent3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Teilweise umständlicher als Firebase</a:t>
            </a:r>
          </a:p>
        </p:txBody>
      </p:sp>
    </p:spTree>
    <p:extLst>
      <p:ext uri="{BB962C8B-B14F-4D97-AF65-F5344CB8AC3E}">
        <p14:creationId xmlns:p14="http://schemas.microsoft.com/office/powerpoint/2010/main" val="108489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4">
            <a:extLst>
              <a:ext uri="{FF2B5EF4-FFF2-40B4-BE49-F238E27FC236}">
                <a16:creationId xmlns:a16="http://schemas.microsoft.com/office/drawing/2014/main" id="{9670AAAD-490E-D946-A189-B5E180D9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463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F94FCFC2-5CCD-FD43-82FD-ABD68C1AE5C7}" type="datetime4">
              <a:rPr lang="de-DE" smtClean="0"/>
              <a:t>14. April 2020</a:t>
            </a:fld>
            <a:endParaRPr lang="de-DE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7B4A0363-7136-AC41-A971-D9864FD3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0182" y="4767264"/>
            <a:ext cx="3086100" cy="273844"/>
          </a:xfrm>
        </p:spPr>
        <p:txBody>
          <a:bodyPr/>
          <a:lstStyle/>
          <a:p>
            <a:r>
              <a:rPr lang="de-DE" cap="all" dirty="0"/>
              <a:t>TECHNISCHE HOCHSCHULE  </a:t>
            </a:r>
            <a:r>
              <a:rPr lang="de-DE" b="1" cap="all" dirty="0"/>
              <a:t>BINGEN</a:t>
            </a:r>
            <a:endParaRPr lang="de-DE" b="1" dirty="0"/>
          </a:p>
        </p:txBody>
      </p:sp>
      <p:sp>
        <p:nvSpPr>
          <p:cNvPr id="22" name="Foliennummernplatzhalter 8">
            <a:extLst>
              <a:ext uri="{FF2B5EF4-FFF2-40B4-BE49-F238E27FC236}">
                <a16:creationId xmlns:a16="http://schemas.microsoft.com/office/drawing/2014/main" id="{B021A0C1-6C48-F844-B78A-F50C9CFB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4066" y="4767263"/>
            <a:ext cx="2057400" cy="274637"/>
          </a:xfrm>
        </p:spPr>
        <p:txBody>
          <a:bodyPr/>
          <a:lstStyle/>
          <a:p>
            <a:fld id="{A702BFF8-46AA-C848-A3A9-A030D34C3038}" type="slidenum">
              <a:rPr lang="de-DE" smtClean="0"/>
              <a:t>5</a:t>
            </a:fld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F12A9B5E-1AAB-664F-925F-27DE39255A03}"/>
              </a:ext>
            </a:extLst>
          </p:cNvPr>
          <p:cNvSpPr txBox="1">
            <a:spLocks/>
          </p:cNvSpPr>
          <p:nvPr/>
        </p:nvSpPr>
        <p:spPr>
          <a:xfrm>
            <a:off x="360249" y="360321"/>
            <a:ext cx="7358003" cy="736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altLang="de-DE" dirty="0"/>
              <a:t>Tests &amp; Überwachung</a:t>
            </a:r>
          </a:p>
        </p:txBody>
      </p:sp>
      <p:sp>
        <p:nvSpPr>
          <p:cNvPr id="14" name="Inhaltsplatzhalter 27">
            <a:extLst>
              <a:ext uri="{FF2B5EF4-FFF2-40B4-BE49-F238E27FC236}">
                <a16:creationId xmlns:a16="http://schemas.microsoft.com/office/drawing/2014/main" id="{2F217C6B-DE5C-E348-B7FD-49D08B4EA7ED}"/>
              </a:ext>
            </a:extLst>
          </p:cNvPr>
          <p:cNvSpPr txBox="1">
            <a:spLocks/>
          </p:cNvSpPr>
          <p:nvPr/>
        </p:nvSpPr>
        <p:spPr>
          <a:xfrm>
            <a:off x="360249" y="938410"/>
            <a:ext cx="7699581" cy="35621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300"/>
              </a:spcBef>
              <a:buSzPct val="120000"/>
              <a:buNone/>
            </a:pPr>
            <a:r>
              <a:rPr lang="de-DE" altLang="de-DE" sz="1400" dirty="0"/>
              <a:t>JUnit5, Espresso &amp; Firebase Analytics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4E0FEFD-2F02-E643-B6EF-3A1F22CE3E9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8059831" y="642937"/>
            <a:ext cx="1084169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1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4">
            <a:extLst>
              <a:ext uri="{FF2B5EF4-FFF2-40B4-BE49-F238E27FC236}">
                <a16:creationId xmlns:a16="http://schemas.microsoft.com/office/drawing/2014/main" id="{9670AAAD-490E-D946-A189-B5E180D9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463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F94FCFC2-5CCD-FD43-82FD-ABD68C1AE5C7}" type="datetime4">
              <a:rPr lang="de-DE" smtClean="0"/>
              <a:t>14. April 2020</a:t>
            </a:fld>
            <a:endParaRPr lang="de-DE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7B4A0363-7136-AC41-A971-D9864FD3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0182" y="4767264"/>
            <a:ext cx="3086100" cy="273844"/>
          </a:xfrm>
        </p:spPr>
        <p:txBody>
          <a:bodyPr/>
          <a:lstStyle/>
          <a:p>
            <a:r>
              <a:rPr lang="de-DE" cap="all" dirty="0"/>
              <a:t>TECHNISCHE HOCHSCHULE  </a:t>
            </a:r>
            <a:r>
              <a:rPr lang="de-DE" b="1" cap="all" dirty="0"/>
              <a:t>BINGEN</a:t>
            </a:r>
            <a:endParaRPr lang="de-DE" b="1" dirty="0"/>
          </a:p>
        </p:txBody>
      </p:sp>
      <p:sp>
        <p:nvSpPr>
          <p:cNvPr id="22" name="Foliennummernplatzhalter 8">
            <a:extLst>
              <a:ext uri="{FF2B5EF4-FFF2-40B4-BE49-F238E27FC236}">
                <a16:creationId xmlns:a16="http://schemas.microsoft.com/office/drawing/2014/main" id="{B021A0C1-6C48-F844-B78A-F50C9CFB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4066" y="4767263"/>
            <a:ext cx="2057400" cy="274637"/>
          </a:xfrm>
        </p:spPr>
        <p:txBody>
          <a:bodyPr/>
          <a:lstStyle/>
          <a:p>
            <a:fld id="{A702BFF8-46AA-C848-A3A9-A030D34C3038}" type="slidenum">
              <a:rPr lang="de-DE" smtClean="0"/>
              <a:t>6</a:t>
            </a:fld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F12A9B5E-1AAB-664F-925F-27DE39255A03}"/>
              </a:ext>
            </a:extLst>
          </p:cNvPr>
          <p:cNvSpPr txBox="1">
            <a:spLocks/>
          </p:cNvSpPr>
          <p:nvPr/>
        </p:nvSpPr>
        <p:spPr>
          <a:xfrm>
            <a:off x="360249" y="360321"/>
            <a:ext cx="7358003" cy="736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altLang="de-DE" dirty="0"/>
              <a:t>Demo</a:t>
            </a:r>
          </a:p>
        </p:txBody>
      </p:sp>
      <p:sp>
        <p:nvSpPr>
          <p:cNvPr id="14" name="Inhaltsplatzhalter 27">
            <a:extLst>
              <a:ext uri="{FF2B5EF4-FFF2-40B4-BE49-F238E27FC236}">
                <a16:creationId xmlns:a16="http://schemas.microsoft.com/office/drawing/2014/main" id="{2F217C6B-DE5C-E348-B7FD-49D08B4EA7ED}"/>
              </a:ext>
            </a:extLst>
          </p:cNvPr>
          <p:cNvSpPr txBox="1">
            <a:spLocks/>
          </p:cNvSpPr>
          <p:nvPr/>
        </p:nvSpPr>
        <p:spPr>
          <a:xfrm>
            <a:off x="360249" y="938410"/>
            <a:ext cx="7699581" cy="35621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300"/>
              </a:spcBef>
              <a:buSzPct val="120000"/>
              <a:buNone/>
            </a:pPr>
            <a:r>
              <a:rPr lang="de-DE" altLang="de-DE" sz="1400" dirty="0"/>
              <a:t>Demo im Emulator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4E0FEFD-2F02-E643-B6EF-3A1F22CE3E9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8059831" y="642937"/>
            <a:ext cx="1084169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0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4">
            <a:extLst>
              <a:ext uri="{FF2B5EF4-FFF2-40B4-BE49-F238E27FC236}">
                <a16:creationId xmlns:a16="http://schemas.microsoft.com/office/drawing/2014/main" id="{9670AAAD-490E-D946-A189-B5E180D9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463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F94FCFC2-5CCD-FD43-82FD-ABD68C1AE5C7}" type="datetime4">
              <a:rPr lang="de-DE" smtClean="0"/>
              <a:t>14. April 2020</a:t>
            </a:fld>
            <a:endParaRPr lang="de-DE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7B4A0363-7136-AC41-A971-D9864FD3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0182" y="4767264"/>
            <a:ext cx="3086100" cy="273844"/>
          </a:xfrm>
        </p:spPr>
        <p:txBody>
          <a:bodyPr/>
          <a:lstStyle/>
          <a:p>
            <a:r>
              <a:rPr lang="de-DE" cap="all" dirty="0"/>
              <a:t>TECHNISCHE HOCHSCHULE  </a:t>
            </a:r>
            <a:r>
              <a:rPr lang="de-DE" b="1" cap="all" dirty="0"/>
              <a:t>BINGEN</a:t>
            </a:r>
            <a:endParaRPr lang="de-DE" b="1" dirty="0"/>
          </a:p>
        </p:txBody>
      </p:sp>
      <p:sp>
        <p:nvSpPr>
          <p:cNvPr id="22" name="Foliennummernplatzhalter 8">
            <a:extLst>
              <a:ext uri="{FF2B5EF4-FFF2-40B4-BE49-F238E27FC236}">
                <a16:creationId xmlns:a16="http://schemas.microsoft.com/office/drawing/2014/main" id="{B021A0C1-6C48-F844-B78A-F50C9CFB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4066" y="4767263"/>
            <a:ext cx="2057400" cy="274637"/>
          </a:xfrm>
        </p:spPr>
        <p:txBody>
          <a:bodyPr/>
          <a:lstStyle/>
          <a:p>
            <a:fld id="{A702BFF8-46AA-C848-A3A9-A030D34C3038}" type="slidenum">
              <a:rPr lang="de-DE" smtClean="0"/>
              <a:t>7</a:t>
            </a:fld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F12A9B5E-1AAB-664F-925F-27DE39255A03}"/>
              </a:ext>
            </a:extLst>
          </p:cNvPr>
          <p:cNvSpPr txBox="1">
            <a:spLocks/>
          </p:cNvSpPr>
          <p:nvPr/>
        </p:nvSpPr>
        <p:spPr>
          <a:xfrm>
            <a:off x="360249" y="360321"/>
            <a:ext cx="7358003" cy="736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altLang="de-DE" dirty="0"/>
              <a:t>Links</a:t>
            </a:r>
          </a:p>
        </p:txBody>
      </p:sp>
      <p:sp>
        <p:nvSpPr>
          <p:cNvPr id="14" name="Inhaltsplatzhalter 27">
            <a:extLst>
              <a:ext uri="{FF2B5EF4-FFF2-40B4-BE49-F238E27FC236}">
                <a16:creationId xmlns:a16="http://schemas.microsoft.com/office/drawing/2014/main" id="{2F217C6B-DE5C-E348-B7FD-49D08B4EA7ED}"/>
              </a:ext>
            </a:extLst>
          </p:cNvPr>
          <p:cNvSpPr txBox="1">
            <a:spLocks/>
          </p:cNvSpPr>
          <p:nvPr/>
        </p:nvSpPr>
        <p:spPr>
          <a:xfrm>
            <a:off x="360249" y="938410"/>
            <a:ext cx="7699581" cy="35621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3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300"/>
              </a:spcBef>
              <a:buSzPct val="120000"/>
              <a:buNone/>
            </a:pPr>
            <a:r>
              <a:rPr lang="de-DE" altLang="de-DE" sz="1400" dirty="0"/>
              <a:t>Kotlin </a:t>
            </a:r>
            <a:r>
              <a:rPr lang="de-DE" altLang="de-DE" sz="1400" dirty="0">
                <a:hlinkClick r:id="rId2"/>
              </a:rPr>
              <a:t>https://kotlinlang.org</a:t>
            </a:r>
            <a:endParaRPr lang="de-DE" altLang="de-DE" sz="1400" dirty="0"/>
          </a:p>
          <a:p>
            <a:pPr marL="0" indent="0">
              <a:lnSpc>
                <a:spcPct val="150000"/>
              </a:lnSpc>
              <a:spcBef>
                <a:spcPts val="300"/>
              </a:spcBef>
              <a:buSzPct val="120000"/>
              <a:buNone/>
            </a:pPr>
            <a:r>
              <a:rPr lang="de-DE" altLang="de-DE" sz="1400" dirty="0"/>
              <a:t>Android Studio </a:t>
            </a:r>
            <a:r>
              <a:rPr lang="de-DE" altLang="de-DE" sz="1400" dirty="0">
                <a:hlinkClick r:id="rId3"/>
              </a:rPr>
              <a:t>https://developer.android.com/studio</a:t>
            </a:r>
            <a:endParaRPr lang="de-DE" altLang="de-DE" sz="1400" dirty="0"/>
          </a:p>
          <a:p>
            <a:pPr marL="0" indent="0">
              <a:lnSpc>
                <a:spcPct val="150000"/>
              </a:lnSpc>
              <a:spcBef>
                <a:spcPts val="300"/>
              </a:spcBef>
              <a:buSzPct val="120000"/>
              <a:buNone/>
            </a:pPr>
            <a:r>
              <a:rPr lang="de-DE" altLang="de-DE" sz="1400" dirty="0"/>
              <a:t>Parse </a:t>
            </a:r>
            <a:r>
              <a:rPr lang="de-DE" altLang="de-DE" sz="1400" dirty="0">
                <a:solidFill>
                  <a:srgbClr val="005B99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https://parseplatform.org</a:t>
            </a:r>
            <a:endParaRPr lang="de-DE" altLang="de-DE" sz="1400" dirty="0"/>
          </a:p>
          <a:p>
            <a:pPr marL="0" indent="0">
              <a:lnSpc>
                <a:spcPct val="150000"/>
              </a:lnSpc>
              <a:spcBef>
                <a:spcPts val="300"/>
              </a:spcBef>
              <a:buSzPct val="120000"/>
              <a:buNone/>
            </a:pPr>
            <a:r>
              <a:rPr lang="de-DE" altLang="de-DE" sz="1400" dirty="0"/>
              <a:t>Bitbucket </a:t>
            </a:r>
            <a:r>
              <a:rPr lang="de-DE" altLang="de-DE" sz="1400" dirty="0">
                <a:hlinkClick r:id="rId5"/>
              </a:rPr>
              <a:t>https://bitbucket.org</a:t>
            </a:r>
            <a:endParaRPr lang="de-DE" altLang="de-DE" sz="1400" dirty="0"/>
          </a:p>
          <a:p>
            <a:pPr marL="0" indent="0">
              <a:lnSpc>
                <a:spcPct val="150000"/>
              </a:lnSpc>
              <a:spcBef>
                <a:spcPts val="300"/>
              </a:spcBef>
              <a:buSzPct val="120000"/>
              <a:buNone/>
            </a:pPr>
            <a:r>
              <a:rPr lang="de-DE" altLang="de-DE" sz="1400" dirty="0"/>
              <a:t>Dokka </a:t>
            </a:r>
            <a:r>
              <a:rPr lang="de-DE" altLang="de-DE" sz="1400" dirty="0">
                <a:hlinkClick r:id="rId6"/>
              </a:rPr>
              <a:t>https://github.com/Kotlin/dokka</a:t>
            </a:r>
            <a:endParaRPr lang="de-DE" altLang="de-DE" sz="1400" dirty="0"/>
          </a:p>
          <a:p>
            <a:pPr marL="0" indent="0">
              <a:lnSpc>
                <a:spcPct val="150000"/>
              </a:lnSpc>
              <a:spcBef>
                <a:spcPts val="300"/>
              </a:spcBef>
              <a:buSzPct val="120000"/>
              <a:buNone/>
            </a:pPr>
            <a:r>
              <a:rPr lang="de-DE" altLang="de-DE" sz="1400" dirty="0"/>
              <a:t>JUnit5 </a:t>
            </a:r>
            <a:r>
              <a:rPr lang="de-DE" altLang="de-DE" sz="1400" dirty="0">
                <a:hlinkClick r:id="rId7"/>
              </a:rPr>
              <a:t>https://junit.org/junit5</a:t>
            </a:r>
            <a:endParaRPr lang="de-DE" altLang="de-DE" sz="1400" dirty="0"/>
          </a:p>
          <a:p>
            <a:pPr marL="0" indent="0">
              <a:lnSpc>
                <a:spcPct val="150000"/>
              </a:lnSpc>
              <a:spcBef>
                <a:spcPts val="300"/>
              </a:spcBef>
              <a:buSzPct val="120000"/>
              <a:buNone/>
            </a:pPr>
            <a:r>
              <a:rPr lang="de-DE" altLang="de-DE" sz="1400" dirty="0"/>
              <a:t>Espresso </a:t>
            </a:r>
            <a:r>
              <a:rPr lang="de-DE" altLang="de-DE" sz="1400" dirty="0">
                <a:hlinkClick r:id="rId8"/>
              </a:rPr>
              <a:t>https://developer.android.com/training/testing/espresso</a:t>
            </a:r>
            <a:endParaRPr lang="de-DE" altLang="de-DE" sz="1400" dirty="0"/>
          </a:p>
          <a:p>
            <a:pPr marL="0" indent="0">
              <a:lnSpc>
                <a:spcPct val="150000"/>
              </a:lnSpc>
              <a:spcBef>
                <a:spcPts val="300"/>
              </a:spcBef>
              <a:buSzPct val="120000"/>
              <a:buNone/>
            </a:pPr>
            <a:r>
              <a:rPr lang="de-DE" altLang="de-DE" sz="1400" dirty="0"/>
              <a:t>Firebase </a:t>
            </a:r>
            <a:r>
              <a:rPr lang="de-DE" altLang="de-DE" sz="1400" dirty="0">
                <a:hlinkClick r:id="rId9"/>
              </a:rPr>
              <a:t>https://firebase.google.com</a:t>
            </a:r>
            <a:endParaRPr lang="de-DE" altLang="de-DE" sz="1400" dirty="0"/>
          </a:p>
          <a:p>
            <a:pPr marL="0" indent="0">
              <a:lnSpc>
                <a:spcPct val="150000"/>
              </a:lnSpc>
              <a:spcBef>
                <a:spcPts val="300"/>
              </a:spcBef>
              <a:buSzPct val="120000"/>
              <a:buNone/>
            </a:pPr>
            <a:endParaRPr lang="de-DE" altLang="de-DE" sz="1400" dirty="0"/>
          </a:p>
          <a:p>
            <a:pPr marL="0" indent="0">
              <a:lnSpc>
                <a:spcPct val="150000"/>
              </a:lnSpc>
              <a:spcBef>
                <a:spcPts val="300"/>
              </a:spcBef>
              <a:buSzPct val="120000"/>
              <a:buNone/>
            </a:pPr>
            <a:endParaRPr lang="de-DE" altLang="de-DE" sz="14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4E0FEFD-2F02-E643-B6EF-3A1F22CE3E99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8059831" y="642937"/>
            <a:ext cx="1084169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8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TH Bingen 1">
      <a:dk1>
        <a:srgbClr val="005B99"/>
      </a:dk1>
      <a:lt1>
        <a:srgbClr val="FFFFFF"/>
      </a:lt1>
      <a:dk2>
        <a:srgbClr val="005B99"/>
      </a:dk2>
      <a:lt2>
        <a:srgbClr val="FFFFFF"/>
      </a:lt2>
      <a:accent1>
        <a:srgbClr val="AADD6D"/>
      </a:accent1>
      <a:accent2>
        <a:srgbClr val="FCBD1F"/>
      </a:accent2>
      <a:accent3>
        <a:srgbClr val="D3D9DB"/>
      </a:accent3>
      <a:accent4>
        <a:srgbClr val="ACAFAC"/>
      </a:accent4>
      <a:accent5>
        <a:srgbClr val="545556"/>
      </a:accent5>
      <a:accent6>
        <a:srgbClr val="FFFFFF"/>
      </a:accent6>
      <a:hlink>
        <a:srgbClr val="005B99"/>
      </a:hlink>
      <a:folHlink>
        <a:srgbClr val="005B99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2D109F7E-384E-524E-A61D-5D2068E65FF3}" vid="{76C0EE7D-A46F-8F42-93A2-36D354CBDCA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Office-Design</Template>
  <TotalTime>0</TotalTime>
  <Words>264</Words>
  <Application>Microsoft Macintosh PowerPoint</Application>
  <PresentationFormat>Bildschirmpräsentation (16:9)</PresentationFormat>
  <Paragraphs>65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Symbol</vt:lpstr>
      <vt:lpstr>Wingdings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Hochschule Bingen</dc:title>
  <dc:creator>Microsoft Office-Benutzer</dc:creator>
  <cp:lastModifiedBy>Julian Nikodemus</cp:lastModifiedBy>
  <cp:revision>297</cp:revision>
  <dcterms:created xsi:type="dcterms:W3CDTF">2018-08-27T12:41:54Z</dcterms:created>
  <dcterms:modified xsi:type="dcterms:W3CDTF">2020-04-14T10:56:30Z</dcterms:modified>
</cp:coreProperties>
</file>