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18"/>
  </p:notesMasterIdLst>
  <p:handoutMasterIdLst>
    <p:handoutMasterId r:id="rId19"/>
  </p:handoutMasterIdLst>
  <p:sldIdLst>
    <p:sldId id="300" r:id="rId5"/>
    <p:sldId id="301" r:id="rId6"/>
    <p:sldId id="350" r:id="rId7"/>
    <p:sldId id="367" r:id="rId8"/>
    <p:sldId id="359" r:id="rId9"/>
    <p:sldId id="370" r:id="rId10"/>
    <p:sldId id="369" r:id="rId11"/>
    <p:sldId id="373" r:id="rId12"/>
    <p:sldId id="374" r:id="rId13"/>
    <p:sldId id="375" r:id="rId14"/>
    <p:sldId id="360" r:id="rId15"/>
    <p:sldId id="371" r:id="rId16"/>
    <p:sldId id="36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B9C"/>
    <a:srgbClr val="00072D"/>
    <a:srgbClr val="F1595C"/>
    <a:srgbClr val="EDEDFB"/>
    <a:srgbClr val="000B32"/>
    <a:srgbClr val="FFFFFF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91"/>
  </p:normalViewPr>
  <p:slideViewPr>
    <p:cSldViewPr snapToGrid="0" snapToObjects="1">
      <p:cViewPr varScale="1">
        <p:scale>
          <a:sx n="35" d="100"/>
          <a:sy n="35" d="100"/>
        </p:scale>
        <p:origin x="282" y="30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overleaf.com/read/xtzdpjpvqhs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9198864" y="12314562"/>
            <a:ext cx="6272784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s-ES" sz="5400" b="0">
                <a:solidFill>
                  <a:schemeClr val="tx1"/>
                </a:solidFill>
                <a:latin typeface="MABRYPRO-LIGHT" panose="020D0303040002040303" pitchFamily="34" charset="0"/>
              </a:rPr>
              <a:t>April 8th</a:t>
            </a:r>
            <a:r>
              <a:rPr lang="es-E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020976" y="1920356"/>
            <a:ext cx="116172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Hot Start vs. random 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296622D-4FD9-4EEF-9F18-5D773A0ABFBB}"/>
              </a:ext>
            </a:extLst>
          </p:cNvPr>
          <p:cNvGrpSpPr/>
          <p:nvPr/>
        </p:nvGrpSpPr>
        <p:grpSpPr>
          <a:xfrm>
            <a:off x="1821607" y="4063331"/>
            <a:ext cx="12762568" cy="8664494"/>
            <a:chOff x="1821607" y="4063331"/>
            <a:chExt cx="12762568" cy="8664494"/>
          </a:xfrm>
        </p:grpSpPr>
        <p:graphicFrame>
          <p:nvGraphicFramePr>
            <p:cNvPr id="2" name="Objeto 1">
              <a:extLst>
                <a:ext uri="{FF2B5EF4-FFF2-40B4-BE49-F238E27FC236}">
                  <a16:creationId xmlns:a16="http://schemas.microsoft.com/office/drawing/2014/main" id="{39CE6A8A-A92D-415C-BD5A-8701EC9AE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1607" y="4063331"/>
            <a:ext cx="12762568" cy="8664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Acrobat Document" r:id="rId3" imgW="2940966" imgH="1996424" progId="AcroExch.Document.DC">
                    <p:embed/>
                  </p:oleObj>
                </mc:Choice>
                <mc:Fallback>
                  <p:oleObj name="Acrobat Document" r:id="rId3" imgW="2940966" imgH="1996424" progId="AcroExch.Document.DC">
                    <p:embed/>
                    <p:pic>
                      <p:nvPicPr>
                        <p:cNvPr id="2" name="Objeto 1">
                          <a:extLst>
                            <a:ext uri="{FF2B5EF4-FFF2-40B4-BE49-F238E27FC236}">
                              <a16:creationId xmlns:a16="http://schemas.microsoft.com/office/drawing/2014/main" id="{39CE6A8A-A92D-415C-BD5A-8701EC9AE3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1607" y="4063331"/>
                          <a:ext cx="12762568" cy="86644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277733D-E184-4BC0-B556-2B25B5DF868C}"/>
                </a:ext>
              </a:extLst>
            </p:cNvPr>
            <p:cNvSpPr txBox="1"/>
            <p:nvPr/>
          </p:nvSpPr>
          <p:spPr>
            <a:xfrm>
              <a:off x="1821607" y="11958384"/>
              <a:ext cx="18646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/>
                <a:t>N = 70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99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7744635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01F1E"/>
                  </a:solidFill>
                  <a:effectLst/>
                  <a:latin typeface="+mj-lt"/>
                </a:rPr>
                <a:t>Include weights to our model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201F1E"/>
                  </a:solidFill>
                  <a:latin typeface="+mj-lt"/>
                </a:rPr>
                <a:t>External validation of the mathematical model (it will require some writing) </a:t>
              </a:r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F31FC7DA-4656-4495-A0D6-8F9E7D658C1C}"/>
              </a:ext>
            </a:extLst>
          </p:cNvPr>
          <p:cNvGrpSpPr/>
          <p:nvPr/>
        </p:nvGrpSpPr>
        <p:grpSpPr>
          <a:xfrm>
            <a:off x="1671638" y="10530373"/>
            <a:ext cx="20435327" cy="1561368"/>
            <a:chOff x="1671638" y="7769265"/>
            <a:chExt cx="20435327" cy="1561368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E97C0AB-6A9C-479F-81FA-0BD59BD1E33C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03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188FF7AE-8FF4-4571-A8C3-C981E2E8E266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Validate copy process with weights and with new </a:t>
              </a:r>
              <a:r>
                <a:rPr lang="en-CA" b="0" i="0">
                  <a:solidFill>
                    <a:srgbClr val="201F1E"/>
                  </a:solidFill>
                  <a:effectLst/>
                  <a:latin typeface="+mj-lt"/>
                </a:rPr>
                <a:t>datasets (</a:t>
              </a:r>
              <a:r>
                <a:rPr lang="en-CA" b="0">
                  <a:solidFill>
                    <a:srgbClr val="201F1E"/>
                  </a:solidFill>
                  <a:latin typeface="+mj-lt"/>
                </a:rPr>
                <a:t>t</a:t>
              </a:r>
              <a:r>
                <a:rPr lang="en-CA" b="0" i="0">
                  <a:solidFill>
                    <a:srgbClr val="201F1E"/>
                  </a:solidFill>
                  <a:effectLst/>
                  <a:latin typeface="+mj-lt"/>
                </a:rPr>
                <a:t>oy </a:t>
              </a:r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and real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02 – Task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 – Current status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C2AB9D-2020-8D4F-AA08-8BE188E482CE}"/>
              </a:ext>
            </a:extLst>
          </p:cNvPr>
          <p:cNvSpPr txBox="1">
            <a:spLocks/>
          </p:cNvSpPr>
          <p:nvPr/>
        </p:nvSpPr>
        <p:spPr>
          <a:xfrm>
            <a:off x="691661" y="8734426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 kern="1200">
                <a:solidFill>
                  <a:srgbClr val="000B32"/>
                </a:solidFill>
                <a:latin typeface="Esade Regular"/>
                <a:ea typeface="+mn-ea"/>
                <a:cs typeface="Esade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04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920822" y="5563933"/>
            <a:ext cx="19414203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b="0" dirty="0">
                <a:solidFill>
                  <a:schemeClr val="tx1"/>
                </a:solidFill>
              </a:rPr>
              <a:t>Initial ideas about how to avoid the creation of an infinity sampling for copying</a:t>
            </a:r>
          </a:p>
          <a:p>
            <a:endParaRPr lang="en-GB" sz="4800" b="0" dirty="0">
              <a:solidFill>
                <a:schemeClr val="tx1"/>
              </a:solidFill>
            </a:endParaRPr>
          </a:p>
          <a:p>
            <a:endParaRPr lang="en-GB" sz="4800" b="0" dirty="0">
              <a:solidFill>
                <a:schemeClr val="tx1"/>
              </a:solidFill>
            </a:endParaRPr>
          </a:p>
          <a:p>
            <a:r>
              <a:rPr lang="en-GB" sz="4800" b="0" dirty="0">
                <a:solidFill>
                  <a:schemeClr val="tx1"/>
                </a:solidFill>
              </a:rPr>
              <a:t>Preliminary results on the convergence of a copy in the dual framework</a:t>
            </a:r>
          </a:p>
          <a:p>
            <a:endParaRPr lang="en-GB" sz="3600" b="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81870" y="1948065"/>
            <a:ext cx="147479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comments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01F1E"/>
                  </a:solidFill>
                  <a:effectLst/>
                  <a:latin typeface="+mj-lt"/>
                </a:rPr>
                <a:t>Hot and random start comparison 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FF0000"/>
                  </a:solidFill>
                  <a:latin typeface="+mj-lt"/>
                </a:rPr>
                <a:t>Improving</a:t>
              </a:r>
              <a:r>
                <a:rPr lang="en-US" b="0" i="0" dirty="0">
                  <a:solidFill>
                    <a:srgbClr val="FF0000"/>
                  </a:solidFill>
                  <a:effectLst/>
                  <a:latin typeface="+mj-lt"/>
                </a:rPr>
                <a:t> the mathematical foundation of the problem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3140997" y="4274636"/>
            <a:ext cx="18924919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Best fit parameter is estimated step by step as synthetic data is shown to the copy: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825307" y="1948065"/>
            <a:ext cx="158363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New mathematical framework</a:t>
            </a:r>
          </a:p>
        </p:txBody>
      </p:sp>
      <p:pic>
        <p:nvPicPr>
          <p:cNvPr id="21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B68701-B6EC-4AEA-812C-B13EAA6E25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37" y="5424963"/>
            <a:ext cx="8631517" cy="1488193"/>
          </a:xfr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EEC2B52-270D-4112-9F0E-51EEEB2E4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39" y="5424963"/>
            <a:ext cx="8631517" cy="1510516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A505106E-D7FB-49C6-BC46-651999543A60}"/>
              </a:ext>
            </a:extLst>
          </p:cNvPr>
          <p:cNvSpPr/>
          <p:nvPr/>
        </p:nvSpPr>
        <p:spPr>
          <a:xfrm>
            <a:off x="10917876" y="5995235"/>
            <a:ext cx="2270941" cy="361950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38B50805-9AA0-46EA-9D43-7EEF65FFBDF6}"/>
              </a:ext>
            </a:extLst>
          </p:cNvPr>
          <p:cNvSpPr txBox="1">
            <a:spLocks/>
          </p:cNvSpPr>
          <p:nvPr/>
        </p:nvSpPr>
        <p:spPr>
          <a:xfrm>
            <a:off x="2590886" y="9610913"/>
            <a:ext cx="18924919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We have a proof of convergence for the parameter (can we validate it external experts?)</a:t>
            </a:r>
          </a:p>
          <a:p>
            <a:pPr>
              <a:buFontTx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Data weights are still not included in the model (next steps)</a:t>
            </a:r>
          </a:p>
          <a:p>
            <a:pPr>
              <a:buFontTx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Access to the overleaf: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D56BE1-E798-4E3B-ABB7-09EEE0C66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37" y="7229891"/>
            <a:ext cx="5659610" cy="60965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0224408-4809-4058-8BEC-71390E8F2DA1}"/>
              </a:ext>
            </a:extLst>
          </p:cNvPr>
          <p:cNvGrpSpPr/>
          <p:nvPr/>
        </p:nvGrpSpPr>
        <p:grpSpPr>
          <a:xfrm>
            <a:off x="10442962" y="7010179"/>
            <a:ext cx="4320988" cy="1666609"/>
            <a:chOff x="9968753" y="6885720"/>
            <a:chExt cx="4320988" cy="1666609"/>
          </a:xfrm>
        </p:grpSpPr>
        <p:pic>
          <p:nvPicPr>
            <p:cNvPr id="26" name="Picture 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22193CC-9108-46A2-AAC4-860337F24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8102" y="7202455"/>
              <a:ext cx="3733337" cy="1002336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F44CDF-5BAE-41C0-8CE9-94C0F12E22FC}"/>
                </a:ext>
              </a:extLst>
            </p:cNvPr>
            <p:cNvSpPr/>
            <p:nvPr/>
          </p:nvSpPr>
          <p:spPr>
            <a:xfrm>
              <a:off x="9968753" y="6885720"/>
              <a:ext cx="4320988" cy="166660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FF0000"/>
                  </a:solidFill>
                  <a:effectLst/>
                  <a:latin typeface="+mj-lt"/>
                </a:rPr>
                <a:t>Hot and random start comparison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chemeClr val="tx1"/>
                  </a:solidFill>
                  <a:latin typeface="+mj-lt"/>
                </a:rPr>
                <a:t>Improving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 the mathematical foundation of the problem</a:t>
              </a:r>
              <a:endParaRPr lang="en-US" b="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3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2EE74B6-3568-2C48-BA24-C397A40E7E0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22" y="3795401"/>
            <a:ext cx="11617285" cy="7885307"/>
          </a:xfr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827013" y="1948065"/>
            <a:ext cx="116172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Hot Start vs. random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3C2B1B7-C95D-4AD8-8008-E8546A4C4D2A}"/>
                  </a:ext>
                </a:extLst>
              </p:cNvPr>
              <p:cNvSpPr txBox="1"/>
              <p:nvPr/>
            </p:nvSpPr>
            <p:spPr>
              <a:xfrm>
                <a:off x="15037633" y="3795401"/>
                <a:ext cx="62344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/>
                  <a:t> N </a:t>
                </a:r>
                <a14:m>
                  <m:oMath xmlns:m="http://schemas.openxmlformats.org/officeDocument/2006/math">
                    <m:r>
                      <a:rPr lang="es-ES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5400" dirty="0"/>
                  <a:t> 2N </a:t>
                </a:r>
                <a14:m>
                  <m:oMath xmlns:m="http://schemas.openxmlformats.org/officeDocument/2006/math">
                    <m:r>
                      <a:rPr lang="es-ES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5400" dirty="0"/>
                  <a:t> 3N </a:t>
                </a:r>
                <a14:m>
                  <m:oMath xmlns:m="http://schemas.openxmlformats.org/officeDocument/2006/math">
                    <m:r>
                      <a:rPr lang="es-ES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5400" dirty="0"/>
                  <a:t> …</a:t>
                </a:r>
                <a:endParaRPr lang="en-US" sz="5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3C2B1B7-C95D-4AD8-8008-E8546A4C4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633" y="3795401"/>
                <a:ext cx="6234400" cy="923330"/>
              </a:xfrm>
              <a:prstGeom prst="rect">
                <a:avLst/>
              </a:prstGeom>
              <a:blipFill>
                <a:blip r:embed="rId3"/>
                <a:stretch>
                  <a:fillRect l="-1626" t="-17808" r="-4675" b="-397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5138637-525B-448B-B17A-967586BA2773}"/>
              </a:ext>
            </a:extLst>
          </p:cNvPr>
          <p:cNvSpPr txBox="1"/>
          <p:nvPr/>
        </p:nvSpPr>
        <p:spPr>
          <a:xfrm>
            <a:off x="1483822" y="10911267"/>
            <a:ext cx="1864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/>
              <a:t>N = 30</a:t>
            </a:r>
            <a:endParaRPr lang="en-US" sz="44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35C1E41-3767-324B-835C-9E8D2C48344F}"/>
              </a:ext>
            </a:extLst>
          </p:cNvPr>
          <p:cNvSpPr txBox="1">
            <a:spLocks/>
          </p:cNvSpPr>
          <p:nvPr/>
        </p:nvSpPr>
        <p:spPr>
          <a:xfrm>
            <a:off x="15037632" y="5925545"/>
            <a:ext cx="8965367" cy="4598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The sample size increase linearly at each step</a:t>
            </a:r>
          </a:p>
          <a:p>
            <a:pPr>
              <a:buFontTx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A hot-start approach shows a better performance</a:t>
            </a:r>
          </a:p>
          <a:p>
            <a:pPr>
              <a:buFontTx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b="0" dirty="0">
                <a:solidFill>
                  <a:schemeClr val="tx1"/>
                </a:solidFill>
              </a:rPr>
              <a:t>The sample size can be reduced by introducing the weights (next steps)</a:t>
            </a:r>
          </a:p>
        </p:txBody>
      </p:sp>
    </p:spTree>
    <p:extLst>
      <p:ext uri="{BB962C8B-B14F-4D97-AF65-F5344CB8AC3E}">
        <p14:creationId xmlns:p14="http://schemas.microsoft.com/office/powerpoint/2010/main" val="117204640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4044</TotalTime>
  <Words>253</Words>
  <Application>Microsoft Office PowerPoint</Application>
  <PresentationFormat>Personalizado</PresentationFormat>
  <Paragraphs>56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8" baseType="lpstr">
      <vt:lpstr>Arial</vt:lpstr>
      <vt:lpstr>Arial Regular</vt:lpstr>
      <vt:lpstr>Calibri</vt:lpstr>
      <vt:lpstr>Cambria Math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Acrobat Document</vt:lpstr>
      <vt:lpstr>Presentación de PowerPoint</vt:lpstr>
      <vt:lpstr>01 – Previous meeting wrap up</vt:lpstr>
      <vt:lpstr>01</vt:lpstr>
      <vt:lpstr>Presentación de PowerPoint</vt:lpstr>
      <vt:lpstr>03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Nahuel Statuto</cp:lastModifiedBy>
  <cp:revision>39</cp:revision>
  <dcterms:created xsi:type="dcterms:W3CDTF">2019-09-29T15:44:29Z</dcterms:created>
  <dcterms:modified xsi:type="dcterms:W3CDTF">2022-04-08T05:57:41Z</dcterms:modified>
</cp:coreProperties>
</file>