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  <p:sldMasterId id="2147483735" r:id="rId2"/>
    <p:sldMasterId id="2147483703" r:id="rId3"/>
    <p:sldMasterId id="2147483671" r:id="rId4"/>
  </p:sldMasterIdLst>
  <p:notesMasterIdLst>
    <p:notesMasterId r:id="rId19"/>
  </p:notesMasterIdLst>
  <p:handoutMasterIdLst>
    <p:handoutMasterId r:id="rId20"/>
  </p:handoutMasterIdLst>
  <p:sldIdLst>
    <p:sldId id="300" r:id="rId5"/>
    <p:sldId id="301" r:id="rId6"/>
    <p:sldId id="350" r:id="rId7"/>
    <p:sldId id="367" r:id="rId8"/>
    <p:sldId id="359" r:id="rId9"/>
    <p:sldId id="370" r:id="rId10"/>
    <p:sldId id="365" r:id="rId11"/>
    <p:sldId id="369" r:id="rId12"/>
    <p:sldId id="373" r:id="rId13"/>
    <p:sldId id="374" r:id="rId14"/>
    <p:sldId id="360" r:id="rId15"/>
    <p:sldId id="371" r:id="rId16"/>
    <p:sldId id="361" r:id="rId17"/>
    <p:sldId id="375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6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mbrive Agustin, Lidia" initials="MAL" lastIdx="6" clrIdx="0">
    <p:extLst>
      <p:ext uri="{19B8F6BF-5375-455C-9EA6-DF929625EA0E}">
        <p15:presenceInfo xmlns:p15="http://schemas.microsoft.com/office/powerpoint/2012/main" userId="S-1-5-21-414860862-367930111-1963001494-5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B9C"/>
    <a:srgbClr val="00072D"/>
    <a:srgbClr val="F1595C"/>
    <a:srgbClr val="EDEDFB"/>
    <a:srgbClr val="000B32"/>
    <a:srgbClr val="FFFFFF"/>
    <a:srgbClr val="224BB9"/>
    <a:srgbClr val="F9B937"/>
    <a:srgbClr val="00A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ACB"/>
          </a:solidFill>
        </a:fill>
      </a:tcStyle>
    </a:wholeTbl>
    <a:band2H>
      <a:tcTxStyle/>
      <a:tcStyle>
        <a:tcBdr/>
        <a:fill>
          <a:solidFill>
            <a:srgbClr val="E7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91"/>
  </p:normalViewPr>
  <p:slideViewPr>
    <p:cSldViewPr snapToGrid="0" snapToObjects="1">
      <p:cViewPr varScale="1">
        <p:scale>
          <a:sx n="43" d="100"/>
          <a:sy n="43" d="100"/>
        </p:scale>
        <p:origin x="590" y="77"/>
      </p:cViewPr>
      <p:guideLst>
        <p:guide orient="horz" pos="4320"/>
        <p:guide pos="7680"/>
        <p:guide orient="horz" pos="4247"/>
        <p:guide pos="76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352-4FED-EB4A-B886-36DB71F50589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5236-2BF5-2F49-B575-D6063E96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513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Arial Regular"/>
        <a:ea typeface="Arial Regular"/>
        <a:cs typeface="Arial Regular"/>
        <a:sym typeface="Aria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 DIAGONAL_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75010" y="-23091"/>
            <a:ext cx="26964176" cy="7333950"/>
          </a:xfrm>
          <a:prstGeom prst="rect">
            <a:avLst/>
          </a:prstGeom>
        </p:spPr>
      </p:pic>
      <p:pic>
        <p:nvPicPr>
          <p:cNvPr id="9" name="Picture 8" descr=" DIAGONAL_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91014" y="5916824"/>
            <a:ext cx="31718382" cy="862704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1" name="Picture 10" descr="Mesa de trabajo 5 copia 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0" name="Picture 1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pic>
        <p:nvPicPr>
          <p:cNvPr id="21" name="Picture 20" descr=" GIAGONALES BIEN-0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9" y="7333950"/>
            <a:ext cx="23634192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-19244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i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pic>
        <p:nvPicPr>
          <p:cNvPr id="13" name="Picture 12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97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43476" y="4564333"/>
            <a:ext cx="35344690" cy="9206882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7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8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9" name="Picture 8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97" y="4218984"/>
            <a:ext cx="14578006" cy="4528488"/>
          </a:xfrm>
          <a:prstGeom prst="rect">
            <a:avLst/>
          </a:prstGeom>
        </p:spPr>
      </p:pic>
      <p:pic>
        <p:nvPicPr>
          <p:cNvPr id="10" name="Picture 9" descr=" GIAGONALES BIEN-04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4486684" y="-401609"/>
            <a:ext cx="35076995" cy="95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2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5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2342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 GIAGONALES BIEN-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8851" y="2337819"/>
            <a:ext cx="42036298" cy="11433396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1637164"/>
            <a:ext cx="5649960" cy="670220"/>
          </a:xfrm>
          <a:prstGeom prst="rect">
            <a:avLst/>
          </a:prstGeom>
        </p:spPr>
      </p:pic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3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bg>
      <p:bgPr>
        <a:solidFill>
          <a:srgbClr val="00A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6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3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bg>
      <p:bgPr>
        <a:solidFill>
          <a:srgbClr val="F1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47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bg>
      <p:bgPr>
        <a:solidFill>
          <a:srgbClr val="F9B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pic>
        <p:nvPicPr>
          <p:cNvPr id="9" name="Picture 8" descr="Mesa de trabajo 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99" y="12170370"/>
            <a:ext cx="15134169" cy="1603362"/>
          </a:xfrm>
          <a:prstGeom prst="rect">
            <a:avLst/>
          </a:prstGeom>
        </p:spPr>
      </p:pic>
      <p:pic>
        <p:nvPicPr>
          <p:cNvPr id="10" name="Picture 9" descr="DIAGONAL 1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562"/>
            <a:ext cx="14083920" cy="28240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46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rgbClr val="224B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2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20" y="12548226"/>
            <a:ext cx="5649960" cy="67022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10404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 err="1"/>
              <a:t>sectiong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46557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1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7" y="3114970"/>
            <a:ext cx="16462625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1402" y="3377855"/>
            <a:ext cx="38163996" cy="10380174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60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1" y="12548226"/>
            <a:ext cx="5649960" cy="67022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62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27401" y="4266220"/>
            <a:ext cx="21945600" cy="521382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20000" b="0" i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logo_text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62" y="2256971"/>
            <a:ext cx="22834600" cy="1756229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10000" b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691661" y="4416424"/>
            <a:ext cx="22860521" cy="175577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10000"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 dirty="0"/>
              <a:t>02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691662" y="65754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03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88106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04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692150" y="11122025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>
                <a:latin typeface="Esade Regular"/>
                <a:cs typeface="Esade Regula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/>
              <a:t>05 – </a:t>
            </a:r>
            <a:r>
              <a:rPr lang="es-ES_tradnl" dirty="0" err="1"/>
              <a:t>Title</a:t>
            </a:r>
            <a:endParaRPr lang="en-US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509365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36172"/>
            <a:ext cx="21947188" cy="1676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="0"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6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5038624"/>
            <a:ext cx="24384000" cy="3589630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15000" b="0" baseline="0">
                <a:solidFill>
                  <a:srgbClr val="EDEDFB"/>
                </a:solidFill>
                <a:latin typeface="Esade Bold"/>
                <a:cs typeface="Esade Bold"/>
              </a:defRPr>
            </a:lvl1pPr>
          </a:lstStyle>
          <a:p>
            <a:r>
              <a:rPr lang="es-ES_tradnl" dirty="0"/>
              <a:t>A </a:t>
            </a:r>
            <a:r>
              <a:rPr lang="es-ES_tradnl" dirty="0" err="1"/>
              <a:t>two</a:t>
            </a:r>
            <a:br>
              <a:rPr lang="es-ES_tradnl" dirty="0"/>
            </a:br>
            <a:r>
              <a:rPr lang="es-ES_tradnl" dirty="0"/>
              <a:t>line </a:t>
            </a:r>
            <a:r>
              <a:rPr lang="es-ES_tradnl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8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757071" y="2654301"/>
            <a:ext cx="20697671" cy="37846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2pPr>
            <a:lvl3pPr marL="9144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3pPr>
            <a:lvl4pPr marL="13716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4pPr>
            <a:lvl5pPr marL="1828800" indent="0">
              <a:lnSpc>
                <a:spcPct val="80000"/>
              </a:lnSpc>
              <a:buNone/>
              <a:defRPr sz="3000"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490363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2262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6740909" y="8451273"/>
            <a:ext cx="5149274" cy="2446145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63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390598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7641143" y="3925455"/>
            <a:ext cx="3325402" cy="33872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372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chemeClr val="tx1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chemeClr val="tx1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tx1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chemeClr val="tx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49039" y="5026837"/>
            <a:ext cx="7663135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849038" y="3489260"/>
            <a:ext cx="766313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15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3849038" y="5314641"/>
            <a:ext cx="7663135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2086650" y="5026837"/>
            <a:ext cx="6907056" cy="0"/>
          </a:xfrm>
          <a:prstGeom prst="line">
            <a:avLst/>
          </a:prstGeom>
          <a:ln w="19050" cmpd="sng">
            <a:solidFill>
              <a:srgbClr val="EDEDF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12086650" y="3837994"/>
            <a:ext cx="6907056" cy="95777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88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12086649" y="5314641"/>
            <a:ext cx="6907057" cy="10083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Description</a:t>
            </a:r>
            <a:endParaRPr lang="es-ES_tradnl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EDEDFB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chemeClr val="bg1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chemeClr val="bg1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21" name="Picture 2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5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70479" y="5634690"/>
            <a:ext cx="29697857" cy="808131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4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22361" cy="9506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194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3276600"/>
            <a:ext cx="8631715" cy="9506833"/>
          </a:xfrm>
          <a:prstGeom prst="rect">
            <a:avLst/>
          </a:prstGeom>
        </p:spPr>
        <p:txBody>
          <a:bodyPr vert="horz"/>
          <a:lstStyle>
            <a:lvl1pPr marL="457200" indent="-457200">
              <a:lnSpc>
                <a:spcPct val="100000"/>
              </a:lnSpc>
              <a:buFont typeface="Lucida Grande"/>
              <a:buChar char="—"/>
              <a:defRPr sz="3000">
                <a:latin typeface="Arial Regular"/>
                <a:cs typeface="Arial Regular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—"/>
              <a:defRPr>
                <a:latin typeface="Arial Regular"/>
                <a:cs typeface="Arial Regular"/>
              </a:defRPr>
            </a:lvl2pPr>
            <a:lvl3pPr marL="12573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17145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2171700" indent="-34290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849039" y="1666902"/>
            <a:ext cx="15832683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00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96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39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811747" y="1863206"/>
            <a:ext cx="8622361" cy="109202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29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1949115" y="1818833"/>
            <a:ext cx="11529144" cy="108597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3366212"/>
            <a:ext cx="6996112" cy="931239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3"/>
            <a:ext cx="6982755" cy="13065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3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76858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256256" y="0"/>
            <a:ext cx="12127744" cy="1371599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EDEDFB"/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688" y="4838273"/>
            <a:ext cx="7902609" cy="784033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EDEDFB"/>
                </a:solidFill>
                <a:latin typeface="Arial Regular"/>
                <a:cs typeface="Arial Regular"/>
              </a:defRPr>
            </a:lvl1pPr>
            <a:lvl2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863045" y="1818832"/>
            <a:ext cx="7889252" cy="2596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9600" baseline="0">
                <a:solidFill>
                  <a:srgbClr val="EDEDFB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32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08521" y="1863205"/>
            <a:ext cx="10991822" cy="102241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  <a:p>
            <a:pPr lvl="0"/>
            <a:r>
              <a:rPr lang="es-ES_tradnl" dirty="0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3849040" y="1863206"/>
            <a:ext cx="7865352" cy="1024607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latin typeface="Arial Regular"/>
                <a:cs typeface="Arial Regular"/>
              </a:defRPr>
            </a:lvl1pPr>
            <a:lvl2pPr marL="457200" indent="0">
              <a:lnSpc>
                <a:spcPct val="100000"/>
              </a:lnSpc>
              <a:buNone/>
              <a:defRPr sz="2600">
                <a:latin typeface="Arial Regular"/>
                <a:cs typeface="Arial Regular"/>
              </a:defRPr>
            </a:lvl2pPr>
            <a:lvl3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1371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1828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4" name="Picture 13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48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46000" y="2692399"/>
            <a:ext cx="10363200" cy="100910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4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5353930" y="12783433"/>
            <a:ext cx="16463333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5353930" y="1863206"/>
            <a:ext cx="16463333" cy="0"/>
          </a:xfrm>
          <a:prstGeom prst="line">
            <a:avLst/>
          </a:prstGeom>
          <a:noFill/>
          <a:ln w="6350" cap="flat">
            <a:solidFill>
              <a:srgbClr val="EDEDF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470" y="1863206"/>
            <a:ext cx="2383730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200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354637" y="1981100"/>
            <a:ext cx="16462625" cy="88741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6000" b="1" baseline="0"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354638" y="3114970"/>
            <a:ext cx="16462626" cy="101809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 baseline="0">
                <a:latin typeface="Arial Regular"/>
                <a:cs typeface="Arial Regular"/>
              </a:defRPr>
            </a:lvl1pPr>
            <a:lvl2pPr marL="4572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51733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78258" y="516381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EDEDFB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EDEDFB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2" name="Picture 11" descr="logo_text@6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5" y="343185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7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0" y="12395826"/>
            <a:ext cx="5649960" cy="670220"/>
          </a:xfrm>
          <a:prstGeom prst="rect">
            <a:avLst/>
          </a:prstGeom>
        </p:spPr>
      </p:pic>
      <p:pic>
        <p:nvPicPr>
          <p:cNvPr id="5" name="Picture 4" descr="esade_display_whit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10" y="4837431"/>
            <a:ext cx="8822780" cy="27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 GIAGONALES BIEN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218" y="2760906"/>
            <a:ext cx="40480767" cy="110103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 GIAGONALES BIEN-1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212" y="5594987"/>
            <a:ext cx="33645632" cy="915123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58800" y="2054591"/>
            <a:ext cx="21945600" cy="156136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 dirty="0"/>
              <a:t>01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0651" y="3937764"/>
            <a:ext cx="21945600" cy="46301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2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 dirty="0"/>
              <a:t>Title of the</a:t>
            </a:r>
          </a:p>
          <a:p>
            <a:pPr lvl="0"/>
            <a:r>
              <a:rPr lang="en-US" dirty="0"/>
              <a:t>section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8984013"/>
            <a:ext cx="21947188" cy="145093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30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dirty="0" err="1"/>
              <a:t>Subtitle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99385" y="541596"/>
            <a:ext cx="5483225" cy="3603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 dirty="0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23469392" y="519182"/>
            <a:ext cx="379364" cy="37510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‹#›</a:t>
            </a:fld>
            <a:endParaRPr lang="es-ES" dirty="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1" name="Picture 10" descr="Recurso 2@3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044" y="352369"/>
            <a:ext cx="1817296" cy="5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6" r:id="rId2"/>
    <p:sldLayoutId id="2147483757" r:id="rId3"/>
    <p:sldLayoutId id="2147483764" r:id="rId4"/>
    <p:sldLayoutId id="2147483723" r:id="rId5"/>
    <p:sldLayoutId id="2147483759" r:id="rId6"/>
    <p:sldLayoutId id="2147483760" r:id="rId7"/>
    <p:sldLayoutId id="2147483761" r:id="rId8"/>
    <p:sldLayoutId id="2147483762" r:id="rId9"/>
    <p:sldLayoutId id="2147483724" r:id="rId10"/>
    <p:sldLayoutId id="2147483725" r:id="rId11"/>
    <p:sldLayoutId id="2147483726" r:id="rId12"/>
    <p:sldLayoutId id="2147483754" r:id="rId13"/>
    <p:sldLayoutId id="2147483765" r:id="rId14"/>
    <p:sldLayoutId id="2147483769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21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55" r:id="rId7"/>
    <p:sldLayoutId id="2147483766" r:id="rId8"/>
    <p:sldLayoutId id="2147483770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4" r:id="rId3"/>
    <p:sldLayoutId id="2147483672" r:id="rId4"/>
    <p:sldLayoutId id="2147483674" r:id="rId5"/>
    <p:sldLayoutId id="2147483696" r:id="rId6"/>
    <p:sldLayoutId id="2147483752" r:id="rId7"/>
    <p:sldLayoutId id="2147483768" r:id="rId8"/>
    <p:sldLayoutId id="2147483772" r:id="rId9"/>
    <p:sldLayoutId id="2147483690" r:id="rId10"/>
    <p:sldLayoutId id="2147483700" r:id="rId11"/>
    <p:sldLayoutId id="2147483701" r:id="rId12"/>
    <p:sldLayoutId id="2147483678" r:id="rId13"/>
    <p:sldLayoutId id="2147483697" r:id="rId14"/>
    <p:sldLayoutId id="2147483702" r:id="rId15"/>
    <p:sldLayoutId id="2147483675" r:id="rId16"/>
    <p:sldLayoutId id="2147483676" r:id="rId17"/>
    <p:sldLayoutId id="21474837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0" y="3014936"/>
            <a:ext cx="21945600" cy="5213823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7540"/>
              </a:lnSpc>
              <a:spcBef>
                <a:spcPts val="1008"/>
              </a:spcBef>
            </a:pPr>
            <a:r>
              <a:rPr lang="en-US" sz="16700" dirty="0"/>
              <a:t>Enhancing copies in the Core of Relational Databases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851BB8-DCA6-3B4A-8B8F-7EE3489283A9}"/>
              </a:ext>
            </a:extLst>
          </p:cNvPr>
          <p:cNvSpPr txBox="1"/>
          <p:nvPr/>
        </p:nvSpPr>
        <p:spPr>
          <a:xfrm>
            <a:off x="9198864" y="12314562"/>
            <a:ext cx="6272784" cy="923330"/>
          </a:xfrm>
          <a:prstGeom prst="rect">
            <a:avLst/>
          </a:prstGeom>
          <a:solidFill>
            <a:srgbClr val="194B9C"/>
          </a:solidFill>
        </p:spPr>
        <p:txBody>
          <a:bodyPr wrap="square" rtlCol="0">
            <a:spAutoFit/>
          </a:bodyPr>
          <a:lstStyle/>
          <a:p>
            <a:r>
              <a:rPr lang="es-ES" sz="5400" b="0" dirty="0">
                <a:solidFill>
                  <a:schemeClr val="tx1"/>
                </a:solidFill>
                <a:latin typeface="MABRYPRO-LIGHT" panose="020D0303040002040303" pitchFamily="34" charset="0"/>
              </a:rPr>
              <a:t>March 11th, 2022</a:t>
            </a:r>
          </a:p>
        </p:txBody>
      </p:sp>
    </p:spTree>
    <p:extLst>
      <p:ext uri="{BB962C8B-B14F-4D97-AF65-F5344CB8AC3E}">
        <p14:creationId xmlns:p14="http://schemas.microsoft.com/office/powerpoint/2010/main" val="3930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2943774" y="4619802"/>
            <a:ext cx="16832367" cy="8580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The mathematical model give us insight of how to weight each data point</a:t>
            </a: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Different weights:</a:t>
            </a: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0" dirty="0">
              <a:solidFill>
                <a:schemeClr val="tx1"/>
              </a:solidFill>
            </a:endParaRPr>
          </a:p>
          <a:p>
            <a:pPr lvl="1"/>
            <a:r>
              <a:rPr lang="en-GB" sz="3200" i="1" dirty="0">
                <a:solidFill>
                  <a:schemeClr val="tx1"/>
                </a:solidFill>
              </a:rPr>
              <a:t>Geometrical weight</a:t>
            </a:r>
            <a:r>
              <a:rPr lang="en-GB" sz="3200" b="0" dirty="0">
                <a:solidFill>
                  <a:schemeClr val="tx1"/>
                </a:solidFill>
              </a:rPr>
              <a:t> (based on distances between classes)</a:t>
            </a:r>
          </a:p>
          <a:p>
            <a:pPr lvl="1"/>
            <a:endParaRPr lang="en-GB" sz="3200" b="0" dirty="0">
              <a:solidFill>
                <a:schemeClr val="tx1"/>
              </a:solidFill>
            </a:endParaRPr>
          </a:p>
          <a:p>
            <a:pPr lvl="1"/>
            <a:endParaRPr lang="en-GB" sz="32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sz="3200" b="0" dirty="0">
              <a:solidFill>
                <a:schemeClr val="tx1"/>
              </a:solidFill>
            </a:endParaRPr>
          </a:p>
          <a:p>
            <a:pPr lvl="1"/>
            <a:r>
              <a:rPr lang="en-GB" sz="3200" i="1" dirty="0">
                <a:solidFill>
                  <a:schemeClr val="tx1"/>
                </a:solidFill>
              </a:rPr>
              <a:t>Error weight </a:t>
            </a:r>
            <a:r>
              <a:rPr lang="en-GB" sz="3200" b="0" dirty="0">
                <a:solidFill>
                  <a:schemeClr val="tx1"/>
                </a:solidFill>
              </a:rPr>
              <a:t>(memory; based on the accuracy respect the Oracle)</a:t>
            </a:r>
            <a:endParaRPr lang="en-GB" sz="3600" b="0" dirty="0">
              <a:solidFill>
                <a:schemeClr val="tx1"/>
              </a:solidFill>
            </a:endParaRPr>
          </a:p>
          <a:p>
            <a:endParaRPr lang="en-GB" sz="3600" b="0" dirty="0">
              <a:solidFill>
                <a:schemeClr val="tx1"/>
              </a:solidFill>
            </a:endParaRPr>
          </a:p>
          <a:p>
            <a:endParaRPr lang="en-GB" sz="3600" b="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192776" y="1948065"/>
            <a:ext cx="159261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Improving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204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1860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2309183" y="1897393"/>
            <a:ext cx="56669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New insights will used to improve the basic existing algorithm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201F1E"/>
                  </a:solidFill>
                  <a:latin typeface="+mj-lt"/>
                </a:rPr>
                <a:t>We will continue developing the mathematical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4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3147707D-5738-4697-A839-DB9B34EFE5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5"/>
          <a:stretch/>
        </p:blipFill>
        <p:spPr>
          <a:xfrm>
            <a:off x="13454636" y="3903967"/>
            <a:ext cx="10630660" cy="762781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BD26145-7EBC-5D48-BD09-7C828B5C3ECA}"/>
                  </a:ext>
                </a:extLst>
              </p:cNvPr>
              <p:cNvSpPr/>
              <p:nvPr/>
            </p:nvSpPr>
            <p:spPr>
              <a:xfrm>
                <a:off x="1418888" y="1897393"/>
                <a:ext cx="892744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9600" dirty="0">
                    <a:solidFill>
                      <a:schemeClr val="tx1"/>
                    </a:solidFill>
                    <a:latin typeface="Esade" panose="020A0503070902020203" pitchFamily="18" charset="0"/>
                  </a:rPr>
                  <a:t>First results for </a:t>
                </a:r>
                <a14:m>
                  <m:oMath xmlns:m="http://schemas.openxmlformats.org/officeDocument/2006/math">
                    <m:r>
                      <a:rPr lang="en-GB" sz="9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</m:oMath>
                </a14:m>
                <a:endParaRPr lang="en-GB" sz="9600" dirty="0">
                  <a:solidFill>
                    <a:schemeClr val="tx1"/>
                  </a:solidFill>
                  <a:latin typeface="Esade" panose="020A0503070902020203" pitchFamily="18" charset="0"/>
                </a:endParaRP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BD26145-7EBC-5D48-BD09-7C828B5C3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88" y="1897393"/>
                <a:ext cx="8927444" cy="1569660"/>
              </a:xfrm>
              <a:prstGeom prst="rect">
                <a:avLst/>
              </a:prstGeom>
              <a:blipFill>
                <a:blip r:embed="rId3"/>
                <a:stretch>
                  <a:fillRect l="-6762" t="-20155" b="-4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2C68C047-F2A9-4890-9E41-0B2F91659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967"/>
            <a:ext cx="13275474" cy="78190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A828C-A975-46F4-9DFC-B614E5792E79}"/>
              </a:ext>
            </a:extLst>
          </p:cNvPr>
          <p:cNvCxnSpPr>
            <a:cxnSpLocks/>
          </p:cNvCxnSpPr>
          <p:nvPr/>
        </p:nvCxnSpPr>
        <p:spPr>
          <a:xfrm>
            <a:off x="14813280" y="5632704"/>
            <a:ext cx="91257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0F5014C7-CF32-4C3F-9AB7-D93701098B96}"/>
              </a:ext>
            </a:extLst>
          </p:cNvPr>
          <p:cNvSpPr txBox="1">
            <a:spLocks/>
          </p:cNvSpPr>
          <p:nvPr/>
        </p:nvSpPr>
        <p:spPr>
          <a:xfrm>
            <a:off x="451587" y="11717011"/>
            <a:ext cx="3152226" cy="776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0" dirty="0">
                <a:solidFill>
                  <a:schemeClr val="tx1"/>
                </a:solidFill>
              </a:rPr>
              <a:t>geometrical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20BEF72B-48BA-4100-AF31-C1C0CF21A30A}"/>
              </a:ext>
            </a:extLst>
          </p:cNvPr>
          <p:cNvSpPr txBox="1">
            <a:spLocks/>
          </p:cNvSpPr>
          <p:nvPr/>
        </p:nvSpPr>
        <p:spPr>
          <a:xfrm>
            <a:off x="20933070" y="11717011"/>
            <a:ext cx="3152226" cy="776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3600" b="0" dirty="0">
                <a:solidFill>
                  <a:schemeClr val="tx1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2831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Previous meeting 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02 – Task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 – Current status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EC2AB9D-2020-8D4F-AA08-8BE188E482CE}"/>
              </a:ext>
            </a:extLst>
          </p:cNvPr>
          <p:cNvSpPr txBox="1">
            <a:spLocks/>
          </p:cNvSpPr>
          <p:nvPr/>
        </p:nvSpPr>
        <p:spPr>
          <a:xfrm>
            <a:off x="691661" y="8734426"/>
            <a:ext cx="22859378" cy="175577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0" kern="1200">
                <a:solidFill>
                  <a:srgbClr val="000B32"/>
                </a:solidFill>
                <a:latin typeface="Esade Regular"/>
                <a:ea typeface="+mn-ea"/>
                <a:cs typeface="Esade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04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40330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Previous meeting wrap up</a:t>
            </a:r>
          </a:p>
        </p:txBody>
      </p:sp>
    </p:spTree>
    <p:extLst>
      <p:ext uri="{BB962C8B-B14F-4D97-AF65-F5344CB8AC3E}">
        <p14:creationId xmlns:p14="http://schemas.microsoft.com/office/powerpoint/2010/main" val="85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3398804" y="3672787"/>
            <a:ext cx="19414203" cy="8580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0" dirty="0">
                <a:solidFill>
                  <a:schemeClr val="tx1"/>
                </a:solidFill>
              </a:rPr>
              <a:t>ESADE introduced Nahuel Statuto</a:t>
            </a:r>
          </a:p>
          <a:p>
            <a:endParaRPr lang="en-GB" sz="3600" b="0" dirty="0">
              <a:solidFill>
                <a:schemeClr val="tx1"/>
              </a:solidFill>
            </a:endParaRPr>
          </a:p>
          <a:p>
            <a:r>
              <a:rPr lang="en-GB" sz="3600" b="0" dirty="0">
                <a:solidFill>
                  <a:schemeClr val="tx1"/>
                </a:solidFill>
              </a:rPr>
              <a:t>ESADE presented the initial implementations of the dual pass.</a:t>
            </a:r>
          </a:p>
          <a:p>
            <a:pPr lvl="1"/>
            <a:r>
              <a:rPr lang="en-GB" sz="3200" b="0" dirty="0">
                <a:solidFill>
                  <a:schemeClr val="tx1"/>
                </a:solidFill>
              </a:rPr>
              <a:t>ESADE evaluated three alternatives on spiral dataset with limited memory 100 points in 2 dimensions.</a:t>
            </a:r>
          </a:p>
          <a:p>
            <a:pPr lvl="1"/>
            <a:r>
              <a:rPr lang="en-GB" sz="3200" b="0" dirty="0">
                <a:solidFill>
                  <a:schemeClr val="tx1"/>
                </a:solidFill>
              </a:rPr>
              <a:t>The experimental evaluation maps SVM to a DNN</a:t>
            </a:r>
          </a:p>
          <a:p>
            <a:pPr lvl="1"/>
            <a:r>
              <a:rPr lang="en-GB" sz="3200" b="0" dirty="0">
                <a:solidFill>
                  <a:schemeClr val="tx1"/>
                </a:solidFill>
              </a:rPr>
              <a:t>The solution requires a few metadata about attribute domain range</a:t>
            </a:r>
          </a:p>
          <a:p>
            <a:endParaRPr lang="en-GB" sz="3600" b="0" dirty="0">
              <a:solidFill>
                <a:schemeClr val="tx1"/>
              </a:solidFill>
            </a:endParaRPr>
          </a:p>
          <a:p>
            <a:r>
              <a:rPr lang="en-GB" sz="3600" b="0" dirty="0">
                <a:solidFill>
                  <a:schemeClr val="tx1"/>
                </a:solidFill>
              </a:rPr>
              <a:t>A restriction of the current best solution is that it requires a method with a </a:t>
            </a:r>
            <a:r>
              <a:rPr lang="en-GB" sz="3600" b="0" dirty="0">
                <a:solidFill>
                  <a:srgbClr val="FF0000"/>
                </a:solidFill>
              </a:rPr>
              <a:t>learning rate parameter (online capabilities?)</a:t>
            </a:r>
            <a:r>
              <a:rPr lang="en-GB" sz="3600" b="0" dirty="0">
                <a:solidFill>
                  <a:schemeClr val="tx1"/>
                </a:solidFill>
              </a:rPr>
              <a:t>. Many ML methods such based on gradient descent (logistic regression, linear regression, </a:t>
            </a:r>
            <a:r>
              <a:rPr lang="en-GB" sz="3600" b="0" dirty="0" err="1">
                <a:solidFill>
                  <a:schemeClr val="tx1"/>
                </a:solidFill>
              </a:rPr>
              <a:t>xgboost</a:t>
            </a:r>
            <a:r>
              <a:rPr lang="en-GB" sz="3600" b="0" dirty="0">
                <a:solidFill>
                  <a:schemeClr val="tx1"/>
                </a:solidFill>
              </a:rPr>
              <a:t>, DNN) fulfil this requirement</a:t>
            </a:r>
          </a:p>
          <a:p>
            <a:endParaRPr lang="en-GB" sz="3600" b="0" dirty="0">
              <a:solidFill>
                <a:schemeClr val="tx1"/>
              </a:solidFill>
            </a:endParaRPr>
          </a:p>
          <a:p>
            <a:r>
              <a:rPr lang="en-GB" sz="3600" b="0" dirty="0">
                <a:solidFill>
                  <a:schemeClr val="tx1"/>
                </a:solidFill>
              </a:rPr>
              <a:t>ESADE will think about how to decide the initial number of points. It might be possible to derive some mathematical formula depending on the data complexity and distribution.</a:t>
            </a:r>
          </a:p>
          <a:p>
            <a:endParaRPr lang="en-GB" sz="3600" b="0" dirty="0">
              <a:solidFill>
                <a:schemeClr val="tx1"/>
              </a:solidFill>
            </a:endParaRPr>
          </a:p>
          <a:p>
            <a:r>
              <a:rPr lang="en-GB" sz="3600" b="0" dirty="0">
                <a:solidFill>
                  <a:schemeClr val="tx1"/>
                </a:solidFill>
              </a:rPr>
              <a:t>Next steps scale with more dimensional data, and more complex problems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81870" y="1948065"/>
            <a:ext cx="1474794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Previous meeting comments</a:t>
            </a:r>
          </a:p>
        </p:txBody>
      </p:sp>
    </p:spTree>
    <p:extLst>
      <p:ext uri="{BB962C8B-B14F-4D97-AF65-F5344CB8AC3E}">
        <p14:creationId xmlns:p14="http://schemas.microsoft.com/office/powerpoint/2010/main" val="308076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7526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201F1E"/>
                  </a:solidFill>
                  <a:effectLst/>
                  <a:latin typeface="+mj-lt"/>
                </a:rPr>
                <a:t>New insights derived from the mathematical theory</a:t>
              </a:r>
              <a:endParaRPr lang="en-CA" b="0" i="0" dirty="0">
                <a:solidFill>
                  <a:srgbClr val="201F1E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rgbClr val="FF0000"/>
                  </a:solidFill>
                  <a:latin typeface="+mj-lt"/>
                </a:rPr>
                <a:t>D</a:t>
              </a:r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evelop the mathematical foundation of the problem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2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C0699FBA-1B98-9744-A752-57BA8A09B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7383" y="4123623"/>
                <a:ext cx="20077591" cy="1291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rgbClr val="EDEDFB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b="0" dirty="0">
                    <a:solidFill>
                      <a:schemeClr val="tx1"/>
                    </a:solidFill>
                  </a:rPr>
                  <a:t> Copying requires gaining knowledge about a model’s decision behaviour throughout the space. In absence of the original data, we need to generate synthetic samples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</a:rPr>
                  <a:t> to access this information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C0699FBA-1B98-9744-A752-57BA8A09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83" y="4123623"/>
                <a:ext cx="20077591" cy="1291059"/>
              </a:xfrm>
              <a:prstGeom prst="rect">
                <a:avLst/>
              </a:prstGeom>
              <a:blipFill>
                <a:blip r:embed="rId2"/>
                <a:stretch>
                  <a:fillRect l="-790" t="-6132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767383" y="1948065"/>
            <a:ext cx="110834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The Copying problem</a:t>
            </a:r>
          </a:p>
        </p:txBody>
      </p:sp>
      <p:pic>
        <p:nvPicPr>
          <p:cNvPr id="6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E75B46B-813D-443E-B4F6-67A2ADC56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17" y="5854558"/>
            <a:ext cx="9990348" cy="1722474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1CCD8FE-DD7C-416A-B377-7005EB8EDCC5}"/>
              </a:ext>
            </a:extLst>
          </p:cNvPr>
          <p:cNvSpPr txBox="1">
            <a:spLocks/>
          </p:cNvSpPr>
          <p:nvPr/>
        </p:nvSpPr>
        <p:spPr>
          <a:xfrm>
            <a:off x="1767383" y="8256280"/>
            <a:ext cx="20077591" cy="7711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>
                <a:solidFill>
                  <a:schemeClr val="tx1"/>
                </a:solidFill>
              </a:rPr>
              <a:t>In </a:t>
            </a:r>
            <a:r>
              <a:rPr lang="es-ES" b="0" dirty="0" err="1">
                <a:solidFill>
                  <a:schemeClr val="tx1"/>
                </a:solidFill>
              </a:rPr>
              <a:t>the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simplest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approach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we</a:t>
            </a:r>
            <a:r>
              <a:rPr lang="es-ES" b="0" dirty="0">
                <a:solidFill>
                  <a:schemeClr val="tx1"/>
                </a:solidFill>
              </a:rPr>
              <a:t> can </a:t>
            </a:r>
            <a:r>
              <a:rPr lang="es-ES" b="0" dirty="0" err="1">
                <a:solidFill>
                  <a:schemeClr val="tx1"/>
                </a:solidFill>
              </a:rPr>
              <a:t>discretize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this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term</a:t>
            </a:r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err="1">
                <a:solidFill>
                  <a:schemeClr val="tx1"/>
                </a:solidFill>
              </a:rPr>
              <a:t>by</a:t>
            </a:r>
            <a:r>
              <a:rPr lang="es-ES" b="0" dirty="0">
                <a:solidFill>
                  <a:schemeClr val="tx1"/>
                </a:solidFill>
              </a:rPr>
              <a:t> running a single </a:t>
            </a:r>
            <a:r>
              <a:rPr lang="es-ES" b="0" dirty="0" err="1">
                <a:solidFill>
                  <a:schemeClr val="tx1"/>
                </a:solidFill>
              </a:rPr>
              <a:t>iteration</a:t>
            </a:r>
            <a:endParaRPr lang="en-GB" b="0" dirty="0">
              <a:solidFill>
                <a:schemeClr val="tx1"/>
              </a:solidFill>
            </a:endParaRPr>
          </a:p>
        </p:txBody>
      </p:sp>
      <p:pic>
        <p:nvPicPr>
          <p:cNvPr id="8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45DE2992-B64A-432B-812C-07AEC4DF7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36" y="9790894"/>
            <a:ext cx="6413430" cy="11057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2BA4AA-CB6A-4F75-880A-F93DEA8323B0}"/>
              </a:ext>
            </a:extLst>
          </p:cNvPr>
          <p:cNvSpPr/>
          <p:nvPr/>
        </p:nvSpPr>
        <p:spPr>
          <a:xfrm>
            <a:off x="8235694" y="10162801"/>
            <a:ext cx="2270941" cy="361950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5CC767E-D446-46BE-9E25-EB1F2B45B67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963" y="9736358"/>
            <a:ext cx="12779471" cy="1364543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5CFAB06-E4C3-42B1-8352-92AA0F4BDF0D}"/>
              </a:ext>
            </a:extLst>
          </p:cNvPr>
          <p:cNvGrpSpPr/>
          <p:nvPr/>
        </p:nvGrpSpPr>
        <p:grpSpPr>
          <a:xfrm>
            <a:off x="1767383" y="12051499"/>
            <a:ext cx="20077591" cy="771107"/>
            <a:chOff x="1767383" y="11483431"/>
            <a:chExt cx="20077591" cy="771107"/>
          </a:xfrm>
        </p:grpSpPr>
        <p:sp>
          <p:nvSpPr>
            <p:cNvPr id="16" name="Text Placeholder 1">
              <a:extLst>
                <a:ext uri="{FF2B5EF4-FFF2-40B4-BE49-F238E27FC236}">
                  <a16:creationId xmlns:a16="http://schemas.microsoft.com/office/drawing/2014/main" id="{CAC3026F-426C-41E3-B973-B4D4B03DA0D1}"/>
                </a:ext>
              </a:extLst>
            </p:cNvPr>
            <p:cNvSpPr txBox="1">
              <a:spLocks/>
            </p:cNvSpPr>
            <p:nvPr/>
          </p:nvSpPr>
          <p:spPr>
            <a:xfrm>
              <a:off x="1767383" y="11483431"/>
              <a:ext cx="20077591" cy="77110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EDEDFB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b="0" dirty="0" err="1">
                  <a:solidFill>
                    <a:schemeClr val="tx1"/>
                  </a:solidFill>
                </a:rPr>
                <a:t>where</a:t>
              </a:r>
              <a:endParaRPr lang="en-GB" b="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2AB649-1DAB-49CB-A7DD-CE776F63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42" y="11579399"/>
              <a:ext cx="2835931" cy="57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0699FBA-1B98-9744-A752-57BA8A09B431}"/>
              </a:ext>
            </a:extLst>
          </p:cNvPr>
          <p:cNvSpPr txBox="1">
            <a:spLocks/>
          </p:cNvSpPr>
          <p:nvPr/>
        </p:nvSpPr>
        <p:spPr>
          <a:xfrm>
            <a:off x="3140997" y="4274636"/>
            <a:ext cx="18924919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Best fit parameter will be estimated step by step as synthetic data is shown to the copy: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825307" y="1948065"/>
            <a:ext cx="158363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New mathematical framework</a:t>
            </a:r>
          </a:p>
        </p:txBody>
      </p:sp>
      <p:pic>
        <p:nvPicPr>
          <p:cNvPr id="21" name="Content Placeholder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B68701-B6EC-4AEA-812C-B13EAA6E25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7" y="5424963"/>
            <a:ext cx="8631517" cy="1488193"/>
          </a:xfr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EC2B52-270D-4112-9F0E-51EEEB2E4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39" y="5424963"/>
            <a:ext cx="8631517" cy="1510516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A505106E-D7FB-49C6-BC46-651999543A60}"/>
              </a:ext>
            </a:extLst>
          </p:cNvPr>
          <p:cNvSpPr/>
          <p:nvPr/>
        </p:nvSpPr>
        <p:spPr>
          <a:xfrm>
            <a:off x="10917876" y="5995235"/>
            <a:ext cx="2270941" cy="361950"/>
          </a:xfrm>
          <a:prstGeom prst="right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38B50805-9AA0-46EA-9D43-7EEF65FFBDF6}"/>
              </a:ext>
            </a:extLst>
          </p:cNvPr>
          <p:cNvSpPr txBox="1">
            <a:spLocks/>
          </p:cNvSpPr>
          <p:nvPr/>
        </p:nvSpPr>
        <p:spPr>
          <a:xfrm>
            <a:off x="3140997" y="10910930"/>
            <a:ext cx="18924919" cy="884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EDEDF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0" dirty="0">
                <a:solidFill>
                  <a:schemeClr val="tx1"/>
                </a:solidFill>
              </a:rPr>
              <a:t>At each step data is weighted. Memory arise from mathematical model itself and low-weight data can be deleted to get a fix memory size.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D56BE1-E798-4E3B-ABB7-09EEE0C66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41" y="7358816"/>
            <a:ext cx="5659610" cy="60965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224408-4809-4058-8BEC-71390E8F2DA1}"/>
              </a:ext>
            </a:extLst>
          </p:cNvPr>
          <p:cNvGrpSpPr/>
          <p:nvPr/>
        </p:nvGrpSpPr>
        <p:grpSpPr>
          <a:xfrm>
            <a:off x="9968753" y="8714652"/>
            <a:ext cx="4320988" cy="1666609"/>
            <a:chOff x="9968753" y="6885720"/>
            <a:chExt cx="4320988" cy="1666609"/>
          </a:xfrm>
        </p:grpSpPr>
        <p:pic>
          <p:nvPicPr>
            <p:cNvPr id="26" name="Picture 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22193CC-9108-46A2-AAC4-860337F2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102" y="7202455"/>
              <a:ext cx="3733337" cy="1002336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F44CDF-5BAE-41C0-8CE9-94C0F12E22FC}"/>
                </a:ext>
              </a:extLst>
            </p:cNvPr>
            <p:cNvSpPr/>
            <p:nvPr/>
          </p:nvSpPr>
          <p:spPr>
            <a:xfrm>
              <a:off x="9968753" y="6885720"/>
              <a:ext cx="4320988" cy="166660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34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FEFADA-B350-C445-8575-2FBDBE45C2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D06A0-6E4E-AE4E-BCDC-702BFE3D70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D26145-7EBC-5D48-BD09-7C828B5C3ECA}"/>
              </a:ext>
            </a:extLst>
          </p:cNvPr>
          <p:cNvSpPr/>
          <p:nvPr/>
        </p:nvSpPr>
        <p:spPr>
          <a:xfrm>
            <a:off x="1366617" y="1897393"/>
            <a:ext cx="7552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chemeClr val="tx1"/>
                </a:solidFill>
                <a:latin typeface="Esade" panose="020A0503070902020203" pitchFamily="18" charset="0"/>
              </a:rPr>
              <a:t>Current Status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E6CAB5-71CB-45CB-AE30-E0F13DB1D18C}"/>
              </a:ext>
            </a:extLst>
          </p:cNvPr>
          <p:cNvGrpSpPr/>
          <p:nvPr/>
        </p:nvGrpSpPr>
        <p:grpSpPr>
          <a:xfrm>
            <a:off x="1671638" y="8748029"/>
            <a:ext cx="20435327" cy="1561368"/>
            <a:chOff x="1671638" y="7769265"/>
            <a:chExt cx="20435327" cy="1561368"/>
          </a:xfrm>
        </p:grpSpPr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2364ACE-4188-D643-8960-7EF839335230}"/>
                </a:ext>
              </a:extLst>
            </p:cNvPr>
            <p:cNvSpPr txBox="1">
              <a:spLocks/>
            </p:cNvSpPr>
            <p:nvPr/>
          </p:nvSpPr>
          <p:spPr>
            <a:xfrm>
              <a:off x="1671638" y="7769265"/>
              <a:ext cx="202024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 dirty="0">
                  <a:solidFill>
                    <a:srgbClr val="FF0000"/>
                  </a:solidFill>
                  <a:latin typeface="Esade" panose="020A0503070902020203" pitchFamily="18" charset="0"/>
                </a:rPr>
                <a:t>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F811BB-B85D-074A-95FD-6D0C390417B4}"/>
                </a:ext>
              </a:extLst>
            </p:cNvPr>
            <p:cNvSpPr txBox="1"/>
            <p:nvPr/>
          </p:nvSpPr>
          <p:spPr>
            <a:xfrm>
              <a:off x="4665753" y="8359307"/>
              <a:ext cx="174412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FF0000"/>
                  </a:solidFill>
                  <a:effectLst/>
                  <a:latin typeface="+mj-lt"/>
                </a:rPr>
                <a:t>New insights derived from the mathematical theory</a:t>
              </a:r>
              <a:endParaRPr lang="en-CA" b="0" i="0" dirty="0">
                <a:solidFill>
                  <a:srgbClr val="FF0000"/>
                </a:solidFill>
                <a:effectLst/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E0361A-B7B4-4D44-915A-88F4A387DC97}"/>
              </a:ext>
            </a:extLst>
          </p:cNvPr>
          <p:cNvGrpSpPr/>
          <p:nvPr/>
        </p:nvGrpSpPr>
        <p:grpSpPr>
          <a:xfrm>
            <a:off x="2193278" y="5037752"/>
            <a:ext cx="19352779" cy="1561368"/>
            <a:chOff x="2193278" y="4563831"/>
            <a:chExt cx="19352779" cy="1561368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E9D76C-BAD1-534A-92BA-D3D65F27C81E}"/>
                </a:ext>
              </a:extLst>
            </p:cNvPr>
            <p:cNvSpPr txBox="1">
              <a:spLocks/>
            </p:cNvSpPr>
            <p:nvPr/>
          </p:nvSpPr>
          <p:spPr>
            <a:xfrm>
              <a:off x="2193278" y="4563831"/>
              <a:ext cx="1498600" cy="156136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9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GB" b="0">
                  <a:latin typeface="Esade" panose="020A0503070902020203" pitchFamily="18" charset="0"/>
                </a:rPr>
                <a:t>01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D26013-E23E-408A-9B8F-17BBC9E65EC5}"/>
                </a:ext>
              </a:extLst>
            </p:cNvPr>
            <p:cNvSpPr txBox="1"/>
            <p:nvPr/>
          </p:nvSpPr>
          <p:spPr>
            <a:xfrm>
              <a:off x="4665752" y="5079550"/>
              <a:ext cx="168803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  <a:latin typeface="+mj-lt"/>
                </a:rPr>
                <a:t>D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+mj-lt"/>
                </a:rPr>
                <a:t>evelop the mathematical foundation of the problem</a:t>
              </a:r>
              <a:endParaRPr lang="en-US" b="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3189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1226"/>
      </a:accent1>
      <a:accent2>
        <a:srgbClr val="8A8D8F"/>
      </a:accent2>
      <a:accent3>
        <a:srgbClr val="150A15"/>
      </a:accent3>
      <a:accent4>
        <a:srgbClr val="100810"/>
      </a:accent4>
      <a:accent5>
        <a:srgbClr val="0B050B"/>
      </a:accent5>
      <a:accent6>
        <a:srgbClr val="060306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Esade_PowerPoint_Template</Template>
  <TotalTime>3446</TotalTime>
  <Words>384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Regular</vt:lpstr>
      <vt:lpstr>Calibri</vt:lpstr>
      <vt:lpstr>Cambria Math</vt:lpstr>
      <vt:lpstr>Esade</vt:lpstr>
      <vt:lpstr>Esade Bold</vt:lpstr>
      <vt:lpstr>Esade Regular</vt:lpstr>
      <vt:lpstr>Lucida Grande</vt:lpstr>
      <vt:lpstr>Mabry Pro</vt:lpstr>
      <vt:lpstr>MABRYPRO-LIGHT</vt:lpstr>
      <vt:lpstr>2_Custom Design</vt:lpstr>
      <vt:lpstr>3_Custom Design</vt:lpstr>
      <vt:lpstr>1_Custom Design</vt:lpstr>
      <vt:lpstr>Custom Design</vt:lpstr>
      <vt:lpstr>PowerPoint Presentation</vt:lpstr>
      <vt:lpstr>01 – Previous meeting wrap up</vt:lpstr>
      <vt:lpstr>01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Membrive Agustin, Lidia</dc:creator>
  <cp:lastModifiedBy>Nahuel Statuto</cp:lastModifiedBy>
  <cp:revision>34</cp:revision>
  <dcterms:created xsi:type="dcterms:W3CDTF">2019-09-29T15:44:29Z</dcterms:created>
  <dcterms:modified xsi:type="dcterms:W3CDTF">2022-03-10T15:43:50Z</dcterms:modified>
</cp:coreProperties>
</file>