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9" r:id="rId1"/>
    <p:sldMasterId id="2147483735" r:id="rId2"/>
    <p:sldMasterId id="2147483703" r:id="rId3"/>
    <p:sldMasterId id="2147483671" r:id="rId4"/>
  </p:sldMasterIdLst>
  <p:notesMasterIdLst>
    <p:notesMasterId r:id="rId18"/>
  </p:notesMasterIdLst>
  <p:handoutMasterIdLst>
    <p:handoutMasterId r:id="rId19"/>
  </p:handoutMasterIdLst>
  <p:sldIdLst>
    <p:sldId id="300" r:id="rId5"/>
    <p:sldId id="301" r:id="rId6"/>
    <p:sldId id="350" r:id="rId7"/>
    <p:sldId id="367" r:id="rId8"/>
    <p:sldId id="359" r:id="rId9"/>
    <p:sldId id="370" r:id="rId10"/>
    <p:sldId id="369" r:id="rId11"/>
    <p:sldId id="373" r:id="rId12"/>
    <p:sldId id="374" r:id="rId13"/>
    <p:sldId id="375" r:id="rId14"/>
    <p:sldId id="360" r:id="rId15"/>
    <p:sldId id="371" r:id="rId16"/>
    <p:sldId id="361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  <p15:guide id="3" orient="horz" pos="4247">
          <p15:clr>
            <a:srgbClr val="A4A3A4"/>
          </p15:clr>
        </p15:guide>
        <p15:guide id="4" pos="769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mbrive Agustin, Lidia" initials="MAL" lastIdx="6" clrIdx="0">
    <p:extLst>
      <p:ext uri="{19B8F6BF-5375-455C-9EA6-DF929625EA0E}">
        <p15:presenceInfo xmlns:p15="http://schemas.microsoft.com/office/powerpoint/2012/main" userId="S-1-5-21-414860862-367930111-1963001494-51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94B9C"/>
    <a:srgbClr val="00072D"/>
    <a:srgbClr val="F1595C"/>
    <a:srgbClr val="EDEDFB"/>
    <a:srgbClr val="000B32"/>
    <a:srgbClr val="FFFFFF"/>
    <a:srgbClr val="224BB9"/>
    <a:srgbClr val="F9B937"/>
    <a:srgbClr val="00AE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D230F3-CF80-4859-8CE7-A43EE81993B5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ACB"/>
          </a:solidFill>
        </a:fill>
      </a:tcStyle>
    </a:wholeTbl>
    <a:band2H>
      <a:tcTxStyle/>
      <a:tcStyle>
        <a:tcBdr/>
        <a:fill>
          <a:solidFill>
            <a:srgbClr val="E7E6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ACB"/>
          </a:solidFill>
        </a:fill>
      </a:tcStyle>
    </a:wholeTbl>
    <a:band2H>
      <a:tcTxStyle/>
      <a:tcStyle>
        <a:tcBdr/>
        <a:fill>
          <a:solidFill>
            <a:srgbClr val="E7E6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ACB"/>
          </a:solidFill>
        </a:fill>
      </a:tcStyle>
    </a:wholeTbl>
    <a:band2H>
      <a:tcTxStyle/>
      <a:tcStyle>
        <a:tcBdr/>
        <a:fill>
          <a:solidFill>
            <a:srgbClr val="E7E6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91"/>
  </p:normalViewPr>
  <p:slideViewPr>
    <p:cSldViewPr snapToGrid="0" snapToObjects="1">
      <p:cViewPr varScale="1">
        <p:scale>
          <a:sx n="62" d="100"/>
          <a:sy n="62" d="100"/>
        </p:scale>
        <p:origin x="272" y="296"/>
      </p:cViewPr>
      <p:guideLst>
        <p:guide orient="horz" pos="4320"/>
        <p:guide pos="7680"/>
        <p:guide orient="horz" pos="4247"/>
        <p:guide pos="76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E7352-4FED-EB4A-B886-36DB71F50589}" type="datetimeFigureOut">
              <a:rPr lang="en-US" smtClean="0"/>
              <a:t>4/8/22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E5236-2BF5-2F49-B575-D6063E963C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65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5136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Arial Regular"/>
        <a:ea typeface="Arial Regular"/>
        <a:cs typeface="Arial Regular"/>
        <a:sym typeface="Arial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 DIAGONAL_1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175010" y="-23091"/>
            <a:ext cx="26964176" cy="7333950"/>
          </a:xfrm>
          <a:prstGeom prst="rect">
            <a:avLst/>
          </a:prstGeom>
        </p:spPr>
      </p:pic>
      <p:pic>
        <p:nvPicPr>
          <p:cNvPr id="9" name="Picture 8" descr=" DIAGONAL_1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191014" y="5916824"/>
            <a:ext cx="31718382" cy="8627040"/>
          </a:xfrm>
          <a:prstGeom prst="rect">
            <a:avLst/>
          </a:prstGeom>
        </p:spPr>
      </p:pic>
      <p:sp>
        <p:nvSpPr>
          <p:cNvPr id="1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227401" y="4266220"/>
            <a:ext cx="21945600" cy="5213823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20000" b="0" i="0">
                <a:solidFill>
                  <a:srgbClr val="EDEDFB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1" name="Picture 10" descr="Mesa de trabajo 5 copia 6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0" y="12395826"/>
            <a:ext cx="5649960" cy="670220"/>
          </a:xfrm>
          <a:prstGeom prst="rect">
            <a:avLst/>
          </a:prstGeom>
        </p:spPr>
      </p:pic>
      <p:pic>
        <p:nvPicPr>
          <p:cNvPr id="12" name="Picture 11" descr="logo_text@6x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07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463017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/>
              <a:t>section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84013"/>
            <a:ext cx="21947188" cy="145093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20" name="Picture 19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  <p:pic>
        <p:nvPicPr>
          <p:cNvPr id="21" name="Picture 20" descr=" GIAGONALES BIEN-05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89" y="7333950"/>
            <a:ext cx="23634192" cy="642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5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+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-19244"/>
            <a:ext cx="24384000" cy="13716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5038624"/>
            <a:ext cx="24384000" cy="3589630"/>
          </a:xfrm>
          <a:prstGeom prst="rect">
            <a:avLst/>
          </a:prstGeom>
        </p:spPr>
        <p:txBody>
          <a:bodyPr vert="horz"/>
          <a:lstStyle>
            <a:lvl1pPr algn="ctr">
              <a:lnSpc>
                <a:spcPct val="80000"/>
              </a:lnSpc>
              <a:defRPr sz="15000" b="0" i="0" baseline="0">
                <a:solidFill>
                  <a:srgbClr val="000B32"/>
                </a:solidFill>
                <a:latin typeface="Esade Bold"/>
                <a:cs typeface="Esade Bold"/>
              </a:defRPr>
            </a:lvl1pPr>
          </a:lstStyle>
          <a:p>
            <a:r>
              <a:rPr lang="es-ES_tradnl" dirty="0"/>
              <a:t>A </a:t>
            </a:r>
            <a:r>
              <a:rPr lang="es-ES_tradnl" dirty="0" err="1"/>
              <a:t>two</a:t>
            </a:r>
            <a:br>
              <a:rPr lang="es-ES_tradnl" dirty="0"/>
            </a:br>
            <a:r>
              <a:rPr lang="es-ES_tradnl" dirty="0"/>
              <a:t>line </a:t>
            </a:r>
            <a:r>
              <a:rPr lang="es-ES_tradnl" dirty="0" err="1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51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2757071" y="2654301"/>
            <a:ext cx="20697671" cy="37846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2pPr>
            <a:lvl3pPr marL="9144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3pPr>
            <a:lvl4pPr marL="13716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4pPr>
            <a:lvl5pPr marL="18288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6" name="Picture 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92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490363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2262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6740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163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0390598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7641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pic>
        <p:nvPicPr>
          <p:cNvPr id="13" name="Picture 12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85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1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3849039" y="5026837"/>
            <a:ext cx="7663135" cy="0"/>
          </a:xfrm>
          <a:prstGeom prst="line">
            <a:avLst/>
          </a:prstGeom>
          <a:ln w="19050" cmpd="sng">
            <a:solidFill>
              <a:srgbClr val="000B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849038" y="3489260"/>
            <a:ext cx="766313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15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1ºlevel data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38" hasCustomPrompt="1"/>
          </p:nvPr>
        </p:nvSpPr>
        <p:spPr>
          <a:xfrm>
            <a:off x="3849038" y="5314641"/>
            <a:ext cx="7663135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2086650" y="5026837"/>
            <a:ext cx="6907056" cy="0"/>
          </a:xfrm>
          <a:prstGeom prst="line">
            <a:avLst/>
          </a:prstGeom>
          <a:ln w="19050" cmpd="sng">
            <a:solidFill>
              <a:srgbClr val="000B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12086650" y="3837994"/>
            <a:ext cx="6907056" cy="95777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88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2ºlevel data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40" hasCustomPrompt="1"/>
          </p:nvPr>
        </p:nvSpPr>
        <p:spPr>
          <a:xfrm>
            <a:off x="12086649" y="5314641"/>
            <a:ext cx="6907057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72974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22361" cy="950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88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31715" cy="9506833"/>
          </a:xfrm>
          <a:prstGeom prst="rect">
            <a:avLst/>
          </a:prstGeom>
        </p:spPr>
        <p:txBody>
          <a:bodyPr vert="horz"/>
          <a:lstStyle>
            <a:lvl1pPr marL="457200" indent="-457200">
              <a:lnSpc>
                <a:spcPct val="100000"/>
              </a:lnSpc>
              <a:buFont typeface="Lucida Grande"/>
              <a:buChar char="—"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914400" indent="-457200">
              <a:lnSpc>
                <a:spcPct val="100000"/>
              </a:lnSpc>
              <a:buFont typeface="Lucida Grande"/>
              <a:buChar char="—"/>
              <a:defRPr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12573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3pPr>
            <a:lvl4pPr marL="17145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4pPr>
            <a:lvl5pPr marL="21717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7640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13811747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33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11949115" y="1818833"/>
            <a:ext cx="11529144" cy="108597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4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3366212"/>
            <a:ext cx="6996112" cy="931239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3"/>
            <a:ext cx="698275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9" name="Picture 8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9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 GIAGONALES BIEN-08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643476" y="4564333"/>
            <a:ext cx="35344690" cy="9206882"/>
          </a:xfrm>
          <a:prstGeom prst="rect">
            <a:avLst/>
          </a:prstGeom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227401" y="4266220"/>
            <a:ext cx="21945600" cy="5213823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7" name="Picture 16" descr="Mesa de trabajo 5 copia 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420" y="11637164"/>
            <a:ext cx="5649960" cy="670220"/>
          </a:xfrm>
          <a:prstGeom prst="rect">
            <a:avLst/>
          </a:prstGeom>
        </p:spPr>
      </p:pic>
      <p:pic>
        <p:nvPicPr>
          <p:cNvPr id="7" name="Picture 6" descr="Recurso 2@3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505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1+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256256" y="0"/>
            <a:ext cx="12127744" cy="1371599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4838273"/>
            <a:ext cx="7902609" cy="784033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2"/>
            <a:ext cx="7889252" cy="2596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6192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1+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108521" y="1863205"/>
            <a:ext cx="10991822" cy="1022417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40" y="1863206"/>
            <a:ext cx="7865352" cy="1024607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9" name="Picture 8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27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Bars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5748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4460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7" name="Picture 6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483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1DF911-1C80-1545-8BF6-EBFA52E6B8C6}"/>
              </a:ext>
            </a:extLst>
          </p:cNvPr>
          <p:cNvCxnSpPr/>
          <p:nvPr userDrawn="1"/>
        </p:nvCxnSpPr>
        <p:spPr>
          <a:xfrm>
            <a:off x="5353930" y="12783433"/>
            <a:ext cx="16463333" cy="0"/>
          </a:xfrm>
          <a:prstGeom prst="line">
            <a:avLst/>
          </a:prstGeom>
          <a:noFill/>
          <a:ln w="6350" cap="flat">
            <a:solidFill>
              <a:srgbClr val="000B3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4AFDC4-73DC-0940-980F-5D7056627EB6}"/>
              </a:ext>
            </a:extLst>
          </p:cNvPr>
          <p:cNvCxnSpPr/>
          <p:nvPr userDrawn="1"/>
        </p:nvCxnSpPr>
        <p:spPr>
          <a:xfrm>
            <a:off x="5353930" y="1863206"/>
            <a:ext cx="16463333" cy="0"/>
          </a:xfrm>
          <a:prstGeom prst="line">
            <a:avLst/>
          </a:prstGeom>
          <a:noFill/>
          <a:ln w="6350" cap="flat">
            <a:solidFill>
              <a:srgbClr val="000B3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5354637" y="1981100"/>
            <a:ext cx="16462625" cy="8874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6000" b="1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354637" y="3114970"/>
            <a:ext cx="16462625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 baseline="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270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esa de trabajo 5 copia 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1" y="12548226"/>
            <a:ext cx="5649960" cy="670220"/>
          </a:xfrm>
          <a:prstGeom prst="rect">
            <a:avLst/>
          </a:prstGeom>
        </p:spPr>
      </p:pic>
      <p:pic>
        <p:nvPicPr>
          <p:cNvPr id="9" name="Picture 8" descr="esade_display_blue@6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997" y="4218984"/>
            <a:ext cx="14578006" cy="4528488"/>
          </a:xfrm>
          <a:prstGeom prst="rect">
            <a:avLst/>
          </a:prstGeom>
        </p:spPr>
      </p:pic>
      <p:pic>
        <p:nvPicPr>
          <p:cNvPr id="10" name="Picture 9" descr=" GIAGONALES BIEN-04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4486684" y="-401609"/>
            <a:ext cx="35076995" cy="954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128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e slide">
    <p:bg>
      <p:bgPr>
        <a:solidFill>
          <a:srgbClr val="F15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6" name="Picture 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927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00AE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227401" y="4266220"/>
            <a:ext cx="21945600" cy="5213823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7" name="Picture 16" descr="Mesa de trabajo 5 copia 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420" y="12548226"/>
            <a:ext cx="5649960" cy="670220"/>
          </a:xfrm>
          <a:prstGeom prst="rect">
            <a:avLst/>
          </a:prstGeom>
        </p:spPr>
      </p:pic>
      <p:pic>
        <p:nvPicPr>
          <p:cNvPr id="5" name="Picture 4" descr="Recurso 2@3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487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bg>
      <p:bgPr>
        <a:solidFill>
          <a:srgbClr val="F9B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7062" y="2256971"/>
            <a:ext cx="22834600" cy="1756229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90000"/>
              </a:lnSpc>
              <a:defRPr sz="10000" b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691661" y="4416424"/>
            <a:ext cx="22860521" cy="175577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s-ES_tradnl" dirty="0"/>
              <a:t>02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691662" y="65754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03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692150" y="88106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04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692150" y="111220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05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6" name="Picture 1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458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bg>
      <p:bgPr>
        <a:solidFill>
          <a:srgbClr val="00AE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423429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/>
              <a:t>section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36172"/>
            <a:ext cx="21947188" cy="16764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337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+Header">
    <p:bg>
      <p:bgPr>
        <a:solidFill>
          <a:srgbClr val="224B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76858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5038624"/>
            <a:ext cx="24384000" cy="3589630"/>
          </a:xfrm>
          <a:prstGeom prst="rect">
            <a:avLst/>
          </a:prstGeom>
        </p:spPr>
        <p:txBody>
          <a:bodyPr vert="horz"/>
          <a:lstStyle>
            <a:lvl1pPr algn="ctr">
              <a:lnSpc>
                <a:spcPct val="80000"/>
              </a:lnSpc>
              <a:defRPr sz="15000" b="0" baseline="0">
                <a:solidFill>
                  <a:srgbClr val="000B32"/>
                </a:solidFill>
                <a:latin typeface="Esade Bold"/>
                <a:cs typeface="Esade Bold"/>
              </a:defRPr>
            </a:lvl1pPr>
          </a:lstStyle>
          <a:p>
            <a:r>
              <a:rPr lang="es-ES_tradnl" dirty="0"/>
              <a:t>A </a:t>
            </a:r>
            <a:r>
              <a:rPr lang="es-ES_tradnl" dirty="0" err="1"/>
              <a:t>two</a:t>
            </a:r>
            <a:br>
              <a:rPr lang="es-ES_tradnl" dirty="0"/>
            </a:br>
            <a:r>
              <a:rPr lang="es-ES_tradnl" dirty="0"/>
              <a:t>line </a:t>
            </a:r>
            <a:r>
              <a:rPr lang="es-ES_tradnl" dirty="0" err="1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69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 GIAGONALES BIEN-1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38851" y="2337819"/>
            <a:ext cx="42036298" cy="11433396"/>
          </a:xfrm>
          <a:prstGeom prst="rect">
            <a:avLst/>
          </a:prstGeom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227401" y="4266220"/>
            <a:ext cx="21945600" cy="5213823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7" name="Picture 16" descr="Mesa de trabajo 5 copia 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420" y="11637164"/>
            <a:ext cx="5649960" cy="670220"/>
          </a:xfrm>
          <a:prstGeom prst="rect">
            <a:avLst/>
          </a:prstGeom>
        </p:spPr>
      </p:pic>
      <p:pic>
        <p:nvPicPr>
          <p:cNvPr id="7" name="Picture 6" descr="Recurso 2@3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324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">
    <p:bg>
      <p:bgPr>
        <a:solidFill>
          <a:srgbClr val="00AE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2757071" y="2654301"/>
            <a:ext cx="20697671" cy="37846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2pPr>
            <a:lvl3pPr marL="9144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3pPr>
            <a:lvl4pPr marL="13716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4pPr>
            <a:lvl5pPr marL="18288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6" name="Picture 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086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3 columns">
    <p:bg>
      <p:bgPr>
        <a:solidFill>
          <a:srgbClr val="00AE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490363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7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2262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6740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163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0390598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7641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pic>
        <p:nvPicPr>
          <p:cNvPr id="12" name="Picture 11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065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Body 2 colum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1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+Body 2 colum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3849039" y="5026837"/>
            <a:ext cx="7663135" cy="0"/>
          </a:xfrm>
          <a:prstGeom prst="line">
            <a:avLst/>
          </a:prstGeom>
          <a:ln w="19050" cmpd="sng">
            <a:solidFill>
              <a:srgbClr val="000B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849038" y="3489260"/>
            <a:ext cx="766313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15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1ºlevel data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38" hasCustomPrompt="1"/>
          </p:nvPr>
        </p:nvSpPr>
        <p:spPr>
          <a:xfrm>
            <a:off x="3849038" y="5314641"/>
            <a:ext cx="7663135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2086650" y="5026837"/>
            <a:ext cx="6907056" cy="0"/>
          </a:xfrm>
          <a:prstGeom prst="line">
            <a:avLst/>
          </a:prstGeom>
          <a:ln w="19050" cmpd="sng">
            <a:solidFill>
              <a:srgbClr val="000B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12086650" y="3837994"/>
            <a:ext cx="6907056" cy="95777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88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2ºlevel data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40" hasCustomPrompt="1"/>
          </p:nvPr>
        </p:nvSpPr>
        <p:spPr>
          <a:xfrm>
            <a:off x="12086649" y="5314641"/>
            <a:ext cx="6907057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42616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 2 columns">
    <p:bg>
      <p:bgPr>
        <a:solidFill>
          <a:srgbClr val="F15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22361" cy="950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838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Body 2 columns">
    <p:bg>
      <p:bgPr>
        <a:solidFill>
          <a:srgbClr val="F15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31715" cy="9506833"/>
          </a:xfrm>
          <a:prstGeom prst="rect">
            <a:avLst/>
          </a:prstGeom>
        </p:spPr>
        <p:txBody>
          <a:bodyPr vert="horz"/>
          <a:lstStyle>
            <a:lvl1pPr marL="457200" indent="-457200">
              <a:lnSpc>
                <a:spcPct val="100000"/>
              </a:lnSpc>
              <a:buFont typeface="Lucida Grande"/>
              <a:buChar char="—"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914400" indent="-457200">
              <a:lnSpc>
                <a:spcPct val="100000"/>
              </a:lnSpc>
              <a:buFont typeface="Lucida Grande"/>
              <a:buChar char="—"/>
              <a:defRPr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12573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3pPr>
            <a:lvl4pPr marL="17145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4pPr>
            <a:lvl5pPr marL="21717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299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2 columns">
    <p:bg>
      <p:bgPr>
        <a:solidFill>
          <a:srgbClr val="F15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13811747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647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+Photo">
    <p:bg>
      <p:bgPr>
        <a:solidFill>
          <a:srgbClr val="F9B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11949115" y="1818833"/>
            <a:ext cx="11529144" cy="108597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4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3366212"/>
            <a:ext cx="6996112" cy="931239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3"/>
            <a:ext cx="698275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9" name="Picture 8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212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1+Header2">
    <p:bg>
      <p:bgPr>
        <a:solidFill>
          <a:srgbClr val="F9B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17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256256" y="0"/>
            <a:ext cx="12127744" cy="1371599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4838273"/>
            <a:ext cx="7902609" cy="784033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2"/>
            <a:ext cx="7889252" cy="2596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686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1+Header2">
    <p:bg>
      <p:bgPr>
        <a:solidFill>
          <a:srgbClr val="F9B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108521" y="1863205"/>
            <a:ext cx="10991822" cy="1022417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40" y="1863206"/>
            <a:ext cx="7865352" cy="1024607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9" name="Picture 8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9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pic>
        <p:nvPicPr>
          <p:cNvPr id="9" name="Picture 8" descr="Mesa de trabajo 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26799" y="12170370"/>
            <a:ext cx="15134169" cy="1603362"/>
          </a:xfrm>
          <a:prstGeom prst="rect">
            <a:avLst/>
          </a:prstGeom>
        </p:spPr>
      </p:pic>
      <p:pic>
        <p:nvPicPr>
          <p:cNvPr id="10" name="Picture 9" descr="DIAGONAL 14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96562"/>
            <a:ext cx="14083920" cy="2824025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1" name="Picture 10" descr="Recurso 2@3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146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Bars chart">
    <p:bg>
      <p:bgPr>
        <a:solidFill>
          <a:srgbClr val="224B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5748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4460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7" name="Picture 6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25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1DF911-1C80-1545-8BF6-EBFA52E6B8C6}"/>
              </a:ext>
            </a:extLst>
          </p:cNvPr>
          <p:cNvCxnSpPr/>
          <p:nvPr userDrawn="1"/>
        </p:nvCxnSpPr>
        <p:spPr>
          <a:xfrm>
            <a:off x="5353930" y="12783433"/>
            <a:ext cx="16463333" cy="0"/>
          </a:xfrm>
          <a:prstGeom prst="line">
            <a:avLst/>
          </a:prstGeom>
          <a:noFill/>
          <a:ln w="6350" cap="flat">
            <a:solidFill>
              <a:srgbClr val="000B3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4AFDC4-73DC-0940-980F-5D7056627EB6}"/>
              </a:ext>
            </a:extLst>
          </p:cNvPr>
          <p:cNvCxnSpPr/>
          <p:nvPr userDrawn="1"/>
        </p:nvCxnSpPr>
        <p:spPr>
          <a:xfrm>
            <a:off x="5353930" y="1863206"/>
            <a:ext cx="16463333" cy="0"/>
          </a:xfrm>
          <a:prstGeom prst="line">
            <a:avLst/>
          </a:prstGeom>
          <a:noFill/>
          <a:ln w="6350" cap="flat">
            <a:solidFill>
              <a:srgbClr val="000B3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5354637" y="1981100"/>
            <a:ext cx="16462625" cy="8874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6000" b="1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354637" y="3114970"/>
            <a:ext cx="16462625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 baseline="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s-ES_tradnl" dirty="0"/>
          </a:p>
          <a:p>
            <a:pPr lvl="0"/>
            <a:endParaRPr lang="es-ES_tradnl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125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">
    <p:bg>
      <p:bgPr>
        <a:solidFill>
          <a:srgbClr val="224B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esa de trabajo 5 copia 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1" y="12548226"/>
            <a:ext cx="5649960" cy="670220"/>
          </a:xfrm>
          <a:prstGeom prst="rect">
            <a:avLst/>
          </a:prstGeom>
        </p:spPr>
      </p:pic>
      <p:pic>
        <p:nvPicPr>
          <p:cNvPr id="5" name="Picture 4" descr="esade_display_blue@6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610" y="4837431"/>
            <a:ext cx="8822780" cy="274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126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6" name="Picture 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995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227401" y="4266220"/>
            <a:ext cx="21945600" cy="5213823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5" name="Picture 14" descr="Mesa de trabajo 5 copia 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0" y="12395826"/>
            <a:ext cx="5649960" cy="670220"/>
          </a:xfrm>
          <a:prstGeom prst="rect">
            <a:avLst/>
          </a:prstGeom>
        </p:spPr>
      </p:pic>
      <p:pic>
        <p:nvPicPr>
          <p:cNvPr id="18" name="Picture 17" descr="Mesa de trabajo 5 copia 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420" y="12548226"/>
            <a:ext cx="5649960" cy="670220"/>
          </a:xfrm>
          <a:prstGeom prst="rect">
            <a:avLst/>
          </a:prstGeom>
        </p:spPr>
      </p:pic>
      <p:pic>
        <p:nvPicPr>
          <p:cNvPr id="6" name="Picture 5" descr="Recurso 2@3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395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7062" y="2256971"/>
            <a:ext cx="22834600" cy="1756229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90000"/>
              </a:lnSpc>
              <a:defRPr sz="10000" b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691661" y="4416424"/>
            <a:ext cx="22860521" cy="175577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s-ES_tradnl" dirty="0"/>
              <a:t>02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691662" y="65754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03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692150" y="88106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04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692150" y="111220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05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6" name="Picture 1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8878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510404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 err="1"/>
              <a:t>sectiong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46557"/>
            <a:ext cx="21947188" cy="16764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779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+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76858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5038624"/>
            <a:ext cx="24384000" cy="3589630"/>
          </a:xfrm>
          <a:prstGeom prst="rect">
            <a:avLst/>
          </a:prstGeom>
        </p:spPr>
        <p:txBody>
          <a:bodyPr vert="horz"/>
          <a:lstStyle>
            <a:lvl1pPr algn="ctr">
              <a:lnSpc>
                <a:spcPct val="80000"/>
              </a:lnSpc>
              <a:defRPr sz="15000" b="0" baseline="0">
                <a:solidFill>
                  <a:srgbClr val="000B32"/>
                </a:solidFill>
                <a:latin typeface="Esade Bold"/>
                <a:cs typeface="Esade Bold"/>
              </a:defRPr>
            </a:lvl1pPr>
          </a:lstStyle>
          <a:p>
            <a:r>
              <a:rPr lang="es-ES_tradnl" dirty="0"/>
              <a:t>A </a:t>
            </a:r>
            <a:r>
              <a:rPr lang="es-ES_tradnl" dirty="0" err="1"/>
              <a:t>two</a:t>
            </a:r>
            <a:br>
              <a:rPr lang="es-ES_tradnl" dirty="0"/>
            </a:br>
            <a:r>
              <a:rPr lang="es-ES_tradnl" dirty="0"/>
              <a:t>line </a:t>
            </a:r>
            <a:r>
              <a:rPr lang="es-ES_tradnl" dirty="0" err="1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556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2757071" y="2654301"/>
            <a:ext cx="20697671" cy="37846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2pPr>
            <a:lvl3pPr marL="9144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3pPr>
            <a:lvl4pPr marL="13716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4pPr>
            <a:lvl5pPr marL="18288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6" name="Picture 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458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490363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7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2262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6740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163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0390598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7641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pic>
        <p:nvPicPr>
          <p:cNvPr id="12" name="Picture 11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7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7062" y="2256971"/>
            <a:ext cx="22834600" cy="1756229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90000"/>
              </a:lnSpc>
              <a:defRPr sz="10000" b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691661" y="4416424"/>
            <a:ext cx="22860521" cy="175577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s-ES_tradnl" dirty="0"/>
              <a:t>02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691662" y="65754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03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692150" y="88106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04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692150" y="111220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05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6" name="Picture 1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212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128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3849039" y="5026837"/>
            <a:ext cx="7663135" cy="0"/>
          </a:xfrm>
          <a:prstGeom prst="line">
            <a:avLst/>
          </a:prstGeom>
          <a:ln w="19050" cmpd="sng">
            <a:solidFill>
              <a:srgbClr val="000B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849038" y="3489260"/>
            <a:ext cx="766313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15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1ºlevel data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38" hasCustomPrompt="1"/>
          </p:nvPr>
        </p:nvSpPr>
        <p:spPr>
          <a:xfrm>
            <a:off x="3849038" y="5314641"/>
            <a:ext cx="7663135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2086650" y="5026837"/>
            <a:ext cx="6907056" cy="0"/>
          </a:xfrm>
          <a:prstGeom prst="line">
            <a:avLst/>
          </a:prstGeom>
          <a:ln w="19050" cmpd="sng">
            <a:solidFill>
              <a:srgbClr val="000B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12086650" y="3837994"/>
            <a:ext cx="6907056" cy="95777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88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2ºlevel data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40" hasCustomPrompt="1"/>
          </p:nvPr>
        </p:nvSpPr>
        <p:spPr>
          <a:xfrm>
            <a:off x="12086649" y="5314641"/>
            <a:ext cx="6907057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4261649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22361" cy="950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57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31715" cy="9506833"/>
          </a:xfrm>
          <a:prstGeom prst="rect">
            <a:avLst/>
          </a:prstGeom>
        </p:spPr>
        <p:txBody>
          <a:bodyPr vert="horz"/>
          <a:lstStyle>
            <a:lvl1pPr marL="457200" indent="-457200">
              <a:lnSpc>
                <a:spcPct val="100000"/>
              </a:lnSpc>
              <a:buFont typeface="Lucida Grande"/>
              <a:buChar char="—"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914400" indent="-457200">
              <a:lnSpc>
                <a:spcPct val="100000"/>
              </a:lnSpc>
              <a:buFont typeface="Lucida Grande"/>
              <a:buChar char="—"/>
              <a:defRPr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12573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3pPr>
            <a:lvl4pPr marL="17145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4pPr>
            <a:lvl5pPr marL="21717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254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13811747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2770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11949115" y="1818833"/>
            <a:ext cx="11529144" cy="108597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4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3366212"/>
            <a:ext cx="6996112" cy="931239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3"/>
            <a:ext cx="698275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9" name="Picture 8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6313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1+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17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256256" y="0"/>
            <a:ext cx="12127744" cy="1371599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4838273"/>
            <a:ext cx="7902609" cy="784033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2"/>
            <a:ext cx="7889252" cy="2596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8307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1+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108521" y="1863205"/>
            <a:ext cx="10991822" cy="1022417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40" y="1863206"/>
            <a:ext cx="7865352" cy="1024607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9" name="Picture 8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3199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Bars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5748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4460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7" name="Picture 6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5423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1DF911-1C80-1545-8BF6-EBFA52E6B8C6}"/>
              </a:ext>
            </a:extLst>
          </p:cNvPr>
          <p:cNvCxnSpPr/>
          <p:nvPr userDrawn="1"/>
        </p:nvCxnSpPr>
        <p:spPr>
          <a:xfrm>
            <a:off x="5353930" y="12783433"/>
            <a:ext cx="16463333" cy="0"/>
          </a:xfrm>
          <a:prstGeom prst="line">
            <a:avLst/>
          </a:prstGeom>
          <a:noFill/>
          <a:ln w="6350" cap="flat">
            <a:solidFill>
              <a:srgbClr val="000B3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4AFDC4-73DC-0940-980F-5D7056627EB6}"/>
              </a:ext>
            </a:extLst>
          </p:cNvPr>
          <p:cNvCxnSpPr/>
          <p:nvPr userDrawn="1"/>
        </p:nvCxnSpPr>
        <p:spPr>
          <a:xfrm>
            <a:off x="5353930" y="1863206"/>
            <a:ext cx="16463333" cy="0"/>
          </a:xfrm>
          <a:prstGeom prst="line">
            <a:avLst/>
          </a:prstGeom>
          <a:noFill/>
          <a:ln w="6350" cap="flat">
            <a:solidFill>
              <a:srgbClr val="000B3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5354637" y="1981100"/>
            <a:ext cx="16462625" cy="8874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6000" b="1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354637" y="3114970"/>
            <a:ext cx="16462625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 baseline="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s-ES_tradnl" dirty="0"/>
          </a:p>
          <a:p>
            <a:pPr lvl="0"/>
            <a:endParaRPr lang="es-ES_tradnl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72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 GIAGONALES BIEN-18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21402" y="3377855"/>
            <a:ext cx="38163996" cy="10380174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463017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/>
              <a:t>section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84013"/>
            <a:ext cx="21947188" cy="145093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1" name="Picture 10" descr="Recurso 2@3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8606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Mesa de trabajo 5 copia 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1" y="12548226"/>
            <a:ext cx="5649960" cy="670220"/>
          </a:xfrm>
          <a:prstGeom prst="rect">
            <a:avLst/>
          </a:prstGeom>
        </p:spPr>
      </p:pic>
      <p:pic>
        <p:nvPicPr>
          <p:cNvPr id="4" name="Picture 3" descr="esade_display_blue@6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610" y="4837431"/>
            <a:ext cx="8822780" cy="274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3287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5" name="Picture 4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10624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227401" y="4266220"/>
            <a:ext cx="21945600" cy="5213823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20000" b="0" i="0">
                <a:solidFill>
                  <a:srgbClr val="EDEDFB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4" name="Picture 13" descr="Mesa de trabajo 5 copia 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0" y="12395826"/>
            <a:ext cx="5649960" cy="670220"/>
          </a:xfrm>
          <a:prstGeom prst="rect">
            <a:avLst/>
          </a:prstGeom>
        </p:spPr>
      </p:pic>
      <p:pic>
        <p:nvPicPr>
          <p:cNvPr id="5" name="Picture 4" descr="logo_text@6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1551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7062" y="2256971"/>
            <a:ext cx="22834600" cy="1756229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90000"/>
              </a:lnSpc>
              <a:defRPr sz="10000" b="0">
                <a:solidFill>
                  <a:srgbClr val="EDEDFB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691661" y="4416424"/>
            <a:ext cx="22860521" cy="175577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10000">
                <a:latin typeface="Esade Regular"/>
                <a:cs typeface="Esade Regular"/>
              </a:defRPr>
            </a:lvl1pPr>
          </a:lstStyle>
          <a:p>
            <a:pPr lvl="0"/>
            <a:r>
              <a:rPr lang="es-ES_tradnl" dirty="0"/>
              <a:t>02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691662" y="65754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03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692150" y="88106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04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692150" y="111220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05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6" name="Picture 15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9340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EDEDFB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509365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 baseline="0"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/>
              <a:t>section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36172"/>
            <a:ext cx="21947188" cy="16764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 b="0"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0606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+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76858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5038624"/>
            <a:ext cx="24384000" cy="3589630"/>
          </a:xfrm>
          <a:prstGeom prst="rect">
            <a:avLst/>
          </a:prstGeom>
        </p:spPr>
        <p:txBody>
          <a:bodyPr vert="horz"/>
          <a:lstStyle>
            <a:lvl1pPr algn="ctr">
              <a:lnSpc>
                <a:spcPct val="80000"/>
              </a:lnSpc>
              <a:defRPr sz="15000" b="0" baseline="0">
                <a:solidFill>
                  <a:srgbClr val="EDEDFB"/>
                </a:solidFill>
                <a:latin typeface="Esade Bold"/>
                <a:cs typeface="Esade Bold"/>
              </a:defRPr>
            </a:lvl1pPr>
          </a:lstStyle>
          <a:p>
            <a:r>
              <a:rPr lang="es-ES_tradnl" dirty="0"/>
              <a:t>A </a:t>
            </a:r>
            <a:r>
              <a:rPr lang="es-ES_tradnl" dirty="0" err="1"/>
              <a:t>two</a:t>
            </a:r>
            <a:br>
              <a:rPr lang="es-ES_tradnl" dirty="0"/>
            </a:br>
            <a:r>
              <a:rPr lang="es-ES_tradnl" dirty="0"/>
              <a:t>line </a:t>
            </a:r>
            <a:r>
              <a:rPr lang="es-ES_tradnl" dirty="0" err="1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7800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2757071" y="2654301"/>
            <a:ext cx="20697671" cy="37846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2pPr>
            <a:lvl3pPr marL="9144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3pPr>
            <a:lvl4pPr marL="13716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4pPr>
            <a:lvl5pPr marL="18288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6659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cons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490363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16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2262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6740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163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0390598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7641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pic>
        <p:nvPicPr>
          <p:cNvPr id="11" name="Picture 10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3729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chemeClr val="tx1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chemeClr val="tx1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chemeClr val="tx1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chemeClr val="tx1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7" name="Picture 6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128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3849039" y="5026837"/>
            <a:ext cx="7663135" cy="0"/>
          </a:xfrm>
          <a:prstGeom prst="line">
            <a:avLst/>
          </a:prstGeom>
          <a:ln w="19050" cmpd="sng">
            <a:solidFill>
              <a:srgbClr val="EDEDF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849038" y="3489260"/>
            <a:ext cx="766313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15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1ºlevel data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38" hasCustomPrompt="1"/>
          </p:nvPr>
        </p:nvSpPr>
        <p:spPr>
          <a:xfrm>
            <a:off x="3849038" y="5314641"/>
            <a:ext cx="7663135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EDEDFB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2086650" y="5026837"/>
            <a:ext cx="6907056" cy="0"/>
          </a:xfrm>
          <a:prstGeom prst="line">
            <a:avLst/>
          </a:prstGeom>
          <a:ln w="19050" cmpd="sng">
            <a:solidFill>
              <a:srgbClr val="EDEDF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12086650" y="3837994"/>
            <a:ext cx="6907056" cy="95777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88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2ºlevel data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40" hasCustomPrompt="1"/>
          </p:nvPr>
        </p:nvSpPr>
        <p:spPr>
          <a:xfrm>
            <a:off x="12086649" y="5314641"/>
            <a:ext cx="6907057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EDEDFB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EDEDFB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EDEDFB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EDEDFB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chemeClr val="bg1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chemeClr val="bg1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21" name="Picture 20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1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 GIAGONALES BIEN-15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70479" y="5634690"/>
            <a:ext cx="29697857" cy="808131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463017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/>
              <a:t>section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84013"/>
            <a:ext cx="21947188" cy="145093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1" name="Picture 10" descr="Recurso 2@3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2494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22361" cy="950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1943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31715" cy="9506833"/>
          </a:xfrm>
          <a:prstGeom prst="rect">
            <a:avLst/>
          </a:prstGeom>
        </p:spPr>
        <p:txBody>
          <a:bodyPr vert="horz"/>
          <a:lstStyle>
            <a:lvl1pPr marL="457200" indent="-457200">
              <a:lnSpc>
                <a:spcPct val="100000"/>
              </a:lnSpc>
              <a:buFont typeface="Lucida Grande"/>
              <a:buChar char="—"/>
              <a:defRPr sz="3000">
                <a:latin typeface="Arial Regular"/>
                <a:cs typeface="Arial Regular"/>
              </a:defRPr>
            </a:lvl1pPr>
            <a:lvl2pPr marL="914400" indent="-457200">
              <a:lnSpc>
                <a:spcPct val="100000"/>
              </a:lnSpc>
              <a:buFont typeface="Lucida Grande"/>
              <a:buChar char="—"/>
              <a:defRPr>
                <a:latin typeface="Arial Regular"/>
                <a:cs typeface="Arial Regular"/>
              </a:defRPr>
            </a:lvl2pPr>
            <a:lvl3pPr marL="12573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3pPr>
            <a:lvl4pPr marL="17145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4pPr>
            <a:lvl5pPr marL="21717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2960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76858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13811747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4" name="Picture 13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2949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11949115" y="1818833"/>
            <a:ext cx="11529144" cy="108597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4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3366212"/>
            <a:ext cx="6996112" cy="931239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3"/>
            <a:ext cx="698275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1" name="Picture 10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2348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1+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76858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EDEDFB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256256" y="0"/>
            <a:ext cx="12127744" cy="1371599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EDEDFB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0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4838273"/>
            <a:ext cx="7902609" cy="784033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EDEDFB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2"/>
            <a:ext cx="7889252" cy="2596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solidFill>
                  <a:srgbClr val="EDEDFB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3214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1+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108521" y="1863205"/>
            <a:ext cx="10991822" cy="1022417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40" y="1863206"/>
            <a:ext cx="7865352" cy="1024607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4" name="Picture 13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4871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Bars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5748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4460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9493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1DF911-1C80-1545-8BF6-EBFA52E6B8C6}"/>
              </a:ext>
            </a:extLst>
          </p:cNvPr>
          <p:cNvCxnSpPr/>
          <p:nvPr userDrawn="1"/>
        </p:nvCxnSpPr>
        <p:spPr>
          <a:xfrm>
            <a:off x="5353930" y="12783433"/>
            <a:ext cx="16463333" cy="0"/>
          </a:xfrm>
          <a:prstGeom prst="line">
            <a:avLst/>
          </a:prstGeom>
          <a:noFill/>
          <a:ln w="635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4AFDC4-73DC-0940-980F-5D7056627EB6}"/>
              </a:ext>
            </a:extLst>
          </p:cNvPr>
          <p:cNvCxnSpPr/>
          <p:nvPr userDrawn="1"/>
        </p:nvCxnSpPr>
        <p:spPr>
          <a:xfrm>
            <a:off x="5353930" y="1863206"/>
            <a:ext cx="16463333" cy="0"/>
          </a:xfrm>
          <a:prstGeom prst="line">
            <a:avLst/>
          </a:prstGeom>
          <a:noFill/>
          <a:ln w="6350" cap="flat">
            <a:solidFill>
              <a:srgbClr val="EDEDFB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5354637" y="1981100"/>
            <a:ext cx="16462625" cy="8874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6000" b="1" baseline="0"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354638" y="3114970"/>
            <a:ext cx="16462626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 baseline="0"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s-ES_tradnl" dirty="0"/>
          </a:p>
          <a:p>
            <a:pPr lvl="0"/>
            <a:endParaRPr lang="es-ES_tradnl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2" name="Picture 11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8745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esa de trabajo 5 copia 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0" y="12395826"/>
            <a:ext cx="5649960" cy="670220"/>
          </a:xfrm>
          <a:prstGeom prst="rect">
            <a:avLst/>
          </a:prstGeom>
        </p:spPr>
      </p:pic>
      <p:pic>
        <p:nvPicPr>
          <p:cNvPr id="5" name="Picture 4" descr="esade_display_white@6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610" y="4837431"/>
            <a:ext cx="8822780" cy="274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23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 GIAGONALES BIEN-0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55218" y="2760906"/>
            <a:ext cx="40480767" cy="11010309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463017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/>
              <a:t>section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84013"/>
            <a:ext cx="21947188" cy="145093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1" name="Picture 10" descr="Recurso 2@3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1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 GIAGONALES BIEN-1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73212" y="5594987"/>
            <a:ext cx="33645632" cy="915123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463017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/>
              <a:t>section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84013"/>
            <a:ext cx="21947188" cy="145093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1" name="Picture 10" descr="Recurso 2@3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2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2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1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0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ED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897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56" r:id="rId2"/>
    <p:sldLayoutId id="2147483757" r:id="rId3"/>
    <p:sldLayoutId id="2147483764" r:id="rId4"/>
    <p:sldLayoutId id="2147483723" r:id="rId5"/>
    <p:sldLayoutId id="2147483759" r:id="rId6"/>
    <p:sldLayoutId id="2147483760" r:id="rId7"/>
    <p:sldLayoutId id="2147483761" r:id="rId8"/>
    <p:sldLayoutId id="2147483762" r:id="rId9"/>
    <p:sldLayoutId id="2147483724" r:id="rId10"/>
    <p:sldLayoutId id="2147483725" r:id="rId11"/>
    <p:sldLayoutId id="2147483726" r:id="rId12"/>
    <p:sldLayoutId id="2147483754" r:id="rId13"/>
    <p:sldLayoutId id="2147483765" r:id="rId14"/>
    <p:sldLayoutId id="2147483769" r:id="rId15"/>
    <p:sldLayoutId id="2147483727" r:id="rId16"/>
    <p:sldLayoutId id="2147483728" r:id="rId17"/>
    <p:sldLayoutId id="2147483729" r:id="rId18"/>
    <p:sldLayoutId id="2147483730" r:id="rId19"/>
    <p:sldLayoutId id="2147483731" r:id="rId20"/>
    <p:sldLayoutId id="2147483732" r:id="rId21"/>
    <p:sldLayoutId id="2147483733" r:id="rId22"/>
    <p:sldLayoutId id="2147483734" r:id="rId23"/>
    <p:sldLayoutId id="2147483721" r:id="rId24"/>
  </p:sldLayoutIdLst>
  <p:txStyles>
    <p:titleStyle>
      <a:lvl1pPr algn="l" defTabSz="457200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EDEDFB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EDEDFB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EDEDFB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EDEDFB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EDEDFB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ED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95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55" r:id="rId7"/>
    <p:sldLayoutId id="2147483766" r:id="rId8"/>
    <p:sldLayoutId id="2147483770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  <p:sldLayoutId id="2147483737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EDEDFB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EDEDFB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EDEDFB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EDEDFB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EDEDFB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ED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851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53" r:id="rId7"/>
    <p:sldLayoutId id="2147483767" r:id="rId8"/>
    <p:sldLayoutId id="2147483771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05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EDEDFB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EDEDFB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EDEDFB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EDEDFB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EDEDFB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156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94" r:id="rId2"/>
    <p:sldLayoutId id="2147483684" r:id="rId3"/>
    <p:sldLayoutId id="2147483672" r:id="rId4"/>
    <p:sldLayoutId id="2147483674" r:id="rId5"/>
    <p:sldLayoutId id="2147483696" r:id="rId6"/>
    <p:sldLayoutId id="2147483752" r:id="rId7"/>
    <p:sldLayoutId id="2147483768" r:id="rId8"/>
    <p:sldLayoutId id="2147483772" r:id="rId9"/>
    <p:sldLayoutId id="2147483690" r:id="rId10"/>
    <p:sldLayoutId id="2147483700" r:id="rId11"/>
    <p:sldLayoutId id="2147483701" r:id="rId12"/>
    <p:sldLayoutId id="2147483678" r:id="rId13"/>
    <p:sldLayoutId id="2147483697" r:id="rId14"/>
    <p:sldLayoutId id="2147483702" r:id="rId15"/>
    <p:sldLayoutId id="2147483675" r:id="rId16"/>
    <p:sldLayoutId id="2147483676" r:id="rId17"/>
    <p:sldLayoutId id="2147483751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EDEDFB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EDEDFB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EDEDFB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EDEDFB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EDEDFB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s://www.overleaf.com/read/xtzdpjpvqhs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19200" y="3014936"/>
            <a:ext cx="21945600" cy="5213823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17540"/>
              </a:lnSpc>
              <a:spcBef>
                <a:spcPts val="1008"/>
              </a:spcBef>
            </a:pPr>
            <a:r>
              <a:rPr lang="en-US" sz="16700" dirty="0"/>
              <a:t>Enhancing copies in the Core of Relational Databases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A851BB8-DCA6-3B4A-8B8F-7EE3489283A9}"/>
              </a:ext>
            </a:extLst>
          </p:cNvPr>
          <p:cNvSpPr txBox="1"/>
          <p:nvPr/>
        </p:nvSpPr>
        <p:spPr>
          <a:xfrm>
            <a:off x="9198864" y="12314562"/>
            <a:ext cx="6272784" cy="923330"/>
          </a:xfrm>
          <a:prstGeom prst="rect">
            <a:avLst/>
          </a:prstGeom>
          <a:solidFill>
            <a:srgbClr val="194B9C"/>
          </a:solidFill>
        </p:spPr>
        <p:txBody>
          <a:bodyPr wrap="square" rtlCol="0">
            <a:spAutoFit/>
          </a:bodyPr>
          <a:lstStyle/>
          <a:p>
            <a:r>
              <a:rPr lang="es-ES" sz="5400" b="0">
                <a:solidFill>
                  <a:schemeClr val="tx1"/>
                </a:solidFill>
                <a:latin typeface="MABRYPRO-LIGHT" panose="020D0303040002040303" pitchFamily="34" charset="0"/>
              </a:rPr>
              <a:t>April 8th</a:t>
            </a:r>
            <a:r>
              <a:rPr lang="es-ES" sz="5400" b="0" dirty="0">
                <a:solidFill>
                  <a:schemeClr val="tx1"/>
                </a:solidFill>
                <a:latin typeface="MABRYPRO-LIGHT" panose="020D0303040002040303" pitchFamily="34" charset="0"/>
              </a:rPr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393050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D06A0-6E4E-AE4E-BCDC-702BFE3D70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1020976" y="1920356"/>
            <a:ext cx="1161728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>
                <a:solidFill>
                  <a:schemeClr val="tx1"/>
                </a:solidFill>
                <a:latin typeface="Esade" panose="020A0503070902020203" pitchFamily="18" charset="0"/>
              </a:rPr>
              <a:t>Hot Start vs. random 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296622D-4FD9-4EEF-9F18-5D773A0ABFBB}"/>
              </a:ext>
            </a:extLst>
          </p:cNvPr>
          <p:cNvGrpSpPr/>
          <p:nvPr/>
        </p:nvGrpSpPr>
        <p:grpSpPr>
          <a:xfrm>
            <a:off x="1821607" y="4063331"/>
            <a:ext cx="12762568" cy="8664494"/>
            <a:chOff x="1821607" y="4063331"/>
            <a:chExt cx="12762568" cy="8664494"/>
          </a:xfrm>
        </p:grpSpPr>
        <p:graphicFrame>
          <p:nvGraphicFramePr>
            <p:cNvPr id="2" name="Objeto 1">
              <a:extLst>
                <a:ext uri="{FF2B5EF4-FFF2-40B4-BE49-F238E27FC236}">
                  <a16:creationId xmlns:a16="http://schemas.microsoft.com/office/drawing/2014/main" id="{39CE6A8A-A92D-415C-BD5A-8701EC9AE3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1607" y="4063331"/>
            <a:ext cx="12762568" cy="8664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" name="Acrobat Document" r:id="rId3" imgW="2940966" imgH="1996424" progId="AcroExch.Document.DC">
                    <p:embed/>
                  </p:oleObj>
                </mc:Choice>
                <mc:Fallback>
                  <p:oleObj name="Acrobat Document" r:id="rId3" imgW="2940966" imgH="1996424" progId="AcroExch.Document.DC">
                    <p:embed/>
                    <p:pic>
                      <p:nvPicPr>
                        <p:cNvPr id="2" name="Objeto 1">
                          <a:extLst>
                            <a:ext uri="{FF2B5EF4-FFF2-40B4-BE49-F238E27FC236}">
                              <a16:creationId xmlns:a16="http://schemas.microsoft.com/office/drawing/2014/main" id="{39CE6A8A-A92D-415C-BD5A-8701EC9AE39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21607" y="4063331"/>
                          <a:ext cx="12762568" cy="866449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8277733D-E184-4BC0-B556-2B25B5DF868C}"/>
                </a:ext>
              </a:extLst>
            </p:cNvPr>
            <p:cNvSpPr txBox="1"/>
            <p:nvPr/>
          </p:nvSpPr>
          <p:spPr>
            <a:xfrm>
              <a:off x="1821607" y="11958384"/>
              <a:ext cx="18646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/>
                <a:t>N = 70</a:t>
              </a:r>
              <a:endParaRPr lang="en-US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45991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60000"/>
              </a:lnSpc>
            </a:pPr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418609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0FEFADA-B350-C445-8575-2FBDBE45C2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D06A0-6E4E-AE4E-BCDC-702BFE3D70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2309183" y="1897393"/>
            <a:ext cx="566693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>
                <a:solidFill>
                  <a:schemeClr val="tx1"/>
                </a:solidFill>
                <a:latin typeface="Esade" panose="020A0503070902020203" pitchFamily="18" charset="0"/>
              </a:rPr>
              <a:t>Next Steps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E6CAB5-71CB-45CB-AE30-E0F13DB1D18C}"/>
              </a:ext>
            </a:extLst>
          </p:cNvPr>
          <p:cNvGrpSpPr/>
          <p:nvPr/>
        </p:nvGrpSpPr>
        <p:grpSpPr>
          <a:xfrm>
            <a:off x="1671638" y="7744635"/>
            <a:ext cx="20435327" cy="1561368"/>
            <a:chOff x="1671638" y="7769265"/>
            <a:chExt cx="20435327" cy="1561368"/>
          </a:xfrm>
        </p:grpSpPr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12364ACE-4188-D643-8960-7EF839335230}"/>
                </a:ext>
              </a:extLst>
            </p:cNvPr>
            <p:cNvSpPr txBox="1">
              <a:spLocks/>
            </p:cNvSpPr>
            <p:nvPr/>
          </p:nvSpPr>
          <p:spPr>
            <a:xfrm>
              <a:off x="1671638" y="7769265"/>
              <a:ext cx="2020240" cy="1561368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9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GB" b="0" dirty="0">
                  <a:latin typeface="Esade" panose="020A0503070902020203" pitchFamily="18" charset="0"/>
                </a:rPr>
                <a:t>02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F811BB-B85D-074A-95FD-6D0C390417B4}"/>
                </a:ext>
              </a:extLst>
            </p:cNvPr>
            <p:cNvSpPr txBox="1"/>
            <p:nvPr/>
          </p:nvSpPr>
          <p:spPr>
            <a:xfrm>
              <a:off x="4665753" y="8359307"/>
              <a:ext cx="1744121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b="0" i="0" dirty="0">
                  <a:solidFill>
                    <a:srgbClr val="201F1E"/>
                  </a:solidFill>
                  <a:effectLst/>
                  <a:latin typeface="+mj-lt"/>
                </a:rPr>
                <a:t>Include weights to our model</a:t>
              </a:r>
              <a:endParaRPr lang="en-CA" b="0" i="0" dirty="0">
                <a:solidFill>
                  <a:srgbClr val="201F1E"/>
                </a:solidFill>
                <a:effectLst/>
                <a:latin typeface="+mj-lt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8E0361A-B7B4-4D44-915A-88F4A387DC97}"/>
              </a:ext>
            </a:extLst>
          </p:cNvPr>
          <p:cNvGrpSpPr/>
          <p:nvPr/>
        </p:nvGrpSpPr>
        <p:grpSpPr>
          <a:xfrm>
            <a:off x="2193278" y="5037752"/>
            <a:ext cx="19352779" cy="1561368"/>
            <a:chOff x="2193278" y="4563831"/>
            <a:chExt cx="19352779" cy="1561368"/>
          </a:xfrm>
        </p:grpSpPr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14E9D76C-BAD1-534A-92BA-D3D65F27C81E}"/>
                </a:ext>
              </a:extLst>
            </p:cNvPr>
            <p:cNvSpPr txBox="1">
              <a:spLocks/>
            </p:cNvSpPr>
            <p:nvPr/>
          </p:nvSpPr>
          <p:spPr>
            <a:xfrm>
              <a:off x="2193278" y="4563831"/>
              <a:ext cx="1498600" cy="1561368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9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GB" b="0">
                  <a:latin typeface="Esade" panose="020A0503070902020203" pitchFamily="18" charset="0"/>
                </a:rPr>
                <a:t>01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D26013-E23E-408A-9B8F-17BBC9E65EC5}"/>
                </a:ext>
              </a:extLst>
            </p:cNvPr>
            <p:cNvSpPr txBox="1"/>
            <p:nvPr/>
          </p:nvSpPr>
          <p:spPr>
            <a:xfrm>
              <a:off x="4665752" y="5079550"/>
              <a:ext cx="1688030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b="0" dirty="0">
                  <a:solidFill>
                    <a:srgbClr val="201F1E"/>
                  </a:solidFill>
                  <a:latin typeface="+mj-lt"/>
                </a:rPr>
                <a:t>External validation of the mathematical model (it will require some writing) </a:t>
              </a:r>
            </a:p>
          </p:txBody>
        </p:sp>
      </p:grpSp>
      <p:grpSp>
        <p:nvGrpSpPr>
          <p:cNvPr id="11" name="Group 3">
            <a:extLst>
              <a:ext uri="{FF2B5EF4-FFF2-40B4-BE49-F238E27FC236}">
                <a16:creationId xmlns:a16="http://schemas.microsoft.com/office/drawing/2014/main" id="{F31FC7DA-4656-4495-A0D6-8F9E7D658C1C}"/>
              </a:ext>
            </a:extLst>
          </p:cNvPr>
          <p:cNvGrpSpPr/>
          <p:nvPr/>
        </p:nvGrpSpPr>
        <p:grpSpPr>
          <a:xfrm>
            <a:off x="1671638" y="10530373"/>
            <a:ext cx="20435327" cy="1561368"/>
            <a:chOff x="1671638" y="7769265"/>
            <a:chExt cx="20435327" cy="1561368"/>
          </a:xfrm>
        </p:grpSpPr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3E97C0AB-6A9C-479F-81FA-0BD59BD1E33C}"/>
                </a:ext>
              </a:extLst>
            </p:cNvPr>
            <p:cNvSpPr txBox="1">
              <a:spLocks/>
            </p:cNvSpPr>
            <p:nvPr/>
          </p:nvSpPr>
          <p:spPr>
            <a:xfrm>
              <a:off x="1671638" y="7769265"/>
              <a:ext cx="2020240" cy="1561368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9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GB" b="0" dirty="0">
                  <a:latin typeface="Esade" panose="020A0503070902020203" pitchFamily="18" charset="0"/>
                </a:rPr>
                <a:t>03</a:t>
              </a:r>
            </a:p>
          </p:txBody>
        </p:sp>
        <p:sp>
          <p:nvSpPr>
            <p:cNvPr id="14" name="TextBox 11">
              <a:extLst>
                <a:ext uri="{FF2B5EF4-FFF2-40B4-BE49-F238E27FC236}">
                  <a16:creationId xmlns:a16="http://schemas.microsoft.com/office/drawing/2014/main" id="{188FF7AE-8FF4-4571-A8C3-C981E2E8E266}"/>
                </a:ext>
              </a:extLst>
            </p:cNvPr>
            <p:cNvSpPr txBox="1"/>
            <p:nvPr/>
          </p:nvSpPr>
          <p:spPr>
            <a:xfrm>
              <a:off x="4665753" y="8359307"/>
              <a:ext cx="1744121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CA" b="0" i="0" dirty="0">
                  <a:solidFill>
                    <a:srgbClr val="201F1E"/>
                  </a:solidFill>
                  <a:effectLst/>
                  <a:latin typeface="+mj-lt"/>
                </a:rPr>
                <a:t>Validate copy process with weights and with new </a:t>
              </a:r>
              <a:r>
                <a:rPr lang="en-CA" b="0" i="0">
                  <a:solidFill>
                    <a:srgbClr val="201F1E"/>
                  </a:solidFill>
                  <a:effectLst/>
                  <a:latin typeface="+mj-lt"/>
                </a:rPr>
                <a:t>datasets (</a:t>
              </a:r>
              <a:r>
                <a:rPr lang="en-CA" b="0">
                  <a:solidFill>
                    <a:srgbClr val="201F1E"/>
                  </a:solidFill>
                  <a:latin typeface="+mj-lt"/>
                </a:rPr>
                <a:t>t</a:t>
              </a:r>
              <a:r>
                <a:rPr lang="en-CA" b="0" i="0">
                  <a:solidFill>
                    <a:srgbClr val="201F1E"/>
                  </a:solidFill>
                  <a:effectLst/>
                  <a:latin typeface="+mj-lt"/>
                </a:rPr>
                <a:t>oy </a:t>
              </a:r>
              <a:r>
                <a:rPr lang="en-CA" b="0" i="0" dirty="0">
                  <a:solidFill>
                    <a:srgbClr val="201F1E"/>
                  </a:solidFill>
                  <a:effectLst/>
                  <a:latin typeface="+mj-lt"/>
                </a:rPr>
                <a:t>and real data)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281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454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01 – Previous meeting wrap 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02 – Task completion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03 – Current status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EC2AB9D-2020-8D4F-AA08-8BE188E482CE}"/>
              </a:ext>
            </a:extLst>
          </p:cNvPr>
          <p:cNvSpPr txBox="1">
            <a:spLocks/>
          </p:cNvSpPr>
          <p:nvPr/>
        </p:nvSpPr>
        <p:spPr>
          <a:xfrm>
            <a:off x="691661" y="8734426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 kern="1200">
                <a:solidFill>
                  <a:srgbClr val="000B32"/>
                </a:solidFill>
                <a:latin typeface="Esade Regular"/>
                <a:ea typeface="+mn-ea"/>
                <a:cs typeface="Esade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04 – Next steps</a:t>
            </a:r>
          </a:p>
        </p:txBody>
      </p:sp>
    </p:spTree>
    <p:extLst>
      <p:ext uri="{BB962C8B-B14F-4D97-AF65-F5344CB8AC3E}">
        <p14:creationId xmlns:p14="http://schemas.microsoft.com/office/powerpoint/2010/main" val="403300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60000"/>
              </a:lnSpc>
            </a:pPr>
            <a:r>
              <a:rPr lang="en-US" dirty="0"/>
              <a:t>Previous meeting wrap up</a:t>
            </a:r>
          </a:p>
        </p:txBody>
      </p:sp>
    </p:spTree>
    <p:extLst>
      <p:ext uri="{BB962C8B-B14F-4D97-AF65-F5344CB8AC3E}">
        <p14:creationId xmlns:p14="http://schemas.microsoft.com/office/powerpoint/2010/main" val="85042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0FEFADA-B350-C445-8575-2FBDBE45C2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D06A0-6E4E-AE4E-BCDC-702BFE3D70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C0699FBA-1B98-9744-A752-57BA8A09B431}"/>
              </a:ext>
            </a:extLst>
          </p:cNvPr>
          <p:cNvSpPr txBox="1">
            <a:spLocks/>
          </p:cNvSpPr>
          <p:nvPr/>
        </p:nvSpPr>
        <p:spPr>
          <a:xfrm>
            <a:off x="2920822" y="5563933"/>
            <a:ext cx="19414203" cy="493088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800" b="0" dirty="0">
                <a:solidFill>
                  <a:schemeClr val="tx1"/>
                </a:solidFill>
              </a:rPr>
              <a:t>Initial ideas about how to avoid the creation of an infinity sampling for copying</a:t>
            </a:r>
          </a:p>
          <a:p>
            <a:endParaRPr lang="en-GB" sz="4800" b="0" dirty="0">
              <a:solidFill>
                <a:schemeClr val="tx1"/>
              </a:solidFill>
            </a:endParaRPr>
          </a:p>
          <a:p>
            <a:endParaRPr lang="en-GB" sz="4800" b="0" dirty="0">
              <a:solidFill>
                <a:schemeClr val="tx1"/>
              </a:solidFill>
            </a:endParaRPr>
          </a:p>
          <a:p>
            <a:r>
              <a:rPr lang="en-GB" sz="4800" b="0" dirty="0">
                <a:solidFill>
                  <a:schemeClr val="tx1"/>
                </a:solidFill>
              </a:rPr>
              <a:t>Preliminary results on the convergence of a copy in the dual framework</a:t>
            </a:r>
          </a:p>
          <a:p>
            <a:endParaRPr lang="en-GB" sz="3600" b="0" dirty="0">
              <a:solidFill>
                <a:schemeClr val="tx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1781870" y="1948065"/>
            <a:ext cx="1474794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>
                <a:solidFill>
                  <a:schemeClr val="tx1"/>
                </a:solidFill>
                <a:latin typeface="Esade" panose="020A0503070902020203" pitchFamily="18" charset="0"/>
              </a:rPr>
              <a:t>Previous meeting comments</a:t>
            </a:r>
          </a:p>
        </p:txBody>
      </p:sp>
    </p:spTree>
    <p:extLst>
      <p:ext uri="{BB962C8B-B14F-4D97-AF65-F5344CB8AC3E}">
        <p14:creationId xmlns:p14="http://schemas.microsoft.com/office/powerpoint/2010/main" val="308076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60000"/>
              </a:lnSpc>
            </a:pPr>
            <a:r>
              <a:rPr lang="en-US" dirty="0"/>
              <a:t>Current status</a:t>
            </a:r>
          </a:p>
        </p:txBody>
      </p:sp>
    </p:spTree>
    <p:extLst>
      <p:ext uri="{BB962C8B-B14F-4D97-AF65-F5344CB8AC3E}">
        <p14:creationId xmlns:p14="http://schemas.microsoft.com/office/powerpoint/2010/main" val="2752656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0FEFADA-B350-C445-8575-2FBDBE45C2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D06A0-6E4E-AE4E-BCDC-702BFE3D70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1366617" y="1897393"/>
            <a:ext cx="755206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>
                <a:solidFill>
                  <a:schemeClr val="tx1"/>
                </a:solidFill>
                <a:latin typeface="Esade" panose="020A0503070902020203" pitchFamily="18" charset="0"/>
              </a:rPr>
              <a:t>Current Status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E6CAB5-71CB-45CB-AE30-E0F13DB1D18C}"/>
              </a:ext>
            </a:extLst>
          </p:cNvPr>
          <p:cNvGrpSpPr/>
          <p:nvPr/>
        </p:nvGrpSpPr>
        <p:grpSpPr>
          <a:xfrm>
            <a:off x="1671638" y="8748029"/>
            <a:ext cx="20435327" cy="1561368"/>
            <a:chOff x="1671638" y="7769265"/>
            <a:chExt cx="20435327" cy="1561368"/>
          </a:xfrm>
        </p:grpSpPr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12364ACE-4188-D643-8960-7EF839335230}"/>
                </a:ext>
              </a:extLst>
            </p:cNvPr>
            <p:cNvSpPr txBox="1">
              <a:spLocks/>
            </p:cNvSpPr>
            <p:nvPr/>
          </p:nvSpPr>
          <p:spPr>
            <a:xfrm>
              <a:off x="1671638" y="7769265"/>
              <a:ext cx="2020240" cy="1561368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9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GB" b="0" dirty="0">
                  <a:latin typeface="Esade" panose="020A0503070902020203" pitchFamily="18" charset="0"/>
                </a:rPr>
                <a:t>02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F811BB-B85D-074A-95FD-6D0C390417B4}"/>
                </a:ext>
              </a:extLst>
            </p:cNvPr>
            <p:cNvSpPr txBox="1"/>
            <p:nvPr/>
          </p:nvSpPr>
          <p:spPr>
            <a:xfrm>
              <a:off x="4665753" y="8359307"/>
              <a:ext cx="1744121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b="0" i="0" dirty="0">
                  <a:solidFill>
                    <a:srgbClr val="201F1E"/>
                  </a:solidFill>
                  <a:effectLst/>
                  <a:latin typeface="+mj-lt"/>
                </a:rPr>
                <a:t>Hot and random start comparison </a:t>
              </a:r>
              <a:endParaRPr lang="en-CA" b="0" i="0" dirty="0">
                <a:solidFill>
                  <a:srgbClr val="201F1E"/>
                </a:solidFill>
                <a:effectLst/>
                <a:latin typeface="+mj-lt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8E0361A-B7B4-4D44-915A-88F4A387DC97}"/>
              </a:ext>
            </a:extLst>
          </p:cNvPr>
          <p:cNvGrpSpPr/>
          <p:nvPr/>
        </p:nvGrpSpPr>
        <p:grpSpPr>
          <a:xfrm>
            <a:off x="2193278" y="5037752"/>
            <a:ext cx="19352779" cy="1561368"/>
            <a:chOff x="2193278" y="4563831"/>
            <a:chExt cx="19352779" cy="1561368"/>
          </a:xfrm>
        </p:grpSpPr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14E9D76C-BAD1-534A-92BA-D3D65F27C81E}"/>
                </a:ext>
              </a:extLst>
            </p:cNvPr>
            <p:cNvSpPr txBox="1">
              <a:spLocks/>
            </p:cNvSpPr>
            <p:nvPr/>
          </p:nvSpPr>
          <p:spPr>
            <a:xfrm>
              <a:off x="2193278" y="4563831"/>
              <a:ext cx="1498600" cy="1561368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9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GB" b="0" dirty="0">
                  <a:solidFill>
                    <a:srgbClr val="FF0000"/>
                  </a:solidFill>
                  <a:latin typeface="Esade" panose="020A0503070902020203" pitchFamily="18" charset="0"/>
                </a:rPr>
                <a:t>01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D26013-E23E-408A-9B8F-17BBC9E65EC5}"/>
                </a:ext>
              </a:extLst>
            </p:cNvPr>
            <p:cNvSpPr txBox="1"/>
            <p:nvPr/>
          </p:nvSpPr>
          <p:spPr>
            <a:xfrm>
              <a:off x="4665752" y="5079550"/>
              <a:ext cx="1688030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b="0" dirty="0">
                  <a:solidFill>
                    <a:srgbClr val="FF0000"/>
                  </a:solidFill>
                  <a:latin typeface="+mj-lt"/>
                </a:rPr>
                <a:t>Improving</a:t>
              </a:r>
              <a:r>
                <a:rPr lang="en-US" b="0" i="0" dirty="0">
                  <a:solidFill>
                    <a:srgbClr val="FF0000"/>
                  </a:solidFill>
                  <a:effectLst/>
                  <a:latin typeface="+mj-lt"/>
                </a:rPr>
                <a:t> the mathematical foundation of the problem</a:t>
              </a:r>
              <a:endParaRPr lang="en-US" b="0" dirty="0">
                <a:solidFill>
                  <a:srgbClr val="FF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6521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C0699FBA-1B98-9744-A752-57BA8A09B431}"/>
              </a:ext>
            </a:extLst>
          </p:cNvPr>
          <p:cNvSpPr txBox="1">
            <a:spLocks/>
          </p:cNvSpPr>
          <p:nvPr/>
        </p:nvSpPr>
        <p:spPr>
          <a:xfrm>
            <a:off x="3140997" y="4274636"/>
            <a:ext cx="18924919" cy="8848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0" dirty="0">
                <a:solidFill>
                  <a:schemeClr val="tx1"/>
                </a:solidFill>
              </a:rPr>
              <a:t>Best fit parameter is estimated step by step as synthetic data is shown to the copy: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825307" y="1948065"/>
            <a:ext cx="1583638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>
                <a:solidFill>
                  <a:schemeClr val="tx1"/>
                </a:solidFill>
                <a:latin typeface="Esade" panose="020A0503070902020203" pitchFamily="18" charset="0"/>
              </a:rPr>
              <a:t>New mathematical framework</a:t>
            </a:r>
          </a:p>
        </p:txBody>
      </p:sp>
      <p:pic>
        <p:nvPicPr>
          <p:cNvPr id="21" name="Content Placeholder 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E2B68701-B6EC-4AEA-812C-B13EAA6E252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37" y="5424963"/>
            <a:ext cx="8631517" cy="1488193"/>
          </a:xfrm>
        </p:spPr>
      </p:pic>
      <p:pic>
        <p:nvPicPr>
          <p:cNvPr id="23" name="Picture 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8EEC2B52-270D-4112-9F0E-51EEEB2E4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1439" y="5424963"/>
            <a:ext cx="8631517" cy="1510516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A505106E-D7FB-49C6-BC46-651999543A60}"/>
              </a:ext>
            </a:extLst>
          </p:cNvPr>
          <p:cNvSpPr/>
          <p:nvPr/>
        </p:nvSpPr>
        <p:spPr>
          <a:xfrm>
            <a:off x="10917876" y="5995235"/>
            <a:ext cx="2270941" cy="361950"/>
          </a:xfrm>
          <a:prstGeom prst="rightArrow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1">
            <a:extLst>
              <a:ext uri="{FF2B5EF4-FFF2-40B4-BE49-F238E27FC236}">
                <a16:creationId xmlns:a16="http://schemas.microsoft.com/office/drawing/2014/main" id="{38B50805-9AA0-46EA-9D43-7EEF65FFBDF6}"/>
              </a:ext>
            </a:extLst>
          </p:cNvPr>
          <p:cNvSpPr txBox="1">
            <a:spLocks/>
          </p:cNvSpPr>
          <p:nvPr/>
        </p:nvSpPr>
        <p:spPr>
          <a:xfrm>
            <a:off x="2590886" y="9610913"/>
            <a:ext cx="18924919" cy="8848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GB" b="0" dirty="0">
                <a:solidFill>
                  <a:schemeClr val="tx1"/>
                </a:solidFill>
              </a:rPr>
              <a:t>We have a proof of convergence for the parameter (can we validate it external experts?)</a:t>
            </a:r>
          </a:p>
          <a:p>
            <a:pPr>
              <a:buFontTx/>
              <a:buChar char="-"/>
            </a:pPr>
            <a:endParaRPr lang="en-GB" b="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GB" b="0" dirty="0">
                <a:solidFill>
                  <a:schemeClr val="tx1"/>
                </a:solidFill>
              </a:rPr>
              <a:t>Data weights are still not included in the model (next steps)</a:t>
            </a:r>
          </a:p>
          <a:p>
            <a:pPr>
              <a:buFontTx/>
              <a:buChar char="-"/>
            </a:pPr>
            <a:endParaRPr lang="en-GB" b="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GB" b="0" dirty="0">
                <a:solidFill>
                  <a:schemeClr val="tx1"/>
                </a:solidFill>
              </a:rPr>
              <a:t>Access to the overleaf: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7D56BE1-E798-4E3B-ABB7-09EEE0C66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37" y="7229891"/>
            <a:ext cx="5659610" cy="609653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A0224408-4809-4058-8BEC-71390E8F2DA1}"/>
              </a:ext>
            </a:extLst>
          </p:cNvPr>
          <p:cNvGrpSpPr/>
          <p:nvPr/>
        </p:nvGrpSpPr>
        <p:grpSpPr>
          <a:xfrm>
            <a:off x="10442962" y="7010179"/>
            <a:ext cx="4320988" cy="1666609"/>
            <a:chOff x="9968753" y="6885720"/>
            <a:chExt cx="4320988" cy="1666609"/>
          </a:xfrm>
        </p:grpSpPr>
        <p:pic>
          <p:nvPicPr>
            <p:cNvPr id="26" name="Picture 2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B22193CC-9108-46A2-AAC4-860337F24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8102" y="7202455"/>
              <a:ext cx="3733337" cy="1002336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CF44CDF-5BAE-41C0-8CE9-94C0F12E22FC}"/>
                </a:ext>
              </a:extLst>
            </p:cNvPr>
            <p:cNvSpPr/>
            <p:nvPr/>
          </p:nvSpPr>
          <p:spPr>
            <a:xfrm>
              <a:off x="9968753" y="6885720"/>
              <a:ext cx="4320988" cy="1666609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2346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0FEFADA-B350-C445-8575-2FBDBE45C2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D06A0-6E4E-AE4E-BCDC-702BFE3D70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1366617" y="1897393"/>
            <a:ext cx="755206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>
                <a:solidFill>
                  <a:schemeClr val="tx1"/>
                </a:solidFill>
                <a:latin typeface="Esade" panose="020A0503070902020203" pitchFamily="18" charset="0"/>
              </a:rPr>
              <a:t>Current Status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E6CAB5-71CB-45CB-AE30-E0F13DB1D18C}"/>
              </a:ext>
            </a:extLst>
          </p:cNvPr>
          <p:cNvGrpSpPr/>
          <p:nvPr/>
        </p:nvGrpSpPr>
        <p:grpSpPr>
          <a:xfrm>
            <a:off x="1671638" y="8748029"/>
            <a:ext cx="20435327" cy="1561368"/>
            <a:chOff x="1671638" y="7769265"/>
            <a:chExt cx="20435327" cy="1561368"/>
          </a:xfrm>
        </p:grpSpPr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12364ACE-4188-D643-8960-7EF839335230}"/>
                </a:ext>
              </a:extLst>
            </p:cNvPr>
            <p:cNvSpPr txBox="1">
              <a:spLocks/>
            </p:cNvSpPr>
            <p:nvPr/>
          </p:nvSpPr>
          <p:spPr>
            <a:xfrm>
              <a:off x="1671638" y="7769265"/>
              <a:ext cx="2020240" cy="1561368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9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GB" b="0" dirty="0">
                  <a:solidFill>
                    <a:srgbClr val="FF0000"/>
                  </a:solidFill>
                  <a:latin typeface="Esade" panose="020A0503070902020203" pitchFamily="18" charset="0"/>
                </a:rPr>
                <a:t>02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F811BB-B85D-074A-95FD-6D0C390417B4}"/>
                </a:ext>
              </a:extLst>
            </p:cNvPr>
            <p:cNvSpPr txBox="1"/>
            <p:nvPr/>
          </p:nvSpPr>
          <p:spPr>
            <a:xfrm>
              <a:off x="4665753" y="8359307"/>
              <a:ext cx="1744121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b="0" i="0" dirty="0">
                  <a:solidFill>
                    <a:srgbClr val="FF0000"/>
                  </a:solidFill>
                  <a:effectLst/>
                  <a:latin typeface="+mj-lt"/>
                </a:rPr>
                <a:t>Hot and random start comparison 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8E0361A-B7B4-4D44-915A-88F4A387DC97}"/>
              </a:ext>
            </a:extLst>
          </p:cNvPr>
          <p:cNvGrpSpPr/>
          <p:nvPr/>
        </p:nvGrpSpPr>
        <p:grpSpPr>
          <a:xfrm>
            <a:off x="2193278" y="5037752"/>
            <a:ext cx="19352779" cy="1561368"/>
            <a:chOff x="2193278" y="4563831"/>
            <a:chExt cx="19352779" cy="1561368"/>
          </a:xfrm>
        </p:grpSpPr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14E9D76C-BAD1-534A-92BA-D3D65F27C81E}"/>
                </a:ext>
              </a:extLst>
            </p:cNvPr>
            <p:cNvSpPr txBox="1">
              <a:spLocks/>
            </p:cNvSpPr>
            <p:nvPr/>
          </p:nvSpPr>
          <p:spPr>
            <a:xfrm>
              <a:off x="2193278" y="4563831"/>
              <a:ext cx="1498600" cy="1561368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9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GB" b="0">
                  <a:latin typeface="Esade" panose="020A0503070902020203" pitchFamily="18" charset="0"/>
                </a:rPr>
                <a:t>01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D26013-E23E-408A-9B8F-17BBC9E65EC5}"/>
                </a:ext>
              </a:extLst>
            </p:cNvPr>
            <p:cNvSpPr txBox="1"/>
            <p:nvPr/>
          </p:nvSpPr>
          <p:spPr>
            <a:xfrm>
              <a:off x="4665752" y="5079550"/>
              <a:ext cx="1688030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b="0" dirty="0">
                  <a:solidFill>
                    <a:schemeClr val="tx1"/>
                  </a:solidFill>
                  <a:latin typeface="+mj-lt"/>
                </a:rPr>
                <a:t>Improving</a:t>
              </a:r>
              <a:r>
                <a:rPr lang="en-US" b="0" i="0" dirty="0">
                  <a:solidFill>
                    <a:schemeClr val="tx1"/>
                  </a:solidFill>
                  <a:effectLst/>
                  <a:latin typeface="+mj-lt"/>
                </a:rPr>
                <a:t> the mathematical foundation of the problem</a:t>
              </a:r>
              <a:endParaRPr lang="en-US" b="0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631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2EE74B6-3568-2C48-BA24-C397A40E7E0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822" y="3795401"/>
            <a:ext cx="11617285" cy="7885307"/>
          </a:xfr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827013" y="1948065"/>
            <a:ext cx="1161728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>
                <a:solidFill>
                  <a:schemeClr val="tx1"/>
                </a:solidFill>
                <a:latin typeface="Esade" panose="020A0503070902020203" pitchFamily="18" charset="0"/>
              </a:rPr>
              <a:t>Hot Start vs. random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3C2B1B7-C95D-4AD8-8008-E8546A4C4D2A}"/>
                  </a:ext>
                </a:extLst>
              </p:cNvPr>
              <p:cNvSpPr txBox="1"/>
              <p:nvPr/>
            </p:nvSpPr>
            <p:spPr>
              <a:xfrm>
                <a:off x="15037633" y="3795401"/>
                <a:ext cx="623440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5400" dirty="0"/>
                  <a:t> N </a:t>
                </a:r>
                <a14:m>
                  <m:oMath xmlns:m="http://schemas.openxmlformats.org/officeDocument/2006/math">
                    <m:r>
                      <a:rPr lang="es-ES" sz="5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sz="5400" dirty="0"/>
                  <a:t> 2N </a:t>
                </a:r>
                <a14:m>
                  <m:oMath xmlns:m="http://schemas.openxmlformats.org/officeDocument/2006/math">
                    <m:r>
                      <a:rPr lang="es-ES" sz="5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sz="5400" dirty="0"/>
                  <a:t> 3N </a:t>
                </a:r>
                <a14:m>
                  <m:oMath xmlns:m="http://schemas.openxmlformats.org/officeDocument/2006/math">
                    <m:r>
                      <a:rPr lang="es-ES" sz="5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sz="5400" dirty="0"/>
                  <a:t> …</a:t>
                </a:r>
                <a:endParaRPr lang="en-US" sz="54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3C2B1B7-C95D-4AD8-8008-E8546A4C4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7633" y="3795401"/>
                <a:ext cx="6234400" cy="923330"/>
              </a:xfrm>
              <a:prstGeom prst="rect">
                <a:avLst/>
              </a:prstGeom>
              <a:blipFill>
                <a:blip r:embed="rId3"/>
                <a:stretch>
                  <a:fillRect l="-1626" t="-17808" r="-4675" b="-3972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adroTexto 11">
            <a:extLst>
              <a:ext uri="{FF2B5EF4-FFF2-40B4-BE49-F238E27FC236}">
                <a16:creationId xmlns:a16="http://schemas.microsoft.com/office/drawing/2014/main" id="{65138637-525B-448B-B17A-967586BA2773}"/>
              </a:ext>
            </a:extLst>
          </p:cNvPr>
          <p:cNvSpPr txBox="1"/>
          <p:nvPr/>
        </p:nvSpPr>
        <p:spPr>
          <a:xfrm>
            <a:off x="1483822" y="10911267"/>
            <a:ext cx="18646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/>
              <a:t>N = 30</a:t>
            </a:r>
            <a:endParaRPr lang="en-US" sz="4400" dirty="0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435C1E41-3767-324B-835C-9E8D2C48344F}"/>
              </a:ext>
            </a:extLst>
          </p:cNvPr>
          <p:cNvSpPr txBox="1">
            <a:spLocks/>
          </p:cNvSpPr>
          <p:nvPr/>
        </p:nvSpPr>
        <p:spPr>
          <a:xfrm>
            <a:off x="15037632" y="5925545"/>
            <a:ext cx="8965367" cy="4598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GB" b="0" dirty="0">
                <a:solidFill>
                  <a:schemeClr val="tx1"/>
                </a:solidFill>
              </a:rPr>
              <a:t>The sample size increase linearly at each step</a:t>
            </a:r>
          </a:p>
          <a:p>
            <a:pPr>
              <a:buFontTx/>
              <a:buChar char="-"/>
            </a:pPr>
            <a:endParaRPr lang="en-GB" b="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GB" b="0" dirty="0">
                <a:solidFill>
                  <a:schemeClr val="tx1"/>
                </a:solidFill>
              </a:rPr>
              <a:t>A hot-start approach shows a better performance</a:t>
            </a:r>
          </a:p>
          <a:p>
            <a:pPr>
              <a:buFontTx/>
              <a:buChar char="-"/>
            </a:pPr>
            <a:endParaRPr lang="en-GB" b="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GB" b="0" dirty="0">
                <a:solidFill>
                  <a:schemeClr val="tx1"/>
                </a:solidFill>
              </a:rPr>
              <a:t>The sample size can be reduced by introducing the weights (next steps)</a:t>
            </a:r>
          </a:p>
        </p:txBody>
      </p:sp>
    </p:spTree>
    <p:extLst>
      <p:ext uri="{BB962C8B-B14F-4D97-AF65-F5344CB8AC3E}">
        <p14:creationId xmlns:p14="http://schemas.microsoft.com/office/powerpoint/2010/main" val="1172046402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ESADE COLORS">
      <a:dk1>
        <a:srgbClr val="000B32"/>
      </a:dk1>
      <a:lt1>
        <a:srgbClr val="EDEDFB"/>
      </a:lt1>
      <a:dk2>
        <a:srgbClr val="224BB9"/>
      </a:dk2>
      <a:lt2>
        <a:srgbClr val="F1595C"/>
      </a:lt2>
      <a:accent1>
        <a:srgbClr val="F9B937"/>
      </a:accent1>
      <a:accent2>
        <a:srgbClr val="00AE88"/>
      </a:accent2>
      <a:accent3>
        <a:srgbClr val="224BB9"/>
      </a:accent3>
      <a:accent4>
        <a:srgbClr val="F1595C"/>
      </a:accent4>
      <a:accent5>
        <a:srgbClr val="F9B937"/>
      </a:accent5>
      <a:accent6>
        <a:srgbClr val="00AE88"/>
      </a:accent6>
      <a:hlink>
        <a:srgbClr val="EDEDFB"/>
      </a:hlink>
      <a:folHlink>
        <a:srgbClr val="00AE8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Custom Design">
  <a:themeElements>
    <a:clrScheme name="ESADE COLORS">
      <a:dk1>
        <a:srgbClr val="000B32"/>
      </a:dk1>
      <a:lt1>
        <a:srgbClr val="EDEDFB"/>
      </a:lt1>
      <a:dk2>
        <a:srgbClr val="224BB9"/>
      </a:dk2>
      <a:lt2>
        <a:srgbClr val="F1595C"/>
      </a:lt2>
      <a:accent1>
        <a:srgbClr val="F9B937"/>
      </a:accent1>
      <a:accent2>
        <a:srgbClr val="00AE88"/>
      </a:accent2>
      <a:accent3>
        <a:srgbClr val="224BB9"/>
      </a:accent3>
      <a:accent4>
        <a:srgbClr val="F1595C"/>
      </a:accent4>
      <a:accent5>
        <a:srgbClr val="F9B937"/>
      </a:accent5>
      <a:accent6>
        <a:srgbClr val="00AE88"/>
      </a:accent6>
      <a:hlink>
        <a:srgbClr val="EDEDFB"/>
      </a:hlink>
      <a:folHlink>
        <a:srgbClr val="00AE8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ESADE COLORS">
      <a:dk1>
        <a:srgbClr val="000B32"/>
      </a:dk1>
      <a:lt1>
        <a:srgbClr val="EDEDFB"/>
      </a:lt1>
      <a:dk2>
        <a:srgbClr val="224BB9"/>
      </a:dk2>
      <a:lt2>
        <a:srgbClr val="F1595C"/>
      </a:lt2>
      <a:accent1>
        <a:srgbClr val="F9B937"/>
      </a:accent1>
      <a:accent2>
        <a:srgbClr val="00AE88"/>
      </a:accent2>
      <a:accent3>
        <a:srgbClr val="224BB9"/>
      </a:accent3>
      <a:accent4>
        <a:srgbClr val="F1595C"/>
      </a:accent4>
      <a:accent5>
        <a:srgbClr val="F9B937"/>
      </a:accent5>
      <a:accent6>
        <a:srgbClr val="00AE88"/>
      </a:accent6>
      <a:hlink>
        <a:srgbClr val="EDEDFB"/>
      </a:hlink>
      <a:folHlink>
        <a:srgbClr val="00AE8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ustom Design">
  <a:themeElements>
    <a:clrScheme name="ESADE COLORS">
      <a:dk1>
        <a:srgbClr val="000B32"/>
      </a:dk1>
      <a:lt1>
        <a:srgbClr val="EDEDFB"/>
      </a:lt1>
      <a:dk2>
        <a:srgbClr val="224BB9"/>
      </a:dk2>
      <a:lt2>
        <a:srgbClr val="F1595C"/>
      </a:lt2>
      <a:accent1>
        <a:srgbClr val="F9B937"/>
      </a:accent1>
      <a:accent2>
        <a:srgbClr val="00AE88"/>
      </a:accent2>
      <a:accent3>
        <a:srgbClr val="224BB9"/>
      </a:accent3>
      <a:accent4>
        <a:srgbClr val="F1595C"/>
      </a:accent4>
      <a:accent5>
        <a:srgbClr val="F9B937"/>
      </a:accent5>
      <a:accent6>
        <a:srgbClr val="00AE88"/>
      </a:accent6>
      <a:hlink>
        <a:srgbClr val="EDEDFB"/>
      </a:hlink>
      <a:folHlink>
        <a:srgbClr val="00AE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61226"/>
      </a:accent1>
      <a:accent2>
        <a:srgbClr val="8A8D8F"/>
      </a:accent2>
      <a:accent3>
        <a:srgbClr val="150A15"/>
      </a:accent3>
      <a:accent4>
        <a:srgbClr val="100810"/>
      </a:accent4>
      <a:accent5>
        <a:srgbClr val="0B050B"/>
      </a:accent5>
      <a:accent6>
        <a:srgbClr val="060306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Esade_PowerPoint_Template</Template>
  <TotalTime>4306</TotalTime>
  <Words>253</Words>
  <Application>Microsoft Macintosh PowerPoint</Application>
  <PresentationFormat>Personalizado</PresentationFormat>
  <Paragraphs>56</Paragraphs>
  <Slides>13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10</vt:i4>
      </vt:variant>
      <vt:variant>
        <vt:lpstr>Tema</vt:lpstr>
      </vt:variant>
      <vt:variant>
        <vt:i4>4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8" baseType="lpstr">
      <vt:lpstr>Arial</vt:lpstr>
      <vt:lpstr>Arial Regular</vt:lpstr>
      <vt:lpstr>Calibri</vt:lpstr>
      <vt:lpstr>Cambria Math</vt:lpstr>
      <vt:lpstr>Esade</vt:lpstr>
      <vt:lpstr>Esade Bold</vt:lpstr>
      <vt:lpstr>Esade Regular</vt:lpstr>
      <vt:lpstr>Lucida Grande</vt:lpstr>
      <vt:lpstr>Mabry Pro</vt:lpstr>
      <vt:lpstr>MABRYPRO-LIGHT</vt:lpstr>
      <vt:lpstr>2_Custom Design</vt:lpstr>
      <vt:lpstr>3_Custom Design</vt:lpstr>
      <vt:lpstr>1_Custom Design</vt:lpstr>
      <vt:lpstr>Custom Design</vt:lpstr>
      <vt:lpstr>Acrobat Document</vt:lpstr>
      <vt:lpstr>Presentación de PowerPoint</vt:lpstr>
      <vt:lpstr>01 – Previous meeting wrap up</vt:lpstr>
      <vt:lpstr>01</vt:lpstr>
      <vt:lpstr>Presentación de PowerPoint</vt:lpstr>
      <vt:lpstr>03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04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Membrive Agustin, Lidia</dc:creator>
  <cp:lastModifiedBy>Nin Guerrero, Jordi</cp:lastModifiedBy>
  <cp:revision>40</cp:revision>
  <dcterms:created xsi:type="dcterms:W3CDTF">2019-09-29T15:44:29Z</dcterms:created>
  <dcterms:modified xsi:type="dcterms:W3CDTF">2022-04-08T11:57:01Z</dcterms:modified>
</cp:coreProperties>
</file>