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20"/>
  </p:notesMasterIdLst>
  <p:handoutMasterIdLst>
    <p:handoutMasterId r:id="rId21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9" r:id="rId11"/>
    <p:sldId id="389" r:id="rId12"/>
    <p:sldId id="391" r:id="rId13"/>
    <p:sldId id="383" r:id="rId14"/>
    <p:sldId id="393" r:id="rId15"/>
    <p:sldId id="392" r:id="rId16"/>
    <p:sldId id="360" r:id="rId17"/>
    <p:sldId id="371" r:id="rId18"/>
    <p:sldId id="36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94B9C"/>
    <a:srgbClr val="00072D"/>
    <a:srgbClr val="F1595C"/>
    <a:srgbClr val="EDEDFB"/>
    <a:srgbClr val="000B32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935D1-A777-6F43-92C6-3CA339253306}" v="3" dt="2022-08-28T11:39:53.668"/>
  </p1510:revLst>
</p1510:revInfo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91"/>
  </p:normalViewPr>
  <p:slideViewPr>
    <p:cSldViewPr snapToGrid="0" snapToObjects="1">
      <p:cViewPr varScale="1">
        <p:scale>
          <a:sx n="61" d="100"/>
          <a:sy n="61" d="100"/>
        </p:scale>
        <p:origin x="368" y="240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 Guerrero, Jordi" userId="75a06e9d-812a-4e2a-8d5b-946fd95a878a" providerId="ADAL" clId="{A49935D1-A777-6F43-92C6-3CA339253306}"/>
    <pc:docChg chg="custSel addSld modSld sldOrd">
      <pc:chgData name="Nin Guerrero, Jordi" userId="75a06e9d-812a-4e2a-8d5b-946fd95a878a" providerId="ADAL" clId="{A49935D1-A777-6F43-92C6-3CA339253306}" dt="2022-08-28T11:41:21.928" v="136" actId="1076"/>
      <pc:docMkLst>
        <pc:docMk/>
      </pc:docMkLst>
      <pc:sldChg chg="addSp delSp modSp mod">
        <pc:chgData name="Nin Guerrero, Jordi" userId="75a06e9d-812a-4e2a-8d5b-946fd95a878a" providerId="ADAL" clId="{A49935D1-A777-6F43-92C6-3CA339253306}" dt="2022-08-28T11:36:17.514" v="42" actId="1076"/>
        <pc:sldMkLst>
          <pc:docMk/>
          <pc:sldMk cId="1714188218" sldId="391"/>
        </pc:sldMkLst>
        <pc:spChg chg="mod">
          <ac:chgData name="Nin Guerrero, Jordi" userId="75a06e9d-812a-4e2a-8d5b-946fd95a878a" providerId="ADAL" clId="{A49935D1-A777-6F43-92C6-3CA339253306}" dt="2022-08-28T11:35:36.729" v="27" actId="1076"/>
          <ac:spMkLst>
            <pc:docMk/>
            <pc:sldMk cId="1714188218" sldId="391"/>
            <ac:spMk id="2" creationId="{B2F2D660-4ADF-0673-8648-FCAC1EC36024}"/>
          </ac:spMkLst>
        </pc:spChg>
        <pc:spChg chg="del">
          <ac:chgData name="Nin Guerrero, Jordi" userId="75a06e9d-812a-4e2a-8d5b-946fd95a878a" providerId="ADAL" clId="{A49935D1-A777-6F43-92C6-3CA339253306}" dt="2022-08-28T11:35:24.093" v="23"/>
          <ac:spMkLst>
            <pc:docMk/>
            <pc:sldMk cId="1714188218" sldId="391"/>
            <ac:spMk id="6" creationId="{A6C18CB3-2AC7-D7A9-2289-C8AB6499C1B6}"/>
          </ac:spMkLst>
        </pc:spChg>
        <pc:spChg chg="mod">
          <ac:chgData name="Nin Guerrero, Jordi" userId="75a06e9d-812a-4e2a-8d5b-946fd95a878a" providerId="ADAL" clId="{A49935D1-A777-6F43-92C6-3CA339253306}" dt="2022-08-28T11:35:42.468" v="29" actId="1076"/>
          <ac:spMkLst>
            <pc:docMk/>
            <pc:sldMk cId="1714188218" sldId="391"/>
            <ac:spMk id="10" creationId="{4BD26145-7EBC-5D48-BD09-7C828B5C3ECA}"/>
          </ac:spMkLst>
        </pc:spChg>
        <pc:spChg chg="mod">
          <ac:chgData name="Nin Guerrero, Jordi" userId="75a06e9d-812a-4e2a-8d5b-946fd95a878a" providerId="ADAL" clId="{A49935D1-A777-6F43-92C6-3CA339253306}" dt="2022-08-28T11:36:13.772" v="41" actId="1076"/>
          <ac:spMkLst>
            <pc:docMk/>
            <pc:sldMk cId="1714188218" sldId="391"/>
            <ac:spMk id="18" creationId="{90C00EEE-42A6-CB5B-2A79-E36B659AA37A}"/>
          </ac:spMkLst>
        </pc:spChg>
        <pc:picChg chg="add mod">
          <ac:chgData name="Nin Guerrero, Jordi" userId="75a06e9d-812a-4e2a-8d5b-946fd95a878a" providerId="ADAL" clId="{A49935D1-A777-6F43-92C6-3CA339253306}" dt="2022-08-28T11:36:17.514" v="42" actId="1076"/>
          <ac:picMkLst>
            <pc:docMk/>
            <pc:sldMk cId="1714188218" sldId="391"/>
            <ac:picMk id="4" creationId="{835B829E-0F49-11FD-DF5A-4475054E34D7}"/>
          </ac:picMkLst>
        </pc:picChg>
      </pc:sldChg>
      <pc:sldChg chg="addSp delSp modSp add mod ord">
        <pc:chgData name="Nin Guerrero, Jordi" userId="75a06e9d-812a-4e2a-8d5b-946fd95a878a" providerId="ADAL" clId="{A49935D1-A777-6F43-92C6-3CA339253306}" dt="2022-08-28T11:41:21.928" v="136" actId="1076"/>
        <pc:sldMkLst>
          <pc:docMk/>
          <pc:sldMk cId="137268134" sldId="392"/>
        </pc:sldMkLst>
        <pc:spChg chg="del">
          <ac:chgData name="Nin Guerrero, Jordi" userId="75a06e9d-812a-4e2a-8d5b-946fd95a878a" providerId="ADAL" clId="{A49935D1-A777-6F43-92C6-3CA339253306}" dt="2022-08-28T11:41:08.338" v="132" actId="478"/>
          <ac:spMkLst>
            <pc:docMk/>
            <pc:sldMk cId="137268134" sldId="392"/>
            <ac:spMk id="2" creationId="{B2F2D660-4ADF-0673-8648-FCAC1EC36024}"/>
          </ac:spMkLst>
        </pc:spChg>
        <pc:spChg chg="add del mod">
          <ac:chgData name="Nin Guerrero, Jordi" userId="75a06e9d-812a-4e2a-8d5b-946fd95a878a" providerId="ADAL" clId="{A49935D1-A777-6F43-92C6-3CA339253306}" dt="2022-08-28T11:39:53.668" v="78"/>
          <ac:spMkLst>
            <pc:docMk/>
            <pc:sldMk cId="137268134" sldId="392"/>
            <ac:spMk id="5" creationId="{4780A59F-9318-D5A3-515F-428E4857C0E6}"/>
          </ac:spMkLst>
        </pc:spChg>
        <pc:spChg chg="mod">
          <ac:chgData name="Nin Guerrero, Jordi" userId="75a06e9d-812a-4e2a-8d5b-946fd95a878a" providerId="ADAL" clId="{A49935D1-A777-6F43-92C6-3CA339253306}" dt="2022-08-28T11:39:45.794" v="76" actId="20577"/>
          <ac:spMkLst>
            <pc:docMk/>
            <pc:sldMk cId="137268134" sldId="392"/>
            <ac:spMk id="10" creationId="{4BD26145-7EBC-5D48-BD09-7C828B5C3ECA}"/>
          </ac:spMkLst>
        </pc:spChg>
        <pc:spChg chg="mod">
          <ac:chgData name="Nin Guerrero, Jordi" userId="75a06e9d-812a-4e2a-8d5b-946fd95a878a" providerId="ADAL" clId="{A49935D1-A777-6F43-92C6-3CA339253306}" dt="2022-08-28T11:41:21.928" v="136" actId="1076"/>
          <ac:spMkLst>
            <pc:docMk/>
            <pc:sldMk cId="137268134" sldId="392"/>
            <ac:spMk id="18" creationId="{90C00EEE-42A6-CB5B-2A79-E36B659AA37A}"/>
          </ac:spMkLst>
        </pc:spChg>
        <pc:picChg chg="del">
          <ac:chgData name="Nin Guerrero, Jordi" userId="75a06e9d-812a-4e2a-8d5b-946fd95a878a" providerId="ADAL" clId="{A49935D1-A777-6F43-92C6-3CA339253306}" dt="2022-08-28T11:39:49.939" v="77" actId="478"/>
          <ac:picMkLst>
            <pc:docMk/>
            <pc:sldMk cId="137268134" sldId="392"/>
            <ac:picMk id="4" creationId="{835B829E-0F49-11FD-DF5A-4475054E34D7}"/>
          </ac:picMkLst>
        </pc:picChg>
        <pc:picChg chg="add mod">
          <ac:chgData name="Nin Guerrero, Jordi" userId="75a06e9d-812a-4e2a-8d5b-946fd95a878a" providerId="ADAL" clId="{A49935D1-A777-6F43-92C6-3CA339253306}" dt="2022-08-28T11:41:16.900" v="135" actId="1076"/>
          <ac:picMkLst>
            <pc:docMk/>
            <pc:sldMk cId="137268134" sldId="392"/>
            <ac:picMk id="7" creationId="{B5950758-719F-D9FF-FDB4-BC6D07A5A7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August 29th,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FF0000"/>
                  </a:solidFill>
                  <a:effectLst/>
                  <a:latin typeface="+mj-lt"/>
                </a:rPr>
                <a:t>Custom loss and train step functions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  <a:latin typeface="+mj-lt"/>
                </a:rPr>
                <a:t>UCI 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70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851418" y="1944691"/>
            <a:ext cx="162579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Studying the effect of lambda </a:t>
            </a:r>
          </a:p>
        </p:txBody>
      </p:sp>
      <p:pic>
        <p:nvPicPr>
          <p:cNvPr id="5" name="Imagen 5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D786462D-8BD8-233F-F566-5F5A1737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12" y="4029380"/>
            <a:ext cx="11239500" cy="31058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8146A58-1D66-FD02-27EE-0FA195878348}"/>
              </a:ext>
            </a:extLst>
          </p:cNvPr>
          <p:cNvSpPr/>
          <p:nvPr/>
        </p:nvSpPr>
        <p:spPr>
          <a:xfrm>
            <a:off x="9588382" y="4029934"/>
            <a:ext cx="2563660" cy="3106453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4540C6-6485-1D3E-4E59-0DEAFBCAF2E6}"/>
              </a:ext>
            </a:extLst>
          </p:cNvPr>
          <p:cNvSpPr/>
          <p:nvPr/>
        </p:nvSpPr>
        <p:spPr>
          <a:xfrm>
            <a:off x="13962759" y="4031692"/>
            <a:ext cx="3774508" cy="3106453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8688C9-8A2B-FFEC-89F2-66F23A7FCDAF}"/>
              </a:ext>
            </a:extLst>
          </p:cNvPr>
          <p:cNvSpPr/>
          <p:nvPr/>
        </p:nvSpPr>
        <p:spPr>
          <a:xfrm>
            <a:off x="12912612" y="4903489"/>
            <a:ext cx="789138" cy="1498947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6C30B20-E535-057B-8877-AD6FA55698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AB0EC56-8720-FF23-A995-4546E539E88C}"/>
              </a:ext>
            </a:extLst>
          </p:cNvPr>
          <p:cNvSpPr txBox="1">
            <a:spLocks/>
          </p:cNvSpPr>
          <p:nvPr/>
        </p:nvSpPr>
        <p:spPr>
          <a:xfrm>
            <a:off x="891886" y="8021124"/>
            <a:ext cx="23237054" cy="31069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400" b="0" dirty="0">
                <a:solidFill>
                  <a:srgbClr val="201F1E"/>
                </a:solidFill>
                <a:latin typeface="+mj-lt"/>
              </a:rPr>
              <a:t>1- Point-dependent loss term</a:t>
            </a:r>
          </a:p>
          <a:p>
            <a:pPr marL="0" indent="0" algn="just">
              <a:buNone/>
            </a:pPr>
            <a:r>
              <a:rPr lang="en-US" sz="4400" b="0" dirty="0">
                <a:solidFill>
                  <a:srgbClr val="201F1E"/>
                </a:solidFill>
                <a:latin typeface="+mj-lt"/>
                <a:cs typeface="Arial"/>
              </a:rPr>
              <a:t>2- Regularization term. Avoid the model to shift far away from last best parameters.</a:t>
            </a:r>
          </a:p>
          <a:p>
            <a:pPr marL="0" indent="0" algn="just">
              <a:buNone/>
            </a:pPr>
            <a:r>
              <a:rPr lang="en-US" sz="4400" b="0" dirty="0">
                <a:solidFill>
                  <a:srgbClr val="201F1E"/>
                </a:solidFill>
                <a:latin typeface="+mj-lt"/>
                <a:cs typeface="Arial"/>
              </a:rPr>
              <a:t>3- Lambda: The relation between both terms. 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D4906A0-A48B-F5F1-C9D8-5B8EE1784960}"/>
              </a:ext>
            </a:extLst>
          </p:cNvPr>
          <p:cNvSpPr txBox="1">
            <a:spLocks/>
          </p:cNvSpPr>
          <p:nvPr/>
        </p:nvSpPr>
        <p:spPr>
          <a:xfrm>
            <a:off x="625186" y="11310424"/>
            <a:ext cx="23468548" cy="17758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800" b="0" i="1" dirty="0">
                <a:solidFill>
                  <a:srgbClr val="201F1E"/>
                </a:solidFill>
                <a:latin typeface="+mj-lt"/>
                <a:cs typeface="Arial"/>
              </a:rPr>
              <a:t>We are still understanding how those terms behaves in different situations. We have not developed a general procedure for the order of magnitude of lambda.</a:t>
            </a:r>
          </a:p>
        </p:txBody>
      </p:sp>
    </p:spTree>
    <p:extLst>
      <p:ext uri="{BB962C8B-B14F-4D97-AF65-F5344CB8AC3E}">
        <p14:creationId xmlns:p14="http://schemas.microsoft.com/office/powerpoint/2010/main" val="311749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851418" y="1944691"/>
            <a:ext cx="1625797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Studying the effect of lambda 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90C00EEE-42A6-CB5B-2A79-E36B659AA37A}"/>
              </a:ext>
            </a:extLst>
          </p:cNvPr>
          <p:cNvSpPr txBox="1">
            <a:spLocks/>
          </p:cNvSpPr>
          <p:nvPr/>
        </p:nvSpPr>
        <p:spPr>
          <a:xfrm>
            <a:off x="6231927" y="11895999"/>
            <a:ext cx="11371119" cy="11222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Spirals with dropping </a:t>
            </a:r>
            <a:r>
              <a:rPr lang="en-US" sz="4800" b="0" dirty="0">
                <a:solidFill>
                  <a:srgbClr val="201F1E"/>
                </a:solidFill>
                <a:latin typeface="+mj-lt"/>
              </a:rPr>
              <a:t>and using 75 points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5950758-719F-D9FF-FDB4-BC6D07A5A7F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7" y="4085319"/>
            <a:ext cx="10252365" cy="7239712"/>
          </a:xfrm>
        </p:spPr>
      </p:pic>
    </p:spTree>
    <p:extLst>
      <p:ext uri="{BB962C8B-B14F-4D97-AF65-F5344CB8AC3E}">
        <p14:creationId xmlns:p14="http://schemas.microsoft.com/office/powerpoint/2010/main" val="13726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9468264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Generalization of the regularization term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High dimension 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212726" y="5551819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Forgetting in the copy model was described. 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endParaRPr lang="en-GB" sz="4800" b="0" dirty="0">
              <a:solidFill>
                <a:schemeClr val="tx1"/>
              </a:solidFill>
            </a:endParaRPr>
          </a:p>
          <a:p>
            <a:pPr algn="l"/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We propose a regularization term to mitigate it.</a:t>
            </a:r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CA" b="0" i="0" dirty="0">
                  <a:solidFill>
                    <a:srgbClr val="201F1E"/>
                  </a:solidFill>
                  <a:effectLst/>
                  <a:latin typeface="+mj-lt"/>
                </a:rPr>
                <a:t>Custom loss function and train step functions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FF0000"/>
                  </a:solidFill>
                  <a:latin typeface="+mj-lt"/>
                </a:rPr>
                <a:t>UCI 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496315" y="1948065"/>
            <a:ext cx="146373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Databases: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iris </a:t>
            </a:r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and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 wine</a:t>
            </a:r>
            <a:endParaRPr lang="en-US" sz="9600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90C00EEE-42A6-CB5B-2A79-E36B659AA37A}"/>
              </a:ext>
            </a:extLst>
          </p:cNvPr>
          <p:cNvSpPr txBox="1">
            <a:spLocks/>
          </p:cNvSpPr>
          <p:nvPr/>
        </p:nvSpPr>
        <p:spPr>
          <a:xfrm>
            <a:off x="1150833" y="4016039"/>
            <a:ext cx="19414203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Sequential copy process was tested with few UCI databases. The simple cases (</a:t>
            </a:r>
            <a:r>
              <a:rPr lang="en-US" sz="4800" b="0" i="1" dirty="0">
                <a:solidFill>
                  <a:srgbClr val="201F1E"/>
                </a:solidFill>
                <a:effectLst/>
                <a:latin typeface="+mj-lt"/>
              </a:rPr>
              <a:t>iris </a:t>
            </a:r>
            <a:r>
              <a:rPr lang="en-US" sz="4800" b="0" dirty="0">
                <a:solidFill>
                  <a:srgbClr val="201F1E"/>
                </a:solidFill>
                <a:effectLst/>
                <a:latin typeface="+mj-lt"/>
              </a:rPr>
              <a:t>and </a:t>
            </a:r>
            <a:r>
              <a:rPr lang="en-US" sz="4800" b="0" i="1" dirty="0">
                <a:solidFill>
                  <a:srgbClr val="201F1E"/>
                </a:solidFill>
                <a:effectLst/>
                <a:latin typeface="+mj-lt"/>
              </a:rPr>
              <a:t>wine</a:t>
            </a:r>
            <a:r>
              <a:rPr lang="en-US" sz="4800" b="0" dirty="0">
                <a:solidFill>
                  <a:srgbClr val="201F1E"/>
                </a:solidFill>
                <a:effectLst/>
                <a:latin typeface="+mj-lt"/>
              </a:rPr>
              <a:t>) were successfully copied:</a:t>
            </a:r>
            <a:endParaRPr lang="en-US" sz="4800" b="0" dirty="0">
              <a:solidFill>
                <a:srgbClr val="201F1E"/>
              </a:solidFill>
              <a:latin typeface="+mj-l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0453777-75FB-99E7-9FA6-7BE79AA5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9" y="6347621"/>
            <a:ext cx="8635553" cy="63312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7ACE03-60C3-A1FA-5474-AF0C3A09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386" y="6415617"/>
            <a:ext cx="8461785" cy="626323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1B083C19-2AC5-ED55-EF3A-A7762AAD9963}"/>
              </a:ext>
            </a:extLst>
          </p:cNvPr>
          <p:cNvSpPr/>
          <p:nvPr/>
        </p:nvSpPr>
        <p:spPr>
          <a:xfrm>
            <a:off x="5789441" y="12586509"/>
            <a:ext cx="6776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dirty="0">
                <a:solidFill>
                  <a:schemeClr val="tx1"/>
                </a:solidFill>
                <a:latin typeface="Esade" panose="020A0503070902020203" pitchFamily="18" charset="0"/>
              </a:rPr>
              <a:t>iris database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C1CB0B46-D6F3-34D7-9C29-564CF5674914}"/>
              </a:ext>
            </a:extLst>
          </p:cNvPr>
          <p:cNvSpPr txBox="1">
            <a:spLocks/>
          </p:cNvSpPr>
          <p:nvPr/>
        </p:nvSpPr>
        <p:spPr>
          <a:xfrm>
            <a:off x="7728017" y="11024140"/>
            <a:ext cx="1345742" cy="7903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0" i="1" dirty="0">
                <a:solidFill>
                  <a:srgbClr val="201F1E"/>
                </a:solidFill>
                <a:effectLst/>
                <a:latin typeface="+mj-lt"/>
              </a:rPr>
              <a:t>N=15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A610FB2-409D-4E6E-8BFF-06DAE2E0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0685" y="5376582"/>
            <a:ext cx="7686675" cy="22098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66194FBD-B372-692A-1DAB-A7AE2988909C}"/>
              </a:ext>
            </a:extLst>
          </p:cNvPr>
          <p:cNvSpPr/>
          <p:nvPr/>
        </p:nvSpPr>
        <p:spPr>
          <a:xfrm>
            <a:off x="16746071" y="6042212"/>
            <a:ext cx="7261411" cy="589593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ED7C6EC3-B414-87CC-6F22-A2ACF1A43B3B}"/>
              </a:ext>
            </a:extLst>
          </p:cNvPr>
          <p:cNvSpPr txBox="1">
            <a:spLocks/>
          </p:cNvSpPr>
          <p:nvPr/>
        </p:nvSpPr>
        <p:spPr>
          <a:xfrm>
            <a:off x="18431435" y="7959787"/>
            <a:ext cx="5725925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0" i="0" dirty="0">
                <a:solidFill>
                  <a:srgbClr val="201F1E"/>
                </a:solidFill>
                <a:effectLst/>
                <a:latin typeface="+mj-lt"/>
              </a:rPr>
              <a:t>The accuracy remains large even when the copy was using 15 point or less. </a:t>
            </a:r>
            <a:endParaRPr lang="en-US" b="0" dirty="0">
              <a:solidFill>
                <a:srgbClr val="201F1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496315" y="1948065"/>
            <a:ext cx="146373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Databases: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iris </a:t>
            </a:r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and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 wine</a:t>
            </a:r>
            <a:endParaRPr lang="en-US" sz="9600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18CB3-2AC7-D7A9-2289-C8AB6499C1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B083C19-2AC5-ED55-EF3A-A7762AAD9963}"/>
              </a:ext>
            </a:extLst>
          </p:cNvPr>
          <p:cNvSpPr/>
          <p:nvPr/>
        </p:nvSpPr>
        <p:spPr>
          <a:xfrm>
            <a:off x="6130100" y="12382841"/>
            <a:ext cx="6776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dirty="0">
                <a:solidFill>
                  <a:schemeClr val="tx1"/>
                </a:solidFill>
                <a:latin typeface="Esade" panose="020A0503070902020203" pitchFamily="18" charset="0"/>
              </a:rPr>
              <a:t>wine database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833CAE-1E22-3CAB-49E7-0C3E68A5C036}"/>
              </a:ext>
            </a:extLst>
          </p:cNvPr>
          <p:cNvGrpSpPr/>
          <p:nvPr/>
        </p:nvGrpSpPr>
        <p:grpSpPr>
          <a:xfrm>
            <a:off x="369987" y="5596664"/>
            <a:ext cx="8703772" cy="6380210"/>
            <a:chOff x="369987" y="3871876"/>
            <a:chExt cx="8703772" cy="638021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C1D2556-CBB3-3DF3-190E-70E3E62A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987" y="3871876"/>
              <a:ext cx="8703772" cy="6380210"/>
            </a:xfrm>
            <a:prstGeom prst="rect">
              <a:avLst/>
            </a:prstGeom>
          </p:spPr>
        </p:pic>
        <p:sp>
          <p:nvSpPr>
            <p:cNvPr id="17" name="Text Placeholder 1">
              <a:extLst>
                <a:ext uri="{FF2B5EF4-FFF2-40B4-BE49-F238E27FC236}">
                  <a16:creationId xmlns:a16="http://schemas.microsoft.com/office/drawing/2014/main" id="{C1CB0B46-D6F3-34D7-9C29-564CF5674914}"/>
                </a:ext>
              </a:extLst>
            </p:cNvPr>
            <p:cNvSpPr txBox="1">
              <a:spLocks/>
            </p:cNvSpPr>
            <p:nvPr/>
          </p:nvSpPr>
          <p:spPr>
            <a:xfrm>
              <a:off x="7615901" y="8639529"/>
              <a:ext cx="1345742" cy="79031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0" i="1" dirty="0">
                  <a:solidFill>
                    <a:srgbClr val="201F1E"/>
                  </a:solidFill>
                  <a:effectLst/>
                  <a:latin typeface="+mj-lt"/>
                </a:rPr>
                <a:t>N=15</a:t>
              </a:r>
            </a:p>
          </p:txBody>
        </p:sp>
      </p:grp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ED7C6EC3-B414-87CC-6F22-A2ACF1A43B3B}"/>
              </a:ext>
            </a:extLst>
          </p:cNvPr>
          <p:cNvSpPr txBox="1">
            <a:spLocks/>
          </p:cNvSpPr>
          <p:nvPr/>
        </p:nvSpPr>
        <p:spPr>
          <a:xfrm>
            <a:off x="18407065" y="7070856"/>
            <a:ext cx="5725925" cy="49308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0" i="0" dirty="0">
                <a:solidFill>
                  <a:srgbClr val="201F1E"/>
                </a:solidFill>
                <a:effectLst/>
                <a:latin typeface="+mj-lt"/>
              </a:rPr>
              <a:t>The shape of the </a:t>
            </a:r>
            <a:r>
              <a:rPr lang="en-US" b="0" i="0" dirty="0" err="1">
                <a:solidFill>
                  <a:srgbClr val="201F1E"/>
                </a:solidFill>
                <a:effectLst/>
                <a:latin typeface="+mj-lt"/>
              </a:rPr>
              <a:t>nN</a:t>
            </a:r>
            <a:r>
              <a:rPr lang="en-US" b="0" i="0" dirty="0">
                <a:solidFill>
                  <a:srgbClr val="201F1E"/>
                </a:solidFill>
                <a:effectLst/>
                <a:latin typeface="+mj-lt"/>
              </a:rPr>
              <a:t> plot indicates that the frontiers between classes is more complicated than the previous case. Then more points are needed before start to drop them.</a:t>
            </a:r>
            <a:endParaRPr lang="en-US" b="0" dirty="0">
              <a:solidFill>
                <a:srgbClr val="201F1E"/>
              </a:solidFill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3BF14-35D6-2035-A038-52263F75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370" y="5630436"/>
            <a:ext cx="8535065" cy="634953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A610FB2-409D-4E6E-8BFF-06DAE2E0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6193" y="4122667"/>
            <a:ext cx="7686675" cy="22098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66194FBD-B372-692A-1DAB-A7AE2988909C}"/>
              </a:ext>
            </a:extLst>
          </p:cNvPr>
          <p:cNvSpPr/>
          <p:nvPr/>
        </p:nvSpPr>
        <p:spPr>
          <a:xfrm>
            <a:off x="16871579" y="5301965"/>
            <a:ext cx="7261411" cy="589593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52076" y="1944691"/>
            <a:ext cx="172566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sade" panose="020A0503070902020203" pitchFamily="18" charset="0"/>
              </a:rPr>
              <a:t>UCI Databases: </a:t>
            </a:r>
            <a:r>
              <a:rPr lang="en-US" sz="9600" i="1" dirty="0">
                <a:solidFill>
                  <a:schemeClr val="tx1"/>
                </a:solidFill>
                <a:latin typeface="Esade" panose="020A0503070902020203" pitchFamily="18" charset="0"/>
              </a:rPr>
              <a:t>Higher Dimension</a:t>
            </a:r>
            <a:endParaRPr lang="en-US" sz="9600" dirty="0">
              <a:solidFill>
                <a:schemeClr val="tx1"/>
              </a:solidFill>
              <a:latin typeface="Esade" panose="020A0503070902020203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90C00EEE-42A6-CB5B-2A79-E36B659AA37A}"/>
              </a:ext>
            </a:extLst>
          </p:cNvPr>
          <p:cNvSpPr txBox="1">
            <a:spLocks/>
          </p:cNvSpPr>
          <p:nvPr/>
        </p:nvSpPr>
        <p:spPr>
          <a:xfrm>
            <a:off x="1291936" y="5239824"/>
            <a:ext cx="9559637" cy="42643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800" b="0" i="0" dirty="0">
                <a:solidFill>
                  <a:srgbClr val="201F1E"/>
                </a:solidFill>
                <a:effectLst/>
                <a:latin typeface="+mj-lt"/>
              </a:rPr>
              <a:t>Other databases (</a:t>
            </a:r>
            <a:r>
              <a:rPr lang="en-US" sz="4800" b="0" i="1" dirty="0">
                <a:solidFill>
                  <a:srgbClr val="201F1E"/>
                </a:solidFill>
                <a:effectLst/>
                <a:latin typeface="+mj-lt"/>
              </a:rPr>
              <a:t>abalone </a:t>
            </a:r>
            <a:r>
              <a:rPr lang="en-US" sz="4800" b="0" dirty="0">
                <a:solidFill>
                  <a:srgbClr val="201F1E"/>
                </a:solidFill>
                <a:effectLst/>
                <a:latin typeface="+mj-lt"/>
              </a:rPr>
              <a:t>and </a:t>
            </a:r>
            <a:r>
              <a:rPr lang="en-US" sz="4800" b="0" i="1" dirty="0" err="1">
                <a:solidFill>
                  <a:srgbClr val="201F1E"/>
                </a:solidFill>
                <a:effectLst/>
                <a:latin typeface="+mj-lt"/>
              </a:rPr>
              <a:t>covertype</a:t>
            </a:r>
            <a:r>
              <a:rPr lang="en-US" sz="4800" b="0" dirty="0">
                <a:solidFill>
                  <a:srgbClr val="201F1E"/>
                </a:solidFill>
                <a:latin typeface="+mj-lt"/>
              </a:rPr>
              <a:t>) are been studied. However, due to the higher dimensionality, we are dealing with the </a:t>
            </a:r>
            <a:r>
              <a:rPr lang="en-US" sz="4800" dirty="0">
                <a:solidFill>
                  <a:srgbClr val="201F1E"/>
                </a:solidFill>
                <a:latin typeface="+mj-lt"/>
              </a:rPr>
              <a:t>sampling problem</a:t>
            </a:r>
            <a:r>
              <a:rPr lang="en-US" sz="4800" b="0" dirty="0">
                <a:solidFill>
                  <a:srgbClr val="201F1E"/>
                </a:solidFill>
                <a:latin typeface="+mj-lt"/>
              </a:rPr>
              <a:t>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5B829E-0F49-11FD-DF5A-4475054E34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3937816"/>
            <a:ext cx="10592527" cy="788891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2D660-4ADF-0673-8648-FCAC1EC36024}"/>
              </a:ext>
            </a:extLst>
          </p:cNvPr>
          <p:cNvSpPr txBox="1">
            <a:spLocks/>
          </p:cNvSpPr>
          <p:nvPr/>
        </p:nvSpPr>
        <p:spPr>
          <a:xfrm>
            <a:off x="1291936" y="11955688"/>
            <a:ext cx="21800127" cy="1205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0" i="1" dirty="0">
                <a:solidFill>
                  <a:srgbClr val="201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Next step: show the performance of the sequential approach with higher dimensional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71418821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5052</TotalTime>
  <Words>310</Words>
  <Application>Microsoft Macintosh PowerPoint</Application>
  <PresentationFormat>Personalizado</PresentationFormat>
  <Paragraphs>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28" baseType="lpstr">
      <vt:lpstr>Arial</vt:lpstr>
      <vt:lpstr>Arial Regular</vt:lpstr>
      <vt:lpstr>Calibri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Presentación de PowerPoint</vt:lpstr>
      <vt:lpstr>01 – Previous meeting wrap up</vt:lpstr>
      <vt:lpstr>01</vt:lpstr>
      <vt:lpstr>Presentación de PowerPoint</vt:lpstr>
      <vt:lpstr>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Nin Guerrero, Jordi</cp:lastModifiedBy>
  <cp:revision>50</cp:revision>
  <dcterms:created xsi:type="dcterms:W3CDTF">2019-09-29T15:44:29Z</dcterms:created>
  <dcterms:modified xsi:type="dcterms:W3CDTF">2022-08-29T06:43:28Z</dcterms:modified>
</cp:coreProperties>
</file>