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23"/>
  </p:notesMasterIdLst>
  <p:handoutMasterIdLst>
    <p:handoutMasterId r:id="rId24"/>
  </p:handoutMasterIdLst>
  <p:sldIdLst>
    <p:sldId id="300" r:id="rId5"/>
    <p:sldId id="301" r:id="rId6"/>
    <p:sldId id="350" r:id="rId7"/>
    <p:sldId id="367" r:id="rId8"/>
    <p:sldId id="359" r:id="rId9"/>
    <p:sldId id="370" r:id="rId10"/>
    <p:sldId id="404" r:id="rId11"/>
    <p:sldId id="369" r:id="rId12"/>
    <p:sldId id="395" r:id="rId13"/>
    <p:sldId id="405" r:id="rId14"/>
    <p:sldId id="398" r:id="rId15"/>
    <p:sldId id="402" r:id="rId16"/>
    <p:sldId id="406" r:id="rId17"/>
    <p:sldId id="396" r:id="rId18"/>
    <p:sldId id="397" r:id="rId19"/>
    <p:sldId id="360" r:id="rId20"/>
    <p:sldId id="371" r:id="rId21"/>
    <p:sldId id="361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B32"/>
    <a:srgbClr val="FFFFFF"/>
    <a:srgbClr val="000000"/>
    <a:srgbClr val="194B9C"/>
    <a:srgbClr val="00072D"/>
    <a:srgbClr val="F1595C"/>
    <a:srgbClr val="EDEDFB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91"/>
  </p:normalViewPr>
  <p:slideViewPr>
    <p:cSldViewPr snapToGrid="0" snapToObjects="1">
      <p:cViewPr varScale="1">
        <p:scale>
          <a:sx n="64" d="100"/>
          <a:sy n="64" d="100"/>
        </p:scale>
        <p:origin x="520" y="176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8653272" y="12314562"/>
            <a:ext cx="7077456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n-U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December 13th,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634441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01</a:t>
              </a:r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chemeClr val="tx1"/>
                  </a:solidFill>
                  <a:latin typeface="+mj-lt"/>
                </a:rPr>
                <a:t>Automatic regularization term</a:t>
              </a: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131DD3E-0B60-9210-F10A-43F98E3DCD11}"/>
              </a:ext>
            </a:extLst>
          </p:cNvPr>
          <p:cNvGrpSpPr/>
          <p:nvPr/>
        </p:nvGrpSpPr>
        <p:grpSpPr>
          <a:xfrm>
            <a:off x="2193278" y="11037923"/>
            <a:ext cx="19352779" cy="1561368"/>
            <a:chOff x="2193278" y="4563831"/>
            <a:chExt cx="19352779" cy="1561368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94B83-B1B5-D224-A931-0F1E30C498F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03 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88CD74A-1F46-31A8-12FF-1FF9E1140309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chemeClr val="tx1"/>
                  </a:solidFill>
                  <a:latin typeface="+mj-lt"/>
                </a:rPr>
                <a:t>UCI analysis</a:t>
              </a:r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E35F20F6-0493-3019-993A-4B8C826EDF76}"/>
              </a:ext>
            </a:extLst>
          </p:cNvPr>
          <p:cNvGrpSpPr/>
          <p:nvPr/>
        </p:nvGrpSpPr>
        <p:grpSpPr>
          <a:xfrm>
            <a:off x="2193278" y="8373392"/>
            <a:ext cx="20472631" cy="1561368"/>
            <a:chOff x="2193278" y="4563831"/>
            <a:chExt cx="19352779" cy="156136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6849AC8-5F64-BEED-7DBF-4079F8FA14AB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  <a:r>
                <a:rPr lang="en-GB" b="0" dirty="0">
                  <a:latin typeface="Esade" panose="020A0503070902020203" pitchFamily="18" charset="0"/>
                </a:rPr>
                <a:t> </a:t>
              </a: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E898655F-F178-0555-FDC6-4686C2C7A4F2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rgbClr val="FF0000"/>
                  </a:solidFill>
                  <a:latin typeface="+mj-lt"/>
                </a:rPr>
                <a:t>Revisiting spirals with automatic </a:t>
              </a:r>
              <a:r>
                <a:rPr lang="en-GB" b="0" dirty="0" err="1">
                  <a:solidFill>
                    <a:srgbClr val="FF0000"/>
                  </a:solidFill>
                  <a:latin typeface="+mj-lt"/>
                </a:rPr>
                <a:t>λ</a:t>
              </a:r>
              <a:endParaRPr lang="en-GB" b="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95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Complete analysis for spirals</a:t>
            </a:r>
            <a:endParaRPr lang="en-US" sz="9600" i="1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0E0C42-76E0-4056-DA8B-62F7368B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5" y="3002222"/>
            <a:ext cx="12957922" cy="73520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DE00734-39BF-A741-E0C6-780B1BE1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817" y="3002222"/>
            <a:ext cx="10557123" cy="735201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A53414-B0B1-B286-3DB6-819BDC16A73E}"/>
              </a:ext>
            </a:extLst>
          </p:cNvPr>
          <p:cNvSpPr txBox="1">
            <a:spLocks/>
          </p:cNvSpPr>
          <p:nvPr/>
        </p:nvSpPr>
        <p:spPr>
          <a:xfrm>
            <a:off x="399385" y="10713777"/>
            <a:ext cx="23737555" cy="22275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AUC</a:t>
            </a:r>
            <a:r>
              <a:rPr lang="en-US" sz="3600" b="0" baseline="-25000" dirty="0" err="1">
                <a:solidFill>
                  <a:srgbClr val="201F1E"/>
                </a:solidFill>
                <a:latin typeface="+mj-lt"/>
              </a:rPr>
              <a:t>acc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 is used to compare the convergence speed</a:t>
            </a:r>
          </a:p>
          <a:p>
            <a:r>
              <a:rPr lang="en-US" sz="3600" b="0" dirty="0">
                <a:solidFill>
                  <a:srgbClr val="201F1E"/>
                </a:solidFill>
                <a:latin typeface="+mj-lt"/>
              </a:rPr>
              <a:t>Memory efficiency is defined respect to the single pass</a:t>
            </a:r>
          </a:p>
          <a:p>
            <a:r>
              <a:rPr lang="en-US" sz="3600" b="0" dirty="0">
                <a:solidFill>
                  <a:srgbClr val="201F1E"/>
                </a:solidFill>
                <a:latin typeface="+mj-lt"/>
                <a:sym typeface="Wingdings" panose="05000000000000000000" pitchFamily="2" charset="2"/>
              </a:rPr>
              <a:t>We assume single pass has no memory efficiency, so sequential pass efficiency is measured as 1-AUC</a:t>
            </a:r>
            <a:r>
              <a:rPr lang="en-US" sz="3600" b="0" baseline="-25000" dirty="0">
                <a:solidFill>
                  <a:srgbClr val="201F1E"/>
                </a:solidFill>
                <a:latin typeface="+mj-lt"/>
                <a:sym typeface="Wingdings" panose="05000000000000000000" pitchFamily="2" charset="2"/>
              </a:rPr>
              <a:t>nN</a:t>
            </a:r>
            <a:r>
              <a:rPr lang="en-US" sz="3600" b="0" dirty="0">
                <a:solidFill>
                  <a:srgbClr val="201F1E"/>
                </a:solidFill>
                <a:latin typeface="+mj-lt"/>
                <a:sym typeface="Wingdings" panose="05000000000000000000" pitchFamily="2" charset="2"/>
              </a:rPr>
              <a:t>/</a:t>
            </a:r>
            <a:r>
              <a:rPr lang="en-US" sz="3600" b="0" dirty="0" err="1">
                <a:solidFill>
                  <a:srgbClr val="201F1E"/>
                </a:solidFill>
                <a:latin typeface="+mj-lt"/>
                <a:sym typeface="Wingdings" panose="05000000000000000000" pitchFamily="2" charset="2"/>
              </a:rPr>
              <a:t>AUC</a:t>
            </a:r>
            <a:r>
              <a:rPr lang="en-US" sz="3600" b="0" baseline="-25000" dirty="0" err="1">
                <a:solidFill>
                  <a:srgbClr val="201F1E"/>
                </a:solidFill>
                <a:latin typeface="+mj-lt"/>
                <a:sym typeface="Wingdings" panose="05000000000000000000" pitchFamily="2" charset="2"/>
              </a:rPr>
              <a:t>single</a:t>
            </a:r>
            <a:endParaRPr lang="en-US" sz="3600" b="0" baseline="-25000" dirty="0">
              <a:solidFill>
                <a:srgbClr val="201F1E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316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Complete analysis for spirals</a:t>
            </a:r>
            <a:endParaRPr lang="en-US" sz="9600" i="1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DF23-D3D5-C767-0C2F-DE936FD6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9" y="3490217"/>
            <a:ext cx="12979493" cy="8330868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D7DE824-3669-F3EA-9B88-8263A37B33C7}"/>
              </a:ext>
            </a:extLst>
          </p:cNvPr>
          <p:cNvSpPr txBox="1">
            <a:spLocks/>
          </p:cNvSpPr>
          <p:nvPr/>
        </p:nvSpPr>
        <p:spPr>
          <a:xfrm>
            <a:off x="14032915" y="5350125"/>
            <a:ext cx="10087958" cy="4611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Single pass has large accuracy, converges fast, but it’s inefficient (3,000 points)</a:t>
            </a: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Different </a:t>
            </a:r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ρ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 values provide different learning settings (trade-off of speed, accuracy and memory).</a:t>
            </a: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We choose the </a:t>
            </a:r>
            <a:r>
              <a:rPr lang="en-US" sz="3600" dirty="0">
                <a:solidFill>
                  <a:srgbClr val="201F1E"/>
                </a:solidFill>
                <a:latin typeface="+mj-lt"/>
              </a:rPr>
              <a:t>best in accuracy 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and the </a:t>
            </a:r>
            <a:r>
              <a:rPr lang="en-US" sz="3600" dirty="0">
                <a:solidFill>
                  <a:srgbClr val="201F1E"/>
                </a:solidFill>
                <a:latin typeface="+mj-lt"/>
              </a:rPr>
              <a:t>best in efficiency 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(acc &gt; </a:t>
            </a:r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acc</a:t>
            </a:r>
            <a:r>
              <a:rPr lang="en-US" sz="3600" b="0" baseline="-25000" dirty="0" err="1">
                <a:solidFill>
                  <a:srgbClr val="201F1E"/>
                </a:solidFill>
                <a:latin typeface="+mj-lt"/>
              </a:rPr>
              <a:t>single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* 0.95)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1EFF6C7-0FD6-4B96-2990-D2837520AF55}"/>
              </a:ext>
            </a:extLst>
          </p:cNvPr>
          <p:cNvSpPr txBox="1">
            <a:spLocks/>
          </p:cNvSpPr>
          <p:nvPr/>
        </p:nvSpPr>
        <p:spPr>
          <a:xfrm>
            <a:off x="5882610" y="12458875"/>
            <a:ext cx="13194284" cy="8880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0" dirty="0">
                <a:solidFill>
                  <a:srgbClr val="201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Now, we use this approach to all the UCI databases</a:t>
            </a:r>
          </a:p>
        </p:txBody>
      </p:sp>
    </p:spTree>
    <p:extLst>
      <p:ext uri="{BB962C8B-B14F-4D97-AF65-F5344CB8AC3E}">
        <p14:creationId xmlns:p14="http://schemas.microsoft.com/office/powerpoint/2010/main" val="368022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111740" y="1897393"/>
            <a:ext cx="80618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634441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chemeClr val="tx1"/>
                  </a:solidFill>
                  <a:latin typeface="+mj-lt"/>
                </a:rPr>
                <a:t>Automatic regularization term</a:t>
              </a: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131DD3E-0B60-9210-F10A-43F98E3DCD11}"/>
              </a:ext>
            </a:extLst>
          </p:cNvPr>
          <p:cNvGrpSpPr/>
          <p:nvPr/>
        </p:nvGrpSpPr>
        <p:grpSpPr>
          <a:xfrm>
            <a:off x="2193278" y="11037923"/>
            <a:ext cx="19352779" cy="1561368"/>
            <a:chOff x="2193278" y="4563831"/>
            <a:chExt cx="19352779" cy="1561368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94B83-B1B5-D224-A931-0F1E30C498F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03 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88CD74A-1F46-31A8-12FF-1FF9E1140309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rgbClr val="FF0000"/>
                  </a:solidFill>
                  <a:latin typeface="+mj-lt"/>
                </a:rPr>
                <a:t>UCI analysis</a:t>
              </a:r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E35F20F6-0493-3019-993A-4B8C826EDF76}"/>
              </a:ext>
            </a:extLst>
          </p:cNvPr>
          <p:cNvGrpSpPr/>
          <p:nvPr/>
        </p:nvGrpSpPr>
        <p:grpSpPr>
          <a:xfrm>
            <a:off x="2193278" y="8373392"/>
            <a:ext cx="20472631" cy="1561368"/>
            <a:chOff x="2193278" y="4563831"/>
            <a:chExt cx="19352779" cy="156136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6849AC8-5F64-BEED-7DBF-4079F8FA14AB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 </a:t>
              </a: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E898655F-F178-0555-FDC6-4686C2C7A4F2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chemeClr val="tx1"/>
                  </a:solidFill>
                  <a:latin typeface="+mj-lt"/>
                </a:rPr>
                <a:t>Revisiting spirals with automatic </a:t>
              </a:r>
              <a:r>
                <a:rPr lang="en-GB" b="0" dirty="0" err="1">
                  <a:solidFill>
                    <a:schemeClr val="tx1"/>
                  </a:solidFill>
                  <a:latin typeface="+mj-lt"/>
                </a:rPr>
                <a:t>λ</a:t>
              </a:r>
              <a:endParaRPr lang="en-GB" b="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70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datasets</a:t>
            </a:r>
            <a:endParaRPr lang="en-US" sz="9600" i="1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C01D86-1A5B-3550-45A8-17C32552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9" y="2826785"/>
            <a:ext cx="23202487" cy="10174589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1003866-E04B-1849-0997-220854350795}"/>
              </a:ext>
            </a:extLst>
          </p:cNvPr>
          <p:cNvSpPr txBox="1">
            <a:spLocks/>
          </p:cNvSpPr>
          <p:nvPr/>
        </p:nvSpPr>
        <p:spPr>
          <a:xfrm>
            <a:off x="14552688" y="10331958"/>
            <a:ext cx="9209417" cy="16190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0" dirty="0">
                <a:solidFill>
                  <a:srgbClr val="201F1E"/>
                </a:solidFill>
                <a:latin typeface="+mj-lt"/>
              </a:rPr>
              <a:t>Relation between accuracy with the single pass and the sequential approach</a:t>
            </a:r>
          </a:p>
        </p:txBody>
      </p:sp>
    </p:spTree>
    <p:extLst>
      <p:ext uri="{BB962C8B-B14F-4D97-AF65-F5344CB8AC3E}">
        <p14:creationId xmlns:p14="http://schemas.microsoft.com/office/powerpoint/2010/main" val="119186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datasets</a:t>
            </a:r>
            <a:endParaRPr lang="en-US" sz="9600" i="1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8E6BF2A-CF92-7769-C1EA-873C83B5ACCE}"/>
              </a:ext>
            </a:extLst>
          </p:cNvPr>
          <p:cNvSpPr txBox="1">
            <a:spLocks/>
          </p:cNvSpPr>
          <p:nvPr/>
        </p:nvSpPr>
        <p:spPr>
          <a:xfrm>
            <a:off x="216755" y="4837604"/>
            <a:ext cx="9192851" cy="7092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Blue (largest accuracy), orange (largest efficiency with acc &gt; </a:t>
            </a:r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acc</a:t>
            </a:r>
            <a:r>
              <a:rPr lang="en-US" sz="3600" b="0" baseline="-25000" dirty="0" err="1">
                <a:solidFill>
                  <a:srgbClr val="201F1E"/>
                </a:solidFill>
                <a:latin typeface="+mj-lt"/>
              </a:rPr>
              <a:t>single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* 0.95) </a:t>
            </a: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The green line is a linear fit of all the intermediate stages that we can achieve only tuning the drooping threshold</a:t>
            </a:r>
          </a:p>
          <a:p>
            <a:pPr algn="just"/>
            <a:endParaRPr lang="en-US" sz="3600" b="0" dirty="0">
              <a:solidFill>
                <a:srgbClr val="201F1E"/>
              </a:solidFill>
              <a:latin typeface="+mj-lt"/>
            </a:endParaRP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Red marks corresponds to the datasets the most efficient and the largest accuracy settings are the same.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F9ABAC-F28F-83FA-0FC7-5837EF86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299" y="2826785"/>
            <a:ext cx="14126135" cy="105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92420" y="9468264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Financial use case. We already have a database choose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818436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Arxiv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of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the</a:t>
              </a:r>
              <a:r>
                <a:rPr lang="es-ES" b="0" dirty="0">
                  <a:solidFill>
                    <a:srgbClr val="201F1E"/>
                  </a:solidFill>
                  <a:latin typeface="+mj-lt"/>
                </a:rPr>
                <a:t> </a:t>
              </a:r>
              <a:r>
                <a:rPr lang="es-ES" b="0" dirty="0" err="1">
                  <a:solidFill>
                    <a:srgbClr val="201F1E"/>
                  </a:solidFill>
                  <a:latin typeface="+mj-lt"/>
                </a:rPr>
                <a:t>paper</a:t>
              </a:r>
              <a:endParaRPr lang="en-US" b="0" dirty="0">
                <a:solidFill>
                  <a:srgbClr val="201F1E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188663" y="6073170"/>
            <a:ext cx="15716686" cy="15696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b="0" i="0" dirty="0">
                <a:solidFill>
                  <a:srgbClr val="201F1E"/>
                </a:solidFill>
                <a:effectLst/>
                <a:latin typeface="+mj-lt"/>
              </a:rPr>
              <a:t>UCI datasets completion</a:t>
            </a:r>
          </a:p>
          <a:p>
            <a:endParaRPr lang="en-CA" sz="4800" b="0" i="0" dirty="0">
              <a:solidFill>
                <a:srgbClr val="201F1E"/>
              </a:solidFill>
              <a:effectLst/>
              <a:latin typeface="+mj-lt"/>
            </a:endParaRPr>
          </a:p>
          <a:p>
            <a:r>
              <a:rPr lang="en-CA" sz="4800" b="0" i="0" dirty="0">
                <a:solidFill>
                  <a:srgbClr val="201F1E"/>
                </a:solidFill>
                <a:effectLst/>
                <a:latin typeface="+mj-lt"/>
              </a:rPr>
              <a:t>Provisional performance plots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634441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rgbClr val="FF0000"/>
                  </a:solidFill>
                  <a:latin typeface="+mj-lt"/>
                </a:rPr>
                <a:t>Automatic regularization term</a:t>
              </a: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131DD3E-0B60-9210-F10A-43F98E3DCD11}"/>
              </a:ext>
            </a:extLst>
          </p:cNvPr>
          <p:cNvGrpSpPr/>
          <p:nvPr/>
        </p:nvGrpSpPr>
        <p:grpSpPr>
          <a:xfrm>
            <a:off x="2193278" y="11037923"/>
            <a:ext cx="19352779" cy="1561368"/>
            <a:chOff x="2193278" y="4563831"/>
            <a:chExt cx="19352779" cy="1561368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94B83-B1B5-D224-A931-0F1E30C498F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03 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88CD74A-1F46-31A8-12FF-1FF9E1140309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chemeClr val="tx1"/>
                  </a:solidFill>
                  <a:latin typeface="+mj-lt"/>
                </a:rPr>
                <a:t>UCI analysis</a:t>
              </a:r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E35F20F6-0493-3019-993A-4B8C826EDF76}"/>
              </a:ext>
            </a:extLst>
          </p:cNvPr>
          <p:cNvGrpSpPr/>
          <p:nvPr/>
        </p:nvGrpSpPr>
        <p:grpSpPr>
          <a:xfrm>
            <a:off x="2193278" y="8373392"/>
            <a:ext cx="20472631" cy="1561368"/>
            <a:chOff x="2193278" y="4563831"/>
            <a:chExt cx="19352779" cy="156136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6849AC8-5F64-BEED-7DBF-4079F8FA14AB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 </a:t>
              </a: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E898655F-F178-0555-FDC6-4686C2C7A4F2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b="0" dirty="0">
                  <a:solidFill>
                    <a:schemeClr val="tx1"/>
                  </a:solidFill>
                  <a:latin typeface="+mj-lt"/>
                </a:rPr>
                <a:t>Revisiting spirals with automatic </a:t>
              </a:r>
              <a:r>
                <a:rPr lang="en-GB" b="0" dirty="0" err="1">
                  <a:solidFill>
                    <a:schemeClr val="tx1"/>
                  </a:solidFill>
                  <a:latin typeface="+mj-lt"/>
                </a:rPr>
                <a:t>λ</a:t>
              </a:r>
              <a:endParaRPr lang="en-GB" b="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exto&#10;&#10;Descripción generada automáticamente con confianza baja">
            <a:extLst>
              <a:ext uri="{FF2B5EF4-FFF2-40B4-BE49-F238E27FC236}">
                <a16:creationId xmlns:a16="http://schemas.microsoft.com/office/drawing/2014/main" id="{A7406438-53EE-0078-4CA1-0E69972294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08" y="5528845"/>
            <a:ext cx="14283984" cy="2658310"/>
          </a:xfr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5A2A2D3-E776-AD2A-6F06-98DD9F13796F}"/>
              </a:ext>
            </a:extLst>
          </p:cNvPr>
          <p:cNvSpPr/>
          <p:nvPr/>
        </p:nvSpPr>
        <p:spPr>
          <a:xfrm>
            <a:off x="690547" y="1594009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Custom loss function 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B1F40A36-959E-367D-A958-48C60A79B0F3}"/>
              </a:ext>
            </a:extLst>
          </p:cNvPr>
          <p:cNvSpPr/>
          <p:nvPr/>
        </p:nvSpPr>
        <p:spPr>
          <a:xfrm rot="16200000">
            <a:off x="9646849" y="5540544"/>
            <a:ext cx="745958" cy="6581272"/>
          </a:xfrm>
          <a:prstGeom prst="leftBrac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0491E323-F75B-53E6-FF86-315EC125ED16}"/>
              </a:ext>
            </a:extLst>
          </p:cNvPr>
          <p:cNvSpPr/>
          <p:nvPr/>
        </p:nvSpPr>
        <p:spPr>
          <a:xfrm rot="16200000">
            <a:off x="16292291" y="6314575"/>
            <a:ext cx="745958" cy="5033209"/>
          </a:xfrm>
          <a:prstGeom prst="leftBrac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71D73A-B3E7-F3F4-E3C2-1D6B3D170101}"/>
              </a:ext>
            </a:extLst>
          </p:cNvPr>
          <p:cNvSpPr txBox="1"/>
          <p:nvPr/>
        </p:nvSpPr>
        <p:spPr>
          <a:xfrm>
            <a:off x="8858781" y="9484712"/>
            <a:ext cx="23220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Uncertainty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5FFCAF-99DE-212B-A6D3-79DE635297DB}"/>
              </a:ext>
            </a:extLst>
          </p:cNvPr>
          <p:cNvSpPr txBox="1"/>
          <p:nvPr/>
        </p:nvSpPr>
        <p:spPr>
          <a:xfrm>
            <a:off x="15686702" y="9484712"/>
            <a:ext cx="1957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Memory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D86AD8-6790-5FFF-2765-B836247DF595}"/>
              </a:ext>
            </a:extLst>
          </p:cNvPr>
          <p:cNvSpPr txBox="1"/>
          <p:nvPr/>
        </p:nvSpPr>
        <p:spPr>
          <a:xfrm>
            <a:off x="7818049" y="11115869"/>
            <a:ext cx="44035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Dropping threshold (</a:t>
            </a:r>
            <a:r>
              <a:rPr lang="en-US" b="0" dirty="0" err="1">
                <a:solidFill>
                  <a:srgbClr val="201F1E"/>
                </a:solidFill>
                <a:latin typeface="+mj-lt"/>
              </a:rPr>
              <a:t>ρ</a:t>
            </a:r>
            <a:r>
              <a:rPr lang="en-US" b="0" dirty="0">
                <a:solidFill>
                  <a:srgbClr val="201F1E"/>
                </a:solidFill>
                <a:latin typeface="+mj-lt"/>
              </a:rPr>
              <a:t>) 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61459E-017F-395B-24C7-5C11723D12A4}"/>
              </a:ext>
            </a:extLst>
          </p:cNvPr>
          <p:cNvSpPr txBox="1"/>
          <p:nvPr/>
        </p:nvSpPr>
        <p:spPr>
          <a:xfrm>
            <a:off x="14621906" y="11115869"/>
            <a:ext cx="44035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Long term memory (</a:t>
            </a:r>
            <a:r>
              <a:rPr lang="en-US" b="0" dirty="0" err="1">
                <a:solidFill>
                  <a:srgbClr val="201F1E"/>
                </a:solidFill>
                <a:latin typeface="+mj-lt"/>
              </a:rPr>
              <a:t>λ</a:t>
            </a:r>
            <a:r>
              <a:rPr lang="en-US" b="0" dirty="0">
                <a:solidFill>
                  <a:srgbClr val="201F1E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054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Testing different </a:t>
            </a:r>
            <a:r>
              <a:rPr lang="en-US" sz="9600" b="0" dirty="0" err="1">
                <a:solidFill>
                  <a:srgbClr val="201F1E"/>
                </a:solidFill>
                <a:latin typeface="+mj-lt"/>
              </a:rPr>
              <a:t>λ</a:t>
            </a:r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 with a single </a:t>
            </a:r>
            <a:r>
              <a:rPr lang="en-US" sz="9600" b="0" dirty="0" err="1">
                <a:solidFill>
                  <a:srgbClr val="201F1E"/>
                </a:solidFill>
                <a:latin typeface="+mj-lt"/>
              </a:rPr>
              <a:t>ρ</a:t>
            </a:r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 </a:t>
            </a:r>
            <a:endParaRPr lang="en-US" sz="9600" i="1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192689B-8E78-D1EC-7558-86B80D3A7978}"/>
              </a:ext>
            </a:extLst>
          </p:cNvPr>
          <p:cNvSpPr txBox="1">
            <a:spLocks/>
          </p:cNvSpPr>
          <p:nvPr/>
        </p:nvSpPr>
        <p:spPr>
          <a:xfrm>
            <a:off x="555170" y="10872961"/>
            <a:ext cx="14907938" cy="22799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Objective -&gt; </a:t>
            </a:r>
            <a:r>
              <a:rPr lang="en-US" dirty="0">
                <a:solidFill>
                  <a:srgbClr val="201F1E"/>
                </a:solidFill>
                <a:latin typeface="+mj-lt"/>
              </a:rPr>
              <a:t>constant</a:t>
            </a:r>
            <a:r>
              <a:rPr lang="en-US" b="0" dirty="0">
                <a:solidFill>
                  <a:srgbClr val="201F1E"/>
                </a:solidFill>
                <a:latin typeface="+mj-lt"/>
              </a:rPr>
              <a:t> number of points</a:t>
            </a:r>
          </a:p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n-US" sz="3200" b="0" dirty="0" err="1">
                <a:solidFill>
                  <a:srgbClr val="201F1E"/>
                </a:solidFill>
                <a:latin typeface="+mj-lt"/>
              </a:rPr>
              <a:t>λ</a:t>
            </a:r>
            <a:r>
              <a:rPr lang="en-US" sz="3200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201F1E"/>
                </a:solidFill>
                <a:latin typeface="+mj-lt"/>
              </a:rPr>
              <a:t>depends on the </a:t>
            </a:r>
            <a:r>
              <a:rPr lang="en-US" sz="3200" b="0" dirty="0" err="1">
                <a:solidFill>
                  <a:srgbClr val="201F1E"/>
                </a:solidFill>
                <a:latin typeface="+mj-lt"/>
              </a:rPr>
              <a:t>ρ</a:t>
            </a:r>
            <a:r>
              <a:rPr lang="en-US" b="0" dirty="0">
                <a:solidFill>
                  <a:srgbClr val="201F1E"/>
                </a:solidFill>
                <a:latin typeface="+mj-lt"/>
              </a:rPr>
              <a:t>, number of points, dataset complexity, …</a:t>
            </a:r>
          </a:p>
          <a:p>
            <a:pPr algn="just"/>
            <a:r>
              <a:rPr lang="en-US" b="0" dirty="0">
                <a:solidFill>
                  <a:srgbClr val="201F1E"/>
                </a:solidFill>
                <a:latin typeface="+mj-lt"/>
              </a:rPr>
              <a:t>“The best” </a:t>
            </a:r>
            <a:r>
              <a:rPr lang="en-US" b="0" dirty="0" err="1">
                <a:solidFill>
                  <a:srgbClr val="201F1E"/>
                </a:solidFill>
                <a:latin typeface="+mj-lt"/>
              </a:rPr>
              <a:t>λ</a:t>
            </a:r>
            <a:r>
              <a:rPr lang="en-US" b="0" dirty="0">
                <a:solidFill>
                  <a:srgbClr val="201F1E"/>
                </a:solidFill>
                <a:latin typeface="+mj-lt"/>
              </a:rPr>
              <a:t> is case based</a:t>
            </a:r>
            <a:endParaRPr lang="en-US" b="0" dirty="0">
              <a:solidFill>
                <a:srgbClr val="201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A8638D-B3D8-DB30-945E-CBBC07D2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73" y="2962849"/>
            <a:ext cx="9741834" cy="73555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A7F947-7D30-93FD-3AE4-391A7B85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833" y="3228243"/>
            <a:ext cx="6593365" cy="50098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A99FDA9-20F7-25A0-828E-6B106AD7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4833" y="8280671"/>
            <a:ext cx="6750257" cy="50098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AC1D2C9-3A0F-6DE0-10FF-A1A43ADE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546" y="5244380"/>
            <a:ext cx="3500438" cy="2520315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7824EFE-C818-4B3E-BD8A-B750BD6F46A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661383" y="9363496"/>
            <a:ext cx="6376736" cy="9905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0DABD7-6837-1E85-6AB0-F189CB2A83D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661383" y="9363496"/>
            <a:ext cx="5895473" cy="19097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FC10A33-C97E-E782-030F-420B15339C32}"/>
              </a:ext>
            </a:extLst>
          </p:cNvPr>
          <p:cNvSpPr txBox="1">
            <a:spLocks/>
          </p:cNvSpPr>
          <p:nvPr/>
        </p:nvSpPr>
        <p:spPr>
          <a:xfrm>
            <a:off x="11911263" y="8973530"/>
            <a:ext cx="1750120" cy="7799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>
                <a:solidFill>
                  <a:srgbClr val="201F1E"/>
                </a:solidFill>
                <a:latin typeface="+mj-lt"/>
              </a:rPr>
              <a:t>Good </a:t>
            </a:r>
            <a:r>
              <a:rPr lang="en-US" sz="3200" b="0" dirty="0" err="1">
                <a:solidFill>
                  <a:srgbClr val="201F1E"/>
                </a:solidFill>
                <a:latin typeface="+mj-lt"/>
              </a:rPr>
              <a:t>λs</a:t>
            </a:r>
            <a:endParaRPr lang="es-ES" b="0" dirty="0">
              <a:solidFill>
                <a:srgbClr val="201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05B18376-E6C2-2377-7C51-229935A33942}"/>
              </a:ext>
            </a:extLst>
          </p:cNvPr>
          <p:cNvSpPr txBox="1">
            <a:spLocks/>
          </p:cNvSpPr>
          <p:nvPr/>
        </p:nvSpPr>
        <p:spPr>
          <a:xfrm>
            <a:off x="2179847" y="8193599"/>
            <a:ext cx="3702764" cy="7799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dirty="0" err="1">
                <a:solidFill>
                  <a:srgbClr val="201F1E"/>
                </a:solidFill>
                <a:latin typeface="+mj-lt"/>
              </a:rPr>
              <a:t>Spirals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. </a:t>
            </a:r>
            <a:r>
              <a:rPr lang="en-US" sz="3200" b="0" dirty="0" err="1">
                <a:solidFill>
                  <a:srgbClr val="201F1E"/>
                </a:solidFill>
                <a:latin typeface="+mj-lt"/>
              </a:rPr>
              <a:t>ρ</a:t>
            </a:r>
            <a:r>
              <a:rPr lang="es-ES" sz="3200" b="0" dirty="0">
                <a:solidFill>
                  <a:srgbClr val="201F1E"/>
                </a:solidFill>
                <a:latin typeface="+mj-lt"/>
              </a:rPr>
              <a:t> =</a:t>
            </a:r>
            <a:r>
              <a:rPr lang="es-ES" b="0" dirty="0">
                <a:solidFill>
                  <a:srgbClr val="201F1E"/>
                </a:solidFill>
                <a:latin typeface="+mj-lt"/>
              </a:rPr>
              <a:t> 1e-8</a:t>
            </a:r>
          </a:p>
        </p:txBody>
      </p: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759199" y="1257125"/>
            <a:ext cx="23002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Forcing a constant number of points</a:t>
            </a:r>
            <a:endParaRPr lang="en-US" sz="9600" i="1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A44DB05-C043-4E86-72D5-E760EF5EB9E4}"/>
              </a:ext>
            </a:extLst>
          </p:cNvPr>
          <p:cNvSpPr txBox="1">
            <a:spLocks/>
          </p:cNvSpPr>
          <p:nvPr/>
        </p:nvSpPr>
        <p:spPr>
          <a:xfrm>
            <a:off x="10290430" y="3608845"/>
            <a:ext cx="13558308" cy="22275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λ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 will converge to a small value (like an adaptive learning rate)</a:t>
            </a:r>
          </a:p>
          <a:p>
            <a:pPr algn="just"/>
            <a:r>
              <a:rPr lang="en-US" sz="3600" b="0" dirty="0">
                <a:solidFill>
                  <a:srgbClr val="201F1E"/>
                </a:solidFill>
                <a:latin typeface="+mj-lt"/>
              </a:rPr>
              <a:t>The own learning process controls the </a:t>
            </a:r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λ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 value</a:t>
            </a:r>
          </a:p>
          <a:p>
            <a:pPr algn="just"/>
            <a:r>
              <a:rPr lang="en-US" sz="3600" dirty="0">
                <a:solidFill>
                  <a:srgbClr val="201F1E"/>
                </a:solidFill>
                <a:latin typeface="+mj-lt"/>
              </a:rPr>
              <a:t>No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 </a:t>
            </a:r>
            <a:r>
              <a:rPr lang="en-US" sz="3600" dirty="0">
                <a:solidFill>
                  <a:srgbClr val="201F1E"/>
                </a:solidFill>
                <a:latin typeface="+mj-lt"/>
              </a:rPr>
              <a:t>hyperparameter tunning 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(we only fix </a:t>
            </a:r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ρ</a:t>
            </a:r>
            <a:r>
              <a:rPr lang="en-US" sz="3600" b="0" dirty="0">
                <a:solidFill>
                  <a:srgbClr val="201F1E"/>
                </a:solidFill>
                <a:latin typeface="+mj-lt"/>
              </a:rPr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E25679-97AF-EBCE-F520-2F2B9791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9" y="4013777"/>
            <a:ext cx="9244152" cy="1766047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583893-D3BB-FA04-50DF-CEE30DB3B02B}"/>
              </a:ext>
            </a:extLst>
          </p:cNvPr>
          <p:cNvSpPr txBox="1">
            <a:spLocks/>
          </p:cNvSpPr>
          <p:nvPr/>
        </p:nvSpPr>
        <p:spPr>
          <a:xfrm>
            <a:off x="546285" y="2971975"/>
            <a:ext cx="10087958" cy="7932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0" dirty="0">
                <a:solidFill>
                  <a:srgbClr val="201F1E"/>
                </a:solidFill>
                <a:latin typeface="+mj-lt"/>
              </a:rPr>
              <a:t>Automatic approach: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DEE0F6-FFB5-2E7D-5CD2-1E48E11E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9" y="6351182"/>
            <a:ext cx="9065336" cy="682322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69EC4CC-0690-0C97-00A5-317C110BB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797" y="5835192"/>
            <a:ext cx="6486525" cy="46767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BA55FC1-A289-61C0-4834-D82AD01E0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9584" y="5835191"/>
            <a:ext cx="6656861" cy="4676775"/>
          </a:xfrm>
          <a:prstGeom prst="rect">
            <a:avLst/>
          </a:prstGeom>
        </p:spPr>
      </p:pic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B62A34F0-BCDB-630D-AF87-699F270107D0}"/>
              </a:ext>
            </a:extLst>
          </p:cNvPr>
          <p:cNvSpPr txBox="1">
            <a:spLocks/>
          </p:cNvSpPr>
          <p:nvPr/>
        </p:nvSpPr>
        <p:spPr>
          <a:xfrm>
            <a:off x="11646343" y="10946850"/>
            <a:ext cx="11472074" cy="22275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3600" b="0" dirty="0">
              <a:solidFill>
                <a:srgbClr val="201F1E"/>
              </a:solidFill>
              <a:latin typeface="+mj-lt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026ED16-6B6E-3A37-8A93-AC26093F903C}"/>
              </a:ext>
            </a:extLst>
          </p:cNvPr>
          <p:cNvSpPr txBox="1">
            <a:spLocks/>
          </p:cNvSpPr>
          <p:nvPr/>
        </p:nvSpPr>
        <p:spPr>
          <a:xfrm>
            <a:off x="11887000" y="11304614"/>
            <a:ext cx="11472074" cy="15120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0" dirty="0">
                <a:solidFill>
                  <a:srgbClr val="201F1E"/>
                </a:solidFill>
                <a:latin typeface="+mj-lt"/>
              </a:rPr>
              <a:t>Results are equivalent (or better) than using fixed </a:t>
            </a:r>
            <a:r>
              <a:rPr lang="en-US" sz="3600" b="0" dirty="0" err="1">
                <a:solidFill>
                  <a:srgbClr val="201F1E"/>
                </a:solidFill>
                <a:latin typeface="+mj-lt"/>
              </a:rPr>
              <a:t>λs</a:t>
            </a:r>
            <a:endParaRPr lang="en-US" sz="3600" b="0" dirty="0">
              <a:solidFill>
                <a:srgbClr val="201F1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79249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6098</TotalTime>
  <Words>402</Words>
  <Application>Microsoft Macintosh PowerPoint</Application>
  <PresentationFormat>Personalizado</PresentationFormat>
  <Paragraphs>81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31" baseType="lpstr">
      <vt:lpstr>Arial</vt:lpstr>
      <vt:lpstr>Arial Regular</vt:lpstr>
      <vt:lpstr>Calibri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Presentación de PowerPoint</vt:lpstr>
      <vt:lpstr>01 – Previous meeting wrap up</vt:lpstr>
      <vt:lpstr>01</vt:lpstr>
      <vt:lpstr>Presentación de PowerPoint</vt:lpstr>
      <vt:lpstr>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Nin Guerrero, Jordi</cp:lastModifiedBy>
  <cp:revision>62</cp:revision>
  <dcterms:created xsi:type="dcterms:W3CDTF">2019-09-29T15:44:29Z</dcterms:created>
  <dcterms:modified xsi:type="dcterms:W3CDTF">2022-12-12T15:28:53Z</dcterms:modified>
</cp:coreProperties>
</file>