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  <p:sldMasterId id="2147483735" r:id="rId2"/>
    <p:sldMasterId id="2147483703" r:id="rId3"/>
    <p:sldMasterId id="2147483671" r:id="rId4"/>
  </p:sldMasterIdLst>
  <p:notesMasterIdLst>
    <p:notesMasterId r:id="rId19"/>
  </p:notesMasterIdLst>
  <p:handoutMasterIdLst>
    <p:handoutMasterId r:id="rId20"/>
  </p:handoutMasterIdLst>
  <p:sldIdLst>
    <p:sldId id="300" r:id="rId5"/>
    <p:sldId id="301" r:id="rId6"/>
    <p:sldId id="350" r:id="rId7"/>
    <p:sldId id="367" r:id="rId8"/>
    <p:sldId id="359" r:id="rId9"/>
    <p:sldId id="370" r:id="rId10"/>
    <p:sldId id="369" r:id="rId11"/>
    <p:sldId id="382" r:id="rId12"/>
    <p:sldId id="383" r:id="rId13"/>
    <p:sldId id="384" r:id="rId14"/>
    <p:sldId id="388" r:id="rId15"/>
    <p:sldId id="360" r:id="rId16"/>
    <p:sldId id="371" r:id="rId17"/>
    <p:sldId id="36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brive Agustin, Lidia" initials="MAL" lastIdx="6" clrIdx="0">
    <p:extLst>
      <p:ext uri="{19B8F6BF-5375-455C-9EA6-DF929625EA0E}">
        <p15:presenceInfo xmlns:p15="http://schemas.microsoft.com/office/powerpoint/2012/main" userId="S-1-5-21-414860862-367930111-1963001494-5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94B9C"/>
    <a:srgbClr val="00072D"/>
    <a:srgbClr val="F1595C"/>
    <a:srgbClr val="EDEDFB"/>
    <a:srgbClr val="000B32"/>
    <a:srgbClr val="224BB9"/>
    <a:srgbClr val="F9B937"/>
    <a:srgbClr val="00A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91"/>
  </p:normalViewPr>
  <p:slideViewPr>
    <p:cSldViewPr snapToGrid="0" snapToObjects="1">
      <p:cViewPr varScale="1">
        <p:scale>
          <a:sx n="62" d="100"/>
          <a:sy n="62" d="100"/>
        </p:scale>
        <p:origin x="272" y="296"/>
      </p:cViewPr>
      <p:guideLst>
        <p:guide orient="horz" pos="4320"/>
        <p:guide pos="7680"/>
        <p:guide orient="horz" pos="4247"/>
        <p:guide pos="76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352-4FED-EB4A-B886-36DB71F5058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5236-2BF5-2F49-B575-D6063E963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 Regular"/>
        <a:ea typeface="Arial Regular"/>
        <a:cs typeface="Arial Regular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 DIAGONAL_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75010" y="-23091"/>
            <a:ext cx="26964176" cy="7333950"/>
          </a:xfrm>
          <a:prstGeom prst="rect">
            <a:avLst/>
          </a:prstGeom>
        </p:spPr>
      </p:pic>
      <p:pic>
        <p:nvPicPr>
          <p:cNvPr id="9" name="Picture 8" descr=" DIAGONAL_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1014" y="5916824"/>
            <a:ext cx="31718382" cy="862704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1" name="Picture 10" descr="Mesa de trabajo 5 copia 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0" name="Picture 1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pic>
        <p:nvPicPr>
          <p:cNvPr id="21" name="Picture 20" descr=" GIAGONALES BIEN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" y="7333950"/>
            <a:ext cx="23634192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-19244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i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pic>
        <p:nvPicPr>
          <p:cNvPr id="13" name="Picture 12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97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43476" y="4564333"/>
            <a:ext cx="35344690" cy="9206882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9" name="Picture 8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97" y="4218984"/>
            <a:ext cx="14578006" cy="4528488"/>
          </a:xfrm>
          <a:prstGeom prst="rect">
            <a:avLst/>
          </a:prstGeom>
        </p:spPr>
      </p:pic>
      <p:pic>
        <p:nvPicPr>
          <p:cNvPr id="10" name="Picture 9" descr=" GIAGONALES BIEN-04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486684" y="-401609"/>
            <a:ext cx="35076995" cy="95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2342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GIAGONALES BIEN-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8851" y="2337819"/>
            <a:ext cx="42036298" cy="11433396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6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4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pic>
        <p:nvPicPr>
          <p:cNvPr id="9" name="Picture 8" descr="Mesa de trabajo 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99" y="12170370"/>
            <a:ext cx="15134169" cy="1603362"/>
          </a:xfrm>
          <a:prstGeom prst="rect">
            <a:avLst/>
          </a:prstGeom>
        </p:spPr>
      </p:pic>
      <p:pic>
        <p:nvPicPr>
          <p:cNvPr id="10" name="Picture 9" descr="DIAGONAL 1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562"/>
            <a:ext cx="14083920" cy="28240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46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10404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 err="1"/>
              <a:t>sectiong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46557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1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1402" y="3377855"/>
            <a:ext cx="38163996" cy="1038017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60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62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09365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="0"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EDEDFB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8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72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chemeClr val="tx1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chemeClr val="tx1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tx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tx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EDEDFB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bg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bg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1" name="Picture 2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0479" y="5634690"/>
            <a:ext cx="29697857" cy="808131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6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EDEDFB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EDEDF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8" y="3114970"/>
            <a:ext cx="16462626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7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whit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GIAGONALES BIE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18" y="2760906"/>
            <a:ext cx="40480767" cy="110103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212" y="5594987"/>
            <a:ext cx="33645632" cy="91512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7" r:id="rId3"/>
    <p:sldLayoutId id="2147483764" r:id="rId4"/>
    <p:sldLayoutId id="2147483723" r:id="rId5"/>
    <p:sldLayoutId id="2147483759" r:id="rId6"/>
    <p:sldLayoutId id="2147483760" r:id="rId7"/>
    <p:sldLayoutId id="2147483761" r:id="rId8"/>
    <p:sldLayoutId id="2147483762" r:id="rId9"/>
    <p:sldLayoutId id="2147483724" r:id="rId10"/>
    <p:sldLayoutId id="2147483725" r:id="rId11"/>
    <p:sldLayoutId id="2147483726" r:id="rId12"/>
    <p:sldLayoutId id="2147483754" r:id="rId13"/>
    <p:sldLayoutId id="2147483765" r:id="rId14"/>
    <p:sldLayoutId id="2147483769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21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55" r:id="rId7"/>
    <p:sldLayoutId id="2147483766" r:id="rId8"/>
    <p:sldLayoutId id="2147483770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4" r:id="rId3"/>
    <p:sldLayoutId id="2147483672" r:id="rId4"/>
    <p:sldLayoutId id="2147483674" r:id="rId5"/>
    <p:sldLayoutId id="2147483696" r:id="rId6"/>
    <p:sldLayoutId id="2147483752" r:id="rId7"/>
    <p:sldLayoutId id="2147483768" r:id="rId8"/>
    <p:sldLayoutId id="2147483772" r:id="rId9"/>
    <p:sldLayoutId id="2147483690" r:id="rId10"/>
    <p:sldLayoutId id="2147483700" r:id="rId11"/>
    <p:sldLayoutId id="2147483701" r:id="rId12"/>
    <p:sldLayoutId id="2147483678" r:id="rId13"/>
    <p:sldLayoutId id="2147483697" r:id="rId14"/>
    <p:sldLayoutId id="2147483702" r:id="rId15"/>
    <p:sldLayoutId id="2147483675" r:id="rId16"/>
    <p:sldLayoutId id="2147483676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3014936"/>
            <a:ext cx="21945600" cy="52138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7540"/>
              </a:lnSpc>
              <a:spcBef>
                <a:spcPts val="1008"/>
              </a:spcBef>
            </a:pPr>
            <a:r>
              <a:rPr lang="en-US" sz="16700" dirty="0"/>
              <a:t>Enhancing copies in the Core of Relational Databases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51BB8-DCA6-3B4A-8B8F-7EE3489283A9}"/>
              </a:ext>
            </a:extLst>
          </p:cNvPr>
          <p:cNvSpPr txBox="1"/>
          <p:nvPr/>
        </p:nvSpPr>
        <p:spPr>
          <a:xfrm>
            <a:off x="9198864" y="12314562"/>
            <a:ext cx="6272784" cy="923330"/>
          </a:xfrm>
          <a:prstGeom prst="rect">
            <a:avLst/>
          </a:prstGeom>
          <a:solidFill>
            <a:srgbClr val="194B9C"/>
          </a:solidFill>
        </p:spPr>
        <p:txBody>
          <a:bodyPr wrap="square" rtlCol="0">
            <a:spAutoFit/>
          </a:bodyPr>
          <a:lstStyle/>
          <a:p>
            <a:r>
              <a:rPr lang="es-ES" sz="5400" b="0" dirty="0" err="1">
                <a:solidFill>
                  <a:schemeClr val="tx1"/>
                </a:solidFill>
                <a:latin typeface="MABRYPRO-LIGHT" panose="020D0303040002040303" pitchFamily="34" charset="0"/>
              </a:rPr>
              <a:t>July</a:t>
            </a:r>
            <a:r>
              <a:rPr lang="es-ES" sz="5400" b="0" dirty="0">
                <a:solidFill>
                  <a:schemeClr val="tx1"/>
                </a:solidFill>
                <a:latin typeface="MABRYPRO-LIGHT" panose="020D0303040002040303" pitchFamily="34" charset="0"/>
              </a:rPr>
              <a:t> 20th, 2022</a:t>
            </a:r>
          </a:p>
        </p:txBody>
      </p:sp>
    </p:spTree>
    <p:extLst>
      <p:ext uri="{BB962C8B-B14F-4D97-AF65-F5344CB8AC3E}">
        <p14:creationId xmlns:p14="http://schemas.microsoft.com/office/powerpoint/2010/main" val="3930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28127" y="1923895"/>
            <a:ext cx="187474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Custom loss and train step functions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668B6-8070-C329-EFB0-539D62CFB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90C00EEE-42A6-CB5B-2A79-E36B659AA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0051" y="4396617"/>
                <a:ext cx="20503822" cy="452528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GB" sz="4800" b="0" dirty="0">
                    <a:solidFill>
                      <a:srgbClr val="201F1E"/>
                    </a:solidFill>
                    <a:latin typeface="+mj-lt"/>
                  </a:rPr>
                  <a:t>We combined the non-weighted and weighted approach. </a:t>
                </a:r>
              </a:p>
              <a:p>
                <a:pPr marL="0" indent="0" algn="just">
                  <a:buNone/>
                </a:pPr>
                <a:r>
                  <a:rPr lang="en-GB" sz="4800" b="0" dirty="0">
                    <a:solidFill>
                      <a:srgbClr val="201F1E"/>
                    </a:solidFill>
                    <a:latin typeface="+mj-lt"/>
                  </a:rPr>
                  <a:t>Before, the loss function was not important. Now, we have defined our a custom loss function. </a:t>
                </a:r>
              </a:p>
              <a:p>
                <a:pPr marL="0" indent="0" algn="just">
                  <a:buNone/>
                </a:pPr>
                <a:r>
                  <a:rPr lang="en-GB" sz="4800" b="0" dirty="0">
                    <a:solidFill>
                      <a:srgbClr val="201F1E"/>
                    </a:solidFill>
                    <a:latin typeface="+mj-lt"/>
                  </a:rPr>
                  <a:t>The new loss is the sum over all data points their </a:t>
                </a:r>
                <a14:m>
                  <m:oMath xmlns:m="http://schemas.openxmlformats.org/officeDocument/2006/math">
                    <m:r>
                      <a:rPr lang="es-ES" sz="4800" b="0" i="1" smtClean="0">
                        <a:solidFill>
                          <a:srgbClr val="201F1E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4800" b="0" dirty="0">
                    <a:solidFill>
                      <a:srgbClr val="201F1E"/>
                    </a:solidFill>
                    <a:latin typeface="+mj-lt"/>
                  </a:rPr>
                  <a:t> at each step.</a:t>
                </a:r>
              </a:p>
              <a:p>
                <a:pPr marL="0" indent="0" algn="just">
                  <a:buNone/>
                </a:pPr>
                <a:r>
                  <a:rPr lang="en-GB" sz="4800" b="0" dirty="0">
                    <a:solidFill>
                      <a:srgbClr val="201F1E"/>
                    </a:solidFill>
                    <a:latin typeface="+mj-lt"/>
                  </a:rPr>
                  <a:t>Intuition -&gt; Already learned </a:t>
                </a:r>
                <a:r>
                  <a:rPr lang="en-GB" sz="4800" b="0" dirty="0">
                    <a:solidFill>
                      <a:srgbClr val="201F1E"/>
                    </a:solidFill>
                  </a:rPr>
                  <a:t>points</a:t>
                </a:r>
                <a:r>
                  <a:rPr lang="en-GB" sz="4800" b="0" dirty="0">
                    <a:solidFill>
                      <a:srgbClr val="201F1E"/>
                    </a:solidFill>
                    <a:latin typeface="+mj-lt"/>
                  </a:rPr>
                  <a:t> are ignored by the loss function.</a:t>
                </a:r>
              </a:p>
            </p:txBody>
          </p:sp>
        </mc:Choice>
        <mc:Fallback xmlns="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90C00EEE-42A6-CB5B-2A79-E36B659A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1" y="4396617"/>
                <a:ext cx="20503822" cy="4525288"/>
              </a:xfrm>
              <a:prstGeom prst="rect">
                <a:avLst/>
              </a:prstGeom>
              <a:blipFill>
                <a:blip r:embed="rId2"/>
                <a:stretch>
                  <a:fillRect l="-1361" t="-3081" r="-13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1E17CE8-4336-515D-229E-55115063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1688" y="9319383"/>
            <a:ext cx="4044156" cy="4013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757E9C-9E72-8A11-93AE-FD22254FC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308" y="9299947"/>
            <a:ext cx="4044156" cy="4051978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08CA5EE-713C-CD22-ED28-359113ED6E50}"/>
              </a:ext>
            </a:extLst>
          </p:cNvPr>
          <p:cNvSpPr/>
          <p:nvPr/>
        </p:nvSpPr>
        <p:spPr>
          <a:xfrm>
            <a:off x="16974516" y="10608759"/>
            <a:ext cx="1398494" cy="71717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1F61CE7-0611-BDFC-B6B9-EBEC5F60CDFF}"/>
              </a:ext>
            </a:extLst>
          </p:cNvPr>
          <p:cNvSpPr txBox="1">
            <a:spLocks/>
          </p:cNvSpPr>
          <p:nvPr/>
        </p:nvSpPr>
        <p:spPr>
          <a:xfrm>
            <a:off x="1362094" y="10046452"/>
            <a:ext cx="10571599" cy="28832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3600" b="0" dirty="0">
                <a:solidFill>
                  <a:srgbClr val="201F1E"/>
                </a:solidFill>
                <a:latin typeface="+mj-lt"/>
              </a:rPr>
              <a:t>The copy performs (at least) as well as it did before</a:t>
            </a:r>
          </a:p>
          <a:p>
            <a:pPr marL="0" indent="0" algn="just">
              <a:buNone/>
            </a:pPr>
            <a:endParaRPr lang="en-GB" sz="3600" b="0" dirty="0">
              <a:solidFill>
                <a:srgbClr val="201F1E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GB" sz="3600" b="0" dirty="0">
                <a:solidFill>
                  <a:srgbClr val="201F1E"/>
                </a:solidFill>
                <a:latin typeface="+mj-lt"/>
              </a:rPr>
              <a:t>N = 1000 -- One iteration</a:t>
            </a:r>
            <a:endParaRPr lang="en-GB" sz="4800" b="0" dirty="0">
              <a:solidFill>
                <a:srgbClr val="201F1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453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28127" y="1923895"/>
            <a:ext cx="187474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Custom loss and train step functions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668B6-8070-C329-EFB0-539D62CFB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A5D91A-F2A5-C1C2-CBA6-F6D3B0E4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5" y="3562988"/>
            <a:ext cx="5010150" cy="49911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178B2E5-28F4-C5A7-C4AA-5CF1671A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82" y="3601088"/>
            <a:ext cx="4962525" cy="4953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8D8BAF8-CB9F-9495-9297-4BEB95402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6754" y="3645931"/>
            <a:ext cx="4972050" cy="4953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AD7B18B-F6E3-4BD0-68BB-5E61898A3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6151" y="3617356"/>
            <a:ext cx="4972050" cy="5010150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31A79DFB-FA7D-39F9-ABC5-099341AF4397}"/>
              </a:ext>
            </a:extLst>
          </p:cNvPr>
          <p:cNvSpPr txBox="1">
            <a:spLocks/>
          </p:cNvSpPr>
          <p:nvPr/>
        </p:nvSpPr>
        <p:spPr>
          <a:xfrm>
            <a:off x="426332" y="9717758"/>
            <a:ext cx="8031868" cy="1900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0" dirty="0">
                <a:solidFill>
                  <a:srgbClr val="201F1E"/>
                </a:solidFill>
                <a:latin typeface="+mj-lt"/>
              </a:rPr>
              <a:t>Sequential learning with N=250 (at each iteration, without storing or deleting points)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AC7782D-6FFC-7485-E86D-139E107B8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510" y="8615109"/>
            <a:ext cx="4972050" cy="496252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A92166B-2CAF-99A8-DBF8-12B91FB01798}"/>
              </a:ext>
            </a:extLst>
          </p:cNvPr>
          <p:cNvSpPr txBox="1"/>
          <p:nvPr/>
        </p:nvSpPr>
        <p:spPr>
          <a:xfrm>
            <a:off x="4365760" y="3741725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t=0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89B3FE4-BC0E-6A5C-BF13-F9369D196ADF}"/>
              </a:ext>
            </a:extLst>
          </p:cNvPr>
          <p:cNvSpPr txBox="1"/>
          <p:nvPr/>
        </p:nvSpPr>
        <p:spPr>
          <a:xfrm>
            <a:off x="10101847" y="3741725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t=1</a:t>
            </a:r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C2B2130-7F60-6898-CA0E-00B2490BBDE7}"/>
              </a:ext>
            </a:extLst>
          </p:cNvPr>
          <p:cNvSpPr txBox="1"/>
          <p:nvPr/>
        </p:nvSpPr>
        <p:spPr>
          <a:xfrm>
            <a:off x="15713753" y="3741725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t=2</a:t>
            </a:r>
            <a:endParaRPr lang="en-U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26A110C-4071-3898-6F5A-ECB511105F19}"/>
              </a:ext>
            </a:extLst>
          </p:cNvPr>
          <p:cNvSpPr txBox="1"/>
          <p:nvPr/>
        </p:nvSpPr>
        <p:spPr>
          <a:xfrm>
            <a:off x="21638742" y="3741725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t=3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5591AEB-3C7C-A24F-FAB7-23C4C5FBF2ED}"/>
              </a:ext>
            </a:extLst>
          </p:cNvPr>
          <p:cNvSpPr txBox="1"/>
          <p:nvPr/>
        </p:nvSpPr>
        <p:spPr>
          <a:xfrm>
            <a:off x="13057759" y="8789112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t=8</a:t>
            </a:r>
            <a:endParaRPr lang="en-US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A7C91BBA-C973-891E-CFC9-99FC94A56964}"/>
              </a:ext>
            </a:extLst>
          </p:cNvPr>
          <p:cNvSpPr txBox="1">
            <a:spLocks/>
          </p:cNvSpPr>
          <p:nvPr/>
        </p:nvSpPr>
        <p:spPr>
          <a:xfrm>
            <a:off x="14606870" y="9639871"/>
            <a:ext cx="8739571" cy="18109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0" dirty="0">
                <a:solidFill>
                  <a:srgbClr val="201F1E"/>
                </a:solidFill>
                <a:latin typeface="+mj-lt"/>
              </a:rPr>
              <a:t>Forgetting still happens. We will repeat this experiment once the regularization term works correctly.</a:t>
            </a:r>
          </a:p>
        </p:txBody>
      </p:sp>
    </p:spTree>
    <p:extLst>
      <p:ext uri="{BB962C8B-B14F-4D97-AF65-F5344CB8AC3E}">
        <p14:creationId xmlns:p14="http://schemas.microsoft.com/office/powerpoint/2010/main" val="404912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1860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09183" y="1897393"/>
            <a:ext cx="56669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7162739"/>
            <a:ext cx="20435327" cy="1667260"/>
            <a:chOff x="1671638" y="7769265"/>
            <a:chExt cx="20435327" cy="1667260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Understand how forgetting behaves whe</a:t>
              </a:r>
              <a:r>
                <a:rPr lang="en-CA" b="0" dirty="0">
                  <a:solidFill>
                    <a:srgbClr val="201F1E"/>
                  </a:solidFill>
                  <a:latin typeface="+mj-lt"/>
                </a:rPr>
                <a:t>n the points instead of the memory compressed in the model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4455856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201F1E"/>
                  </a:solidFill>
                  <a:latin typeface="+mj-lt"/>
                </a:rPr>
                <a:t>Combine the new loss function with the regularization term and test its performance</a:t>
              </a:r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F31FC7DA-4656-4495-A0D6-8F9E7D658C1C}"/>
              </a:ext>
            </a:extLst>
          </p:cNvPr>
          <p:cNvGrpSpPr/>
          <p:nvPr/>
        </p:nvGrpSpPr>
        <p:grpSpPr>
          <a:xfrm>
            <a:off x="1671638" y="9716387"/>
            <a:ext cx="20435327" cy="1561368"/>
            <a:chOff x="1671638" y="7769265"/>
            <a:chExt cx="20435327" cy="1561368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E97C0AB-6A9C-479F-81FA-0BD59BD1E33C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03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188FF7AE-8FF4-4571-A8C3-C981E2E8E266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Write </a:t>
              </a:r>
              <a:r>
                <a:rPr lang="en-CA" b="0" dirty="0">
                  <a:solidFill>
                    <a:srgbClr val="201F1E"/>
                  </a:solidFill>
                  <a:latin typeface="+mj-lt"/>
                </a:rPr>
                <a:t>the</a:t>
              </a:r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 paper. (Any news from the patent?)</a:t>
              </a:r>
            </a:p>
          </p:txBody>
        </p:sp>
      </p:grpSp>
      <p:sp>
        <p:nvSpPr>
          <p:cNvPr id="2" name="TextBox 11">
            <a:extLst>
              <a:ext uri="{FF2B5EF4-FFF2-40B4-BE49-F238E27FC236}">
                <a16:creationId xmlns:a16="http://schemas.microsoft.com/office/drawing/2014/main" id="{4CF829BF-C718-5F93-268F-6A2294A7741A}"/>
              </a:ext>
            </a:extLst>
          </p:cNvPr>
          <p:cNvSpPr txBox="1"/>
          <p:nvPr/>
        </p:nvSpPr>
        <p:spPr>
          <a:xfrm>
            <a:off x="4665753" y="12032243"/>
            <a:ext cx="17441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201F1E"/>
                </a:solidFill>
                <a:effectLst/>
                <a:latin typeface="+mj-lt"/>
              </a:rPr>
              <a:t>Try real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833683-16E5-F7FB-67CC-4E9685635D07}"/>
              </a:ext>
            </a:extLst>
          </p:cNvPr>
          <p:cNvSpPr txBox="1">
            <a:spLocks/>
          </p:cNvSpPr>
          <p:nvPr/>
        </p:nvSpPr>
        <p:spPr>
          <a:xfrm>
            <a:off x="1671638" y="11546653"/>
            <a:ext cx="2020240" cy="15613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0" dirty="0">
                <a:latin typeface="Esade" panose="020A0503070902020203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928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Previous meeting 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02 – Task completion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 – Current status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C2AB9D-2020-8D4F-AA08-8BE188E482CE}"/>
              </a:ext>
            </a:extLst>
          </p:cNvPr>
          <p:cNvSpPr txBox="1">
            <a:spLocks/>
          </p:cNvSpPr>
          <p:nvPr/>
        </p:nvSpPr>
        <p:spPr>
          <a:xfrm>
            <a:off x="691661" y="8734426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 kern="1200">
                <a:solidFill>
                  <a:srgbClr val="000B32"/>
                </a:solidFill>
                <a:latin typeface="Esade Regular"/>
                <a:ea typeface="+mn-ea"/>
                <a:cs typeface="Esade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04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40330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85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2212726" y="5551819"/>
            <a:ext cx="19414203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Complete prove of convergence of the sequential copy process with weighted data</a:t>
            </a:r>
          </a:p>
          <a:p>
            <a:endParaRPr lang="en-GB" sz="4800" b="0" dirty="0">
              <a:solidFill>
                <a:schemeClr val="tx1"/>
              </a:solidFill>
            </a:endParaRPr>
          </a:p>
          <a:p>
            <a:endParaRPr lang="en-GB" sz="4800" b="0" dirty="0">
              <a:solidFill>
                <a:schemeClr val="tx1"/>
              </a:solidFill>
            </a:endParaRPr>
          </a:p>
          <a:p>
            <a:pPr algn="l"/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Experimental intuition</a:t>
            </a:r>
          </a:p>
          <a:p>
            <a:endParaRPr lang="en-GB" sz="3600" b="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81870" y="1948065"/>
            <a:ext cx="147479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Previous meeting comments</a:t>
            </a:r>
          </a:p>
        </p:txBody>
      </p:sp>
    </p:spTree>
    <p:extLst>
      <p:ext uri="{BB962C8B-B14F-4D97-AF65-F5344CB8AC3E}">
        <p14:creationId xmlns:p14="http://schemas.microsoft.com/office/powerpoint/2010/main" val="30807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752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Custom loss function and train step functions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FF0000"/>
                  </a:solidFill>
                  <a:latin typeface="+mj-lt"/>
                </a:rPr>
                <a:t>Forgetting in the copy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60852" y="1948065"/>
            <a:ext cx="149082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Forgetting in the copy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668B6-8070-C329-EFB0-539D62CFB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90C00EEE-42A6-CB5B-2A79-E36B659AA37A}"/>
              </a:ext>
            </a:extLst>
          </p:cNvPr>
          <p:cNvSpPr txBox="1">
            <a:spLocks/>
          </p:cNvSpPr>
          <p:nvPr/>
        </p:nvSpPr>
        <p:spPr>
          <a:xfrm>
            <a:off x="1150833" y="4016039"/>
            <a:ext cx="19414203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The </a:t>
            </a:r>
            <a:r>
              <a:rPr lang="en-US" sz="4800" b="0" dirty="0">
                <a:solidFill>
                  <a:srgbClr val="201F1E"/>
                </a:solidFill>
                <a:latin typeface="+mj-lt"/>
              </a:rPr>
              <a:t>forgetting is defined as the decreasing of confidence the model has for each </a:t>
            </a:r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sample point. </a:t>
            </a:r>
          </a:p>
          <a:p>
            <a:pPr marL="0" indent="0" algn="just">
              <a:buNone/>
            </a:pPr>
            <a:r>
              <a:rPr lang="en-US" sz="4800" b="0" dirty="0">
                <a:solidFill>
                  <a:srgbClr val="201F1E"/>
                </a:solidFill>
                <a:latin typeface="+mj-lt"/>
              </a:rPr>
              <a:t>Memory can be understanded as:</a:t>
            </a:r>
          </a:p>
          <a:p>
            <a:pPr marL="0" indent="0" algn="just">
              <a:buNone/>
            </a:pPr>
            <a:r>
              <a:rPr lang="en-US" sz="4800" b="0" dirty="0">
                <a:solidFill>
                  <a:srgbClr val="201F1E"/>
                </a:solidFill>
                <a:latin typeface="+mj-lt"/>
              </a:rPr>
              <a:t> - Data points</a:t>
            </a:r>
          </a:p>
          <a:p>
            <a:pPr marL="0" indent="0" algn="just">
              <a:buNone/>
            </a:pPr>
            <a:r>
              <a:rPr lang="en-US" sz="4800" b="0" dirty="0">
                <a:solidFill>
                  <a:srgbClr val="201F1E"/>
                </a:solidFill>
                <a:latin typeface="+mj-lt"/>
              </a:rPr>
              <a:t> - Compression of the data points into our model (weights)</a:t>
            </a:r>
          </a:p>
          <a:p>
            <a:pPr marL="0" indent="0" algn="just">
              <a:buNone/>
            </a:pPr>
            <a:endParaRPr lang="en-US" sz="4800" b="0" dirty="0">
              <a:solidFill>
                <a:srgbClr val="201F1E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4800" b="0" dirty="0">
                <a:solidFill>
                  <a:srgbClr val="201F1E"/>
                </a:solidFill>
                <a:latin typeface="+mj-lt"/>
              </a:rPr>
              <a:t>Then, forgetting can be mitigated by using more data points (bad idea) or taking advantage of our previous steps learnings (weights).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E08E211-97D7-77D9-08FB-DE94E70DE2D8}"/>
              </a:ext>
            </a:extLst>
          </p:cNvPr>
          <p:cNvSpPr txBox="1">
            <a:spLocks/>
          </p:cNvSpPr>
          <p:nvPr/>
        </p:nvSpPr>
        <p:spPr>
          <a:xfrm>
            <a:off x="1150833" y="11577287"/>
            <a:ext cx="19414203" cy="9674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4800" b="0" i="1" dirty="0">
                <a:solidFill>
                  <a:srgbClr val="201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sequence of weights in our sequential construction must converge</a:t>
            </a:r>
            <a:endParaRPr lang="en-GB" sz="4800" b="0" i="1" dirty="0">
              <a:solidFill>
                <a:srgbClr val="201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23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60852" y="1948065"/>
            <a:ext cx="149082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Forgetting in the copy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668B6-8070-C329-EFB0-539D62CFB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90C00EEE-42A6-CB5B-2A79-E36B659AA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0049" y="4145429"/>
                <a:ext cx="21480567" cy="49308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4800" b="0" i="0" dirty="0">
                    <a:solidFill>
                      <a:srgbClr val="201F1E"/>
                    </a:solidFill>
                    <a:effectLst/>
                    <a:latin typeface="+mj-lt"/>
                  </a:rPr>
                  <a:t>We know </a:t>
                </a:r>
                <a:r>
                  <a:rPr lang="en-US" sz="4800" b="0" dirty="0">
                    <a:solidFill>
                      <a:srgbClr val="201F1E"/>
                    </a:solidFill>
                    <a:latin typeface="+mj-lt"/>
                  </a:rPr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800" b="0" i="1" smtClean="0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b="0" i="1" smtClean="0">
                                <a:solidFill>
                                  <a:srgbClr val="201F1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b="0" i="1" smtClean="0">
                                <a:solidFill>
                                  <a:srgbClr val="201F1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201F1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201F1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4800" b="0" i="1" smtClean="0">
                            <a:solidFill>
                              <a:srgbClr val="201F1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4800" b="0" i="1" smtClean="0">
                                <a:solidFill>
                                  <a:srgbClr val="201F1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b="0" i="1" smtClean="0">
                                <a:solidFill>
                                  <a:srgbClr val="201F1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201F1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4800" b="0" i="1" smtClean="0">
                                <a:solidFill>
                                  <a:srgbClr val="201F1E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201F1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solidFill>
                          <a:srgbClr val="201F1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 </m:t>
                    </m:r>
                    <m:r>
                      <a:rPr lang="es-ES" sz="4800" b="0" i="1" smtClean="0">
                        <a:solidFill>
                          <a:srgbClr val="201F1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800" b="0" i="1" smtClean="0">
                        <a:solidFill>
                          <a:srgbClr val="201F1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4800" b="0" i="1" smtClean="0">
                        <a:solidFill>
                          <a:srgbClr val="201F1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4800" b="0" dirty="0">
                  <a:solidFill>
                    <a:srgbClr val="201F1E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:endParaRPr lang="en-US" sz="4800" b="0" dirty="0">
                  <a:solidFill>
                    <a:srgbClr val="201F1E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:r>
                  <a:rPr lang="en-US" sz="4800" b="0" dirty="0">
                    <a:solidFill>
                      <a:srgbClr val="201F1E"/>
                    </a:solidFill>
                    <a:latin typeface="+mj-lt"/>
                  </a:rPr>
                  <a:t>Therefore, a regularization term can be included into the loss function as</a:t>
                </a:r>
              </a:p>
              <a:p>
                <a:pPr marL="0" indent="0" algn="just">
                  <a:buNone/>
                </a:pPr>
                <a:endParaRPr lang="en-US" sz="4800" b="0" dirty="0">
                  <a:solidFill>
                    <a:srgbClr val="201F1E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4800" b="0" i="1" smtClean="0">
                              <a:solidFill>
                                <a:srgbClr val="201F1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201F1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800" b="0" i="1" smtClean="0">
                              <a:solidFill>
                                <a:srgbClr val="201F1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4800" b="0" i="1" smtClean="0">
                                  <a:solidFill>
                                    <a:srgbClr val="201F1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solidFill>
                                    <a:srgbClr val="201F1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201F1E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800" b="0" i="1" smtClean="0">
                                  <a:solidFill>
                                    <a:srgbClr val="201F1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4800" b="0" i="1" smtClean="0">
                                  <a:solidFill>
                                    <a:srgbClr val="201F1E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4800" b="0" dirty="0">
                  <a:solidFill>
                    <a:srgbClr val="201F1E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:endParaRPr lang="en-US" sz="4800" b="0" dirty="0">
                  <a:solidFill>
                    <a:srgbClr val="201F1E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:r>
                  <a:rPr lang="en-US" sz="4800" b="0" dirty="0">
                    <a:solidFill>
                      <a:srgbClr val="201F1E"/>
                    </a:solidFill>
                    <a:latin typeface="+mj-lt"/>
                  </a:rPr>
                  <a:t>The model “stores” data points knowledge inside its weights. </a:t>
                </a:r>
              </a:p>
              <a:p>
                <a:pPr marL="0" indent="0" algn="just">
                  <a:buNone/>
                </a:pPr>
                <a:r>
                  <a:rPr lang="en-US" sz="4800" b="0" dirty="0">
                    <a:solidFill>
                      <a:srgbClr val="201F1E"/>
                    </a:solidFill>
                    <a:latin typeface="+mj-lt"/>
                  </a:rPr>
                  <a:t>Idea -&gt; similar weights from previous “best parameters” force the model to remember.</a:t>
                </a:r>
              </a:p>
            </p:txBody>
          </p:sp>
        </mc:Choice>
        <mc:Fallback xmlns="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90C00EEE-42A6-CB5B-2A79-E36B659A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49" y="4145429"/>
                <a:ext cx="21480567" cy="4930886"/>
              </a:xfrm>
              <a:prstGeom prst="rect">
                <a:avLst/>
              </a:prstGeom>
              <a:blipFill>
                <a:blip r:embed="rId2"/>
                <a:stretch>
                  <a:fillRect l="-1299" t="-2828" r="-1299" b="-598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4997A24-7A81-CE02-A2CF-FC45ADF86F7C}"/>
              </a:ext>
            </a:extLst>
          </p:cNvPr>
          <p:cNvSpPr txBox="1">
            <a:spLocks/>
          </p:cNvSpPr>
          <p:nvPr/>
        </p:nvSpPr>
        <p:spPr>
          <a:xfrm>
            <a:off x="2911378" y="12066921"/>
            <a:ext cx="19414203" cy="9674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4800" b="0" i="1" dirty="0">
                <a:solidFill>
                  <a:srgbClr val="201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This approach is still not working properly. TensorFlow issues</a:t>
            </a:r>
            <a:endParaRPr lang="en-GB" sz="4800" b="0" i="1" dirty="0">
              <a:solidFill>
                <a:srgbClr val="201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18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FF0000"/>
                  </a:solidFill>
                  <a:effectLst/>
                  <a:latin typeface="+mj-lt"/>
                </a:rPr>
                <a:t>Custom loss and train step functions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chemeClr val="tx1"/>
                  </a:solidFill>
                  <a:latin typeface="+mj-lt"/>
                </a:rPr>
                <a:t>Forgetting in the copy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70483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1226"/>
      </a:accent1>
      <a:accent2>
        <a:srgbClr val="8A8D8F"/>
      </a:accent2>
      <a:accent3>
        <a:srgbClr val="150A15"/>
      </a:accent3>
      <a:accent4>
        <a:srgbClr val="100810"/>
      </a:accent4>
      <a:accent5>
        <a:srgbClr val="0B050B"/>
      </a:accent5>
      <a:accent6>
        <a:srgbClr val="060306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Esade_PowerPoint_Template</Template>
  <TotalTime>4678</TotalTime>
  <Words>422</Words>
  <Application>Microsoft Macintosh PowerPoint</Application>
  <PresentationFormat>Personalizado</PresentationFormat>
  <Paragraphs>74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14</vt:i4>
      </vt:variant>
    </vt:vector>
  </HeadingPairs>
  <TitlesOfParts>
    <vt:vector size="28" baseType="lpstr">
      <vt:lpstr>Arial</vt:lpstr>
      <vt:lpstr>Arial Regular</vt:lpstr>
      <vt:lpstr>Calibri</vt:lpstr>
      <vt:lpstr>Cambria Math</vt:lpstr>
      <vt:lpstr>Esade</vt:lpstr>
      <vt:lpstr>Esade Bold</vt:lpstr>
      <vt:lpstr>Esade Regular</vt:lpstr>
      <vt:lpstr>Lucida Grande</vt:lpstr>
      <vt:lpstr>Mabry Pro</vt:lpstr>
      <vt:lpstr>MABRYPRO-LIGHT</vt:lpstr>
      <vt:lpstr>2_Custom Design</vt:lpstr>
      <vt:lpstr>3_Custom Design</vt:lpstr>
      <vt:lpstr>1_Custom Design</vt:lpstr>
      <vt:lpstr>Custom Design</vt:lpstr>
      <vt:lpstr>Presentación de PowerPoint</vt:lpstr>
      <vt:lpstr>01 – Previous meeting wrap up</vt:lpstr>
      <vt:lpstr>01</vt:lpstr>
      <vt:lpstr>Presentación de PowerPoint</vt:lpstr>
      <vt:lpstr>03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Membrive Agustin, Lidia</dc:creator>
  <cp:lastModifiedBy>Nin Guerrero, Jordi</cp:lastModifiedBy>
  <cp:revision>48</cp:revision>
  <dcterms:created xsi:type="dcterms:W3CDTF">2019-09-29T15:44:29Z</dcterms:created>
  <dcterms:modified xsi:type="dcterms:W3CDTF">2022-08-28T10:08:17Z</dcterms:modified>
</cp:coreProperties>
</file>