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20"/>
  </p:notesMasterIdLst>
  <p:handoutMasterIdLst>
    <p:handoutMasterId r:id="rId21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73" r:id="rId12"/>
    <p:sldId id="378" r:id="rId13"/>
    <p:sldId id="379" r:id="rId14"/>
    <p:sldId id="381" r:id="rId15"/>
    <p:sldId id="380" r:id="rId16"/>
    <p:sldId id="360" r:id="rId17"/>
    <p:sldId id="371" r:id="rId18"/>
    <p:sldId id="36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94B9C"/>
    <a:srgbClr val="00072D"/>
    <a:srgbClr val="F1595C"/>
    <a:srgbClr val="EDEDFB"/>
    <a:srgbClr val="000B32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1"/>
  </p:normalViewPr>
  <p:slideViewPr>
    <p:cSldViewPr snapToGrid="0" snapToObjects="1">
      <p:cViewPr varScale="1">
        <p:scale>
          <a:sx n="62" d="100"/>
          <a:sy n="62" d="100"/>
        </p:scale>
        <p:origin x="272" y="296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overleaf.com/read/xtzdpjpvqhsg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June 15th,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17470" y="1663489"/>
            <a:ext cx="169232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Esade" panose="020A0503070902020203" pitchFamily="18" charset="0"/>
              </a:rPr>
              <a:t>Experimental intuition: dropping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">
                <a:extLst>
                  <a:ext uri="{FF2B5EF4-FFF2-40B4-BE49-F238E27FC236}">
                    <a16:creationId xmlns:a16="http://schemas.microsoft.com/office/drawing/2014/main" id="{76246891-B995-9B9C-5833-419180322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8925" y="3648635"/>
                <a:ext cx="21504157" cy="129017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ES" sz="4800" b="0" err="1">
                    <a:solidFill>
                      <a:srgbClr val="201F1E"/>
                    </a:solidFill>
                  </a:rPr>
                  <a:t>We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apply</a:t>
                </a:r>
                <a:r>
                  <a:rPr lang="es-ES" sz="4800" b="0">
                    <a:solidFill>
                      <a:srgbClr val="201F1E"/>
                    </a:solidFill>
                  </a:rPr>
                  <a:t> a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threshold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to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drop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points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with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large</a:t>
                </a:r>
                <a:r>
                  <a:rPr lang="es-ES" sz="4800" b="0">
                    <a:solidFill>
                      <a:srgbClr val="201F1E"/>
                    </a:solidFill>
                  </a:rPr>
                  <a:t> </a:t>
                </a:r>
                <a:r>
                  <a:rPr lang="es-ES" sz="4800" b="0" err="1">
                    <a:solidFill>
                      <a:srgbClr val="201F1E"/>
                    </a:solidFill>
                  </a:rPr>
                  <a:t>confidence</a:t>
                </a:r>
                <a:r>
                  <a:rPr lang="es-ES" sz="4800" b="0">
                    <a:solidFill>
                      <a:srgbClr val="201F1E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s-ES" sz="4800" b="0" i="1">
                        <a:solidFill>
                          <a:srgbClr val="201F1E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s-ES" sz="4800" b="0" i="1">
                        <a:solidFill>
                          <a:srgbClr val="201F1E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4800" b="0" i="1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4800" b="0" i="1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4800" b="0" i="1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4800" b="0">
                    <a:solidFill>
                      <a:srgbClr val="201F1E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:endParaRPr lang="es-ES" sz="4000" b="0">
                  <a:solidFill>
                    <a:srgbClr val="201F1E"/>
                  </a:solidFill>
                  <a:latin typeface="+mj-lt"/>
                </a:endParaRPr>
              </a:p>
              <a:p>
                <a:pPr algn="just"/>
                <a:r>
                  <a:rPr lang="es-ES" sz="4000" b="0">
                    <a:solidFill>
                      <a:srgbClr val="201F1E"/>
                    </a:solidFill>
                    <a:latin typeface="+mj-lt"/>
                  </a:rPr>
                  <a:t>Learned points are not more accessible for our copy model</a:t>
                </a:r>
              </a:p>
              <a:p>
                <a:pPr algn="just"/>
                <a:r>
                  <a:rPr lang="es-ES" sz="4000" b="0" err="1">
                    <a:solidFill>
                      <a:srgbClr val="201F1E"/>
                    </a:solidFill>
                    <a:latin typeface="+mj-lt"/>
                  </a:rPr>
                  <a:t>The number of points accessible to our model will be different at each iteration</a:t>
                </a:r>
              </a:p>
              <a:p>
                <a:pPr algn="just"/>
                <a:r>
                  <a:rPr lang="es-ES" sz="4000" b="0" err="1">
                    <a:solidFill>
                      <a:srgbClr val="201F1E"/>
                    </a:solidFill>
                    <a:latin typeface="+mj-lt"/>
                  </a:rPr>
                  <a:t>Inaccessible data is compressed in the previous-step optimal parameter: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40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40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ES" sz="40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s-ES" sz="4000" b="0" i="0">
                  <a:solidFill>
                    <a:srgbClr val="201F1E"/>
                  </a:solidFill>
                  <a:effectLst/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4800" b="0" i="0">
                  <a:solidFill>
                    <a:srgbClr val="201F1E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12" name="Text Placeholder 1">
                <a:extLst>
                  <a:ext uri="{FF2B5EF4-FFF2-40B4-BE49-F238E27FC236}">
                    <a16:creationId xmlns:a16="http://schemas.microsoft.com/office/drawing/2014/main" id="{76246891-B995-9B9C-5833-419180322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5" y="3648635"/>
                <a:ext cx="21504157" cy="1290176"/>
              </a:xfrm>
              <a:prstGeom prst="rect">
                <a:avLst/>
              </a:prstGeom>
              <a:blipFill>
                <a:blip r:embed="rId2"/>
                <a:stretch>
                  <a:fillRect l="-1299" t="-10784" b="-2088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886718E-0677-1552-6BA0-785C6FBF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25" y="8104095"/>
            <a:ext cx="7507777" cy="532430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C55DF24-EDF3-2DA9-A143-6B6763C98623}"/>
              </a:ext>
            </a:extLst>
          </p:cNvPr>
          <p:cNvSpPr/>
          <p:nvPr/>
        </p:nvSpPr>
        <p:spPr>
          <a:xfrm>
            <a:off x="9863790" y="10067365"/>
            <a:ext cx="3675529" cy="914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A534138-8B3F-CB92-6425-52F57163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107" y="8104095"/>
            <a:ext cx="7225846" cy="53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17470" y="1663489"/>
            <a:ext cx="169232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Esade" panose="020A0503070902020203" pitchFamily="18" charset="0"/>
              </a:rPr>
              <a:t>Experimental intuition: dropping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A25A82-B95E-7334-0F7D-2996029F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5" y="4539156"/>
            <a:ext cx="7749085" cy="57197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11BB75-C233-8B02-7BCD-2C2EDDD9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890" y="4630343"/>
            <a:ext cx="7633961" cy="5683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38D408-8C82-1417-826C-78AB2D81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958" y="4630343"/>
            <a:ext cx="7689509" cy="568355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3A0CE73B-D91C-8AAB-E425-97CF1F669C3C}"/>
              </a:ext>
            </a:extLst>
          </p:cNvPr>
          <p:cNvSpPr txBox="1">
            <a:spLocks/>
          </p:cNvSpPr>
          <p:nvPr/>
        </p:nvSpPr>
        <p:spPr>
          <a:xfrm>
            <a:off x="13006373" y="5176204"/>
            <a:ext cx="2995628" cy="5357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0" dirty="0">
                <a:solidFill>
                  <a:srgbClr val="201F1E"/>
                </a:solidFill>
                <a:latin typeface="+mj-lt"/>
              </a:rPr>
              <a:t>Number of points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1537D02-E475-983F-91DC-66BEBA627A99}"/>
              </a:ext>
            </a:extLst>
          </p:cNvPr>
          <p:cNvSpPr/>
          <p:nvPr/>
        </p:nvSpPr>
        <p:spPr>
          <a:xfrm>
            <a:off x="20100195" y="4684630"/>
            <a:ext cx="4138331" cy="35679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8B54C873-853B-C9C0-3EA2-4F901DB12A83}"/>
              </a:ext>
            </a:extLst>
          </p:cNvPr>
          <p:cNvSpPr txBox="1">
            <a:spLocks/>
          </p:cNvSpPr>
          <p:nvPr/>
        </p:nvSpPr>
        <p:spPr>
          <a:xfrm>
            <a:off x="7891288" y="11656127"/>
            <a:ext cx="8928847" cy="6690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forgetting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A43B12B-75A0-6CE6-20D2-16DA9DD2EA43}"/>
              </a:ext>
            </a:extLst>
          </p:cNvPr>
          <p:cNvSpPr/>
          <p:nvPr/>
        </p:nvSpPr>
        <p:spPr>
          <a:xfrm>
            <a:off x="2543377" y="4686706"/>
            <a:ext cx="1601904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0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Unweighted</a:t>
            </a:r>
            <a:endParaRPr lang="en-US" sz="20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299BF0-8D16-E68A-1C7B-42E6A21A570E}"/>
              </a:ext>
            </a:extLst>
          </p:cNvPr>
          <p:cNvSpPr/>
          <p:nvPr/>
        </p:nvSpPr>
        <p:spPr>
          <a:xfrm>
            <a:off x="2506801" y="5038271"/>
            <a:ext cx="1601904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0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</a:t>
            </a:r>
            <a:endParaRPr lang="en-US" sz="20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2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089083" y="1663489"/>
            <a:ext cx="173880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Esade" panose="020A0503070902020203" pitchFamily="18" charset="0"/>
              </a:rPr>
              <a:t>Experimental intuition: forgetting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11BB75-C233-8B02-7BCD-2C2EDDD9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7" y="8671978"/>
            <a:ext cx="6911593" cy="51457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38D408-8C82-1417-826C-78AB2D81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5" y="3379693"/>
            <a:ext cx="6961885" cy="514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462AB6-45F0-B988-4E16-F7220A7A4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7"/>
          <a:stretch/>
        </p:blipFill>
        <p:spPr>
          <a:xfrm>
            <a:off x="11277599" y="4073554"/>
            <a:ext cx="10793505" cy="8416588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5EC8542-A8C2-708A-A9CF-668582E7774E}"/>
              </a:ext>
            </a:extLst>
          </p:cNvPr>
          <p:cNvSpPr txBox="1">
            <a:spLocks/>
          </p:cNvSpPr>
          <p:nvPr/>
        </p:nvSpPr>
        <p:spPr>
          <a:xfrm>
            <a:off x="11762510" y="3379693"/>
            <a:ext cx="10308594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Sequential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copies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confidence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values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for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the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S</a:t>
            </a:r>
            <a:r>
              <a:rPr lang="es-ES" b="0" baseline="-25000" dirty="0">
                <a:solidFill>
                  <a:srgbClr val="201F1E"/>
                </a:solidFill>
                <a:latin typeface="+mj-lt"/>
              </a:rPr>
              <a:t>1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points</a:t>
            </a:r>
            <a:endParaRPr lang="en-CA" b="0" i="0" dirty="0">
              <a:solidFill>
                <a:srgbClr val="201F1E"/>
              </a:solidFill>
              <a:effectLst/>
              <a:latin typeface="+mj-lt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CF6DC78-17F8-23A2-22C7-C6641DF43869}"/>
              </a:ext>
            </a:extLst>
          </p:cNvPr>
          <p:cNvSpPr txBox="1">
            <a:spLocks/>
          </p:cNvSpPr>
          <p:nvPr/>
        </p:nvSpPr>
        <p:spPr>
          <a:xfrm>
            <a:off x="7226050" y="12729803"/>
            <a:ext cx="17886001" cy="9458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undestanding</a:t>
            </a:r>
            <a:r>
              <a:rPr lang="es-E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forgetting</a:t>
            </a:r>
            <a:endParaRPr lang="en-GB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BE4F606-B05F-01FB-53D3-09BE5F3295F2}"/>
              </a:ext>
            </a:extLst>
          </p:cNvPr>
          <p:cNvSpPr txBox="1">
            <a:spLocks/>
          </p:cNvSpPr>
          <p:nvPr/>
        </p:nvSpPr>
        <p:spPr>
          <a:xfrm>
            <a:off x="3945500" y="3726800"/>
            <a:ext cx="2995628" cy="5357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0" dirty="0">
                <a:solidFill>
                  <a:srgbClr val="201F1E"/>
                </a:solidFill>
                <a:latin typeface="+mj-lt"/>
              </a:rPr>
              <a:t>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119335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7744635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dirty="0">
                  <a:solidFill>
                    <a:srgbClr val="201F1E"/>
                  </a:solidFill>
                  <a:latin typeface="+mj-lt"/>
                </a:rPr>
                <a:t>Analyze new datasets and models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20375777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Understanding the forgetting process will give us a better performance for the dropping copies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31FC7DA-4656-4495-A0D6-8F9E7D658C1C}"/>
              </a:ext>
            </a:extLst>
          </p:cNvPr>
          <p:cNvGrpSpPr/>
          <p:nvPr/>
        </p:nvGrpSpPr>
        <p:grpSpPr>
          <a:xfrm>
            <a:off x="1671638" y="10530373"/>
            <a:ext cx="20435327" cy="1561368"/>
            <a:chOff x="1671638" y="7769265"/>
            <a:chExt cx="20435327" cy="156136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97C0AB-6A9C-479F-81FA-0BD59BD1E33C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03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188FF7AE-8FF4-4571-A8C3-C981E2E8E266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Write down paper’s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212726" y="5551819"/>
            <a:ext cx="20543365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We have validated the sequential copy process with toy datasets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We have adapted the mathematical framework to </a:t>
            </a:r>
            <a:r>
              <a:rPr lang="en-US" sz="4800" b="0" dirty="0">
                <a:solidFill>
                  <a:srgbClr val="201F1E"/>
                </a:solidFill>
                <a:latin typeface="+mj-lt"/>
              </a:rPr>
              <a:t>handle</a:t>
            </a: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 weighted data</a:t>
            </a:r>
            <a:endParaRPr lang="en-CA" sz="4800" b="0" i="0" dirty="0">
              <a:solidFill>
                <a:srgbClr val="201F1E"/>
              </a:solidFill>
              <a:effectLst/>
              <a:latin typeface="+mj-lt"/>
            </a:endParaRP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961408" y="1948065"/>
            <a:ext cx="143888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Experimental intuition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s-ES" b="0" dirty="0">
                  <a:solidFill>
                    <a:srgbClr val="FF0000"/>
                  </a:solidFill>
                  <a:latin typeface="+mj-lt"/>
                </a:rPr>
                <a:t>Complete </a:t>
              </a:r>
              <a:r>
                <a:rPr lang="es-ES" b="0" dirty="0" err="1">
                  <a:solidFill>
                    <a:srgbClr val="FF0000"/>
                  </a:solidFill>
                  <a:latin typeface="+mj-lt"/>
                </a:rPr>
                <a:t>proof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of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convergence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of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the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sequential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copy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process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with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s-ES" b="0" err="1">
                  <a:solidFill>
                    <a:srgbClr val="FF0000"/>
                  </a:solidFill>
                  <a:latin typeface="+mj-lt"/>
                </a:rPr>
                <a:t>weighted</a:t>
              </a:r>
              <a:r>
                <a:rPr lang="es-ES" b="0">
                  <a:solidFill>
                    <a:srgbClr val="FF0000"/>
                  </a:solidFill>
                  <a:latin typeface="+mj-lt"/>
                </a:rPr>
                <a:t> data</a:t>
              </a:r>
              <a:endParaRPr lang="en-US" b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06023" y="1948065"/>
            <a:ext cx="162179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Esade" panose="020A0503070902020203" pitchFamily="18" charset="0"/>
              </a:rPr>
              <a:t>Convergence for weighted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8668" y="4392557"/>
                <a:ext cx="19414203" cy="49308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CA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We have included </a:t>
                </a:r>
                <a14:m>
                  <m:oMath xmlns:m="http://schemas.openxmlformats.org/officeDocument/2006/math">
                    <m:r>
                      <a:rPr lang="es-ES" sz="4800" b="0" i="1" smtClean="0">
                        <a:solidFill>
                          <a:srgbClr val="201F1E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 into our mathematical framework and proved that </a:t>
                </a:r>
                <a:r>
                  <a:rPr lang="en-CA" sz="4800" b="0" dirty="0">
                    <a:solidFill>
                      <a:srgbClr val="201F1E"/>
                    </a:solidFill>
                    <a:latin typeface="+mj-lt"/>
                  </a:rPr>
                  <a:t>the sequential copy process converges </a:t>
                </a:r>
                <a:r>
                  <a:rPr lang="en-CA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also with weighted data</a:t>
                </a: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r>
                  <a:rPr lang="en-GB" sz="4800" b="0" dirty="0">
                    <a:solidFill>
                      <a:schemeClr val="bg1">
                        <a:lumMod val="50000"/>
                      </a:schemeClr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Link</a:t>
                </a:r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68" y="4392557"/>
                <a:ext cx="19414203" cy="4930886"/>
              </a:xfrm>
              <a:prstGeom prst="rect">
                <a:avLst/>
              </a:prstGeom>
              <a:blipFill>
                <a:blip r:embed="rId3"/>
                <a:stretch>
                  <a:fillRect l="-1242" t="-3093" r="-1830" b="-95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8FE7E45-403E-7318-3131-E118438A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71" y="6494309"/>
            <a:ext cx="14731061" cy="20439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48B291-F2AD-E7BD-239B-137FFA5A2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972" y="9015267"/>
            <a:ext cx="11385458" cy="2366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6D2F88F3-0A9B-4BA0-FFBF-7CEFE6EEB8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8758" y="11858288"/>
                <a:ext cx="19866483" cy="8789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CA" sz="3600" b="0" i="1" dirty="0">
                    <a:solidFill>
                      <a:srgbClr val="201F1E"/>
                    </a:solidFill>
                    <a:effectLst/>
                    <a:latin typeface="+mj-lt"/>
                  </a:rPr>
                  <a:t>The weight,</a:t>
                </a:r>
                <a:r>
                  <a:rPr lang="es-ES" sz="3600" b="0" i="1" dirty="0">
                    <a:solidFill>
                      <a:srgbClr val="201F1E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b="0" i="1" smtClean="0">
                        <a:solidFill>
                          <a:srgbClr val="201F1E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3600" b="0" i="1" dirty="0">
                    <a:solidFill>
                      <a:srgbClr val="201F1E"/>
                    </a:solidFill>
                    <a:effectLst/>
                    <a:latin typeface="+mj-lt"/>
                  </a:rPr>
                  <a:t>, indicates how strong the confidence in the class prediction for each point is. </a:t>
                </a:r>
              </a:p>
            </p:txBody>
          </p:sp>
        </mc:Choice>
        <mc:Fallback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6D2F88F3-0A9B-4BA0-FFBF-7CEFE6EEB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58" y="11858288"/>
                <a:ext cx="19866483" cy="878941"/>
              </a:xfrm>
              <a:prstGeom prst="rect">
                <a:avLst/>
              </a:prstGeom>
              <a:blipFill>
                <a:blip r:embed="rId6"/>
                <a:stretch>
                  <a:fillRect l="-959" t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 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>
                  <a:solidFill>
                    <a:srgbClr val="FF0000"/>
                  </a:solidFill>
                  <a:effectLst/>
                  <a:latin typeface="+mj-lt"/>
                </a:rPr>
                <a:t>Experimental intuition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  <a:latin typeface="+mj-lt"/>
                </a:rPr>
                <a:t>Complete prove of convergence of the sequential copy process with weighted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-642524" y="1663489"/>
            <a:ext cx="224147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Esade" panose="020A0503070902020203" pitchFamily="18" charset="0"/>
              </a:rPr>
              <a:t>Experimental intuition: no dropping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054789D-261B-A0EA-8CC6-71D1C7FF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6" y="3427856"/>
            <a:ext cx="9188131" cy="679404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E563D90-C187-A21C-59BF-A24CB12B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660" y="3427856"/>
            <a:ext cx="9455619" cy="6998475"/>
          </a:xfrm>
          <a:prstGeom prst="rect">
            <a:avLst/>
          </a:prstGeom>
        </p:spPr>
      </p:pic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0913E327-B809-7805-872F-D8BD43B2AAC2}"/>
              </a:ext>
            </a:extLst>
          </p:cNvPr>
          <p:cNvSpPr txBox="1">
            <a:spLocks/>
          </p:cNvSpPr>
          <p:nvPr/>
        </p:nvSpPr>
        <p:spPr>
          <a:xfrm>
            <a:off x="580657" y="10612766"/>
            <a:ext cx="14506943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Model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: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Spirals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|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Sequential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+ No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dropping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| Point-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dependent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weights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| 100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runs</a:t>
            </a:r>
            <a:endParaRPr lang="es-ES" b="0" dirty="0">
              <a:solidFill>
                <a:srgbClr val="201F1E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s-ES" b="0" dirty="0">
                <a:solidFill>
                  <a:srgbClr val="201F1E"/>
                </a:solidFill>
                <a:latin typeface="+mj-lt"/>
              </a:rPr>
              <a:t>N=200 (linear </a:t>
            </a:r>
            <a:r>
              <a:rPr lang="es-ES" b="0" dirty="0" err="1">
                <a:solidFill>
                  <a:srgbClr val="201F1E"/>
                </a:solidFill>
                <a:latin typeface="+mj-lt"/>
              </a:rPr>
              <a:t>grow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) </a:t>
            </a:r>
            <a:endParaRPr lang="en-CA" b="0" i="0" dirty="0">
              <a:solidFill>
                <a:srgbClr val="201F1E"/>
              </a:solidFill>
              <a:effectLst/>
              <a:latin typeface="+mj-lt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D78B638-6BDD-B32E-3F23-C296DB7E5844}"/>
              </a:ext>
            </a:extLst>
          </p:cNvPr>
          <p:cNvSpPr txBox="1">
            <a:spLocks/>
          </p:cNvSpPr>
          <p:nvPr/>
        </p:nvSpPr>
        <p:spPr>
          <a:xfrm>
            <a:off x="4189036" y="11905866"/>
            <a:ext cx="16005928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  <a:r>
              <a:rPr lang="es-ES" sz="4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s-ES" sz="4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converge </a:t>
            </a:r>
            <a:r>
              <a:rPr lang="es-ES" sz="4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ES" sz="4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ES" sz="4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s-ES" sz="4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endParaRPr lang="en-GB" sz="4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25E8EA-2FB5-4DCE-271C-4B522931A4D0}"/>
              </a:ext>
            </a:extLst>
          </p:cNvPr>
          <p:cNvSpPr/>
          <p:nvPr/>
        </p:nvSpPr>
        <p:spPr>
          <a:xfrm>
            <a:off x="6875929" y="3734696"/>
            <a:ext cx="1986131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Unweighted</a:t>
            </a:r>
            <a:endParaRPr lang="en-US" sz="28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B2B632-9ACB-99A4-F9A3-016EA8E13645}"/>
              </a:ext>
            </a:extLst>
          </p:cNvPr>
          <p:cNvSpPr/>
          <p:nvPr/>
        </p:nvSpPr>
        <p:spPr>
          <a:xfrm>
            <a:off x="6875929" y="4122837"/>
            <a:ext cx="1986131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</a:t>
            </a:r>
            <a:endParaRPr lang="en-US" sz="28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D19137-E305-87EA-A942-F576B62731C8}"/>
              </a:ext>
            </a:extLst>
          </p:cNvPr>
          <p:cNvSpPr/>
          <p:nvPr/>
        </p:nvSpPr>
        <p:spPr>
          <a:xfrm>
            <a:off x="21360790" y="8093336"/>
            <a:ext cx="1986131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Unweighted</a:t>
            </a:r>
            <a:endParaRPr lang="en-US" sz="28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1D006F-F1BE-912C-CAE2-B56C305FCB2F}"/>
              </a:ext>
            </a:extLst>
          </p:cNvPr>
          <p:cNvSpPr/>
          <p:nvPr/>
        </p:nvSpPr>
        <p:spPr>
          <a:xfrm>
            <a:off x="21360790" y="8481477"/>
            <a:ext cx="1986131" cy="4034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</a:t>
            </a:r>
            <a:endParaRPr lang="en-US" sz="2800" b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9205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4612</TotalTime>
  <Words>301</Words>
  <Application>Microsoft Macintosh PowerPoint</Application>
  <PresentationFormat>Personalizado</PresentationFormat>
  <Paragraphs>69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9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47</cp:revision>
  <dcterms:created xsi:type="dcterms:W3CDTF">2019-09-29T15:44:29Z</dcterms:created>
  <dcterms:modified xsi:type="dcterms:W3CDTF">2022-06-15T06:59:54Z</dcterms:modified>
</cp:coreProperties>
</file>