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9" r:id="rId1"/>
    <p:sldMasterId id="2147483735" r:id="rId2"/>
    <p:sldMasterId id="2147483703" r:id="rId3"/>
    <p:sldMasterId id="2147483671" r:id="rId4"/>
  </p:sldMasterIdLst>
  <p:notesMasterIdLst>
    <p:notesMasterId r:id="rId19"/>
  </p:notesMasterIdLst>
  <p:handoutMasterIdLst>
    <p:handoutMasterId r:id="rId20"/>
  </p:handoutMasterIdLst>
  <p:sldIdLst>
    <p:sldId id="300" r:id="rId5"/>
    <p:sldId id="301" r:id="rId6"/>
    <p:sldId id="350" r:id="rId7"/>
    <p:sldId id="367" r:id="rId8"/>
    <p:sldId id="359" r:id="rId9"/>
    <p:sldId id="370" r:id="rId10"/>
    <p:sldId id="369" r:id="rId11"/>
    <p:sldId id="376" r:id="rId12"/>
    <p:sldId id="377" r:id="rId13"/>
    <p:sldId id="373" r:id="rId14"/>
    <p:sldId id="378" r:id="rId15"/>
    <p:sldId id="360" r:id="rId16"/>
    <p:sldId id="371" r:id="rId17"/>
    <p:sldId id="361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  <p15:guide id="3" orient="horz" pos="4247">
          <p15:clr>
            <a:srgbClr val="A4A3A4"/>
          </p15:clr>
        </p15:guide>
        <p15:guide id="4" pos="769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mbrive Agustin, Lidia" initials="MAL" lastIdx="6" clrIdx="0">
    <p:extLst>
      <p:ext uri="{19B8F6BF-5375-455C-9EA6-DF929625EA0E}">
        <p15:presenceInfo xmlns:p15="http://schemas.microsoft.com/office/powerpoint/2012/main" userId="S-1-5-21-414860862-367930111-1963001494-51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94B9C"/>
    <a:srgbClr val="00072D"/>
    <a:srgbClr val="F1595C"/>
    <a:srgbClr val="EDEDFB"/>
    <a:srgbClr val="000B32"/>
    <a:srgbClr val="FFFFFF"/>
    <a:srgbClr val="224BB9"/>
    <a:srgbClr val="F9B937"/>
    <a:srgbClr val="00A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D230F3-CF80-4859-8CE7-A43EE81993B5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ACB"/>
          </a:solidFill>
        </a:fill>
      </a:tcStyle>
    </a:wholeTbl>
    <a:band2H>
      <a:tcTxStyle/>
      <a:tcStyle>
        <a:tcBdr/>
        <a:fill>
          <a:solidFill>
            <a:srgbClr val="E7E6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ACB"/>
          </a:solidFill>
        </a:fill>
      </a:tcStyle>
    </a:wholeTbl>
    <a:band2H>
      <a:tcTxStyle/>
      <a:tcStyle>
        <a:tcBdr/>
        <a:fill>
          <a:solidFill>
            <a:srgbClr val="E7E6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ACB"/>
          </a:solidFill>
        </a:fill>
      </a:tcStyle>
    </a:wholeTbl>
    <a:band2H>
      <a:tcTxStyle/>
      <a:tcStyle>
        <a:tcBdr/>
        <a:fill>
          <a:solidFill>
            <a:srgbClr val="E7E6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60" autoAdjust="0"/>
    <p:restoredTop sz="94691"/>
  </p:normalViewPr>
  <p:slideViewPr>
    <p:cSldViewPr snapToGrid="0" snapToObjects="1">
      <p:cViewPr varScale="1">
        <p:scale>
          <a:sx n="60" d="100"/>
          <a:sy n="60" d="100"/>
        </p:scale>
        <p:origin x="200" y="360"/>
      </p:cViewPr>
      <p:guideLst>
        <p:guide orient="horz" pos="4320"/>
        <p:guide pos="7680"/>
        <p:guide orient="horz" pos="4247"/>
        <p:guide pos="76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E7352-4FED-EB4A-B886-36DB71F50589}" type="datetimeFigureOut">
              <a:rPr lang="en-US" smtClean="0"/>
              <a:t>5/16/22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E5236-2BF5-2F49-B575-D6063E963C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65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5136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Arial Regular"/>
        <a:ea typeface="Arial Regular"/>
        <a:cs typeface="Arial Regular"/>
        <a:sym typeface="Arial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 DIAGONAL_1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175010" y="-23091"/>
            <a:ext cx="26964176" cy="7333950"/>
          </a:xfrm>
          <a:prstGeom prst="rect">
            <a:avLst/>
          </a:prstGeom>
        </p:spPr>
      </p:pic>
      <p:pic>
        <p:nvPicPr>
          <p:cNvPr id="9" name="Picture 8" descr=" DIAGONAL_1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191014" y="5916824"/>
            <a:ext cx="31718382" cy="8627040"/>
          </a:xfrm>
          <a:prstGeom prst="rect">
            <a:avLst/>
          </a:prstGeom>
        </p:spPr>
      </p:pic>
      <p:sp>
        <p:nvSpPr>
          <p:cNvPr id="1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 b="0" i="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1" name="Picture 10" descr="Mesa de trabajo 5 copia 6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0" y="12395826"/>
            <a:ext cx="5649960" cy="670220"/>
          </a:xfrm>
          <a:prstGeom prst="rect">
            <a:avLst/>
          </a:prstGeom>
        </p:spPr>
      </p:pic>
      <p:pic>
        <p:nvPicPr>
          <p:cNvPr id="12" name="Picture 11" descr="logo_text@6x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07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6301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84013"/>
            <a:ext cx="21947188" cy="145093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20" name="Picture 19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  <p:pic>
        <p:nvPicPr>
          <p:cNvPr id="21" name="Picture 20" descr=" GIAGONALES BIEN-05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89" y="7333950"/>
            <a:ext cx="23634192" cy="642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5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+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-19244"/>
            <a:ext cx="24384000" cy="13716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5038624"/>
            <a:ext cx="24384000" cy="3589630"/>
          </a:xfrm>
          <a:prstGeom prst="rect">
            <a:avLst/>
          </a:prstGeom>
        </p:spPr>
        <p:txBody>
          <a:bodyPr vert="horz"/>
          <a:lstStyle>
            <a:lvl1pPr algn="ctr">
              <a:lnSpc>
                <a:spcPct val="80000"/>
              </a:lnSpc>
              <a:defRPr sz="15000" b="0" i="0" baseline="0">
                <a:solidFill>
                  <a:srgbClr val="000B32"/>
                </a:solidFill>
                <a:latin typeface="Esade Bold"/>
                <a:cs typeface="Esade Bold"/>
              </a:defRPr>
            </a:lvl1pPr>
          </a:lstStyle>
          <a:p>
            <a:r>
              <a:rPr lang="es-ES_tradnl" dirty="0"/>
              <a:t>A </a:t>
            </a:r>
            <a:r>
              <a:rPr lang="es-ES_tradnl" dirty="0" err="1"/>
              <a:t>two</a:t>
            </a:r>
            <a:br>
              <a:rPr lang="es-ES_tradnl" dirty="0"/>
            </a:br>
            <a:r>
              <a:rPr lang="es-ES_tradnl" dirty="0"/>
              <a:t>line </a:t>
            </a:r>
            <a:r>
              <a:rPr lang="es-ES_tradnl" dirty="0" err="1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51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757071" y="2654301"/>
            <a:ext cx="20697671" cy="37846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2pPr>
            <a:lvl3pPr marL="9144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3pPr>
            <a:lvl4pPr marL="13716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4pPr>
            <a:lvl5pPr marL="18288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2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490363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2262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6740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163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0390598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7641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pic>
        <p:nvPicPr>
          <p:cNvPr id="13" name="Picture 12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85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1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3849039" y="5026837"/>
            <a:ext cx="7663135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849038" y="3489260"/>
            <a:ext cx="766313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15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1ºlevel data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38" hasCustomPrompt="1"/>
          </p:nvPr>
        </p:nvSpPr>
        <p:spPr>
          <a:xfrm>
            <a:off x="3849038" y="5314641"/>
            <a:ext cx="7663135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2086650" y="5026837"/>
            <a:ext cx="6907056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12086650" y="3837994"/>
            <a:ext cx="6907056" cy="95777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88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2ºlevel data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40" hasCustomPrompt="1"/>
          </p:nvPr>
        </p:nvSpPr>
        <p:spPr>
          <a:xfrm>
            <a:off x="12086649" y="5314641"/>
            <a:ext cx="6907057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72974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22361" cy="950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88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31715" cy="9506833"/>
          </a:xfrm>
          <a:prstGeom prst="rect">
            <a:avLst/>
          </a:prstGeom>
        </p:spPr>
        <p:txBody>
          <a:bodyPr vert="horz"/>
          <a:lstStyle>
            <a:lvl1pPr marL="457200" indent="-457200">
              <a:lnSpc>
                <a:spcPct val="100000"/>
              </a:lnSpc>
              <a:buFont typeface="Lucida Grande"/>
              <a:buChar char="—"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914400" indent="-457200">
              <a:lnSpc>
                <a:spcPct val="100000"/>
              </a:lnSpc>
              <a:buFont typeface="Lucida Grande"/>
              <a:buChar char="—"/>
              <a:defRPr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12573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3pPr>
            <a:lvl4pPr marL="17145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4pPr>
            <a:lvl5pPr marL="21717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640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13811747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33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11949115" y="1818833"/>
            <a:ext cx="11529144" cy="108597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3366212"/>
            <a:ext cx="6996112" cy="931239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3"/>
            <a:ext cx="698275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9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 GIAGONALES BIEN-08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643476" y="4564333"/>
            <a:ext cx="35344690" cy="9206882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7" name="Picture 16" descr="Mesa de trabajo 5 copia 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420" y="11637164"/>
            <a:ext cx="5649960" cy="670220"/>
          </a:xfrm>
          <a:prstGeom prst="rect">
            <a:avLst/>
          </a:prstGeom>
        </p:spPr>
      </p:pic>
      <p:pic>
        <p:nvPicPr>
          <p:cNvPr id="7" name="Picture 6" descr="Recurso 2@3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50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256256" y="0"/>
            <a:ext cx="12127744" cy="137159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4838273"/>
            <a:ext cx="7902609" cy="784033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2"/>
            <a:ext cx="7889252" cy="2596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192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108521" y="1863205"/>
            <a:ext cx="10991822" cy="1022417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40" y="1863206"/>
            <a:ext cx="7865352" cy="1024607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27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Bar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748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4460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7" name="Picture 6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483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1DF911-1C80-1545-8BF6-EBFA52E6B8C6}"/>
              </a:ext>
            </a:extLst>
          </p:cNvPr>
          <p:cNvCxnSpPr/>
          <p:nvPr userDrawn="1"/>
        </p:nvCxnSpPr>
        <p:spPr>
          <a:xfrm>
            <a:off x="5353930" y="12783433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4AFDC4-73DC-0940-980F-5D7056627EB6}"/>
              </a:ext>
            </a:extLst>
          </p:cNvPr>
          <p:cNvCxnSpPr/>
          <p:nvPr userDrawn="1"/>
        </p:nvCxnSpPr>
        <p:spPr>
          <a:xfrm>
            <a:off x="5353930" y="1863206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5354637" y="1981100"/>
            <a:ext cx="16462625" cy="8874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6000" b="1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354637" y="3114970"/>
            <a:ext cx="16462625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 baseline="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270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esa de trabajo 5 copia 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1" y="12548226"/>
            <a:ext cx="5649960" cy="670220"/>
          </a:xfrm>
          <a:prstGeom prst="rect">
            <a:avLst/>
          </a:prstGeom>
        </p:spPr>
      </p:pic>
      <p:pic>
        <p:nvPicPr>
          <p:cNvPr id="9" name="Picture 8" descr="esade_display_blue@6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997" y="4218984"/>
            <a:ext cx="14578006" cy="4528488"/>
          </a:xfrm>
          <a:prstGeom prst="rect">
            <a:avLst/>
          </a:prstGeom>
        </p:spPr>
      </p:pic>
      <p:pic>
        <p:nvPicPr>
          <p:cNvPr id="10" name="Picture 9" descr=" GIAGONALES BIEN-04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4486684" y="-401609"/>
            <a:ext cx="35076995" cy="954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128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e slide">
    <p:bg>
      <p:bgPr>
        <a:solidFill>
          <a:srgbClr val="F15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927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00AE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7" name="Picture 16" descr="Mesa de trabajo 5 copia 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420" y="12548226"/>
            <a:ext cx="5649960" cy="670220"/>
          </a:xfrm>
          <a:prstGeom prst="rect">
            <a:avLst/>
          </a:prstGeom>
        </p:spPr>
      </p:pic>
      <p:pic>
        <p:nvPicPr>
          <p:cNvPr id="5" name="Picture 4" descr="Recurso 2@3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487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bg>
      <p:bgPr>
        <a:solidFill>
          <a:srgbClr val="F9B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062" y="2256971"/>
            <a:ext cx="22834600" cy="1756229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90000"/>
              </a:lnSpc>
              <a:defRPr sz="10000" b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691661" y="4416424"/>
            <a:ext cx="22860521" cy="175577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s-ES_tradnl" dirty="0"/>
              <a:t>02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691662" y="65754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03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692150" y="88106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04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692150" y="111220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05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6" name="Picture 1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458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bg>
      <p:bgPr>
        <a:solidFill>
          <a:srgbClr val="00AE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23429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36172"/>
            <a:ext cx="21947188" cy="16764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337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+Header">
    <p:bg>
      <p:bgPr>
        <a:solidFill>
          <a:srgbClr val="224B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76858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5038624"/>
            <a:ext cx="24384000" cy="3589630"/>
          </a:xfrm>
          <a:prstGeom prst="rect">
            <a:avLst/>
          </a:prstGeom>
        </p:spPr>
        <p:txBody>
          <a:bodyPr vert="horz"/>
          <a:lstStyle>
            <a:lvl1pPr algn="ctr">
              <a:lnSpc>
                <a:spcPct val="80000"/>
              </a:lnSpc>
              <a:defRPr sz="15000" b="0" baseline="0">
                <a:solidFill>
                  <a:srgbClr val="000B32"/>
                </a:solidFill>
                <a:latin typeface="Esade Bold"/>
                <a:cs typeface="Esade Bold"/>
              </a:defRPr>
            </a:lvl1pPr>
          </a:lstStyle>
          <a:p>
            <a:r>
              <a:rPr lang="es-ES_tradnl" dirty="0"/>
              <a:t>A </a:t>
            </a:r>
            <a:r>
              <a:rPr lang="es-ES_tradnl" dirty="0" err="1"/>
              <a:t>two</a:t>
            </a:r>
            <a:br>
              <a:rPr lang="es-ES_tradnl" dirty="0"/>
            </a:br>
            <a:r>
              <a:rPr lang="es-ES_tradnl" dirty="0"/>
              <a:t>line </a:t>
            </a:r>
            <a:r>
              <a:rPr lang="es-ES_tradnl" dirty="0" err="1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69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 GIAGONALES BIEN-1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38851" y="2337819"/>
            <a:ext cx="42036298" cy="11433396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7" name="Picture 16" descr="Mesa de trabajo 5 copia 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420" y="11637164"/>
            <a:ext cx="5649960" cy="670220"/>
          </a:xfrm>
          <a:prstGeom prst="rect">
            <a:avLst/>
          </a:prstGeom>
        </p:spPr>
      </p:pic>
      <p:pic>
        <p:nvPicPr>
          <p:cNvPr id="7" name="Picture 6" descr="Recurso 2@3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324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">
    <p:bg>
      <p:bgPr>
        <a:solidFill>
          <a:srgbClr val="00AE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757071" y="2654301"/>
            <a:ext cx="20697671" cy="37846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2pPr>
            <a:lvl3pPr marL="9144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3pPr>
            <a:lvl4pPr marL="13716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4pPr>
            <a:lvl5pPr marL="18288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086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3 columns">
    <p:bg>
      <p:bgPr>
        <a:solidFill>
          <a:srgbClr val="00AE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490363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7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2262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6740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163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0390598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7641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pic>
        <p:nvPicPr>
          <p:cNvPr id="12" name="Picture 11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065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Body 2 colum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1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Body 2 colum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3849039" y="5026837"/>
            <a:ext cx="7663135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849038" y="3489260"/>
            <a:ext cx="766313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15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1ºlevel data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38" hasCustomPrompt="1"/>
          </p:nvPr>
        </p:nvSpPr>
        <p:spPr>
          <a:xfrm>
            <a:off x="3849038" y="5314641"/>
            <a:ext cx="7663135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2086650" y="5026837"/>
            <a:ext cx="6907056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12086650" y="3837994"/>
            <a:ext cx="6907056" cy="95777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88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2ºlevel data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40" hasCustomPrompt="1"/>
          </p:nvPr>
        </p:nvSpPr>
        <p:spPr>
          <a:xfrm>
            <a:off x="12086649" y="5314641"/>
            <a:ext cx="6907057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42616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 2 columns">
    <p:bg>
      <p:bgPr>
        <a:solidFill>
          <a:srgbClr val="F15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22361" cy="950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838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Body 2 columns">
    <p:bg>
      <p:bgPr>
        <a:solidFill>
          <a:srgbClr val="F15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31715" cy="9506833"/>
          </a:xfrm>
          <a:prstGeom prst="rect">
            <a:avLst/>
          </a:prstGeom>
        </p:spPr>
        <p:txBody>
          <a:bodyPr vert="horz"/>
          <a:lstStyle>
            <a:lvl1pPr marL="457200" indent="-457200">
              <a:lnSpc>
                <a:spcPct val="100000"/>
              </a:lnSpc>
              <a:buFont typeface="Lucida Grande"/>
              <a:buChar char="—"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914400" indent="-457200">
              <a:lnSpc>
                <a:spcPct val="100000"/>
              </a:lnSpc>
              <a:buFont typeface="Lucida Grande"/>
              <a:buChar char="—"/>
              <a:defRPr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12573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3pPr>
            <a:lvl4pPr marL="17145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4pPr>
            <a:lvl5pPr marL="21717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299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2 columns">
    <p:bg>
      <p:bgPr>
        <a:solidFill>
          <a:srgbClr val="F15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13811747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647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+Photo">
    <p:bg>
      <p:bgPr>
        <a:solidFill>
          <a:srgbClr val="F9B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11949115" y="1818833"/>
            <a:ext cx="11529144" cy="108597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3366212"/>
            <a:ext cx="6996112" cy="931239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3"/>
            <a:ext cx="698275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212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1+Header2">
    <p:bg>
      <p:bgPr>
        <a:solidFill>
          <a:srgbClr val="F9B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256256" y="0"/>
            <a:ext cx="12127744" cy="137159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4838273"/>
            <a:ext cx="7902609" cy="784033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2"/>
            <a:ext cx="7889252" cy="2596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686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1+Header2">
    <p:bg>
      <p:bgPr>
        <a:solidFill>
          <a:srgbClr val="F9B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108521" y="1863205"/>
            <a:ext cx="10991822" cy="1022417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40" y="1863206"/>
            <a:ext cx="7865352" cy="1024607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9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pic>
        <p:nvPicPr>
          <p:cNvPr id="9" name="Picture 8" descr="Mesa de trabajo 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26799" y="12170370"/>
            <a:ext cx="15134169" cy="1603362"/>
          </a:xfrm>
          <a:prstGeom prst="rect">
            <a:avLst/>
          </a:prstGeom>
        </p:spPr>
      </p:pic>
      <p:pic>
        <p:nvPicPr>
          <p:cNvPr id="10" name="Picture 9" descr="DIAGONAL 1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96562"/>
            <a:ext cx="14083920" cy="282402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Recurso 2@3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146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Bars chart">
    <p:bg>
      <p:bgPr>
        <a:solidFill>
          <a:srgbClr val="224B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748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4460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7" name="Picture 6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25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1DF911-1C80-1545-8BF6-EBFA52E6B8C6}"/>
              </a:ext>
            </a:extLst>
          </p:cNvPr>
          <p:cNvCxnSpPr/>
          <p:nvPr userDrawn="1"/>
        </p:nvCxnSpPr>
        <p:spPr>
          <a:xfrm>
            <a:off x="5353930" y="12783433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4AFDC4-73DC-0940-980F-5D7056627EB6}"/>
              </a:ext>
            </a:extLst>
          </p:cNvPr>
          <p:cNvCxnSpPr/>
          <p:nvPr userDrawn="1"/>
        </p:nvCxnSpPr>
        <p:spPr>
          <a:xfrm>
            <a:off x="5353930" y="1863206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5354637" y="1981100"/>
            <a:ext cx="16462625" cy="8874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6000" b="1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354637" y="3114970"/>
            <a:ext cx="16462625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 baseline="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s-ES_tradnl" dirty="0"/>
          </a:p>
          <a:p>
            <a:pPr lvl="0"/>
            <a:endParaRPr lang="es-ES_tradnl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25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bg>
      <p:bgPr>
        <a:solidFill>
          <a:srgbClr val="224B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esa de trabajo 5 copia 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1" y="12548226"/>
            <a:ext cx="5649960" cy="670220"/>
          </a:xfrm>
          <a:prstGeom prst="rect">
            <a:avLst/>
          </a:prstGeom>
        </p:spPr>
      </p:pic>
      <p:pic>
        <p:nvPicPr>
          <p:cNvPr id="5" name="Picture 4" descr="esade_display_blue@6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10" y="4837431"/>
            <a:ext cx="8822780" cy="27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126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995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5" name="Picture 14" descr="Mesa de trabajo 5 copia 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0" y="12395826"/>
            <a:ext cx="5649960" cy="670220"/>
          </a:xfrm>
          <a:prstGeom prst="rect">
            <a:avLst/>
          </a:prstGeom>
        </p:spPr>
      </p:pic>
      <p:pic>
        <p:nvPicPr>
          <p:cNvPr id="18" name="Picture 17" descr="Mesa de trabajo 5 copia 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420" y="12548226"/>
            <a:ext cx="5649960" cy="670220"/>
          </a:xfrm>
          <a:prstGeom prst="rect">
            <a:avLst/>
          </a:prstGeom>
        </p:spPr>
      </p:pic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395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062" y="2256971"/>
            <a:ext cx="22834600" cy="1756229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90000"/>
              </a:lnSpc>
              <a:defRPr sz="10000" b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691661" y="4416424"/>
            <a:ext cx="22860521" cy="175577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s-ES_tradnl" dirty="0"/>
              <a:t>02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691662" y="65754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03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692150" y="88106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04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692150" y="111220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05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6" name="Picture 1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887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510404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 err="1"/>
              <a:t>sectiong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46557"/>
            <a:ext cx="21947188" cy="16764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779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+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76858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5038624"/>
            <a:ext cx="24384000" cy="3589630"/>
          </a:xfrm>
          <a:prstGeom prst="rect">
            <a:avLst/>
          </a:prstGeom>
        </p:spPr>
        <p:txBody>
          <a:bodyPr vert="horz"/>
          <a:lstStyle>
            <a:lvl1pPr algn="ctr">
              <a:lnSpc>
                <a:spcPct val="80000"/>
              </a:lnSpc>
              <a:defRPr sz="15000" b="0" baseline="0">
                <a:solidFill>
                  <a:srgbClr val="000B32"/>
                </a:solidFill>
                <a:latin typeface="Esade Bold"/>
                <a:cs typeface="Esade Bold"/>
              </a:defRPr>
            </a:lvl1pPr>
          </a:lstStyle>
          <a:p>
            <a:r>
              <a:rPr lang="es-ES_tradnl" dirty="0"/>
              <a:t>A </a:t>
            </a:r>
            <a:r>
              <a:rPr lang="es-ES_tradnl" dirty="0" err="1"/>
              <a:t>two</a:t>
            </a:r>
            <a:br>
              <a:rPr lang="es-ES_tradnl" dirty="0"/>
            </a:br>
            <a:r>
              <a:rPr lang="es-ES_tradnl" dirty="0"/>
              <a:t>line </a:t>
            </a:r>
            <a:r>
              <a:rPr lang="es-ES_tradnl" dirty="0" err="1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556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757071" y="2654301"/>
            <a:ext cx="20697671" cy="37846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2pPr>
            <a:lvl3pPr marL="9144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3pPr>
            <a:lvl4pPr marL="13716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4pPr>
            <a:lvl5pPr marL="18288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45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490363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7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2262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6740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163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0390598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7641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pic>
        <p:nvPicPr>
          <p:cNvPr id="12" name="Picture 11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7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062" y="2256971"/>
            <a:ext cx="22834600" cy="1756229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90000"/>
              </a:lnSpc>
              <a:defRPr sz="10000" b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691661" y="4416424"/>
            <a:ext cx="22860521" cy="175577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s-ES_tradnl" dirty="0"/>
              <a:t>02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691662" y="65754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03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692150" y="88106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04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692150" y="111220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05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6" name="Picture 1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212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12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3849039" y="5026837"/>
            <a:ext cx="7663135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849038" y="3489260"/>
            <a:ext cx="766313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15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1ºlevel data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38" hasCustomPrompt="1"/>
          </p:nvPr>
        </p:nvSpPr>
        <p:spPr>
          <a:xfrm>
            <a:off x="3849038" y="5314641"/>
            <a:ext cx="7663135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2086650" y="5026837"/>
            <a:ext cx="6907056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12086650" y="3837994"/>
            <a:ext cx="6907056" cy="95777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88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2ºlevel data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40" hasCustomPrompt="1"/>
          </p:nvPr>
        </p:nvSpPr>
        <p:spPr>
          <a:xfrm>
            <a:off x="12086649" y="5314641"/>
            <a:ext cx="6907057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426164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22361" cy="950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57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31715" cy="9506833"/>
          </a:xfrm>
          <a:prstGeom prst="rect">
            <a:avLst/>
          </a:prstGeom>
        </p:spPr>
        <p:txBody>
          <a:bodyPr vert="horz"/>
          <a:lstStyle>
            <a:lvl1pPr marL="457200" indent="-457200">
              <a:lnSpc>
                <a:spcPct val="100000"/>
              </a:lnSpc>
              <a:buFont typeface="Lucida Grande"/>
              <a:buChar char="—"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914400" indent="-457200">
              <a:lnSpc>
                <a:spcPct val="100000"/>
              </a:lnSpc>
              <a:buFont typeface="Lucida Grande"/>
              <a:buChar char="—"/>
              <a:defRPr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12573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3pPr>
            <a:lvl4pPr marL="17145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4pPr>
            <a:lvl5pPr marL="21717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254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13811747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277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11949115" y="1818833"/>
            <a:ext cx="11529144" cy="108597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3366212"/>
            <a:ext cx="6996112" cy="931239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3"/>
            <a:ext cx="698275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631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256256" y="0"/>
            <a:ext cx="12127744" cy="137159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4838273"/>
            <a:ext cx="7902609" cy="784033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2"/>
            <a:ext cx="7889252" cy="2596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8307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108521" y="1863205"/>
            <a:ext cx="10991822" cy="1022417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40" y="1863206"/>
            <a:ext cx="7865352" cy="1024607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319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Bar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748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4460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7" name="Picture 6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5423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1DF911-1C80-1545-8BF6-EBFA52E6B8C6}"/>
              </a:ext>
            </a:extLst>
          </p:cNvPr>
          <p:cNvCxnSpPr/>
          <p:nvPr userDrawn="1"/>
        </p:nvCxnSpPr>
        <p:spPr>
          <a:xfrm>
            <a:off x="5353930" y="12783433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4AFDC4-73DC-0940-980F-5D7056627EB6}"/>
              </a:ext>
            </a:extLst>
          </p:cNvPr>
          <p:cNvCxnSpPr/>
          <p:nvPr userDrawn="1"/>
        </p:nvCxnSpPr>
        <p:spPr>
          <a:xfrm>
            <a:off x="5353930" y="1863206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5354637" y="1981100"/>
            <a:ext cx="16462625" cy="8874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6000" b="1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354637" y="3114970"/>
            <a:ext cx="16462625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 baseline="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s-ES_tradnl" dirty="0"/>
          </a:p>
          <a:p>
            <a:pPr lvl="0"/>
            <a:endParaRPr lang="es-ES_tradnl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7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 GIAGONALES BIEN-18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21402" y="3377855"/>
            <a:ext cx="38163996" cy="10380174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6301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84013"/>
            <a:ext cx="21947188" cy="145093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Recurso 2@3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860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Mesa de trabajo 5 copia 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1" y="12548226"/>
            <a:ext cx="5649960" cy="670220"/>
          </a:xfrm>
          <a:prstGeom prst="rect">
            <a:avLst/>
          </a:prstGeom>
        </p:spPr>
      </p:pic>
      <p:pic>
        <p:nvPicPr>
          <p:cNvPr id="4" name="Picture 3" descr="esade_display_blue@6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10" y="4837431"/>
            <a:ext cx="8822780" cy="27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3287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5" name="Picture 4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0624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 b="0" i="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4" name="Picture 13" descr="Mesa de trabajo 5 copia 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0" y="12395826"/>
            <a:ext cx="5649960" cy="670220"/>
          </a:xfrm>
          <a:prstGeom prst="rect">
            <a:avLst/>
          </a:prstGeom>
        </p:spPr>
      </p:pic>
      <p:pic>
        <p:nvPicPr>
          <p:cNvPr id="5" name="Picture 4" descr="logo_text@6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1551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062" y="2256971"/>
            <a:ext cx="22834600" cy="1756229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90000"/>
              </a:lnSpc>
              <a:defRPr sz="10000" b="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691661" y="4416424"/>
            <a:ext cx="22860521" cy="175577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10000">
                <a:latin typeface="Esade Regular"/>
                <a:cs typeface="Esade Regular"/>
              </a:defRPr>
            </a:lvl1pPr>
          </a:lstStyle>
          <a:p>
            <a:pPr lvl="0"/>
            <a:r>
              <a:rPr lang="es-ES_tradnl" dirty="0"/>
              <a:t>02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691662" y="65754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03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692150" y="88106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04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692150" y="111220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05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6" name="Picture 15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9340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509365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 baseline="0"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36172"/>
            <a:ext cx="21947188" cy="16764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 b="0"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0606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+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76858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5038624"/>
            <a:ext cx="24384000" cy="3589630"/>
          </a:xfrm>
          <a:prstGeom prst="rect">
            <a:avLst/>
          </a:prstGeom>
        </p:spPr>
        <p:txBody>
          <a:bodyPr vert="horz"/>
          <a:lstStyle>
            <a:lvl1pPr algn="ctr">
              <a:lnSpc>
                <a:spcPct val="80000"/>
              </a:lnSpc>
              <a:defRPr sz="15000" b="0" baseline="0">
                <a:solidFill>
                  <a:srgbClr val="EDEDFB"/>
                </a:solidFill>
                <a:latin typeface="Esade Bold"/>
                <a:cs typeface="Esade Bold"/>
              </a:defRPr>
            </a:lvl1pPr>
          </a:lstStyle>
          <a:p>
            <a:r>
              <a:rPr lang="es-ES_tradnl" dirty="0"/>
              <a:t>A </a:t>
            </a:r>
            <a:r>
              <a:rPr lang="es-ES_tradnl" dirty="0" err="1"/>
              <a:t>two</a:t>
            </a:r>
            <a:br>
              <a:rPr lang="es-ES_tradnl" dirty="0"/>
            </a:br>
            <a:r>
              <a:rPr lang="es-ES_tradnl" dirty="0"/>
              <a:t>line </a:t>
            </a:r>
            <a:r>
              <a:rPr lang="es-ES_tradnl" dirty="0" err="1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7800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757071" y="2654301"/>
            <a:ext cx="20697671" cy="37846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2pPr>
            <a:lvl3pPr marL="9144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3pPr>
            <a:lvl4pPr marL="13716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4pPr>
            <a:lvl5pPr marL="18288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6659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s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490363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6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2262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6740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163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0390598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7641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pic>
        <p:nvPicPr>
          <p:cNvPr id="11" name="Picture 10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3729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chemeClr val="tx1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chemeClr val="tx1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chemeClr val="tx1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chemeClr val="tx1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7" name="Picture 6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128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3849039" y="5026837"/>
            <a:ext cx="7663135" cy="0"/>
          </a:xfrm>
          <a:prstGeom prst="line">
            <a:avLst/>
          </a:prstGeom>
          <a:ln w="19050" cmpd="sng">
            <a:solidFill>
              <a:srgbClr val="EDEDF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849038" y="3489260"/>
            <a:ext cx="766313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15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1ºlevel data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38" hasCustomPrompt="1"/>
          </p:nvPr>
        </p:nvSpPr>
        <p:spPr>
          <a:xfrm>
            <a:off x="3849038" y="5314641"/>
            <a:ext cx="7663135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EDEDFB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2086650" y="5026837"/>
            <a:ext cx="6907056" cy="0"/>
          </a:xfrm>
          <a:prstGeom prst="line">
            <a:avLst/>
          </a:prstGeom>
          <a:ln w="19050" cmpd="sng">
            <a:solidFill>
              <a:srgbClr val="EDEDF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12086650" y="3837994"/>
            <a:ext cx="6907056" cy="95777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88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2ºlevel data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40" hasCustomPrompt="1"/>
          </p:nvPr>
        </p:nvSpPr>
        <p:spPr>
          <a:xfrm>
            <a:off x="12086649" y="5314641"/>
            <a:ext cx="6907057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EDEDFB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EDEDFB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EDEDFB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chemeClr val="bg1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chemeClr val="bg1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21" name="Picture 20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1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 GIAGONALES BIEN-15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70479" y="5634690"/>
            <a:ext cx="29697857" cy="808131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6301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84013"/>
            <a:ext cx="21947188" cy="145093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Recurso 2@3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494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22361" cy="950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1943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31715" cy="9506833"/>
          </a:xfrm>
          <a:prstGeom prst="rect">
            <a:avLst/>
          </a:prstGeom>
        </p:spPr>
        <p:txBody>
          <a:bodyPr vert="horz"/>
          <a:lstStyle>
            <a:lvl1pPr marL="457200" indent="-457200">
              <a:lnSpc>
                <a:spcPct val="100000"/>
              </a:lnSpc>
              <a:buFont typeface="Lucida Grande"/>
              <a:buChar char="—"/>
              <a:defRPr sz="3000">
                <a:latin typeface="Arial Regular"/>
                <a:cs typeface="Arial Regular"/>
              </a:defRPr>
            </a:lvl1pPr>
            <a:lvl2pPr marL="914400" indent="-457200">
              <a:lnSpc>
                <a:spcPct val="100000"/>
              </a:lnSpc>
              <a:buFont typeface="Lucida Grande"/>
              <a:buChar char="—"/>
              <a:defRPr>
                <a:latin typeface="Arial Regular"/>
                <a:cs typeface="Arial Regular"/>
              </a:defRPr>
            </a:lvl2pPr>
            <a:lvl3pPr marL="12573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3pPr>
            <a:lvl4pPr marL="17145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4pPr>
            <a:lvl5pPr marL="21717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2960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76858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13811747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4" name="Picture 13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2949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11949115" y="1818833"/>
            <a:ext cx="11529144" cy="108597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3366212"/>
            <a:ext cx="6996112" cy="931239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3"/>
            <a:ext cx="698275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2348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76858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EDEDFB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256256" y="0"/>
            <a:ext cx="12127744" cy="137159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EDEDFB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0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4838273"/>
            <a:ext cx="7902609" cy="784033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EDEDFB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2"/>
            <a:ext cx="7889252" cy="2596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3214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108521" y="1863205"/>
            <a:ext cx="10991822" cy="1022417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40" y="1863206"/>
            <a:ext cx="7865352" cy="1024607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4" name="Picture 13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4871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Bar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748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4460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9493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1DF911-1C80-1545-8BF6-EBFA52E6B8C6}"/>
              </a:ext>
            </a:extLst>
          </p:cNvPr>
          <p:cNvCxnSpPr/>
          <p:nvPr userDrawn="1"/>
        </p:nvCxnSpPr>
        <p:spPr>
          <a:xfrm>
            <a:off x="5353930" y="12783433"/>
            <a:ext cx="16463333" cy="0"/>
          </a:xfrm>
          <a:prstGeom prst="line">
            <a:avLst/>
          </a:prstGeom>
          <a:noFill/>
          <a:ln w="635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4AFDC4-73DC-0940-980F-5D7056627EB6}"/>
              </a:ext>
            </a:extLst>
          </p:cNvPr>
          <p:cNvCxnSpPr/>
          <p:nvPr userDrawn="1"/>
        </p:nvCxnSpPr>
        <p:spPr>
          <a:xfrm>
            <a:off x="5353930" y="1863206"/>
            <a:ext cx="16463333" cy="0"/>
          </a:xfrm>
          <a:prstGeom prst="line">
            <a:avLst/>
          </a:prstGeom>
          <a:noFill/>
          <a:ln w="6350" cap="flat">
            <a:solidFill>
              <a:srgbClr val="EDEDFB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5354637" y="1981100"/>
            <a:ext cx="16462625" cy="8874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6000" b="1" baseline="0"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354638" y="3114970"/>
            <a:ext cx="16462626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 baseline="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s-ES_tradnl" dirty="0"/>
          </a:p>
          <a:p>
            <a:pPr lvl="0"/>
            <a:endParaRPr lang="es-ES_tradnl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2" name="Picture 11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8745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esa de trabajo 5 copia 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0" y="12395826"/>
            <a:ext cx="5649960" cy="670220"/>
          </a:xfrm>
          <a:prstGeom prst="rect">
            <a:avLst/>
          </a:prstGeom>
        </p:spPr>
      </p:pic>
      <p:pic>
        <p:nvPicPr>
          <p:cNvPr id="5" name="Picture 4" descr="esade_display_white@6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10" y="4837431"/>
            <a:ext cx="8822780" cy="27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3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 GIAGONALES BIEN-0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55218" y="2760906"/>
            <a:ext cx="40480767" cy="11010309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6301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84013"/>
            <a:ext cx="21947188" cy="145093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Recurso 2@3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1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 GIAGONALES BIEN-1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73212" y="5594987"/>
            <a:ext cx="33645632" cy="915123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6301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84013"/>
            <a:ext cx="21947188" cy="145093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Recurso 2@3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2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2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0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ED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89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56" r:id="rId2"/>
    <p:sldLayoutId id="2147483757" r:id="rId3"/>
    <p:sldLayoutId id="2147483764" r:id="rId4"/>
    <p:sldLayoutId id="2147483723" r:id="rId5"/>
    <p:sldLayoutId id="2147483759" r:id="rId6"/>
    <p:sldLayoutId id="2147483760" r:id="rId7"/>
    <p:sldLayoutId id="2147483761" r:id="rId8"/>
    <p:sldLayoutId id="2147483762" r:id="rId9"/>
    <p:sldLayoutId id="2147483724" r:id="rId10"/>
    <p:sldLayoutId id="2147483725" r:id="rId11"/>
    <p:sldLayoutId id="2147483726" r:id="rId12"/>
    <p:sldLayoutId id="2147483754" r:id="rId13"/>
    <p:sldLayoutId id="2147483765" r:id="rId14"/>
    <p:sldLayoutId id="2147483769" r:id="rId15"/>
    <p:sldLayoutId id="2147483727" r:id="rId16"/>
    <p:sldLayoutId id="2147483728" r:id="rId17"/>
    <p:sldLayoutId id="2147483729" r:id="rId18"/>
    <p:sldLayoutId id="2147483730" r:id="rId19"/>
    <p:sldLayoutId id="2147483731" r:id="rId20"/>
    <p:sldLayoutId id="2147483732" r:id="rId21"/>
    <p:sldLayoutId id="2147483733" r:id="rId22"/>
    <p:sldLayoutId id="2147483734" r:id="rId23"/>
    <p:sldLayoutId id="2147483721" r:id="rId24"/>
  </p:sldLayoutIdLst>
  <p:txStyles>
    <p:titleStyle>
      <a:lvl1pPr algn="l" defTabSz="4572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EDEDFB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EDEDFB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EDEDFB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EDEDFB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EDEDFB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ED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95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55" r:id="rId7"/>
    <p:sldLayoutId id="2147483766" r:id="rId8"/>
    <p:sldLayoutId id="2147483770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3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EDEDFB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EDEDFB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EDEDFB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EDEDFB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EDEDFB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ED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51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53" r:id="rId7"/>
    <p:sldLayoutId id="2147483767" r:id="rId8"/>
    <p:sldLayoutId id="2147483771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0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EDEDFB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EDEDFB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EDEDFB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EDEDFB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EDEDFB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156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94" r:id="rId2"/>
    <p:sldLayoutId id="2147483684" r:id="rId3"/>
    <p:sldLayoutId id="2147483672" r:id="rId4"/>
    <p:sldLayoutId id="2147483674" r:id="rId5"/>
    <p:sldLayoutId id="2147483696" r:id="rId6"/>
    <p:sldLayoutId id="2147483752" r:id="rId7"/>
    <p:sldLayoutId id="2147483768" r:id="rId8"/>
    <p:sldLayoutId id="2147483772" r:id="rId9"/>
    <p:sldLayoutId id="2147483690" r:id="rId10"/>
    <p:sldLayoutId id="2147483700" r:id="rId11"/>
    <p:sldLayoutId id="2147483701" r:id="rId12"/>
    <p:sldLayoutId id="2147483678" r:id="rId13"/>
    <p:sldLayoutId id="2147483697" r:id="rId14"/>
    <p:sldLayoutId id="2147483702" r:id="rId15"/>
    <p:sldLayoutId id="2147483675" r:id="rId16"/>
    <p:sldLayoutId id="2147483676" r:id="rId17"/>
    <p:sldLayoutId id="2147483751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EDEDFB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EDEDFB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EDEDFB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EDEDFB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EDEDFB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www.overleaf.com/read/xtzdpjpvqhsg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19200" y="3014936"/>
            <a:ext cx="21945600" cy="5213823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17540"/>
              </a:lnSpc>
              <a:spcBef>
                <a:spcPts val="1008"/>
              </a:spcBef>
            </a:pPr>
            <a:r>
              <a:rPr lang="en-US" sz="16700" dirty="0"/>
              <a:t>Enhancing copies in the Core of Relational Databases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A851BB8-DCA6-3B4A-8B8F-7EE3489283A9}"/>
              </a:ext>
            </a:extLst>
          </p:cNvPr>
          <p:cNvSpPr txBox="1"/>
          <p:nvPr/>
        </p:nvSpPr>
        <p:spPr>
          <a:xfrm>
            <a:off x="9198864" y="12314562"/>
            <a:ext cx="6272784" cy="923330"/>
          </a:xfrm>
          <a:prstGeom prst="rect">
            <a:avLst/>
          </a:prstGeom>
          <a:solidFill>
            <a:srgbClr val="194B9C"/>
          </a:solidFill>
        </p:spPr>
        <p:txBody>
          <a:bodyPr wrap="square" rtlCol="0">
            <a:spAutoFit/>
          </a:bodyPr>
          <a:lstStyle/>
          <a:p>
            <a:r>
              <a:rPr lang="es-ES" sz="5400" b="0" dirty="0">
                <a:solidFill>
                  <a:schemeClr val="tx1"/>
                </a:solidFill>
                <a:latin typeface="MABRYPRO-LIGHT" panose="020D0303040002040303" pitchFamily="34" charset="0"/>
              </a:rPr>
              <a:t>May 17th, 2022</a:t>
            </a:r>
          </a:p>
        </p:txBody>
      </p:sp>
    </p:spTree>
    <p:extLst>
      <p:ext uri="{BB962C8B-B14F-4D97-AF65-F5344CB8AC3E}">
        <p14:creationId xmlns:p14="http://schemas.microsoft.com/office/powerpoint/2010/main" val="393050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0FEFADA-B350-C445-8575-2FBDBE45C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D06A0-6E4E-AE4E-BCDC-702BFE3D70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1366617" y="1897393"/>
            <a:ext cx="755206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chemeClr val="tx1"/>
                </a:solidFill>
                <a:latin typeface="Esade" panose="020A0503070902020203" pitchFamily="18" charset="0"/>
              </a:rPr>
              <a:t>Current Status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E6CAB5-71CB-45CB-AE30-E0F13DB1D18C}"/>
              </a:ext>
            </a:extLst>
          </p:cNvPr>
          <p:cNvGrpSpPr/>
          <p:nvPr/>
        </p:nvGrpSpPr>
        <p:grpSpPr>
          <a:xfrm>
            <a:off x="1671638" y="8748029"/>
            <a:ext cx="20435327" cy="1561368"/>
            <a:chOff x="1671638" y="7769265"/>
            <a:chExt cx="20435327" cy="1561368"/>
          </a:xfrm>
        </p:grpSpPr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12364ACE-4188-D643-8960-7EF839335230}"/>
                </a:ext>
              </a:extLst>
            </p:cNvPr>
            <p:cNvSpPr txBox="1">
              <a:spLocks/>
            </p:cNvSpPr>
            <p:nvPr/>
          </p:nvSpPr>
          <p:spPr>
            <a:xfrm>
              <a:off x="1671638" y="7769265"/>
              <a:ext cx="202024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 dirty="0">
                  <a:solidFill>
                    <a:srgbClr val="FF0000"/>
                  </a:solidFill>
                  <a:latin typeface="Esade" panose="020A0503070902020203" pitchFamily="18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F811BB-B85D-074A-95FD-6D0C390417B4}"/>
                </a:ext>
              </a:extLst>
            </p:cNvPr>
            <p:cNvSpPr txBox="1"/>
            <p:nvPr/>
          </p:nvSpPr>
          <p:spPr>
            <a:xfrm>
              <a:off x="4665753" y="8359307"/>
              <a:ext cx="1744121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0" i="0" dirty="0">
                  <a:solidFill>
                    <a:srgbClr val="FF0000"/>
                  </a:solidFill>
                  <a:effectLst/>
                  <a:latin typeface="+mj-lt"/>
                </a:rPr>
                <a:t>Adapting mathematical framework for weighted data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8E0361A-B7B4-4D44-915A-88F4A387DC97}"/>
              </a:ext>
            </a:extLst>
          </p:cNvPr>
          <p:cNvGrpSpPr/>
          <p:nvPr/>
        </p:nvGrpSpPr>
        <p:grpSpPr>
          <a:xfrm>
            <a:off x="2193278" y="5037752"/>
            <a:ext cx="19352779" cy="1561368"/>
            <a:chOff x="2193278" y="4563831"/>
            <a:chExt cx="19352779" cy="1561368"/>
          </a:xfrm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14E9D76C-BAD1-534A-92BA-D3D65F27C81E}"/>
                </a:ext>
              </a:extLst>
            </p:cNvPr>
            <p:cNvSpPr txBox="1">
              <a:spLocks/>
            </p:cNvSpPr>
            <p:nvPr/>
          </p:nvSpPr>
          <p:spPr>
            <a:xfrm>
              <a:off x="2193278" y="4563831"/>
              <a:ext cx="149860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>
                  <a:latin typeface="Esade" panose="020A0503070902020203" pitchFamily="18" charset="0"/>
                </a:rPr>
                <a:t>01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D26013-E23E-408A-9B8F-17BBC9E65EC5}"/>
                </a:ext>
              </a:extLst>
            </p:cNvPr>
            <p:cNvSpPr txBox="1"/>
            <p:nvPr/>
          </p:nvSpPr>
          <p:spPr>
            <a:xfrm>
              <a:off x="4665752" y="5079550"/>
              <a:ext cx="1688030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0" dirty="0">
                  <a:solidFill>
                    <a:schemeClr val="tx1"/>
                  </a:solidFill>
                  <a:latin typeface="+mj-lt"/>
                </a:rPr>
                <a:t>Improving</a:t>
              </a:r>
              <a:r>
                <a:rPr lang="en-US" b="0" i="0" dirty="0">
                  <a:solidFill>
                    <a:schemeClr val="tx1"/>
                  </a:solidFill>
                  <a:effectLst/>
                  <a:latin typeface="+mj-lt"/>
                </a:rPr>
                <a:t> the mathematical foundation of the problem</a:t>
              </a:r>
              <a:endParaRPr lang="en-US" b="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63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0FEFADA-B350-C445-8575-2FBDBE45C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D06A0-6E4E-AE4E-BCDC-702BFE3D70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C0699FBA-1B98-9744-A752-57BA8A09B4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20822" y="5563933"/>
                <a:ext cx="19414203" cy="493088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CA" sz="4800" b="0" i="0" dirty="0">
                    <a:solidFill>
                      <a:srgbClr val="201F1E"/>
                    </a:solidFill>
                    <a:effectLst/>
                    <a:latin typeface="+mj-lt"/>
                  </a:rPr>
                  <a:t>We have included </a:t>
                </a:r>
                <a14:m>
                  <m:oMath xmlns:m="http://schemas.openxmlformats.org/officeDocument/2006/math">
                    <m:r>
                      <a:rPr lang="es-ES" sz="4800" b="0" i="1" smtClean="0">
                        <a:solidFill>
                          <a:srgbClr val="201F1E"/>
                        </a:solidFill>
                        <a:effectLst/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CA" sz="4800" b="0" i="0" dirty="0">
                    <a:solidFill>
                      <a:srgbClr val="201F1E"/>
                    </a:solidFill>
                    <a:effectLst/>
                    <a:latin typeface="+mj-lt"/>
                  </a:rPr>
                  <a:t> into our mathematical framework and we are progressing in the convergence proof </a:t>
                </a:r>
              </a:p>
              <a:p>
                <a:endParaRPr lang="en-GB" sz="4800" b="0" dirty="0">
                  <a:solidFill>
                    <a:schemeClr val="tx1"/>
                  </a:solidFill>
                </a:endParaRPr>
              </a:p>
              <a:p>
                <a:endParaRPr lang="en-GB" sz="4800" b="0" dirty="0">
                  <a:solidFill>
                    <a:schemeClr val="tx1"/>
                  </a:solidFill>
                </a:endParaRPr>
              </a:p>
              <a:p>
                <a:endParaRPr lang="en-GB" sz="4800" b="0" dirty="0">
                  <a:solidFill>
                    <a:schemeClr val="tx1"/>
                  </a:solidFill>
                </a:endParaRPr>
              </a:p>
              <a:p>
                <a:r>
                  <a:rPr lang="en-GB" sz="4800" b="0" dirty="0">
                    <a:solidFill>
                      <a:schemeClr val="bg1">
                        <a:lumMod val="50000"/>
                      </a:schemeClr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Link</a:t>
                </a:r>
                <a:endParaRPr lang="en-GB" sz="4800" b="0" dirty="0">
                  <a:solidFill>
                    <a:schemeClr val="tx1"/>
                  </a:solidFill>
                </a:endParaRPr>
              </a:p>
              <a:p>
                <a:endParaRPr lang="en-GB" sz="3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C0699FBA-1B98-9744-A752-57BA8A09B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822" y="5563933"/>
                <a:ext cx="19414203" cy="4930886"/>
              </a:xfrm>
              <a:prstGeom prst="rect">
                <a:avLst/>
              </a:prstGeom>
              <a:blipFill>
                <a:blip r:embed="rId3"/>
                <a:stretch>
                  <a:fillRect l="-1287" t="-2967" b="-9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929258" y="2199831"/>
            <a:ext cx="1328280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Esade" panose="020A0503070902020203" pitchFamily="18" charset="0"/>
              </a:rPr>
              <a:t>Mathematical framework</a:t>
            </a:r>
            <a:endParaRPr lang="en-GB" sz="9600" dirty="0">
              <a:solidFill>
                <a:schemeClr val="tx1"/>
              </a:solidFill>
              <a:latin typeface="Esade" panose="020A0503070902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092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418609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0FEFADA-B350-C445-8575-2FBDBE45C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D06A0-6E4E-AE4E-BCDC-702BFE3D70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2309183" y="1897393"/>
            <a:ext cx="566693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chemeClr val="tx1"/>
                </a:solidFill>
                <a:latin typeface="Esade" panose="020A0503070902020203" pitchFamily="18" charset="0"/>
              </a:rPr>
              <a:t>Next Steps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E6CAB5-71CB-45CB-AE30-E0F13DB1D18C}"/>
              </a:ext>
            </a:extLst>
          </p:cNvPr>
          <p:cNvGrpSpPr/>
          <p:nvPr/>
        </p:nvGrpSpPr>
        <p:grpSpPr>
          <a:xfrm>
            <a:off x="1671638" y="7744635"/>
            <a:ext cx="20435327" cy="1561368"/>
            <a:chOff x="1671638" y="7769265"/>
            <a:chExt cx="20435327" cy="1561368"/>
          </a:xfrm>
        </p:grpSpPr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12364ACE-4188-D643-8960-7EF839335230}"/>
                </a:ext>
              </a:extLst>
            </p:cNvPr>
            <p:cNvSpPr txBox="1">
              <a:spLocks/>
            </p:cNvSpPr>
            <p:nvPr/>
          </p:nvSpPr>
          <p:spPr>
            <a:xfrm>
              <a:off x="1671638" y="7769265"/>
              <a:ext cx="202024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 dirty="0">
                  <a:latin typeface="Esade" panose="020A0503070902020203" pitchFamily="18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F811BB-B85D-074A-95FD-6D0C390417B4}"/>
                </a:ext>
              </a:extLst>
            </p:cNvPr>
            <p:cNvSpPr txBox="1"/>
            <p:nvPr/>
          </p:nvSpPr>
          <p:spPr>
            <a:xfrm>
              <a:off x="4665753" y="8359307"/>
              <a:ext cx="1744121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CA" b="0" dirty="0">
                  <a:solidFill>
                    <a:srgbClr val="201F1E"/>
                  </a:solidFill>
                  <a:latin typeface="+mj-lt"/>
                </a:rPr>
                <a:t>Prove convergence of the dual process for the most general case</a:t>
              </a:r>
              <a:endParaRPr lang="en-CA" b="0" i="0" dirty="0">
                <a:solidFill>
                  <a:srgbClr val="201F1E"/>
                </a:solidFill>
                <a:effectLst/>
                <a:latin typeface="+mj-lt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8E0361A-B7B4-4D44-915A-88F4A387DC97}"/>
              </a:ext>
            </a:extLst>
          </p:cNvPr>
          <p:cNvGrpSpPr/>
          <p:nvPr/>
        </p:nvGrpSpPr>
        <p:grpSpPr>
          <a:xfrm>
            <a:off x="2193278" y="5037752"/>
            <a:ext cx="19352779" cy="1561368"/>
            <a:chOff x="2193278" y="4563831"/>
            <a:chExt cx="19352779" cy="1561368"/>
          </a:xfrm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14E9D76C-BAD1-534A-92BA-D3D65F27C81E}"/>
                </a:ext>
              </a:extLst>
            </p:cNvPr>
            <p:cNvSpPr txBox="1">
              <a:spLocks/>
            </p:cNvSpPr>
            <p:nvPr/>
          </p:nvSpPr>
          <p:spPr>
            <a:xfrm>
              <a:off x="2193278" y="4563831"/>
              <a:ext cx="149860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>
                  <a:latin typeface="Esade" panose="020A0503070902020203" pitchFamily="18" charset="0"/>
                </a:rPr>
                <a:t>01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D26013-E23E-408A-9B8F-17BBC9E65EC5}"/>
                </a:ext>
              </a:extLst>
            </p:cNvPr>
            <p:cNvSpPr txBox="1"/>
            <p:nvPr/>
          </p:nvSpPr>
          <p:spPr>
            <a:xfrm>
              <a:off x="4665752" y="5079550"/>
              <a:ext cx="1688030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0" dirty="0">
                  <a:solidFill>
                    <a:srgbClr val="201F1E"/>
                  </a:solidFill>
                  <a:latin typeface="+mj-lt"/>
                </a:rPr>
                <a:t>Validate copy process with weighted data on UCI datasets</a:t>
              </a:r>
            </a:p>
          </p:txBody>
        </p:sp>
      </p:grpSp>
      <p:grpSp>
        <p:nvGrpSpPr>
          <p:cNvPr id="11" name="Group 3">
            <a:extLst>
              <a:ext uri="{FF2B5EF4-FFF2-40B4-BE49-F238E27FC236}">
                <a16:creationId xmlns:a16="http://schemas.microsoft.com/office/drawing/2014/main" id="{F31FC7DA-4656-4495-A0D6-8F9E7D658C1C}"/>
              </a:ext>
            </a:extLst>
          </p:cNvPr>
          <p:cNvGrpSpPr/>
          <p:nvPr/>
        </p:nvGrpSpPr>
        <p:grpSpPr>
          <a:xfrm>
            <a:off x="1671638" y="10530373"/>
            <a:ext cx="20435327" cy="1561368"/>
            <a:chOff x="1671638" y="7769265"/>
            <a:chExt cx="20435327" cy="1561368"/>
          </a:xfrm>
        </p:grpSpPr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3E97C0AB-6A9C-479F-81FA-0BD59BD1E33C}"/>
                </a:ext>
              </a:extLst>
            </p:cNvPr>
            <p:cNvSpPr txBox="1">
              <a:spLocks/>
            </p:cNvSpPr>
            <p:nvPr/>
          </p:nvSpPr>
          <p:spPr>
            <a:xfrm>
              <a:off x="1671638" y="7769265"/>
              <a:ext cx="202024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 dirty="0">
                  <a:latin typeface="Esade" panose="020A0503070902020203" pitchFamily="18" charset="0"/>
                </a:rPr>
                <a:t>03</a:t>
              </a:r>
            </a:p>
          </p:txBody>
        </p:sp>
        <p:sp>
          <p:nvSpPr>
            <p:cNvPr id="14" name="TextBox 11">
              <a:extLst>
                <a:ext uri="{FF2B5EF4-FFF2-40B4-BE49-F238E27FC236}">
                  <a16:creationId xmlns:a16="http://schemas.microsoft.com/office/drawing/2014/main" id="{188FF7AE-8FF4-4571-A8C3-C981E2E8E266}"/>
                </a:ext>
              </a:extLst>
            </p:cNvPr>
            <p:cNvSpPr txBox="1"/>
            <p:nvPr/>
          </p:nvSpPr>
          <p:spPr>
            <a:xfrm>
              <a:off x="4665753" y="8359307"/>
              <a:ext cx="1744121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CA" b="0" dirty="0">
                  <a:solidFill>
                    <a:srgbClr val="201F1E"/>
                  </a:solidFill>
                  <a:latin typeface="+mj-lt"/>
                </a:rPr>
                <a:t>Present a draft + report by the end of the month (May) </a:t>
              </a:r>
              <a:endParaRPr lang="en-CA" b="0" i="0" dirty="0">
                <a:solidFill>
                  <a:srgbClr val="201F1E"/>
                </a:solidFill>
                <a:effectLst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281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54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01 – Previous meeting wrap 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02 – Task completion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03 – Current status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EC2AB9D-2020-8D4F-AA08-8BE188E482CE}"/>
              </a:ext>
            </a:extLst>
          </p:cNvPr>
          <p:cNvSpPr txBox="1">
            <a:spLocks/>
          </p:cNvSpPr>
          <p:nvPr/>
        </p:nvSpPr>
        <p:spPr>
          <a:xfrm>
            <a:off x="691661" y="8734426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 kern="1200">
                <a:solidFill>
                  <a:srgbClr val="000B32"/>
                </a:solidFill>
                <a:latin typeface="Esade Regular"/>
                <a:ea typeface="+mn-ea"/>
                <a:cs typeface="Esade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04 – Next steps</a:t>
            </a:r>
          </a:p>
        </p:txBody>
      </p:sp>
    </p:spTree>
    <p:extLst>
      <p:ext uri="{BB962C8B-B14F-4D97-AF65-F5344CB8AC3E}">
        <p14:creationId xmlns:p14="http://schemas.microsoft.com/office/powerpoint/2010/main" val="403300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dirty="0"/>
              <a:t>Previous meeting wrap up</a:t>
            </a:r>
          </a:p>
        </p:txBody>
      </p:sp>
    </p:spTree>
    <p:extLst>
      <p:ext uri="{BB962C8B-B14F-4D97-AF65-F5344CB8AC3E}">
        <p14:creationId xmlns:p14="http://schemas.microsoft.com/office/powerpoint/2010/main" val="85042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0FEFADA-B350-C445-8575-2FBDBE45C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D06A0-6E4E-AE4E-BCDC-702BFE3D70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C0699FBA-1B98-9744-A752-57BA8A09B431}"/>
              </a:ext>
            </a:extLst>
          </p:cNvPr>
          <p:cNvSpPr txBox="1">
            <a:spLocks/>
          </p:cNvSpPr>
          <p:nvPr/>
        </p:nvSpPr>
        <p:spPr>
          <a:xfrm>
            <a:off x="2920822" y="5563933"/>
            <a:ext cx="19414203" cy="493088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sz="4800" b="0" i="0" dirty="0">
                <a:solidFill>
                  <a:srgbClr val="201F1E"/>
                </a:solidFill>
                <a:effectLst/>
                <a:latin typeface="+mj-lt"/>
              </a:rPr>
              <a:t>Dual-pass shows a better performance than single-pass approach.</a:t>
            </a:r>
          </a:p>
          <a:p>
            <a:endParaRPr lang="en-GB" sz="4800" b="0" dirty="0">
              <a:solidFill>
                <a:schemeClr val="tx1"/>
              </a:solidFill>
            </a:endParaRPr>
          </a:p>
          <a:p>
            <a:endParaRPr lang="en-GB" sz="4800" b="0" dirty="0">
              <a:solidFill>
                <a:schemeClr val="tx1"/>
              </a:solidFill>
            </a:endParaRPr>
          </a:p>
          <a:p>
            <a:r>
              <a:rPr lang="en-GB" sz="4800" b="0" dirty="0">
                <a:solidFill>
                  <a:schemeClr val="tx1"/>
                </a:solidFill>
              </a:rPr>
              <a:t>Proof of convergence for the non-weighted points.</a:t>
            </a:r>
          </a:p>
          <a:p>
            <a:endParaRPr lang="en-GB" sz="3600" b="0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1781870" y="1948065"/>
            <a:ext cx="1474794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chemeClr val="tx1"/>
                </a:solidFill>
                <a:latin typeface="Esade" panose="020A0503070902020203" pitchFamily="18" charset="0"/>
              </a:rPr>
              <a:t>Previous meeting comments</a:t>
            </a:r>
          </a:p>
        </p:txBody>
      </p:sp>
    </p:spTree>
    <p:extLst>
      <p:ext uri="{BB962C8B-B14F-4D97-AF65-F5344CB8AC3E}">
        <p14:creationId xmlns:p14="http://schemas.microsoft.com/office/powerpoint/2010/main" val="308076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dirty="0"/>
              <a:t>Current status</a:t>
            </a:r>
          </a:p>
        </p:txBody>
      </p:sp>
    </p:spTree>
    <p:extLst>
      <p:ext uri="{BB962C8B-B14F-4D97-AF65-F5344CB8AC3E}">
        <p14:creationId xmlns:p14="http://schemas.microsoft.com/office/powerpoint/2010/main" val="275265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0FEFADA-B350-C445-8575-2FBDBE45C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D06A0-6E4E-AE4E-BCDC-702BFE3D70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1366617" y="1897393"/>
            <a:ext cx="755206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chemeClr val="tx1"/>
                </a:solidFill>
                <a:latin typeface="Esade" panose="020A0503070902020203" pitchFamily="18" charset="0"/>
              </a:rPr>
              <a:t>Current Status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E6CAB5-71CB-45CB-AE30-E0F13DB1D18C}"/>
              </a:ext>
            </a:extLst>
          </p:cNvPr>
          <p:cNvGrpSpPr/>
          <p:nvPr/>
        </p:nvGrpSpPr>
        <p:grpSpPr>
          <a:xfrm>
            <a:off x="1671638" y="8748029"/>
            <a:ext cx="20435327" cy="1561368"/>
            <a:chOff x="1671638" y="7769265"/>
            <a:chExt cx="20435327" cy="1561368"/>
          </a:xfrm>
        </p:grpSpPr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12364ACE-4188-D643-8960-7EF839335230}"/>
                </a:ext>
              </a:extLst>
            </p:cNvPr>
            <p:cNvSpPr txBox="1">
              <a:spLocks/>
            </p:cNvSpPr>
            <p:nvPr/>
          </p:nvSpPr>
          <p:spPr>
            <a:xfrm>
              <a:off x="1671638" y="7769265"/>
              <a:ext cx="202024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 dirty="0">
                  <a:latin typeface="Esade" panose="020A0503070902020203" pitchFamily="18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F811BB-B85D-074A-95FD-6D0C390417B4}"/>
                </a:ext>
              </a:extLst>
            </p:cNvPr>
            <p:cNvSpPr txBox="1"/>
            <p:nvPr/>
          </p:nvSpPr>
          <p:spPr>
            <a:xfrm>
              <a:off x="4665753" y="8359307"/>
              <a:ext cx="1744121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0" i="0" dirty="0">
                  <a:solidFill>
                    <a:srgbClr val="201F1E"/>
                  </a:solidFill>
                  <a:effectLst/>
                  <a:latin typeface="+mj-lt"/>
                </a:rPr>
                <a:t>Adapting mathematical framework for weighted data</a:t>
              </a:r>
              <a:endParaRPr lang="en-CA" b="0" i="0" dirty="0">
                <a:solidFill>
                  <a:srgbClr val="201F1E"/>
                </a:solidFill>
                <a:effectLst/>
                <a:latin typeface="+mj-lt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8E0361A-B7B4-4D44-915A-88F4A387DC97}"/>
              </a:ext>
            </a:extLst>
          </p:cNvPr>
          <p:cNvGrpSpPr/>
          <p:nvPr/>
        </p:nvGrpSpPr>
        <p:grpSpPr>
          <a:xfrm>
            <a:off x="2193278" y="5037752"/>
            <a:ext cx="19352779" cy="1561368"/>
            <a:chOff x="2193278" y="4563831"/>
            <a:chExt cx="19352779" cy="1561368"/>
          </a:xfrm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14E9D76C-BAD1-534A-92BA-D3D65F27C81E}"/>
                </a:ext>
              </a:extLst>
            </p:cNvPr>
            <p:cNvSpPr txBox="1">
              <a:spLocks/>
            </p:cNvSpPr>
            <p:nvPr/>
          </p:nvSpPr>
          <p:spPr>
            <a:xfrm>
              <a:off x="2193278" y="4563831"/>
              <a:ext cx="149860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 dirty="0">
                  <a:solidFill>
                    <a:srgbClr val="FF0000"/>
                  </a:solidFill>
                  <a:latin typeface="Esade" panose="020A0503070902020203" pitchFamily="18" charset="0"/>
                </a:rPr>
                <a:t>01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D26013-E23E-408A-9B8F-17BBC9E65EC5}"/>
                </a:ext>
              </a:extLst>
            </p:cNvPr>
            <p:cNvSpPr txBox="1"/>
            <p:nvPr/>
          </p:nvSpPr>
          <p:spPr>
            <a:xfrm>
              <a:off x="4665752" y="5079550"/>
              <a:ext cx="1688030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0" dirty="0">
                  <a:solidFill>
                    <a:srgbClr val="FF0000"/>
                  </a:solidFill>
                  <a:latin typeface="+mj-lt"/>
                </a:rPr>
                <a:t>Validate copy process with weights and with new datasets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6521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C0699FBA-1B98-9744-A752-57BA8A09B4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93737" y="4073091"/>
                <a:ext cx="18924919" cy="88481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b="0" dirty="0">
                    <a:solidFill>
                      <a:schemeClr val="tx1"/>
                    </a:solidFill>
                  </a:rPr>
                  <a:t>At each step and for each point we define a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</m:oMath>
                </a14:m>
                <a:r>
                  <a:rPr lang="en-GB" b="0" dirty="0">
                    <a:solidFill>
                      <a:schemeClr val="tx1"/>
                    </a:solidFill>
                  </a:rPr>
                  <a:t> that give us an idea of the confidence that our model has in the classification of the point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b="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C0699FBA-1B98-9744-A752-57BA8A09B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737" y="4073091"/>
                <a:ext cx="18924919" cy="884810"/>
              </a:xfrm>
              <a:prstGeom prst="rect">
                <a:avLst/>
              </a:prstGeom>
              <a:blipFill>
                <a:blip r:embed="rId2"/>
                <a:stretch>
                  <a:fillRect l="-805" t="-8966" b="-4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1426443" y="1948065"/>
            <a:ext cx="1463413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chemeClr val="tx1"/>
                </a:solidFill>
                <a:latin typeface="Esade" panose="020A0503070902020203" pitchFamily="18" charset="0"/>
              </a:rPr>
              <a:t>Introducing weighted points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D668B6-8070-C329-EFB0-539D62CFBCC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474C6C13-EF28-D92F-3652-5416405B627E}"/>
              </a:ext>
            </a:extLst>
          </p:cNvPr>
          <p:cNvSpPr txBox="1">
            <a:spLocks/>
          </p:cNvSpPr>
          <p:nvPr/>
        </p:nvSpPr>
        <p:spPr>
          <a:xfrm>
            <a:off x="573741" y="5452072"/>
            <a:ext cx="3747247" cy="8848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0" dirty="0" err="1">
                <a:solidFill>
                  <a:schemeClr val="tx1"/>
                </a:solidFill>
              </a:rPr>
              <a:t>Spirals</a:t>
            </a:r>
            <a:r>
              <a:rPr lang="es-ES" b="0" dirty="0">
                <a:solidFill>
                  <a:schemeClr val="tx1"/>
                </a:solidFill>
              </a:rPr>
              <a:t> </a:t>
            </a:r>
            <a:r>
              <a:rPr lang="es-ES" b="0" dirty="0" err="1">
                <a:solidFill>
                  <a:schemeClr val="tx1"/>
                </a:solidFill>
              </a:rPr>
              <a:t>dataset</a:t>
            </a:r>
            <a:r>
              <a:rPr lang="es-ES" b="0" dirty="0">
                <a:solidFill>
                  <a:schemeClr val="tx1"/>
                </a:solidFill>
              </a:rPr>
              <a:t>:</a:t>
            </a: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47B08CC8-237E-9A94-EBCD-294F0A78E7C3}"/>
              </a:ext>
            </a:extLst>
          </p:cNvPr>
          <p:cNvSpPr txBox="1">
            <a:spLocks/>
          </p:cNvSpPr>
          <p:nvPr/>
        </p:nvSpPr>
        <p:spPr>
          <a:xfrm>
            <a:off x="9152964" y="5753481"/>
            <a:ext cx="14980024" cy="8848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0" dirty="0">
                <a:solidFill>
                  <a:schemeClr val="tx1"/>
                </a:solidFill>
              </a:rPr>
              <a:t>Binary classification:</a:t>
            </a:r>
          </a:p>
          <a:p>
            <a:pPr marL="0" indent="0">
              <a:buNone/>
            </a:pPr>
            <a:endParaRPr lang="en-GB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4" name="Abrir llave 3">
            <a:extLst>
              <a:ext uri="{FF2B5EF4-FFF2-40B4-BE49-F238E27FC236}">
                <a16:creationId xmlns:a16="http://schemas.microsoft.com/office/drawing/2014/main" id="{66E1FF37-A146-7FD0-6A71-7A214F8FCAC8}"/>
              </a:ext>
            </a:extLst>
          </p:cNvPr>
          <p:cNvSpPr/>
          <p:nvPr/>
        </p:nvSpPr>
        <p:spPr>
          <a:xfrm rot="10800000">
            <a:off x="16914279" y="6450784"/>
            <a:ext cx="581577" cy="3109027"/>
          </a:xfrm>
          <a:prstGeom prst="leftBrace">
            <a:avLst>
              <a:gd name="adj1" fmla="val 23586"/>
              <a:gd name="adj2" fmla="val 5154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5B97E171-578F-2180-EB26-C92C71AAEE33}"/>
                  </a:ext>
                </a:extLst>
              </p:cNvPr>
              <p:cNvSpPr txBox="1"/>
              <p:nvPr/>
            </p:nvSpPr>
            <p:spPr>
              <a:xfrm>
                <a:off x="9687205" y="6821763"/>
                <a:ext cx="2849039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1,0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=(0,1)</m:t>
                      </m:r>
                    </m:oMath>
                  </m:oMathPara>
                </a14:m>
                <a:endParaRPr lang="es-E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5B97E171-578F-2180-EB26-C92C71AAE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7205" y="6821763"/>
                <a:ext cx="2849039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AAAFABBA-0067-C39C-C96C-56D437F25AA4}"/>
              </a:ext>
            </a:extLst>
          </p:cNvPr>
          <p:cNvSpPr txBox="1">
            <a:spLocks/>
          </p:cNvSpPr>
          <p:nvPr/>
        </p:nvSpPr>
        <p:spPr>
          <a:xfrm>
            <a:off x="12964159" y="7080711"/>
            <a:ext cx="4172181" cy="8848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800" b="0" dirty="0">
                <a:solidFill>
                  <a:schemeClr val="tx1"/>
                </a:solidFill>
              </a:rPr>
              <a:t>Original model (Oracle)</a:t>
            </a:r>
          </a:p>
          <a:p>
            <a:pPr marL="0" indent="0" algn="ctr">
              <a:buNone/>
            </a:pPr>
            <a:r>
              <a:rPr lang="en-GB" sz="2800" b="0" dirty="0">
                <a:solidFill>
                  <a:schemeClr val="tx1"/>
                </a:solidFill>
              </a:rPr>
              <a:t>Completely separable</a:t>
            </a:r>
          </a:p>
          <a:p>
            <a:pPr marL="0" indent="0" algn="ctr">
              <a:buNone/>
            </a:pPr>
            <a:endParaRPr lang="en-GB" sz="2800" b="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GB" sz="28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28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B730DCD3-0E95-37D1-F11F-A9D1DD8CF57E}"/>
                  </a:ext>
                </a:extLst>
              </p:cNvPr>
              <p:cNvSpPr txBox="1"/>
              <p:nvPr/>
            </p:nvSpPr>
            <p:spPr>
              <a:xfrm>
                <a:off x="9755933" y="8724920"/>
                <a:ext cx="3146071" cy="662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br>
                  <a:rPr lang="es-ES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lang="es-E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B730DCD3-0E95-37D1-F11F-A9D1DD8CF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933" y="8724920"/>
                <a:ext cx="3146071" cy="6624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 Placeholder 1">
            <a:extLst>
              <a:ext uri="{FF2B5EF4-FFF2-40B4-BE49-F238E27FC236}">
                <a16:creationId xmlns:a16="http://schemas.microsoft.com/office/drawing/2014/main" id="{59581161-17FA-A296-1BC2-3809427670C8}"/>
              </a:ext>
            </a:extLst>
          </p:cNvPr>
          <p:cNvSpPr txBox="1">
            <a:spLocks/>
          </p:cNvSpPr>
          <p:nvPr/>
        </p:nvSpPr>
        <p:spPr>
          <a:xfrm>
            <a:off x="13032887" y="8795969"/>
            <a:ext cx="4172181" cy="8848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b="0" dirty="0">
                <a:solidFill>
                  <a:schemeClr val="tx1"/>
                </a:solidFill>
              </a:rPr>
              <a:t>Copy model</a:t>
            </a:r>
          </a:p>
          <a:p>
            <a:pPr marL="0" indent="0">
              <a:buNone/>
            </a:pPr>
            <a:endParaRPr lang="en-GB" sz="28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2800" b="0" dirty="0">
              <a:solidFill>
                <a:schemeClr val="tx1"/>
              </a:solidFill>
            </a:endParaRPr>
          </a:p>
        </p:txBody>
      </p:sp>
      <p:sp>
        <p:nvSpPr>
          <p:cNvPr id="28" name="Abrir llave 27">
            <a:extLst>
              <a:ext uri="{FF2B5EF4-FFF2-40B4-BE49-F238E27FC236}">
                <a16:creationId xmlns:a16="http://schemas.microsoft.com/office/drawing/2014/main" id="{C12D9E9C-9E59-11CA-87BB-F4B9C35A137B}"/>
              </a:ext>
            </a:extLst>
          </p:cNvPr>
          <p:cNvSpPr/>
          <p:nvPr/>
        </p:nvSpPr>
        <p:spPr>
          <a:xfrm rot="10800000">
            <a:off x="12336563" y="6790691"/>
            <a:ext cx="540871" cy="1393769"/>
          </a:xfrm>
          <a:prstGeom prst="leftBrace">
            <a:avLst>
              <a:gd name="adj1" fmla="val 23586"/>
              <a:gd name="adj2" fmla="val 5154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4B05A2-7FA2-E456-3120-0D8DF1D0A0D8}"/>
                  </a:ext>
                </a:extLst>
              </p:cNvPr>
              <p:cNvSpPr txBox="1"/>
              <p:nvPr/>
            </p:nvSpPr>
            <p:spPr>
              <a:xfrm>
                <a:off x="17670515" y="7386985"/>
                <a:ext cx="6627574" cy="11212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s-E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ES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4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sz="4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s-ES" sz="4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4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ES" sz="4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sSub>
                          <m:sSubPr>
                            <m:ctrlPr>
                              <a:rPr lang="es-ES" sz="4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4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4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s-ES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ES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)|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s-ES" sz="4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ES" sz="4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s-ES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s-ES" sz="4400" b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4B05A2-7FA2-E456-3120-0D8DF1D0A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0515" y="7386985"/>
                <a:ext cx="6627574" cy="11212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Placeholder 1">
                <a:extLst>
                  <a:ext uri="{FF2B5EF4-FFF2-40B4-BE49-F238E27FC236}">
                    <a16:creationId xmlns:a16="http://schemas.microsoft.com/office/drawing/2014/main" id="{92921192-B7CB-E16E-9E51-6A7AAFFD33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02837" y="10100272"/>
                <a:ext cx="14980024" cy="88481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s-E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𝝆</m:t>
                    </m:r>
                    <m:d>
                      <m:dPr>
                        <m:ctrlPr>
                          <a:rPr lang="es-E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s-E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E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b="0" dirty="0">
                    <a:solidFill>
                      <a:schemeClr val="tx1"/>
                    </a:solidFill>
                  </a:rPr>
                  <a:t>Total confidence in the classification of the point </a:t>
                </a:r>
                <a14:m>
                  <m:oMath xmlns:m="http://schemas.openxmlformats.org/officeDocument/2006/math">
                    <m:r>
                      <a:rPr lang="es-E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b="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s-E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𝝆</m:t>
                    </m:r>
                    <m:r>
                      <a:rPr lang="es-E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s-E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.</a:t>
                </a:r>
                <a:r>
                  <a:rPr lang="en-GB" b="0" dirty="0">
                    <a:solidFill>
                      <a:schemeClr val="tx1"/>
                    </a:solidFill>
                  </a:rPr>
                  <a:t> Worse scenario: error + total confidence.</a:t>
                </a:r>
              </a:p>
              <a:p>
                <a:pPr marL="0" indent="0">
                  <a:buNone/>
                </a:pPr>
                <a:endParaRPr lang="en-GB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 Placeholder 1">
                <a:extLst>
                  <a:ext uri="{FF2B5EF4-FFF2-40B4-BE49-F238E27FC236}">
                    <a16:creationId xmlns:a16="http://schemas.microsoft.com/office/drawing/2014/main" id="{92921192-B7CB-E16E-9E51-6A7AAFFD3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837" y="10100272"/>
                <a:ext cx="14980024" cy="884810"/>
              </a:xfrm>
              <a:prstGeom prst="rect">
                <a:avLst/>
              </a:prstGeom>
              <a:blipFill>
                <a:blip r:embed="rId6"/>
                <a:stretch>
                  <a:fillRect t="-8966" b="-5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Placeholder 1">
                <a:extLst>
                  <a:ext uri="{FF2B5EF4-FFF2-40B4-BE49-F238E27FC236}">
                    <a16:creationId xmlns:a16="http://schemas.microsoft.com/office/drawing/2014/main" id="{24FF0795-0178-DEB7-95A2-A774E92A2A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04331" y="12301563"/>
                <a:ext cx="16005928" cy="88481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s-ES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Asumtion: </a:t>
                </a:r>
                <a:r>
                  <a:rPr lang="es-ES" i="1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</a:t>
                </a:r>
                <a:r>
                  <a:rPr lang="es-ES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s-ES" i="1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model</a:t>
                </a:r>
                <a:r>
                  <a:rPr lang="es-ES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s-ES" i="1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compress</a:t>
                </a:r>
                <a:r>
                  <a:rPr lang="es-ES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s-ES" i="1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</a:t>
                </a:r>
                <a:r>
                  <a:rPr lang="es-ES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s-ES" i="1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information</a:t>
                </a:r>
                <a:r>
                  <a:rPr lang="es-ES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in </a:t>
                </a:r>
                <a:r>
                  <a:rPr lang="es-ES" i="1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</a:t>
                </a:r>
                <a:r>
                  <a:rPr lang="es-ES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s-ES" i="1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parameters</a:t>
                </a:r>
                <a:r>
                  <a:rPr lang="es-ES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and </a:t>
                </a:r>
                <a:r>
                  <a:rPr lang="es-ES" i="1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only</a:t>
                </a:r>
                <a:r>
                  <a:rPr lang="es-ES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s-ES" i="1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points</a:t>
                </a:r>
                <a:r>
                  <a:rPr lang="es-ES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s-ES" i="1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with</a:t>
                </a:r>
                <a:r>
                  <a:rPr lang="es-ES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s-ES" i="1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large</a:t>
                </a:r>
                <a:r>
                  <a:rPr lang="es-ES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s-ES" sz="32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𝝆</m:t>
                    </m:r>
                    <m:d>
                      <m:dPr>
                        <m:ctrlPr>
                          <a:rPr lang="es-ES" sz="320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32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s-ES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s-ES" i="1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contribute</a:t>
                </a:r>
                <a:r>
                  <a:rPr lang="es-ES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s-ES" i="1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during</a:t>
                </a:r>
                <a:r>
                  <a:rPr lang="es-ES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s-ES" i="1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</a:t>
                </a:r>
                <a:r>
                  <a:rPr lang="es-ES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training</a:t>
                </a:r>
                <a:endParaRPr lang="en-GB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6" name="Text Placeholder 1">
                <a:extLst>
                  <a:ext uri="{FF2B5EF4-FFF2-40B4-BE49-F238E27FC236}">
                    <a16:creationId xmlns:a16="http://schemas.microsoft.com/office/drawing/2014/main" id="{24FF0795-0178-DEB7-95A2-A774E92A2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331" y="12301563"/>
                <a:ext cx="16005928" cy="884810"/>
              </a:xfrm>
              <a:prstGeom prst="rect">
                <a:avLst/>
              </a:prstGeom>
              <a:blipFill>
                <a:blip r:embed="rId7"/>
                <a:stretch>
                  <a:fillRect l="-762" t="-9655" r="-952" b="-4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4">
            <a:extLst>
              <a:ext uri="{FF2B5EF4-FFF2-40B4-BE49-F238E27FC236}">
                <a16:creationId xmlns:a16="http://schemas.microsoft.com/office/drawing/2014/main" id="{C63C91D7-4310-0027-F7C5-26A9E8568F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8" t="3389" r="2757" b="6425"/>
          <a:stretch/>
        </p:blipFill>
        <p:spPr bwMode="auto">
          <a:xfrm>
            <a:off x="743082" y="6250328"/>
            <a:ext cx="6396926" cy="64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ángulo 38">
            <a:extLst>
              <a:ext uri="{FF2B5EF4-FFF2-40B4-BE49-F238E27FC236}">
                <a16:creationId xmlns:a16="http://schemas.microsoft.com/office/drawing/2014/main" id="{5AE79065-27CB-3409-5F18-393F8EC8E274}"/>
              </a:ext>
            </a:extLst>
          </p:cNvPr>
          <p:cNvSpPr/>
          <p:nvPr/>
        </p:nvSpPr>
        <p:spPr>
          <a:xfrm>
            <a:off x="743081" y="6250328"/>
            <a:ext cx="6375349" cy="647271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4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1493737" y="1948065"/>
            <a:ext cx="420820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chemeClr val="tx1"/>
                </a:solidFill>
                <a:latin typeface="Esade" panose="020A0503070902020203" pitchFamily="18" charset="0"/>
              </a:rPr>
              <a:t>Results: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D668B6-8070-C329-EFB0-539D62CFBCC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474C6C13-EF28-D92F-3652-5416405B627E}"/>
              </a:ext>
            </a:extLst>
          </p:cNvPr>
          <p:cNvSpPr txBox="1">
            <a:spLocks/>
          </p:cNvSpPr>
          <p:nvPr/>
        </p:nvSpPr>
        <p:spPr>
          <a:xfrm>
            <a:off x="1350040" y="4563831"/>
            <a:ext cx="3747247" cy="8848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0" dirty="0">
                <a:solidFill>
                  <a:schemeClr val="tx1"/>
                </a:solidFill>
              </a:rPr>
              <a:t>Original </a:t>
            </a:r>
            <a:r>
              <a:rPr lang="es-ES" b="0" dirty="0" err="1">
                <a:solidFill>
                  <a:schemeClr val="tx1"/>
                </a:solidFill>
              </a:rPr>
              <a:t>model</a:t>
            </a:r>
            <a:r>
              <a:rPr lang="es-ES" b="0" dirty="0">
                <a:solidFill>
                  <a:schemeClr val="tx1"/>
                </a:solidFill>
              </a:rPr>
              <a:t>:</a:t>
            </a:r>
            <a:endParaRPr lang="en-GB" b="0" dirty="0">
              <a:solidFill>
                <a:schemeClr val="tx1"/>
              </a:solidFill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1DDA05A9-7CC7-0201-3899-19A28740FA97}"/>
              </a:ext>
            </a:extLst>
          </p:cNvPr>
          <p:cNvGrpSpPr/>
          <p:nvPr/>
        </p:nvGrpSpPr>
        <p:grpSpPr>
          <a:xfrm>
            <a:off x="9107280" y="2019770"/>
            <a:ext cx="5385922" cy="5396306"/>
            <a:chOff x="14782799" y="1099298"/>
            <a:chExt cx="6032821" cy="6044452"/>
          </a:xfrm>
        </p:grpSpPr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91E4E435-4D1D-B7DB-44BD-4D826F2C6A67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5749" b="5567"/>
            <a:stretch/>
          </p:blipFill>
          <p:spPr>
            <a:xfrm>
              <a:off x="14782799" y="1099298"/>
              <a:ext cx="6032821" cy="6044452"/>
            </a:xfrm>
            <a:prstGeom prst="rect">
              <a:avLst/>
            </a:prstGeom>
          </p:spPr>
        </p:pic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664559F3-1B84-43DA-A5B2-FDFC0017413F}"/>
                </a:ext>
              </a:extLst>
            </p:cNvPr>
            <p:cNvSpPr/>
            <p:nvPr/>
          </p:nvSpPr>
          <p:spPr>
            <a:xfrm>
              <a:off x="14782799" y="1116556"/>
              <a:ext cx="5956620" cy="6027194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FD828224-F106-21BF-1A29-46939E92E120}"/>
              </a:ext>
            </a:extLst>
          </p:cNvPr>
          <p:cNvGrpSpPr/>
          <p:nvPr/>
        </p:nvGrpSpPr>
        <p:grpSpPr>
          <a:xfrm>
            <a:off x="17950525" y="2019770"/>
            <a:ext cx="5317892" cy="5452604"/>
            <a:chOff x="14782799" y="7386985"/>
            <a:chExt cx="5956620" cy="6107512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697B0A8E-B12B-C344-B9CF-7CBF33FDF9FE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95" r="10091" b="7520"/>
            <a:stretch/>
          </p:blipFill>
          <p:spPr bwMode="auto">
            <a:xfrm>
              <a:off x="14782799" y="7386985"/>
              <a:ext cx="5956620" cy="6107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510F8CCA-69FF-3AF5-9738-7FF8A40A3BCE}"/>
                </a:ext>
              </a:extLst>
            </p:cNvPr>
            <p:cNvSpPr/>
            <p:nvPr/>
          </p:nvSpPr>
          <p:spPr>
            <a:xfrm>
              <a:off x="14782799" y="7467302"/>
              <a:ext cx="5956620" cy="6027194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621F92D7-DA8E-908D-82FF-B9980FD949B8}"/>
              </a:ext>
            </a:extLst>
          </p:cNvPr>
          <p:cNvSpPr txBox="1">
            <a:spLocks/>
          </p:cNvSpPr>
          <p:nvPr/>
        </p:nvSpPr>
        <p:spPr>
          <a:xfrm>
            <a:off x="9107280" y="7666454"/>
            <a:ext cx="5767508" cy="8848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0" dirty="0">
                <a:solidFill>
                  <a:schemeClr val="tx1"/>
                </a:solidFill>
              </a:rPr>
              <a:t>Dual pass &lt;200 (per iteration)</a:t>
            </a:r>
          </a:p>
        </p:txBody>
      </p:sp>
      <p:sp>
        <p:nvSpPr>
          <p:cNvPr id="29" name="Text Placeholder 1">
            <a:extLst>
              <a:ext uri="{FF2B5EF4-FFF2-40B4-BE49-F238E27FC236}">
                <a16:creationId xmlns:a16="http://schemas.microsoft.com/office/drawing/2014/main" id="{919E5215-CAAB-0498-20F3-4C2B9EBDBB8F}"/>
              </a:ext>
            </a:extLst>
          </p:cNvPr>
          <p:cNvSpPr txBox="1">
            <a:spLocks/>
          </p:cNvSpPr>
          <p:nvPr/>
        </p:nvSpPr>
        <p:spPr>
          <a:xfrm>
            <a:off x="17224332" y="7666454"/>
            <a:ext cx="6770278" cy="8848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0" dirty="0">
                <a:solidFill>
                  <a:schemeClr val="tx1"/>
                </a:solidFill>
              </a:rPr>
              <a:t>Single pass + 200 at each iteration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F73396B-8F9E-A884-F265-9ABD75C92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3998" y="8643085"/>
            <a:ext cx="6932612" cy="4528469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2735C99-F6A5-091E-35E8-D9AE2B24D5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8" t="3389" r="2757" b="6425"/>
          <a:stretch/>
        </p:blipFill>
        <p:spPr bwMode="auto">
          <a:xfrm>
            <a:off x="564718" y="5362320"/>
            <a:ext cx="5317892" cy="538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FE23C7FA-9DA2-E3B9-D095-A591F2F25B39}"/>
              </a:ext>
            </a:extLst>
          </p:cNvPr>
          <p:cNvSpPr/>
          <p:nvPr/>
        </p:nvSpPr>
        <p:spPr>
          <a:xfrm>
            <a:off x="564718" y="5362320"/>
            <a:ext cx="5317892" cy="538089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D3A7B3B-8428-2926-39B4-0630C6374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49003" y="8619531"/>
            <a:ext cx="6932612" cy="4551288"/>
          </a:xfrm>
          <a:prstGeom prst="rect">
            <a:avLst/>
          </a:prstGeom>
        </p:spPr>
      </p:pic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79BB58E8-D72B-706A-90B3-1A08CD034D46}"/>
              </a:ext>
            </a:extLst>
          </p:cNvPr>
          <p:cNvSpPr txBox="1">
            <a:spLocks/>
          </p:cNvSpPr>
          <p:nvPr/>
        </p:nvSpPr>
        <p:spPr>
          <a:xfrm>
            <a:off x="19961024" y="10292426"/>
            <a:ext cx="3747247" cy="8848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0" dirty="0">
                <a:solidFill>
                  <a:schemeClr val="tx1"/>
                </a:solidFill>
              </a:rPr>
              <a:t>Single pass</a:t>
            </a:r>
          </a:p>
        </p:txBody>
      </p:sp>
    </p:spTree>
    <p:extLst>
      <p:ext uri="{BB962C8B-B14F-4D97-AF65-F5344CB8AC3E}">
        <p14:creationId xmlns:p14="http://schemas.microsoft.com/office/powerpoint/2010/main" val="3539029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1210324" y="1948065"/>
            <a:ext cx="810991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chemeClr val="tx1"/>
                </a:solidFill>
                <a:latin typeface="Esade" panose="020A0503070902020203" pitchFamily="18" charset="0"/>
              </a:rPr>
              <a:t>Other datasets: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D668B6-8070-C329-EFB0-539D62CFBCC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883BD71A-CD7E-6D16-36FA-BA27A3514E81}"/>
              </a:ext>
            </a:extLst>
          </p:cNvPr>
          <p:cNvGrpSpPr/>
          <p:nvPr/>
        </p:nvGrpSpPr>
        <p:grpSpPr>
          <a:xfrm>
            <a:off x="18640265" y="2732895"/>
            <a:ext cx="5317893" cy="5380900"/>
            <a:chOff x="1444538" y="3533132"/>
            <a:chExt cx="5317893" cy="5380900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EB21BE78-B2D3-62C3-2D6C-AE0372B3B1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30" t="1720" r="1640" b="6642"/>
            <a:stretch/>
          </p:blipFill>
          <p:spPr>
            <a:xfrm>
              <a:off x="1444538" y="3533132"/>
              <a:ext cx="5317893" cy="5380900"/>
            </a:xfrm>
            <a:prstGeom prst="rect">
              <a:avLst/>
            </a:prstGeom>
          </p:spPr>
        </p:pic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664559F3-1B84-43DA-A5B2-FDFC0017413F}"/>
                </a:ext>
              </a:extLst>
            </p:cNvPr>
            <p:cNvSpPr/>
            <p:nvPr/>
          </p:nvSpPr>
          <p:spPr>
            <a:xfrm>
              <a:off x="1444539" y="3533132"/>
              <a:ext cx="5317892" cy="5380899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B12CEC67-4673-EAF6-04A8-9FE08DDF6CC4}"/>
              </a:ext>
            </a:extLst>
          </p:cNvPr>
          <p:cNvGrpSpPr/>
          <p:nvPr/>
        </p:nvGrpSpPr>
        <p:grpSpPr>
          <a:xfrm>
            <a:off x="6129136" y="5529291"/>
            <a:ext cx="5317893" cy="5380898"/>
            <a:chOff x="1210324" y="3850659"/>
            <a:chExt cx="5317893" cy="5380898"/>
          </a:xfrm>
        </p:grpSpPr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86190061-9671-F97B-24A3-E7EB278A00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20" t="1195" r="1569" b="6352"/>
            <a:stretch/>
          </p:blipFill>
          <p:spPr>
            <a:xfrm>
              <a:off x="1210325" y="3850659"/>
              <a:ext cx="5317892" cy="5380897"/>
            </a:xfrm>
            <a:prstGeom prst="rect">
              <a:avLst/>
            </a:prstGeom>
          </p:spPr>
        </p:pic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510F8CCA-69FF-3AF5-9738-7FF8A40A3BCE}"/>
                </a:ext>
              </a:extLst>
            </p:cNvPr>
            <p:cNvSpPr/>
            <p:nvPr/>
          </p:nvSpPr>
          <p:spPr>
            <a:xfrm>
              <a:off x="1210324" y="3850659"/>
              <a:ext cx="5317892" cy="5380898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A26F2058-0A99-8F61-9181-829D24459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4456" y="8568169"/>
            <a:ext cx="7103622" cy="4704229"/>
          </a:xfrm>
          <a:prstGeom prst="rect">
            <a:avLst/>
          </a:prstGeom>
        </p:spPr>
      </p:pic>
      <p:sp>
        <p:nvSpPr>
          <p:cNvPr id="23" name="Text Placeholder 1">
            <a:extLst>
              <a:ext uri="{FF2B5EF4-FFF2-40B4-BE49-F238E27FC236}">
                <a16:creationId xmlns:a16="http://schemas.microsoft.com/office/drawing/2014/main" id="{1BB1D77D-A225-8D73-C2BB-8D53762DF75E}"/>
              </a:ext>
            </a:extLst>
          </p:cNvPr>
          <p:cNvSpPr txBox="1">
            <a:spLocks/>
          </p:cNvSpPr>
          <p:nvPr/>
        </p:nvSpPr>
        <p:spPr>
          <a:xfrm>
            <a:off x="15645081" y="1931484"/>
            <a:ext cx="6282997" cy="8848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0" dirty="0">
                <a:solidFill>
                  <a:schemeClr val="tx1"/>
                </a:solidFill>
              </a:rPr>
              <a:t>Yin-yang </a:t>
            </a:r>
            <a:r>
              <a:rPr lang="es-ES" b="0" dirty="0" err="1">
                <a:solidFill>
                  <a:schemeClr val="tx1"/>
                </a:solidFill>
              </a:rPr>
              <a:t>dataset</a:t>
            </a:r>
            <a:r>
              <a:rPr lang="es-ES" b="0" dirty="0">
                <a:solidFill>
                  <a:schemeClr val="tx1"/>
                </a:solidFill>
              </a:rPr>
              <a:t>: (&lt;150) </a:t>
            </a:r>
            <a:r>
              <a:rPr lang="es-ES" b="0" dirty="0" err="1">
                <a:solidFill>
                  <a:schemeClr val="tx1"/>
                </a:solidFill>
              </a:rPr>
              <a:t>points</a:t>
            </a: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27" name="Text Placeholder 1">
            <a:extLst>
              <a:ext uri="{FF2B5EF4-FFF2-40B4-BE49-F238E27FC236}">
                <a16:creationId xmlns:a16="http://schemas.microsoft.com/office/drawing/2014/main" id="{C33A93F9-1390-766F-517E-0AAAF66371E7}"/>
              </a:ext>
            </a:extLst>
          </p:cNvPr>
          <p:cNvSpPr txBox="1">
            <a:spLocks/>
          </p:cNvSpPr>
          <p:nvPr/>
        </p:nvSpPr>
        <p:spPr>
          <a:xfrm>
            <a:off x="3140997" y="4636311"/>
            <a:ext cx="6210496" cy="8848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0" dirty="0" err="1">
                <a:solidFill>
                  <a:schemeClr val="tx1"/>
                </a:solidFill>
              </a:rPr>
              <a:t>Moons</a:t>
            </a:r>
            <a:r>
              <a:rPr lang="es-ES" b="0" dirty="0">
                <a:solidFill>
                  <a:schemeClr val="tx1"/>
                </a:solidFill>
              </a:rPr>
              <a:t> </a:t>
            </a:r>
            <a:r>
              <a:rPr lang="es-ES" b="0" dirty="0" err="1">
                <a:solidFill>
                  <a:schemeClr val="tx1"/>
                </a:solidFill>
              </a:rPr>
              <a:t>dataset</a:t>
            </a:r>
            <a:r>
              <a:rPr lang="es-ES" b="0" dirty="0">
                <a:solidFill>
                  <a:schemeClr val="tx1"/>
                </a:solidFill>
              </a:rPr>
              <a:t>: (&lt;100 </a:t>
            </a:r>
            <a:r>
              <a:rPr lang="es-ES" b="0" dirty="0" err="1">
                <a:solidFill>
                  <a:schemeClr val="tx1"/>
                </a:solidFill>
              </a:rPr>
              <a:t>points</a:t>
            </a:r>
            <a:r>
              <a:rPr lang="es-ES" b="0" dirty="0">
                <a:solidFill>
                  <a:schemeClr val="tx1"/>
                </a:solidFill>
              </a:rPr>
              <a:t>)</a:t>
            </a:r>
            <a:endParaRPr lang="en-GB" b="0" dirty="0">
              <a:solidFill>
                <a:schemeClr val="tx1"/>
              </a:solidFill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7414A0B2-41CE-381D-4085-8202C04B25FD}"/>
              </a:ext>
            </a:extLst>
          </p:cNvPr>
          <p:cNvGrpSpPr/>
          <p:nvPr/>
        </p:nvGrpSpPr>
        <p:grpSpPr>
          <a:xfrm>
            <a:off x="12704772" y="2732891"/>
            <a:ext cx="5317892" cy="5380901"/>
            <a:chOff x="12106984" y="2732895"/>
            <a:chExt cx="5317892" cy="5380901"/>
          </a:xfrm>
        </p:grpSpPr>
        <p:pic>
          <p:nvPicPr>
            <p:cNvPr id="5126" name="Picture 6">
              <a:extLst>
                <a:ext uri="{FF2B5EF4-FFF2-40B4-BE49-F238E27FC236}">
                  <a16:creationId xmlns:a16="http://schemas.microsoft.com/office/drawing/2014/main" id="{FF65B5BD-18C0-3A55-B1EC-1809263AEC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63" t="2745" r="2789" b="6415"/>
            <a:stretch/>
          </p:blipFill>
          <p:spPr bwMode="auto">
            <a:xfrm>
              <a:off x="12106984" y="2732896"/>
              <a:ext cx="5317892" cy="5380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EEE80C80-FA7D-11CF-7FE7-AED824541021}"/>
                </a:ext>
              </a:extLst>
            </p:cNvPr>
            <p:cNvSpPr/>
            <p:nvPr/>
          </p:nvSpPr>
          <p:spPr>
            <a:xfrm>
              <a:off x="12106984" y="2732895"/>
              <a:ext cx="5317892" cy="5380898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D1C4032-9336-F25A-2E12-E2751B7B3001}"/>
              </a:ext>
            </a:extLst>
          </p:cNvPr>
          <p:cNvGrpSpPr/>
          <p:nvPr/>
        </p:nvGrpSpPr>
        <p:grpSpPr>
          <a:xfrm>
            <a:off x="425842" y="5529290"/>
            <a:ext cx="5342856" cy="5380899"/>
            <a:chOff x="985985" y="8568168"/>
            <a:chExt cx="5342856" cy="5380899"/>
          </a:xfrm>
        </p:grpSpPr>
        <p:pic>
          <p:nvPicPr>
            <p:cNvPr id="5128" name="Picture 8">
              <a:extLst>
                <a:ext uri="{FF2B5EF4-FFF2-40B4-BE49-F238E27FC236}">
                  <a16:creationId xmlns:a16="http://schemas.microsoft.com/office/drawing/2014/main" id="{D21504C6-1E64-07F5-6296-675CB012E2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4" t="3158" r="2366" b="6572"/>
            <a:stretch/>
          </p:blipFill>
          <p:spPr bwMode="auto">
            <a:xfrm>
              <a:off x="985985" y="8568168"/>
              <a:ext cx="5342856" cy="5380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906C9984-EBFA-F2A5-3900-53C177B78B2A}"/>
                </a:ext>
              </a:extLst>
            </p:cNvPr>
            <p:cNvSpPr/>
            <p:nvPr/>
          </p:nvSpPr>
          <p:spPr>
            <a:xfrm>
              <a:off x="1010949" y="8568169"/>
              <a:ext cx="5317892" cy="5380898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6935869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ESADE COLORS">
      <a:dk1>
        <a:srgbClr val="000B32"/>
      </a:dk1>
      <a:lt1>
        <a:srgbClr val="EDEDFB"/>
      </a:lt1>
      <a:dk2>
        <a:srgbClr val="224BB9"/>
      </a:dk2>
      <a:lt2>
        <a:srgbClr val="F1595C"/>
      </a:lt2>
      <a:accent1>
        <a:srgbClr val="F9B937"/>
      </a:accent1>
      <a:accent2>
        <a:srgbClr val="00AE88"/>
      </a:accent2>
      <a:accent3>
        <a:srgbClr val="224BB9"/>
      </a:accent3>
      <a:accent4>
        <a:srgbClr val="F1595C"/>
      </a:accent4>
      <a:accent5>
        <a:srgbClr val="F9B937"/>
      </a:accent5>
      <a:accent6>
        <a:srgbClr val="00AE88"/>
      </a:accent6>
      <a:hlink>
        <a:srgbClr val="EDEDFB"/>
      </a:hlink>
      <a:folHlink>
        <a:srgbClr val="00AE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Custom Design">
  <a:themeElements>
    <a:clrScheme name="ESADE COLORS">
      <a:dk1>
        <a:srgbClr val="000B32"/>
      </a:dk1>
      <a:lt1>
        <a:srgbClr val="EDEDFB"/>
      </a:lt1>
      <a:dk2>
        <a:srgbClr val="224BB9"/>
      </a:dk2>
      <a:lt2>
        <a:srgbClr val="F1595C"/>
      </a:lt2>
      <a:accent1>
        <a:srgbClr val="F9B937"/>
      </a:accent1>
      <a:accent2>
        <a:srgbClr val="00AE88"/>
      </a:accent2>
      <a:accent3>
        <a:srgbClr val="224BB9"/>
      </a:accent3>
      <a:accent4>
        <a:srgbClr val="F1595C"/>
      </a:accent4>
      <a:accent5>
        <a:srgbClr val="F9B937"/>
      </a:accent5>
      <a:accent6>
        <a:srgbClr val="00AE88"/>
      </a:accent6>
      <a:hlink>
        <a:srgbClr val="EDEDFB"/>
      </a:hlink>
      <a:folHlink>
        <a:srgbClr val="00AE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ESADE COLORS">
      <a:dk1>
        <a:srgbClr val="000B32"/>
      </a:dk1>
      <a:lt1>
        <a:srgbClr val="EDEDFB"/>
      </a:lt1>
      <a:dk2>
        <a:srgbClr val="224BB9"/>
      </a:dk2>
      <a:lt2>
        <a:srgbClr val="F1595C"/>
      </a:lt2>
      <a:accent1>
        <a:srgbClr val="F9B937"/>
      </a:accent1>
      <a:accent2>
        <a:srgbClr val="00AE88"/>
      </a:accent2>
      <a:accent3>
        <a:srgbClr val="224BB9"/>
      </a:accent3>
      <a:accent4>
        <a:srgbClr val="F1595C"/>
      </a:accent4>
      <a:accent5>
        <a:srgbClr val="F9B937"/>
      </a:accent5>
      <a:accent6>
        <a:srgbClr val="00AE88"/>
      </a:accent6>
      <a:hlink>
        <a:srgbClr val="EDEDFB"/>
      </a:hlink>
      <a:folHlink>
        <a:srgbClr val="00AE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ustom Design">
  <a:themeElements>
    <a:clrScheme name="ESADE COLORS">
      <a:dk1>
        <a:srgbClr val="000B32"/>
      </a:dk1>
      <a:lt1>
        <a:srgbClr val="EDEDFB"/>
      </a:lt1>
      <a:dk2>
        <a:srgbClr val="224BB9"/>
      </a:dk2>
      <a:lt2>
        <a:srgbClr val="F1595C"/>
      </a:lt2>
      <a:accent1>
        <a:srgbClr val="F9B937"/>
      </a:accent1>
      <a:accent2>
        <a:srgbClr val="00AE88"/>
      </a:accent2>
      <a:accent3>
        <a:srgbClr val="224BB9"/>
      </a:accent3>
      <a:accent4>
        <a:srgbClr val="F1595C"/>
      </a:accent4>
      <a:accent5>
        <a:srgbClr val="F9B937"/>
      </a:accent5>
      <a:accent6>
        <a:srgbClr val="00AE88"/>
      </a:accent6>
      <a:hlink>
        <a:srgbClr val="EDEDFB"/>
      </a:hlink>
      <a:folHlink>
        <a:srgbClr val="00AE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61226"/>
      </a:accent1>
      <a:accent2>
        <a:srgbClr val="8A8D8F"/>
      </a:accent2>
      <a:accent3>
        <a:srgbClr val="150A15"/>
      </a:accent3>
      <a:accent4>
        <a:srgbClr val="100810"/>
      </a:accent4>
      <a:accent5>
        <a:srgbClr val="0B050B"/>
      </a:accent5>
      <a:accent6>
        <a:srgbClr val="060306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Esade_PowerPoint_Template</Template>
  <TotalTime>8144</TotalTime>
  <Words>322</Words>
  <Application>Microsoft Macintosh PowerPoint</Application>
  <PresentationFormat>Personalizado</PresentationFormat>
  <Paragraphs>70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14</vt:i4>
      </vt:variant>
    </vt:vector>
  </HeadingPairs>
  <TitlesOfParts>
    <vt:vector size="28" baseType="lpstr">
      <vt:lpstr>Arial</vt:lpstr>
      <vt:lpstr>Arial Regular</vt:lpstr>
      <vt:lpstr>Calibri</vt:lpstr>
      <vt:lpstr>Cambria Math</vt:lpstr>
      <vt:lpstr>Esade</vt:lpstr>
      <vt:lpstr>Esade Bold</vt:lpstr>
      <vt:lpstr>Esade Regular</vt:lpstr>
      <vt:lpstr>Lucida Grande</vt:lpstr>
      <vt:lpstr>Mabry Pro</vt:lpstr>
      <vt:lpstr>MABRYPRO-LIGHT</vt:lpstr>
      <vt:lpstr>2_Custom Design</vt:lpstr>
      <vt:lpstr>3_Custom Design</vt:lpstr>
      <vt:lpstr>1_Custom Design</vt:lpstr>
      <vt:lpstr>Custom Design</vt:lpstr>
      <vt:lpstr>Presentación de PowerPoint</vt:lpstr>
      <vt:lpstr>01 – Previous meeting wrap up</vt:lpstr>
      <vt:lpstr>01</vt:lpstr>
      <vt:lpstr>Presentación de PowerPoint</vt:lpstr>
      <vt:lpstr>03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04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Membrive Agustin, Lidia</dc:creator>
  <cp:lastModifiedBy>Nin Guerrero, Jordi</cp:lastModifiedBy>
  <cp:revision>43</cp:revision>
  <dcterms:created xsi:type="dcterms:W3CDTF">2019-09-29T15:44:29Z</dcterms:created>
  <dcterms:modified xsi:type="dcterms:W3CDTF">2022-05-16T08:14:33Z</dcterms:modified>
</cp:coreProperties>
</file>