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22"/>
  </p:notesMasterIdLst>
  <p:handoutMasterIdLst>
    <p:handoutMasterId r:id="rId23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95" r:id="rId12"/>
    <p:sldId id="398" r:id="rId13"/>
    <p:sldId id="396" r:id="rId14"/>
    <p:sldId id="397" r:id="rId15"/>
    <p:sldId id="392" r:id="rId16"/>
    <p:sldId id="400" r:id="rId17"/>
    <p:sldId id="360" r:id="rId18"/>
    <p:sldId id="371" r:id="rId19"/>
    <p:sldId id="361" r:id="rId20"/>
    <p:sldId id="39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B32"/>
    <a:srgbClr val="FFFFFF"/>
    <a:srgbClr val="000000"/>
    <a:srgbClr val="194B9C"/>
    <a:srgbClr val="00072D"/>
    <a:srgbClr val="F1595C"/>
    <a:srgbClr val="EDEDFB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91"/>
  </p:normalViewPr>
  <p:slideViewPr>
    <p:cSldViewPr snapToGrid="0" snapToObjects="1">
      <p:cViewPr varScale="1">
        <p:scale>
          <a:sx n="62" d="100"/>
          <a:sy n="62" d="100"/>
        </p:scale>
        <p:origin x="264" y="296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8653272" y="12314562"/>
            <a:ext cx="7077456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 err="1">
                <a:solidFill>
                  <a:schemeClr val="tx1"/>
                </a:solidFill>
                <a:latin typeface="MABRYPRO-LIGHT" panose="020D0303040002040303" pitchFamily="34" charset="0"/>
              </a:rPr>
              <a:t>November</a:t>
            </a:r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 11th,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Provisional plots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9762F80-835A-2FDA-FFB4-DB8FA7243C2E}"/>
              </a:ext>
            </a:extLst>
          </p:cNvPr>
          <p:cNvGrpSpPr/>
          <p:nvPr/>
        </p:nvGrpSpPr>
        <p:grpSpPr>
          <a:xfrm>
            <a:off x="399385" y="2826785"/>
            <a:ext cx="10686344" cy="10543686"/>
            <a:chOff x="12623308" y="2826786"/>
            <a:chExt cx="10686344" cy="1054368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0E77E68-DABB-D398-92AA-3F4A2B9E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3308" y="2826786"/>
              <a:ext cx="10686344" cy="10543686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AD5869E-05EB-A146-5C5E-68BEC23F1099}"/>
                </a:ext>
              </a:extLst>
            </p:cNvPr>
            <p:cNvSpPr/>
            <p:nvPr/>
          </p:nvSpPr>
          <p:spPr>
            <a:xfrm>
              <a:off x="18433228" y="8169536"/>
              <a:ext cx="610721" cy="6457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AB12F15-0F92-7850-B246-07A1BB410138}"/>
              </a:ext>
            </a:extLst>
          </p:cNvPr>
          <p:cNvSpPr txBox="1">
            <a:spLocks/>
          </p:cNvSpPr>
          <p:nvPr/>
        </p:nvSpPr>
        <p:spPr>
          <a:xfrm>
            <a:off x="12388808" y="3224332"/>
            <a:ext cx="10969955" cy="9668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Acc difference between sequential and single pass. </a:t>
            </a:r>
          </a:p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y-axis stable Acc, x-axis middle point.</a:t>
            </a:r>
          </a:p>
          <a:p>
            <a:pPr algn="just"/>
            <a:endParaRPr lang="en-CA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All points should be around (0,0) since both approaches had shown a similar performance.</a:t>
            </a:r>
          </a:p>
          <a:p>
            <a:pPr algn="just"/>
            <a:endParaRPr lang="en-CA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Noise in the performance is ∼5%. </a:t>
            </a:r>
          </a:p>
          <a:p>
            <a:pPr algn="just"/>
            <a:endParaRPr lang="en-CA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Too little statistics (only 5 independent runs)</a:t>
            </a:r>
          </a:p>
          <a:p>
            <a:pPr algn="just"/>
            <a:endParaRPr lang="en-CA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CA" sz="3600" b="0" dirty="0">
                <a:solidFill>
                  <a:srgbClr val="201F1E"/>
                </a:solidFill>
                <a:latin typeface="+mj-lt"/>
              </a:rPr>
              <a:t>What should we expect if we increase N?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B9E898C-4572-DC81-52EE-E3D4E2D3ECF5}"/>
              </a:ext>
            </a:extLst>
          </p:cNvPr>
          <p:cNvSpPr txBox="1">
            <a:spLocks/>
          </p:cNvSpPr>
          <p:nvPr/>
        </p:nvSpPr>
        <p:spPr>
          <a:xfrm>
            <a:off x="7768268" y="9038665"/>
            <a:ext cx="2562476" cy="7483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600" b="0" i="1" dirty="0">
                <a:solidFill>
                  <a:srgbClr val="201F1E"/>
                </a:solidFill>
                <a:latin typeface="+mj-lt"/>
              </a:rPr>
              <a:t>Iris </a:t>
            </a:r>
            <a:r>
              <a:rPr lang="es-ES" sz="3600" b="0" i="1" dirty="0" err="1">
                <a:solidFill>
                  <a:srgbClr val="201F1E"/>
                </a:solidFill>
                <a:latin typeface="+mj-lt"/>
              </a:rPr>
              <a:t>dataset</a:t>
            </a:r>
            <a:endParaRPr lang="es-ES" sz="3600" b="0" i="1" dirty="0">
              <a:solidFill>
                <a:srgbClr val="201F1E"/>
              </a:solidFill>
              <a:latin typeface="+mj-lt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7FF7FC3-DCD1-79D0-D622-66698D5C457E}"/>
              </a:ext>
            </a:extLst>
          </p:cNvPr>
          <p:cNvCxnSpPr>
            <a:cxnSpLocks/>
          </p:cNvCxnSpPr>
          <p:nvPr/>
        </p:nvCxnSpPr>
        <p:spPr>
          <a:xfrm flipH="1" flipV="1">
            <a:off x="6822517" y="8587370"/>
            <a:ext cx="948242" cy="9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6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Provisional plots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5D38443-EDF8-DE5F-C255-4FDC40D0B997}"/>
              </a:ext>
            </a:extLst>
          </p:cNvPr>
          <p:cNvGrpSpPr/>
          <p:nvPr/>
        </p:nvGrpSpPr>
        <p:grpSpPr>
          <a:xfrm>
            <a:off x="1168437" y="4128459"/>
            <a:ext cx="14438708" cy="7571705"/>
            <a:chOff x="7504636" y="4315495"/>
            <a:chExt cx="16634624" cy="837852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4FEA5DB-8565-F847-12F1-68C135634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4304" y="4315495"/>
              <a:ext cx="7864956" cy="777264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84E1FB5E-113C-9017-2CCF-6B6B64EC0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5" b="3272"/>
            <a:stretch/>
          </p:blipFill>
          <p:spPr>
            <a:xfrm>
              <a:off x="8435461" y="4423239"/>
              <a:ext cx="7513077" cy="7516006"/>
            </a:xfrm>
            <a:prstGeom prst="rect">
              <a:avLst/>
            </a:prstGeom>
          </p:spPr>
        </p:pic>
        <p:sp>
          <p:nvSpPr>
            <p:cNvPr id="2" name="Text Placeholder 1">
              <a:extLst>
                <a:ext uri="{FF2B5EF4-FFF2-40B4-BE49-F238E27FC236}">
                  <a16:creationId xmlns:a16="http://schemas.microsoft.com/office/drawing/2014/main" id="{4BDA455C-7D33-0E13-C529-3B433BD4113F}"/>
                </a:ext>
              </a:extLst>
            </p:cNvPr>
            <p:cNvSpPr txBox="1">
              <a:spLocks/>
            </p:cNvSpPr>
            <p:nvPr/>
          </p:nvSpPr>
          <p:spPr>
            <a:xfrm>
              <a:off x="11085949" y="12129247"/>
              <a:ext cx="3263093" cy="5647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Acc</a:t>
              </a:r>
              <a:r>
                <a:rPr lang="es-ES" b="0" baseline="-25000" dirty="0" err="1">
                  <a:solidFill>
                    <a:srgbClr val="201F1E"/>
                  </a:solidFill>
                  <a:latin typeface="+mj-lt"/>
                </a:rPr>
                <a:t>single</a:t>
              </a:r>
              <a:r>
                <a:rPr lang="es-ES" b="0" baseline="-2500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baseline="-25000" dirty="0" err="1">
                  <a:solidFill>
                    <a:srgbClr val="201F1E"/>
                  </a:solidFill>
                  <a:latin typeface="+mj-lt"/>
                </a:rPr>
                <a:t>pass</a:t>
              </a:r>
              <a:endParaRPr lang="es-ES" b="0" baseline="-25000" dirty="0">
                <a:solidFill>
                  <a:srgbClr val="201F1E"/>
                </a:solidFill>
                <a:latin typeface="+mj-lt"/>
              </a:endParaRPr>
            </a:p>
          </p:txBody>
        </p:sp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D17AC82E-7A91-2958-0385-6FE848C3DC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155478" y="6890002"/>
              <a:ext cx="3263093" cy="5647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Acc</a:t>
              </a:r>
              <a:r>
                <a:rPr lang="es-ES" b="0" baseline="-25000" dirty="0" err="1">
                  <a:solidFill>
                    <a:srgbClr val="201F1E"/>
                  </a:solidFill>
                  <a:latin typeface="+mj-lt"/>
                </a:rPr>
                <a:t>sequential</a:t>
              </a:r>
              <a:endParaRPr lang="es-ES" b="0" baseline="-25000" dirty="0">
                <a:solidFill>
                  <a:srgbClr val="201F1E"/>
                </a:solidFill>
                <a:latin typeface="+mj-lt"/>
              </a:endParaRPr>
            </a:p>
          </p:txBody>
        </p:sp>
      </p:grp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8E6BF2A-CF92-7769-C1EA-873C83B5ACCE}"/>
              </a:ext>
            </a:extLst>
          </p:cNvPr>
          <p:cNvSpPr txBox="1">
            <a:spLocks/>
          </p:cNvSpPr>
          <p:nvPr/>
        </p:nvSpPr>
        <p:spPr>
          <a:xfrm>
            <a:off x="1168437" y="3295346"/>
            <a:ext cx="21712345" cy="80723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Single pass has a better performance. 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This is not true; the Acc metric is unfair.  Single pass uses more data points for training.</a:t>
            </a: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We are designing a better measure (we must adjust a bit 𝛌 and 𝛒).</a:t>
            </a:r>
          </a:p>
        </p:txBody>
      </p:sp>
    </p:spTree>
    <p:extLst>
      <p:ext uri="{BB962C8B-B14F-4D97-AF65-F5344CB8AC3E}">
        <p14:creationId xmlns:p14="http://schemas.microsoft.com/office/powerpoint/2010/main" val="394821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7440DE-019C-96C0-2CE0-DAE2852F0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1715" y="3083046"/>
            <a:ext cx="6054348" cy="48283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C0CBAC-4465-F7C2-6055-8420D9A83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5"/>
          <a:stretch/>
        </p:blipFill>
        <p:spPr>
          <a:xfrm>
            <a:off x="12497306" y="3092043"/>
            <a:ext cx="5696814" cy="4808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18E842-FFE6-AE21-06B6-84DF654F8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5"/>
          <a:stretch/>
        </p:blipFill>
        <p:spPr>
          <a:xfrm>
            <a:off x="18585268" y="3114251"/>
            <a:ext cx="5696814" cy="48140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585547-2AF0-1D2D-93AC-6A55BA1542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5"/>
          <a:stretch/>
        </p:blipFill>
        <p:spPr>
          <a:xfrm>
            <a:off x="6436034" y="3084821"/>
            <a:ext cx="5696814" cy="48434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24A446-8F8C-EA0F-FB14-DE3C2E0C8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9" y="8066265"/>
            <a:ext cx="5999346" cy="48189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E88039-67AF-8FB1-D21D-339F1CBED6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52"/>
          <a:stretch/>
        </p:blipFill>
        <p:spPr>
          <a:xfrm>
            <a:off x="6437775" y="8066265"/>
            <a:ext cx="5713733" cy="48189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9DADDF-2CC7-E47C-4505-C3282C89BB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52"/>
          <a:stretch/>
        </p:blipFill>
        <p:spPr>
          <a:xfrm>
            <a:off x="12545820" y="8066266"/>
            <a:ext cx="5718713" cy="48189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A2CA0E-3080-CCE5-803B-D10CD1C29A0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52"/>
          <a:stretch/>
        </p:blipFill>
        <p:spPr>
          <a:xfrm>
            <a:off x="18605162" y="8078770"/>
            <a:ext cx="5736900" cy="4818918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377DC80-3C7B-D3A7-AEBC-F76CF02B3789}"/>
              </a:ext>
            </a:extLst>
          </p:cNvPr>
          <p:cNvSpPr txBox="1">
            <a:spLocks/>
          </p:cNvSpPr>
          <p:nvPr/>
        </p:nvSpPr>
        <p:spPr>
          <a:xfrm>
            <a:off x="101715" y="1254971"/>
            <a:ext cx="5483225" cy="8135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D75FED-DED4-795F-591A-8A59067F1AF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Spirals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dataset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with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N = 75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44FE5D-05E9-1DA5-AE99-257CAAD2E518}"/>
              </a:ext>
            </a:extLst>
          </p:cNvPr>
          <p:cNvSpPr/>
          <p:nvPr/>
        </p:nvSpPr>
        <p:spPr>
          <a:xfrm>
            <a:off x="3384570" y="3171389"/>
            <a:ext cx="2968336" cy="11321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6D0D0B-15A4-F155-7EF4-496106486899}"/>
              </a:ext>
            </a:extLst>
          </p:cNvPr>
          <p:cNvSpPr/>
          <p:nvPr/>
        </p:nvSpPr>
        <p:spPr>
          <a:xfrm>
            <a:off x="3322606" y="8167651"/>
            <a:ext cx="2968336" cy="11321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0A691C-E220-884F-0E7C-9F58754DC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0" y="3267251"/>
            <a:ext cx="6186947" cy="4753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0B828D-A25F-081A-18E2-A163F7274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6"/>
          <a:stretch/>
        </p:blipFill>
        <p:spPr>
          <a:xfrm>
            <a:off x="6703495" y="3280302"/>
            <a:ext cx="5664892" cy="45960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915A16-D69B-A268-8378-E5E0C14C42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4"/>
          <a:stretch/>
        </p:blipFill>
        <p:spPr>
          <a:xfrm>
            <a:off x="12633481" y="3247931"/>
            <a:ext cx="5709843" cy="459601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BEA932-EC19-5D90-AA7E-38C5AF3F1C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7"/>
          <a:stretch/>
        </p:blipFill>
        <p:spPr>
          <a:xfrm>
            <a:off x="18550331" y="3247931"/>
            <a:ext cx="5715501" cy="459601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CDFFAE-51F5-8881-D28E-E8B8A957E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16" y="8337030"/>
            <a:ext cx="6186947" cy="47921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0352E52-D00A-28D5-AF5D-D388F35839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15"/>
          <a:stretch/>
        </p:blipFill>
        <p:spPr>
          <a:xfrm>
            <a:off x="6722249" y="8411431"/>
            <a:ext cx="5731535" cy="45960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D8523B-A487-D730-ADA0-9F8A1FF3F9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89"/>
          <a:stretch/>
        </p:blipFill>
        <p:spPr>
          <a:xfrm>
            <a:off x="12587568" y="8436110"/>
            <a:ext cx="5731353" cy="45960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06A659-2BD7-A708-9D46-5C10208424D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79"/>
          <a:stretch/>
        </p:blipFill>
        <p:spPr>
          <a:xfrm>
            <a:off x="18592014" y="8371368"/>
            <a:ext cx="5711835" cy="4596018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982C99F-7861-3C78-FDD1-87C94237BA56}"/>
              </a:ext>
            </a:extLst>
          </p:cNvPr>
          <p:cNvCxnSpPr>
            <a:cxnSpLocks/>
          </p:cNvCxnSpPr>
          <p:nvPr/>
        </p:nvCxnSpPr>
        <p:spPr>
          <a:xfrm flipV="1">
            <a:off x="3155532" y="6011473"/>
            <a:ext cx="26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A449E3F-2CA4-4ED9-BF56-6AE561BE23E6}"/>
              </a:ext>
            </a:extLst>
          </p:cNvPr>
          <p:cNvCxnSpPr>
            <a:cxnSpLocks/>
          </p:cNvCxnSpPr>
          <p:nvPr/>
        </p:nvCxnSpPr>
        <p:spPr>
          <a:xfrm flipV="1">
            <a:off x="3155482" y="8587477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CD929A3-B04A-C62C-BA11-19537CDB03E4}"/>
              </a:ext>
            </a:extLst>
          </p:cNvPr>
          <p:cNvCxnSpPr>
            <a:cxnSpLocks/>
          </p:cNvCxnSpPr>
          <p:nvPr/>
        </p:nvCxnSpPr>
        <p:spPr>
          <a:xfrm flipV="1">
            <a:off x="6135420" y="8384770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6F7B9FF-CD10-8DF9-8AF6-E8C7F8DCB67C}"/>
              </a:ext>
            </a:extLst>
          </p:cNvPr>
          <p:cNvCxnSpPr>
            <a:cxnSpLocks/>
          </p:cNvCxnSpPr>
          <p:nvPr/>
        </p:nvCxnSpPr>
        <p:spPr>
          <a:xfrm flipV="1">
            <a:off x="6134177" y="5820603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563FF9A-F9E3-91A1-2E59-40ADCA6281CE}"/>
              </a:ext>
            </a:extLst>
          </p:cNvPr>
          <p:cNvCxnSpPr>
            <a:cxnSpLocks/>
          </p:cNvCxnSpPr>
          <p:nvPr/>
        </p:nvCxnSpPr>
        <p:spPr>
          <a:xfrm flipV="1">
            <a:off x="9087912" y="5545939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06124F9-DFE8-AA6E-D8A1-372AC5017A95}"/>
              </a:ext>
            </a:extLst>
          </p:cNvPr>
          <p:cNvCxnSpPr>
            <a:cxnSpLocks/>
          </p:cNvCxnSpPr>
          <p:nvPr/>
        </p:nvCxnSpPr>
        <p:spPr>
          <a:xfrm flipV="1">
            <a:off x="9087912" y="8290619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766AFD6-ACDB-35F3-F84A-B55AAA93FE82}"/>
              </a:ext>
            </a:extLst>
          </p:cNvPr>
          <p:cNvCxnSpPr>
            <a:cxnSpLocks/>
          </p:cNvCxnSpPr>
          <p:nvPr/>
        </p:nvCxnSpPr>
        <p:spPr>
          <a:xfrm flipV="1">
            <a:off x="12041081" y="7839337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5D2AA4-EFBA-8721-C23F-210177D393EA}"/>
              </a:ext>
            </a:extLst>
          </p:cNvPr>
          <p:cNvCxnSpPr>
            <a:cxnSpLocks/>
          </p:cNvCxnSpPr>
          <p:nvPr/>
        </p:nvCxnSpPr>
        <p:spPr>
          <a:xfrm flipV="1">
            <a:off x="12041081" y="5204149"/>
            <a:ext cx="28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06C1EDA-5A3B-5794-AC38-84308DD8A6F9}"/>
              </a:ext>
            </a:extLst>
          </p:cNvPr>
          <p:cNvCxnSpPr/>
          <p:nvPr/>
        </p:nvCxnSpPr>
        <p:spPr>
          <a:xfrm flipH="1">
            <a:off x="399385" y="6375129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8FB3A73-D2B2-7B47-9118-ED10F7FEA740}"/>
              </a:ext>
            </a:extLst>
          </p:cNvPr>
          <p:cNvCxnSpPr/>
          <p:nvPr/>
        </p:nvCxnSpPr>
        <p:spPr>
          <a:xfrm flipH="1">
            <a:off x="398142" y="11619482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2D578AC9-6396-57E3-66F2-43035C296320}"/>
              </a:ext>
            </a:extLst>
          </p:cNvPr>
          <p:cNvCxnSpPr/>
          <p:nvPr/>
        </p:nvCxnSpPr>
        <p:spPr>
          <a:xfrm flipH="1">
            <a:off x="6427886" y="6011473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3307802-43EF-67C8-72E0-E0997F9CE32E}"/>
              </a:ext>
            </a:extLst>
          </p:cNvPr>
          <p:cNvCxnSpPr/>
          <p:nvPr/>
        </p:nvCxnSpPr>
        <p:spPr>
          <a:xfrm flipH="1">
            <a:off x="12368387" y="5545939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518441EB-2765-20D5-550C-B9710778967A}"/>
              </a:ext>
            </a:extLst>
          </p:cNvPr>
          <p:cNvCxnSpPr/>
          <p:nvPr/>
        </p:nvCxnSpPr>
        <p:spPr>
          <a:xfrm flipH="1">
            <a:off x="18318921" y="4878024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811D63E6-41B9-C93B-883A-6B4D3C5A4CDD}"/>
              </a:ext>
            </a:extLst>
          </p:cNvPr>
          <p:cNvCxnSpPr/>
          <p:nvPr/>
        </p:nvCxnSpPr>
        <p:spPr>
          <a:xfrm flipH="1">
            <a:off x="18343324" y="10113411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90DEFA60-8938-4C41-A721-93E4B494F5A1}"/>
              </a:ext>
            </a:extLst>
          </p:cNvPr>
          <p:cNvCxnSpPr/>
          <p:nvPr/>
        </p:nvCxnSpPr>
        <p:spPr>
          <a:xfrm flipH="1">
            <a:off x="12368387" y="10956094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2FD1CDD-B507-A529-1C82-50C97EC51261}"/>
              </a:ext>
            </a:extLst>
          </p:cNvPr>
          <p:cNvCxnSpPr/>
          <p:nvPr/>
        </p:nvCxnSpPr>
        <p:spPr>
          <a:xfrm flipH="1">
            <a:off x="6408747" y="11171247"/>
            <a:ext cx="576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D59CE33-A13C-0C5C-3743-20B455D15943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Spirals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dataset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sz="9600" b="0" dirty="0" err="1">
                <a:solidFill>
                  <a:srgbClr val="201F1E"/>
                </a:solidFill>
                <a:latin typeface="+mj-lt"/>
              </a:rPr>
              <a:t>with</a:t>
            </a:r>
            <a:r>
              <a:rPr lang="es-ES" sz="9600" b="0" dirty="0">
                <a:solidFill>
                  <a:srgbClr val="201F1E"/>
                </a:solidFill>
                <a:latin typeface="+mj-lt"/>
              </a:rPr>
              <a:t> N = 75</a:t>
            </a:r>
          </a:p>
        </p:txBody>
      </p:sp>
    </p:spTree>
    <p:extLst>
      <p:ext uri="{BB962C8B-B14F-4D97-AF65-F5344CB8AC3E}">
        <p14:creationId xmlns:p14="http://schemas.microsoft.com/office/powerpoint/2010/main" val="150440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92420" y="9468264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Use case. Any idea? (COVID issue</a:t>
              </a:r>
              <a:r>
                <a:rPr lang="en-CA" b="0" dirty="0">
                  <a:solidFill>
                    <a:srgbClr val="201F1E"/>
                  </a:solidFill>
                  <a:latin typeface="+mj-lt"/>
                </a:rPr>
                <a:t>)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818436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Repeat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the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UCI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with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ajusted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parameters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computing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the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AUC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difference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.</a:t>
              </a:r>
              <a:endParaRPr lang="en-US" b="0" dirty="0">
                <a:solidFill>
                  <a:srgbClr val="201F1E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39AE22B-E168-2B84-12D5-C7BF43C7D623}"/>
              </a:ext>
            </a:extLst>
          </p:cNvPr>
          <p:cNvGrpSpPr/>
          <p:nvPr/>
        </p:nvGrpSpPr>
        <p:grpSpPr>
          <a:xfrm>
            <a:off x="5882610" y="1080040"/>
            <a:ext cx="18077396" cy="12635960"/>
            <a:chOff x="5102014" y="1563572"/>
            <a:chExt cx="16900694" cy="11561317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0A60B7B-C834-DBDA-2600-0A1F3ADF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14" y="1563572"/>
              <a:ext cx="7705613" cy="618582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77120DD-AD29-2AD1-A755-BA62E82D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014" y="6965576"/>
              <a:ext cx="7687965" cy="6159311"/>
            </a:xfrm>
            <a:prstGeom prst="rect">
              <a:avLst/>
            </a:prstGeom>
          </p:spPr>
        </p:pic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DD96AAA-F155-6093-38C2-AAC675843BC3}"/>
                </a:ext>
              </a:extLst>
            </p:cNvPr>
            <p:cNvGrpSpPr/>
            <p:nvPr/>
          </p:nvGrpSpPr>
          <p:grpSpPr>
            <a:xfrm>
              <a:off x="13081876" y="1563573"/>
              <a:ext cx="8920832" cy="11561316"/>
              <a:chOff x="14060902" y="541596"/>
              <a:chExt cx="8920832" cy="11561316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B8CC5AC3-B38B-497A-EB08-164AFD6D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60902" y="541596"/>
                <a:ext cx="7924158" cy="6159312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AF12A470-FDF3-3C45-9579-F7E3E11E8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0902" y="5943600"/>
                <a:ext cx="7941806" cy="6159312"/>
              </a:xfrm>
              <a:prstGeom prst="rect">
                <a:avLst/>
              </a:prstGeom>
            </p:spPr>
          </p:pic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C6439578-15CF-893A-421C-17E00049ECE1}"/>
                  </a:ext>
                </a:extLst>
              </p:cNvPr>
              <p:cNvCxnSpPr/>
              <p:nvPr/>
            </p:nvCxnSpPr>
            <p:spPr>
              <a:xfrm flipH="1">
                <a:off x="15369749" y="3621252"/>
                <a:ext cx="63225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6339B46C-9073-BA69-31F0-6158FA23D851}"/>
                  </a:ext>
                </a:extLst>
              </p:cNvPr>
              <p:cNvCxnSpPr/>
              <p:nvPr/>
            </p:nvCxnSpPr>
            <p:spPr>
              <a:xfrm flipH="1">
                <a:off x="15369749" y="9368118"/>
                <a:ext cx="63225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Placeholder 1">
                <a:extLst>
                  <a:ext uri="{FF2B5EF4-FFF2-40B4-BE49-F238E27FC236}">
                    <a16:creationId xmlns:a16="http://schemas.microsoft.com/office/drawing/2014/main" id="{9FC490C6-9929-F787-1388-C19824C1D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85060" y="9083307"/>
                <a:ext cx="979026" cy="6509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ES" b="0" dirty="0">
                    <a:solidFill>
                      <a:srgbClr val="201F1E"/>
                    </a:solidFill>
                    <a:latin typeface="+mj-lt"/>
                  </a:rPr>
                  <a:t>480</a:t>
                </a:r>
              </a:p>
            </p:txBody>
          </p:sp>
          <p:sp>
            <p:nvSpPr>
              <p:cNvPr id="25" name="Text Placeholder 1">
                <a:extLst>
                  <a:ext uri="{FF2B5EF4-FFF2-40B4-BE49-F238E27FC236}">
                    <a16:creationId xmlns:a16="http://schemas.microsoft.com/office/drawing/2014/main" id="{1E1EC868-232D-DF1E-31FC-AD6126F64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02708" y="3295762"/>
                <a:ext cx="979026" cy="6509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ES" b="0" dirty="0">
                    <a:solidFill>
                      <a:srgbClr val="201F1E"/>
                    </a:solidFill>
                    <a:latin typeface="+mj-lt"/>
                  </a:rPr>
                  <a:t>590</a:t>
                </a:r>
              </a:p>
            </p:txBody>
          </p:sp>
        </p:grpSp>
      </p:grp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B38C34BD-AA61-99E5-C2F7-81D6C647A384}"/>
              </a:ext>
            </a:extLst>
          </p:cNvPr>
          <p:cNvSpPr txBox="1">
            <a:spLocks/>
          </p:cNvSpPr>
          <p:nvPr/>
        </p:nvSpPr>
        <p:spPr>
          <a:xfrm>
            <a:off x="242838" y="4475671"/>
            <a:ext cx="5483225" cy="7277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Spirals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dataset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with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N = 75.</a:t>
            </a:r>
          </a:p>
          <a:p>
            <a:pPr marL="0" indent="0" algn="just">
              <a:buNone/>
            </a:pP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</a:p>
          <a:p>
            <a:pPr marL="0" indent="0" algn="just">
              <a:buNone/>
            </a:pPr>
            <a:r>
              <a:rPr lang="es-ES" b="0" dirty="0">
                <a:solidFill>
                  <a:srgbClr val="201F1E"/>
                </a:solidFill>
                <a:latin typeface="+mj-lt"/>
              </a:rPr>
              <a:t>In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both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cases,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sequential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wins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at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each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iteration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to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singlepass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,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however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,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the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number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of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points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can be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reduced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wihtout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an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impact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on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the</a:t>
            </a:r>
            <a:r>
              <a:rPr lang="es-ES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01F1E"/>
                </a:solidFill>
                <a:latin typeface="+mj-lt"/>
              </a:rPr>
              <a:t>accuracy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by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tunning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the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dropping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threshold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and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the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lambda.</a:t>
            </a:r>
          </a:p>
        </p:txBody>
      </p:sp>
    </p:spTree>
    <p:extLst>
      <p:ext uri="{BB962C8B-B14F-4D97-AF65-F5344CB8AC3E}">
        <p14:creationId xmlns:p14="http://schemas.microsoft.com/office/powerpoint/2010/main" val="3858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62" y="3607790"/>
            <a:ext cx="22834600" cy="1756229"/>
          </a:xfrm>
        </p:spPr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0261" y="5767243"/>
            <a:ext cx="22860521" cy="1755775"/>
          </a:xfrm>
        </p:spPr>
        <p:txBody>
          <a:bodyPr>
            <a:normAutofit/>
          </a:bodyPr>
          <a:lstStyle/>
          <a:p>
            <a:r>
              <a:rPr lang="en-US" dirty="0"/>
              <a:t>02 – Current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20262" y="7926244"/>
            <a:ext cx="22859378" cy="1755775"/>
          </a:xfrm>
        </p:spPr>
        <p:txBody>
          <a:bodyPr/>
          <a:lstStyle/>
          <a:p>
            <a:r>
              <a:rPr lang="en-US" dirty="0"/>
              <a:t>03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212726" y="5551819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Integrate the regularization term inside the loss function. </a:t>
            </a:r>
          </a:p>
          <a:p>
            <a:endParaRPr lang="en-US" sz="4800" b="0" dirty="0">
              <a:solidFill>
                <a:schemeClr val="tx1"/>
              </a:solidFill>
            </a:endParaRPr>
          </a:p>
          <a:p>
            <a:r>
              <a:rPr lang="en-US" sz="4800" b="0" dirty="0">
                <a:solidFill>
                  <a:schemeClr val="tx1"/>
                </a:solidFill>
              </a:rPr>
              <a:t>Simple UCI databases.</a:t>
            </a:r>
          </a:p>
          <a:p>
            <a:endParaRPr lang="en-US" sz="4800" b="0" dirty="0">
              <a:solidFill>
                <a:schemeClr val="tx1"/>
              </a:solidFill>
            </a:endParaRPr>
          </a:p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Incremental learning (toy problem).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274150" y="6077316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rgbClr val="FF0000"/>
                  </a:solidFill>
                  <a:latin typeface="+mj-lt"/>
                </a:rPr>
                <a:t>UCI datasets. Provisional plots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Provisional plots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E17EB0-6022-CE3A-1E59-F30C06F4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3343391"/>
            <a:ext cx="15003567" cy="8923404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81CB41D-F00E-F9D5-DC08-44897A089914}"/>
              </a:ext>
            </a:extLst>
          </p:cNvPr>
          <p:cNvSpPr txBox="1">
            <a:spLocks/>
          </p:cNvSpPr>
          <p:nvPr/>
        </p:nvSpPr>
        <p:spPr>
          <a:xfrm>
            <a:off x="17381433" y="5376059"/>
            <a:ext cx="5963477" cy="29638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rgbClr val="201F1E"/>
                </a:solidFill>
                <a:latin typeface="+mj-lt"/>
              </a:rPr>
              <a:t>No fine tunning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3 𝛌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2 𝛒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1 N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Same Network architecture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92689B-8E78-D1EC-7558-86B80D3A7978}"/>
              </a:ext>
            </a:extLst>
          </p:cNvPr>
          <p:cNvSpPr txBox="1">
            <a:spLocks/>
          </p:cNvSpPr>
          <p:nvPr/>
        </p:nvSpPr>
        <p:spPr>
          <a:xfrm>
            <a:off x="3861508" y="12560288"/>
            <a:ext cx="9709020" cy="9256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0" dirty="0">
                <a:solidFill>
                  <a:srgbClr val="201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 need to compare with the single-pass approach!</a:t>
            </a:r>
          </a:p>
        </p:txBody>
      </p: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Provisional plots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759C770-3009-C72E-2B1A-074B349143BC}"/>
              </a:ext>
            </a:extLst>
          </p:cNvPr>
          <p:cNvGrpSpPr/>
          <p:nvPr/>
        </p:nvGrpSpPr>
        <p:grpSpPr>
          <a:xfrm>
            <a:off x="759199" y="2826786"/>
            <a:ext cx="10971930" cy="10543685"/>
            <a:chOff x="13115690" y="2826786"/>
            <a:chExt cx="10971930" cy="10543685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894C5DE9-BE0A-3039-2324-409E00F1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5690" y="2826786"/>
              <a:ext cx="10971930" cy="1054368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EC40066-AB1D-072D-4753-24F0650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9628" y="4751611"/>
              <a:ext cx="2456056" cy="1569660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3E4869C-91D7-F637-8453-EA3F3E2C9E92}"/>
                </a:ext>
              </a:extLst>
            </p:cNvPr>
            <p:cNvCxnSpPr/>
            <p:nvPr/>
          </p:nvCxnSpPr>
          <p:spPr>
            <a:xfrm flipV="1">
              <a:off x="17929412" y="2976282"/>
              <a:ext cx="0" cy="9482593"/>
            </a:xfrm>
            <a:prstGeom prst="line">
              <a:avLst/>
            </a:prstGeom>
            <a:ln w="28575">
              <a:solidFill>
                <a:srgbClr val="000B3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4E2AF53-8CA8-8DAB-EDB4-1C3D94DFCFB3}"/>
                </a:ext>
              </a:extLst>
            </p:cNvPr>
            <p:cNvCxnSpPr/>
            <p:nvPr/>
          </p:nvCxnSpPr>
          <p:spPr>
            <a:xfrm flipV="1">
              <a:off x="16145435" y="2971975"/>
              <a:ext cx="0" cy="9482593"/>
            </a:xfrm>
            <a:prstGeom prst="line">
              <a:avLst/>
            </a:prstGeom>
            <a:ln w="28575">
              <a:solidFill>
                <a:srgbClr val="000B3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Placeholder 1">
                  <a:extLst>
                    <a:ext uri="{FF2B5EF4-FFF2-40B4-BE49-F238E27FC236}">
                      <a16:creationId xmlns:a16="http://schemas.microsoft.com/office/drawing/2014/main" id="{C4560C1C-DF33-3BDB-239E-467187815D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56397" y="8592529"/>
                  <a:ext cx="4270573" cy="748378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s-ES" sz="3600" b="0" i="1" dirty="0">
                      <a:solidFill>
                        <a:srgbClr val="201F1E"/>
                      </a:solidFill>
                      <a:latin typeface="+mj-lt"/>
                    </a:rPr>
                    <a:t>i=20 </a:t>
                  </a:r>
                  <a14:m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rgbClr val="201F1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ES" sz="3600" b="0" i="1" dirty="0">
                      <a:solidFill>
                        <a:srgbClr val="201F1E"/>
                      </a:solidFill>
                      <a:latin typeface="+mj-lt"/>
                    </a:rPr>
                    <a:t> n=1000 </a:t>
                  </a:r>
                </a:p>
              </p:txBody>
            </p:sp>
          </mc:Choice>
          <mc:Fallback xmlns="">
            <p:sp>
              <p:nvSpPr>
                <p:cNvPr id="18" name="Text Placeholder 1">
                  <a:extLst>
                    <a:ext uri="{FF2B5EF4-FFF2-40B4-BE49-F238E27FC236}">
                      <a16:creationId xmlns:a16="http://schemas.microsoft.com/office/drawing/2014/main" id="{C4560C1C-DF33-3BDB-239E-467187815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6397" y="8592529"/>
                  <a:ext cx="4270573" cy="748378"/>
                </a:xfrm>
                <a:prstGeom prst="rect">
                  <a:avLst/>
                </a:prstGeom>
                <a:blipFill>
                  <a:blip r:embed="rId4"/>
                  <a:stretch>
                    <a:fillRect l="-4280" t="-13115" b="-17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Placeholder 1">
                  <a:extLst>
                    <a:ext uri="{FF2B5EF4-FFF2-40B4-BE49-F238E27FC236}">
                      <a16:creationId xmlns:a16="http://schemas.microsoft.com/office/drawing/2014/main" id="{0447D4E6-84E1-0BE1-CB60-518F638619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174196" y="11393188"/>
                  <a:ext cx="4270573" cy="748378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rgbClr val="EDEDFB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s-ES" sz="3600" b="0" i="1" dirty="0">
                      <a:solidFill>
                        <a:srgbClr val="201F1E"/>
                      </a:solidFill>
                      <a:latin typeface="+mj-lt"/>
                    </a:rPr>
                    <a:t>i=10 </a:t>
                  </a:r>
                  <a14:m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rgbClr val="201F1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ES" sz="3600" b="0" i="1" dirty="0">
                      <a:solidFill>
                        <a:srgbClr val="201F1E"/>
                      </a:solidFill>
                      <a:latin typeface="+mj-lt"/>
                    </a:rPr>
                    <a:t> n=500</a:t>
                  </a:r>
                </a:p>
              </p:txBody>
            </p:sp>
          </mc:Choice>
          <mc:Fallback xmlns="">
            <p:sp>
              <p:nvSpPr>
                <p:cNvPr id="19" name="Text Placeholder 1">
                  <a:extLst>
                    <a:ext uri="{FF2B5EF4-FFF2-40B4-BE49-F238E27FC236}">
                      <a16:creationId xmlns:a16="http://schemas.microsoft.com/office/drawing/2014/main" id="{0447D4E6-84E1-0BE1-CB60-518F63861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4196" y="11393188"/>
                  <a:ext cx="4270573" cy="748378"/>
                </a:xfrm>
                <a:prstGeom prst="rect">
                  <a:avLst/>
                </a:prstGeom>
                <a:blipFill>
                  <a:blip r:embed="rId5"/>
                  <a:stretch>
                    <a:fillRect l="-4280" t="-13008" b="-162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44DB05-C043-4E86-72D5-E760EF5EB9E4}"/>
              </a:ext>
            </a:extLst>
          </p:cNvPr>
          <p:cNvSpPr txBox="1">
            <a:spLocks/>
          </p:cNvSpPr>
          <p:nvPr/>
        </p:nvSpPr>
        <p:spPr>
          <a:xfrm>
            <a:off x="13327854" y="2971975"/>
            <a:ext cx="10087958" cy="9668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dirty="0">
                <a:solidFill>
                  <a:srgbClr val="201F1E"/>
                </a:solidFill>
                <a:latin typeface="+mj-lt"/>
              </a:rPr>
              <a:t>Iris dataset</a:t>
            </a:r>
          </a:p>
          <a:p>
            <a:pPr marL="0" indent="0" algn="just">
              <a:buNone/>
            </a:pPr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We choose the iteration where the acc curve stabilize and its middle point.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These two values are used to calculate the single pass with </a:t>
            </a:r>
            <a:r>
              <a:rPr lang="en-US" sz="3600" b="0" i="1" dirty="0" err="1">
                <a:solidFill>
                  <a:srgbClr val="201F1E"/>
                </a:solidFill>
                <a:latin typeface="+mj-lt"/>
              </a:rPr>
              <a:t>i</a:t>
            </a:r>
            <a:r>
              <a:rPr lang="en-US" sz="3600" b="0" i="1" dirty="0">
                <a:solidFill>
                  <a:srgbClr val="201F1E"/>
                </a:solidFill>
                <a:latin typeface="+mj-lt"/>
              </a:rPr>
              <a:t>*N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data points.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The value of the acc for the single pass with the largest N is consider as single pass acc.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We compared it with the best sequential approach at this iteration.</a:t>
            </a:r>
          </a:p>
        </p:txBody>
      </p:sp>
    </p:spTree>
    <p:extLst>
      <p:ext uri="{BB962C8B-B14F-4D97-AF65-F5344CB8AC3E}">
        <p14:creationId xmlns:p14="http://schemas.microsoft.com/office/powerpoint/2010/main" val="40097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Provisional plots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1B83F4-236E-AB12-EB8E-49381CC5F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" b="1859"/>
          <a:stretch/>
        </p:blipFill>
        <p:spPr>
          <a:xfrm>
            <a:off x="896471" y="2826785"/>
            <a:ext cx="10308258" cy="1034761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AD5869E-05EB-A146-5C5E-68BEC23F1099}"/>
              </a:ext>
            </a:extLst>
          </p:cNvPr>
          <p:cNvSpPr/>
          <p:nvPr/>
        </p:nvSpPr>
        <p:spPr>
          <a:xfrm>
            <a:off x="9429750" y="3619500"/>
            <a:ext cx="1123950" cy="11321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38FB-BFF2-1A30-7245-CEEE978C01FD}"/>
              </a:ext>
            </a:extLst>
          </p:cNvPr>
          <p:cNvSpPr txBox="1">
            <a:spLocks/>
          </p:cNvSpPr>
          <p:nvPr/>
        </p:nvSpPr>
        <p:spPr>
          <a:xfrm>
            <a:off x="5360954" y="12892015"/>
            <a:ext cx="3263093" cy="5647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Acc</a:t>
            </a:r>
            <a:r>
              <a:rPr lang="es-ES" b="0" baseline="-25000" dirty="0" err="1">
                <a:solidFill>
                  <a:srgbClr val="201F1E"/>
                </a:solidFill>
                <a:latin typeface="+mj-lt"/>
              </a:rPr>
              <a:t>single</a:t>
            </a:r>
            <a:r>
              <a:rPr lang="es-ES" b="0" baseline="-2500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baseline="-25000" dirty="0" err="1">
                <a:solidFill>
                  <a:srgbClr val="201F1E"/>
                </a:solidFill>
                <a:latin typeface="+mj-lt"/>
              </a:rPr>
              <a:t>pass</a:t>
            </a:r>
            <a:endParaRPr lang="es-ES" b="0" baseline="-25000" dirty="0">
              <a:solidFill>
                <a:srgbClr val="201F1E"/>
              </a:solidFill>
              <a:latin typeface="+mj-l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B7A0177-484E-3BD7-B6A9-6020B47E07B1}"/>
              </a:ext>
            </a:extLst>
          </p:cNvPr>
          <p:cNvSpPr txBox="1">
            <a:spLocks/>
          </p:cNvSpPr>
          <p:nvPr/>
        </p:nvSpPr>
        <p:spPr>
          <a:xfrm rot="16200000">
            <a:off x="-1185619" y="7011458"/>
            <a:ext cx="3263093" cy="5647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Acc</a:t>
            </a:r>
            <a:r>
              <a:rPr lang="es-ES" b="0" baseline="-25000" dirty="0" err="1">
                <a:solidFill>
                  <a:srgbClr val="201F1E"/>
                </a:solidFill>
                <a:latin typeface="+mj-lt"/>
              </a:rPr>
              <a:t>sequential</a:t>
            </a:r>
            <a:endParaRPr lang="es-ES" b="0" baseline="-25000" dirty="0">
              <a:solidFill>
                <a:srgbClr val="201F1E"/>
              </a:solidFill>
              <a:latin typeface="+mj-lt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EDA324-176E-63E9-9766-72EBB64A0125}"/>
              </a:ext>
            </a:extLst>
          </p:cNvPr>
          <p:cNvSpPr txBox="1">
            <a:spLocks/>
          </p:cNvSpPr>
          <p:nvPr/>
        </p:nvSpPr>
        <p:spPr>
          <a:xfrm>
            <a:off x="13179273" y="5795363"/>
            <a:ext cx="10087958" cy="21432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Sequential and single pass perform equally.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Remember no fine tuning!.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5339D135-DC55-6A78-DD1D-DC493CA04227}"/>
              </a:ext>
            </a:extLst>
          </p:cNvPr>
          <p:cNvSpPr txBox="1">
            <a:spLocks/>
          </p:cNvSpPr>
          <p:nvPr/>
        </p:nvSpPr>
        <p:spPr>
          <a:xfrm>
            <a:off x="7086950" y="3337112"/>
            <a:ext cx="2562476" cy="7483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600" b="0" i="1" dirty="0">
                <a:solidFill>
                  <a:srgbClr val="201F1E"/>
                </a:solidFill>
                <a:latin typeface="+mj-lt"/>
              </a:rPr>
              <a:t>Iris </a:t>
            </a:r>
            <a:r>
              <a:rPr lang="es-ES" sz="3600" b="0" i="1" dirty="0" err="1">
                <a:solidFill>
                  <a:srgbClr val="201F1E"/>
                </a:solidFill>
                <a:latin typeface="+mj-lt"/>
              </a:rPr>
              <a:t>dataset</a:t>
            </a:r>
            <a:endParaRPr lang="es-ES" sz="3600" b="0" i="1" dirty="0">
              <a:solidFill>
                <a:srgbClr val="201F1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316301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6022</TotalTime>
  <Words>402</Words>
  <Application>Microsoft Macintosh PowerPoint</Application>
  <PresentationFormat>Personalizado</PresentationFormat>
  <Paragraphs>92</Paragraphs>
  <Slides>17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31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03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61</cp:revision>
  <dcterms:created xsi:type="dcterms:W3CDTF">2019-09-29T15:44:29Z</dcterms:created>
  <dcterms:modified xsi:type="dcterms:W3CDTF">2022-11-11T09:38:50Z</dcterms:modified>
</cp:coreProperties>
</file>